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84" r:id="rId3"/>
    <p:sldId id="286" r:id="rId4"/>
    <p:sldId id="257" r:id="rId5"/>
    <p:sldId id="258" r:id="rId6"/>
    <p:sldId id="259" r:id="rId7"/>
    <p:sldId id="289" r:id="rId8"/>
    <p:sldId id="290" r:id="rId9"/>
    <p:sldId id="260" r:id="rId10"/>
    <p:sldId id="261" r:id="rId11"/>
    <p:sldId id="288" r:id="rId12"/>
    <p:sldId id="291" r:id="rId13"/>
    <p:sldId id="292" r:id="rId14"/>
    <p:sldId id="293" r:id="rId15"/>
    <p:sldId id="294" r:id="rId16"/>
    <p:sldId id="296" r:id="rId17"/>
    <p:sldId id="297" r:id="rId18"/>
    <p:sldId id="299" r:id="rId19"/>
    <p:sldId id="287" r:id="rId20"/>
    <p:sldId id="295" r:id="rId21"/>
    <p:sldId id="298" r:id="rId22"/>
    <p:sldId id="300" r:id="rId23"/>
    <p:sldId id="301" r:id="rId24"/>
    <p:sldId id="305" r:id="rId25"/>
    <p:sldId id="302" r:id="rId26"/>
    <p:sldId id="306" r:id="rId27"/>
    <p:sldId id="264" r:id="rId28"/>
    <p:sldId id="303" r:id="rId29"/>
    <p:sldId id="304" r:id="rId30"/>
    <p:sldId id="262" r:id="rId31"/>
    <p:sldId id="263" r:id="rId32"/>
    <p:sldId id="265" r:id="rId33"/>
    <p:sldId id="266" r:id="rId34"/>
    <p:sldId id="267" r:id="rId35"/>
    <p:sldId id="268" r:id="rId36"/>
    <p:sldId id="269" r:id="rId37"/>
    <p:sldId id="270" r:id="rId38"/>
    <p:sldId id="271" r:id="rId39"/>
    <p:sldId id="281" r:id="rId40"/>
    <p:sldId id="282" r:id="rId41"/>
    <p:sldId id="283"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519" autoAdjust="0"/>
  </p:normalViewPr>
  <p:slideViewPr>
    <p:cSldViewPr>
      <p:cViewPr varScale="1">
        <p:scale>
          <a:sx n="66" d="100"/>
          <a:sy n="66" d="100"/>
        </p:scale>
        <p:origin x="-85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4020FB-9CF0-487A-8C91-65471AECA3B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34007B36-B26F-4608-81A0-97EC83083FAF}">
      <dgm:prSet phldrT="[Text]"/>
      <dgm:spPr>
        <a:solidFill>
          <a:schemeClr val="tx2">
            <a:lumMod val="20000"/>
            <a:lumOff val="8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monitor</a:t>
          </a:r>
          <a:endParaRPr lang="en-US" b="1" dirty="0">
            <a:solidFill>
              <a:schemeClr val="tx1"/>
            </a:solidFill>
            <a:latin typeface="Arial" panose="020B0604020202020204" pitchFamily="34" charset="0"/>
            <a:cs typeface="Arial" panose="020B0604020202020204" pitchFamily="34" charset="0"/>
          </a:endParaRPr>
        </a:p>
      </dgm:t>
    </dgm:pt>
    <dgm:pt modelId="{39F6FB30-8612-4BEE-B2D3-22EEA75144A3}" type="parTrans" cxnId="{D63B4276-D94C-4687-90E0-0B79C8693D6B}">
      <dgm:prSet/>
      <dgm:spPr/>
      <dgm:t>
        <a:bodyPr/>
        <a:lstStyle/>
        <a:p>
          <a:endParaRPr lang="en-US"/>
        </a:p>
      </dgm:t>
    </dgm:pt>
    <dgm:pt modelId="{674D8F30-6667-4EDB-8B98-CAE2547E2766}" type="sibTrans" cxnId="{D63B4276-D94C-4687-90E0-0B79C8693D6B}">
      <dgm:prSet/>
      <dgm:spPr/>
      <dgm:t>
        <a:bodyPr/>
        <a:lstStyle/>
        <a:p>
          <a:endParaRPr lang="en-US"/>
        </a:p>
      </dgm:t>
    </dgm:pt>
    <dgm:pt modelId="{1499F9F9-82D5-4131-8F7B-2E863D089B07}">
      <dgm:prSet phldrT="[Text]"/>
      <dgm:spPr>
        <a:solidFill>
          <a:schemeClr val="tx2">
            <a:lumMod val="20000"/>
            <a:lumOff val="8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collect</a:t>
          </a:r>
          <a:endParaRPr lang="en-US" b="1" dirty="0">
            <a:solidFill>
              <a:schemeClr val="tx1"/>
            </a:solidFill>
            <a:latin typeface="Arial" panose="020B0604020202020204" pitchFamily="34" charset="0"/>
            <a:cs typeface="Arial" panose="020B0604020202020204" pitchFamily="34" charset="0"/>
          </a:endParaRPr>
        </a:p>
      </dgm:t>
    </dgm:pt>
    <dgm:pt modelId="{E51B9566-93AF-4EBA-A0FF-B9D7060CE9BA}" type="parTrans" cxnId="{F475F1CC-12F7-4F05-B8E3-F90FD7F3EDB6}">
      <dgm:prSet/>
      <dgm:spPr/>
      <dgm:t>
        <a:bodyPr/>
        <a:lstStyle/>
        <a:p>
          <a:endParaRPr lang="en-US"/>
        </a:p>
      </dgm:t>
    </dgm:pt>
    <dgm:pt modelId="{672651A9-5FCC-436B-8A9C-BEE715F65B11}" type="sibTrans" cxnId="{F475F1CC-12F7-4F05-B8E3-F90FD7F3EDB6}">
      <dgm:prSet/>
      <dgm:spPr/>
      <dgm:t>
        <a:bodyPr/>
        <a:lstStyle/>
        <a:p>
          <a:endParaRPr lang="en-US"/>
        </a:p>
      </dgm:t>
    </dgm:pt>
    <dgm:pt modelId="{22B2D855-B8F2-499E-9498-11D335F29C81}">
      <dgm:prSet phldrT="[Text]"/>
      <dgm:spPr>
        <a:solidFill>
          <a:schemeClr val="tx2">
            <a:lumMod val="20000"/>
            <a:lumOff val="8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review</a:t>
          </a:r>
          <a:endParaRPr lang="en-US" b="1" dirty="0">
            <a:solidFill>
              <a:schemeClr val="tx1"/>
            </a:solidFill>
            <a:latin typeface="Arial" panose="020B0604020202020204" pitchFamily="34" charset="0"/>
            <a:cs typeface="Arial" panose="020B0604020202020204" pitchFamily="34" charset="0"/>
          </a:endParaRPr>
        </a:p>
      </dgm:t>
    </dgm:pt>
    <dgm:pt modelId="{6EE71053-D30F-4CE8-A8A3-554E76937E91}" type="parTrans" cxnId="{8B8A72DC-20B5-4043-AFFF-74231782E488}">
      <dgm:prSet/>
      <dgm:spPr/>
      <dgm:t>
        <a:bodyPr/>
        <a:lstStyle/>
        <a:p>
          <a:endParaRPr lang="en-US"/>
        </a:p>
      </dgm:t>
    </dgm:pt>
    <dgm:pt modelId="{266F1065-9B15-4866-B135-CBA40C253C8C}" type="sibTrans" cxnId="{8B8A72DC-20B5-4043-AFFF-74231782E488}">
      <dgm:prSet/>
      <dgm:spPr/>
      <dgm:t>
        <a:bodyPr/>
        <a:lstStyle/>
        <a:p>
          <a:endParaRPr lang="en-US"/>
        </a:p>
      </dgm:t>
    </dgm:pt>
    <dgm:pt modelId="{9CDAE8CB-6028-46D0-B6CB-4F337508D8FC}">
      <dgm:prSet phldrT="[Text]"/>
      <dgm:spPr>
        <a:solidFill>
          <a:schemeClr val="tx2">
            <a:lumMod val="20000"/>
            <a:lumOff val="8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revise</a:t>
          </a:r>
          <a:endParaRPr lang="en-US" b="1" dirty="0">
            <a:solidFill>
              <a:schemeClr val="tx1"/>
            </a:solidFill>
            <a:latin typeface="Arial" panose="020B0604020202020204" pitchFamily="34" charset="0"/>
            <a:cs typeface="Arial" panose="020B0604020202020204" pitchFamily="34" charset="0"/>
          </a:endParaRPr>
        </a:p>
      </dgm:t>
    </dgm:pt>
    <dgm:pt modelId="{D647BBC6-4303-41C7-9F37-13BADC23EA04}" type="parTrans" cxnId="{84338745-30E9-481F-97AF-59534C657423}">
      <dgm:prSet/>
      <dgm:spPr/>
      <dgm:t>
        <a:bodyPr/>
        <a:lstStyle/>
        <a:p>
          <a:endParaRPr lang="en-US"/>
        </a:p>
      </dgm:t>
    </dgm:pt>
    <dgm:pt modelId="{A2376A44-9C90-44A0-90EC-D46D7E2B8E77}" type="sibTrans" cxnId="{84338745-30E9-481F-97AF-59534C657423}">
      <dgm:prSet/>
      <dgm:spPr/>
      <dgm:t>
        <a:bodyPr/>
        <a:lstStyle/>
        <a:p>
          <a:endParaRPr lang="en-US"/>
        </a:p>
      </dgm:t>
    </dgm:pt>
    <dgm:pt modelId="{58320F39-CAD6-440B-851F-62C2570CAFEE}">
      <dgm:prSet phldrT="[Text]"/>
      <dgm:spPr>
        <a:solidFill>
          <a:schemeClr val="tx2">
            <a:lumMod val="20000"/>
            <a:lumOff val="80000"/>
          </a:schemeClr>
        </a:solidFill>
      </dgm:spPr>
      <dgm:t>
        <a:bodyPr/>
        <a:lstStyle/>
        <a:p>
          <a:r>
            <a:rPr lang="en-US" b="1" dirty="0" smtClean="0">
              <a:solidFill>
                <a:schemeClr val="tx1"/>
              </a:solidFill>
              <a:latin typeface="Arial" panose="020B0604020202020204" pitchFamily="34" charset="0"/>
              <a:cs typeface="Arial" panose="020B0604020202020204" pitchFamily="34" charset="0"/>
            </a:rPr>
            <a:t>implement</a:t>
          </a:r>
          <a:endParaRPr lang="en-US" b="1" dirty="0">
            <a:solidFill>
              <a:schemeClr val="tx1"/>
            </a:solidFill>
            <a:latin typeface="Arial" panose="020B0604020202020204" pitchFamily="34" charset="0"/>
            <a:cs typeface="Arial" panose="020B0604020202020204" pitchFamily="34" charset="0"/>
          </a:endParaRPr>
        </a:p>
      </dgm:t>
    </dgm:pt>
    <dgm:pt modelId="{1CCEEE74-C48D-4807-8B68-F8333BB676A7}" type="parTrans" cxnId="{CF8B8EBD-B323-4823-94A9-59885906FBBB}">
      <dgm:prSet/>
      <dgm:spPr/>
      <dgm:t>
        <a:bodyPr/>
        <a:lstStyle/>
        <a:p>
          <a:endParaRPr lang="en-US"/>
        </a:p>
      </dgm:t>
    </dgm:pt>
    <dgm:pt modelId="{AC79A73F-2465-48CE-AB5A-94F4BD37AD94}" type="sibTrans" cxnId="{CF8B8EBD-B323-4823-94A9-59885906FBBB}">
      <dgm:prSet/>
      <dgm:spPr/>
      <dgm:t>
        <a:bodyPr/>
        <a:lstStyle/>
        <a:p>
          <a:endParaRPr lang="en-US"/>
        </a:p>
      </dgm:t>
    </dgm:pt>
    <dgm:pt modelId="{2294EFEA-E78F-4CF0-9B87-3900C9320AD6}" type="pres">
      <dgm:prSet presAssocID="{664020FB-9CF0-487A-8C91-65471AECA3B7}" presName="cycle" presStyleCnt="0">
        <dgm:presLayoutVars>
          <dgm:dir/>
          <dgm:resizeHandles val="exact"/>
        </dgm:presLayoutVars>
      </dgm:prSet>
      <dgm:spPr/>
    </dgm:pt>
    <dgm:pt modelId="{CC8E7482-6A14-4421-B038-9B5303B099E3}" type="pres">
      <dgm:prSet presAssocID="{34007B36-B26F-4608-81A0-97EC83083FAF}" presName="node" presStyleLbl="node1" presStyleIdx="0" presStyleCnt="5">
        <dgm:presLayoutVars>
          <dgm:bulletEnabled val="1"/>
        </dgm:presLayoutVars>
      </dgm:prSet>
      <dgm:spPr/>
    </dgm:pt>
    <dgm:pt modelId="{3D3ED179-3BAF-49DA-99A6-EAF383D7CABD}" type="pres">
      <dgm:prSet presAssocID="{674D8F30-6667-4EDB-8B98-CAE2547E2766}" presName="sibTrans" presStyleLbl="sibTrans2D1" presStyleIdx="0" presStyleCnt="5"/>
      <dgm:spPr/>
    </dgm:pt>
    <dgm:pt modelId="{D617ADC2-276E-4F3A-BDAD-608D7C367FCF}" type="pres">
      <dgm:prSet presAssocID="{674D8F30-6667-4EDB-8B98-CAE2547E2766}" presName="connectorText" presStyleLbl="sibTrans2D1" presStyleIdx="0" presStyleCnt="5"/>
      <dgm:spPr/>
    </dgm:pt>
    <dgm:pt modelId="{CF20FE2C-0555-49E2-9BBB-12D950B95048}" type="pres">
      <dgm:prSet presAssocID="{1499F9F9-82D5-4131-8F7B-2E863D089B07}" presName="node" presStyleLbl="node1" presStyleIdx="1" presStyleCnt="5">
        <dgm:presLayoutVars>
          <dgm:bulletEnabled val="1"/>
        </dgm:presLayoutVars>
      </dgm:prSet>
      <dgm:spPr/>
    </dgm:pt>
    <dgm:pt modelId="{2CB17F7F-91CC-4C46-B0EB-0FCF9CC54CB2}" type="pres">
      <dgm:prSet presAssocID="{672651A9-5FCC-436B-8A9C-BEE715F65B11}" presName="sibTrans" presStyleLbl="sibTrans2D1" presStyleIdx="1" presStyleCnt="5"/>
      <dgm:spPr/>
    </dgm:pt>
    <dgm:pt modelId="{0315F480-B419-4561-8B50-58B7AF419D3B}" type="pres">
      <dgm:prSet presAssocID="{672651A9-5FCC-436B-8A9C-BEE715F65B11}" presName="connectorText" presStyleLbl="sibTrans2D1" presStyleIdx="1" presStyleCnt="5"/>
      <dgm:spPr/>
    </dgm:pt>
    <dgm:pt modelId="{65493A24-BB09-48A3-BC9C-2812D5F5986A}" type="pres">
      <dgm:prSet presAssocID="{22B2D855-B8F2-499E-9498-11D335F29C81}" presName="node" presStyleLbl="node1" presStyleIdx="2" presStyleCnt="5">
        <dgm:presLayoutVars>
          <dgm:bulletEnabled val="1"/>
        </dgm:presLayoutVars>
      </dgm:prSet>
      <dgm:spPr/>
    </dgm:pt>
    <dgm:pt modelId="{36C4F8F3-EBF9-4B53-B356-01FCD4BB7555}" type="pres">
      <dgm:prSet presAssocID="{266F1065-9B15-4866-B135-CBA40C253C8C}" presName="sibTrans" presStyleLbl="sibTrans2D1" presStyleIdx="2" presStyleCnt="5"/>
      <dgm:spPr/>
    </dgm:pt>
    <dgm:pt modelId="{240E53AD-DC59-404B-AA80-3DBE04BDBF13}" type="pres">
      <dgm:prSet presAssocID="{266F1065-9B15-4866-B135-CBA40C253C8C}" presName="connectorText" presStyleLbl="sibTrans2D1" presStyleIdx="2" presStyleCnt="5"/>
      <dgm:spPr/>
    </dgm:pt>
    <dgm:pt modelId="{BF73BBB7-557F-4F0F-9FF1-8B02C54F0FF5}" type="pres">
      <dgm:prSet presAssocID="{9CDAE8CB-6028-46D0-B6CB-4F337508D8FC}" presName="node" presStyleLbl="node1" presStyleIdx="3" presStyleCnt="5">
        <dgm:presLayoutVars>
          <dgm:bulletEnabled val="1"/>
        </dgm:presLayoutVars>
      </dgm:prSet>
      <dgm:spPr/>
    </dgm:pt>
    <dgm:pt modelId="{8AF60206-92F0-4E39-846E-BD634ABF1513}" type="pres">
      <dgm:prSet presAssocID="{A2376A44-9C90-44A0-90EC-D46D7E2B8E77}" presName="sibTrans" presStyleLbl="sibTrans2D1" presStyleIdx="3" presStyleCnt="5"/>
      <dgm:spPr/>
    </dgm:pt>
    <dgm:pt modelId="{C2938554-062A-42BE-B762-B04FCCA9AF33}" type="pres">
      <dgm:prSet presAssocID="{A2376A44-9C90-44A0-90EC-D46D7E2B8E77}" presName="connectorText" presStyleLbl="sibTrans2D1" presStyleIdx="3" presStyleCnt="5"/>
      <dgm:spPr/>
    </dgm:pt>
    <dgm:pt modelId="{239F7888-EB19-446F-97AB-AB5E59CEC31A}" type="pres">
      <dgm:prSet presAssocID="{58320F39-CAD6-440B-851F-62C2570CAFEE}" presName="node" presStyleLbl="node1" presStyleIdx="4" presStyleCnt="5">
        <dgm:presLayoutVars>
          <dgm:bulletEnabled val="1"/>
        </dgm:presLayoutVars>
      </dgm:prSet>
      <dgm:spPr/>
    </dgm:pt>
    <dgm:pt modelId="{4CC5617F-807E-4662-8C85-8715E8B3A505}" type="pres">
      <dgm:prSet presAssocID="{AC79A73F-2465-48CE-AB5A-94F4BD37AD94}" presName="sibTrans" presStyleLbl="sibTrans2D1" presStyleIdx="4" presStyleCnt="5"/>
      <dgm:spPr/>
    </dgm:pt>
    <dgm:pt modelId="{AF69069D-F0D9-4745-A6B1-B77BF12959F4}" type="pres">
      <dgm:prSet presAssocID="{AC79A73F-2465-48CE-AB5A-94F4BD37AD94}" presName="connectorText" presStyleLbl="sibTrans2D1" presStyleIdx="4" presStyleCnt="5"/>
      <dgm:spPr/>
    </dgm:pt>
  </dgm:ptLst>
  <dgm:cxnLst>
    <dgm:cxn modelId="{11B3025B-F62A-4ADC-B5D4-4C8EB206A7D0}" type="presOf" srcId="{674D8F30-6667-4EDB-8B98-CAE2547E2766}" destId="{3D3ED179-3BAF-49DA-99A6-EAF383D7CABD}" srcOrd="0" destOrd="0" presId="urn:microsoft.com/office/officeart/2005/8/layout/cycle2"/>
    <dgm:cxn modelId="{84A81BBF-8E7A-473A-9351-279BE49F550A}" type="presOf" srcId="{A2376A44-9C90-44A0-90EC-D46D7E2B8E77}" destId="{8AF60206-92F0-4E39-846E-BD634ABF1513}" srcOrd="0" destOrd="0" presId="urn:microsoft.com/office/officeart/2005/8/layout/cycle2"/>
    <dgm:cxn modelId="{C002D07F-DC6D-4851-98DC-15D5C66160CA}" type="presOf" srcId="{266F1065-9B15-4866-B135-CBA40C253C8C}" destId="{240E53AD-DC59-404B-AA80-3DBE04BDBF13}" srcOrd="1" destOrd="0" presId="urn:microsoft.com/office/officeart/2005/8/layout/cycle2"/>
    <dgm:cxn modelId="{03B72E29-71E7-43B7-997D-06ACA6B8DAF8}" type="presOf" srcId="{664020FB-9CF0-487A-8C91-65471AECA3B7}" destId="{2294EFEA-E78F-4CF0-9B87-3900C9320AD6}" srcOrd="0" destOrd="0" presId="urn:microsoft.com/office/officeart/2005/8/layout/cycle2"/>
    <dgm:cxn modelId="{D39843C6-1B6B-4AA9-BA30-7B4A737003E5}" type="presOf" srcId="{34007B36-B26F-4608-81A0-97EC83083FAF}" destId="{CC8E7482-6A14-4421-B038-9B5303B099E3}" srcOrd="0" destOrd="0" presId="urn:microsoft.com/office/officeart/2005/8/layout/cycle2"/>
    <dgm:cxn modelId="{2A8BC962-B10C-447E-BCEC-BCB528A6B106}" type="presOf" srcId="{22B2D855-B8F2-499E-9498-11D335F29C81}" destId="{65493A24-BB09-48A3-BC9C-2812D5F5986A}" srcOrd="0" destOrd="0" presId="urn:microsoft.com/office/officeart/2005/8/layout/cycle2"/>
    <dgm:cxn modelId="{6819B658-E82A-42D5-9730-90641D05A398}" type="presOf" srcId="{672651A9-5FCC-436B-8A9C-BEE715F65B11}" destId="{2CB17F7F-91CC-4C46-B0EB-0FCF9CC54CB2}" srcOrd="0" destOrd="0" presId="urn:microsoft.com/office/officeart/2005/8/layout/cycle2"/>
    <dgm:cxn modelId="{2D8B97FC-F631-4428-85A5-061615B23BE0}" type="presOf" srcId="{674D8F30-6667-4EDB-8B98-CAE2547E2766}" destId="{D617ADC2-276E-4F3A-BDAD-608D7C367FCF}" srcOrd="1" destOrd="0" presId="urn:microsoft.com/office/officeart/2005/8/layout/cycle2"/>
    <dgm:cxn modelId="{F475F1CC-12F7-4F05-B8E3-F90FD7F3EDB6}" srcId="{664020FB-9CF0-487A-8C91-65471AECA3B7}" destId="{1499F9F9-82D5-4131-8F7B-2E863D089B07}" srcOrd="1" destOrd="0" parTransId="{E51B9566-93AF-4EBA-A0FF-B9D7060CE9BA}" sibTransId="{672651A9-5FCC-436B-8A9C-BEE715F65B11}"/>
    <dgm:cxn modelId="{CF8B8EBD-B323-4823-94A9-59885906FBBB}" srcId="{664020FB-9CF0-487A-8C91-65471AECA3B7}" destId="{58320F39-CAD6-440B-851F-62C2570CAFEE}" srcOrd="4" destOrd="0" parTransId="{1CCEEE74-C48D-4807-8B68-F8333BB676A7}" sibTransId="{AC79A73F-2465-48CE-AB5A-94F4BD37AD94}"/>
    <dgm:cxn modelId="{D63B4276-D94C-4687-90E0-0B79C8693D6B}" srcId="{664020FB-9CF0-487A-8C91-65471AECA3B7}" destId="{34007B36-B26F-4608-81A0-97EC83083FAF}" srcOrd="0" destOrd="0" parTransId="{39F6FB30-8612-4BEE-B2D3-22EEA75144A3}" sibTransId="{674D8F30-6667-4EDB-8B98-CAE2547E2766}"/>
    <dgm:cxn modelId="{84338745-30E9-481F-97AF-59534C657423}" srcId="{664020FB-9CF0-487A-8C91-65471AECA3B7}" destId="{9CDAE8CB-6028-46D0-B6CB-4F337508D8FC}" srcOrd="3" destOrd="0" parTransId="{D647BBC6-4303-41C7-9F37-13BADC23EA04}" sibTransId="{A2376A44-9C90-44A0-90EC-D46D7E2B8E77}"/>
    <dgm:cxn modelId="{8340C614-2E58-42C1-BC87-0EC113F4C6CA}" type="presOf" srcId="{9CDAE8CB-6028-46D0-B6CB-4F337508D8FC}" destId="{BF73BBB7-557F-4F0F-9FF1-8B02C54F0FF5}" srcOrd="0" destOrd="0" presId="urn:microsoft.com/office/officeart/2005/8/layout/cycle2"/>
    <dgm:cxn modelId="{4EB000F7-6E22-4866-BC66-E37A24581062}" type="presOf" srcId="{672651A9-5FCC-436B-8A9C-BEE715F65B11}" destId="{0315F480-B419-4561-8B50-58B7AF419D3B}" srcOrd="1" destOrd="0" presId="urn:microsoft.com/office/officeart/2005/8/layout/cycle2"/>
    <dgm:cxn modelId="{FFA0DA5B-FE61-4DBC-B740-89720A957CC7}" type="presOf" srcId="{58320F39-CAD6-440B-851F-62C2570CAFEE}" destId="{239F7888-EB19-446F-97AB-AB5E59CEC31A}" srcOrd="0" destOrd="0" presId="urn:microsoft.com/office/officeart/2005/8/layout/cycle2"/>
    <dgm:cxn modelId="{8B8A72DC-20B5-4043-AFFF-74231782E488}" srcId="{664020FB-9CF0-487A-8C91-65471AECA3B7}" destId="{22B2D855-B8F2-499E-9498-11D335F29C81}" srcOrd="2" destOrd="0" parTransId="{6EE71053-D30F-4CE8-A8A3-554E76937E91}" sibTransId="{266F1065-9B15-4866-B135-CBA40C253C8C}"/>
    <dgm:cxn modelId="{C33035F7-E303-4AEA-88F0-14E13B37357A}" type="presOf" srcId="{AC79A73F-2465-48CE-AB5A-94F4BD37AD94}" destId="{AF69069D-F0D9-4745-A6B1-B77BF12959F4}" srcOrd="1" destOrd="0" presId="urn:microsoft.com/office/officeart/2005/8/layout/cycle2"/>
    <dgm:cxn modelId="{E4877EA0-D088-4AF0-9946-C43DDC2E8052}" type="presOf" srcId="{AC79A73F-2465-48CE-AB5A-94F4BD37AD94}" destId="{4CC5617F-807E-4662-8C85-8715E8B3A505}" srcOrd="0" destOrd="0" presId="urn:microsoft.com/office/officeart/2005/8/layout/cycle2"/>
    <dgm:cxn modelId="{1B0B2D70-FE8C-450A-AAAB-1DF6C1AB1D58}" type="presOf" srcId="{1499F9F9-82D5-4131-8F7B-2E863D089B07}" destId="{CF20FE2C-0555-49E2-9BBB-12D950B95048}" srcOrd="0" destOrd="0" presId="urn:microsoft.com/office/officeart/2005/8/layout/cycle2"/>
    <dgm:cxn modelId="{9EEDE91D-7800-415E-9D26-D767D78CB945}" type="presOf" srcId="{266F1065-9B15-4866-B135-CBA40C253C8C}" destId="{36C4F8F3-EBF9-4B53-B356-01FCD4BB7555}" srcOrd="0" destOrd="0" presId="urn:microsoft.com/office/officeart/2005/8/layout/cycle2"/>
    <dgm:cxn modelId="{6D7FF527-A216-4CDE-A2AE-94CAA688688F}" type="presOf" srcId="{A2376A44-9C90-44A0-90EC-D46D7E2B8E77}" destId="{C2938554-062A-42BE-B762-B04FCCA9AF33}" srcOrd="1" destOrd="0" presId="urn:microsoft.com/office/officeart/2005/8/layout/cycle2"/>
    <dgm:cxn modelId="{E84AE880-6A5B-4D62-86DA-5A6C8406A64E}" type="presParOf" srcId="{2294EFEA-E78F-4CF0-9B87-3900C9320AD6}" destId="{CC8E7482-6A14-4421-B038-9B5303B099E3}" srcOrd="0" destOrd="0" presId="urn:microsoft.com/office/officeart/2005/8/layout/cycle2"/>
    <dgm:cxn modelId="{62854860-9AE4-41A9-84AF-36C439A0D693}" type="presParOf" srcId="{2294EFEA-E78F-4CF0-9B87-3900C9320AD6}" destId="{3D3ED179-3BAF-49DA-99A6-EAF383D7CABD}" srcOrd="1" destOrd="0" presId="urn:microsoft.com/office/officeart/2005/8/layout/cycle2"/>
    <dgm:cxn modelId="{E074DDB9-F3E4-467F-9136-E5277542CE26}" type="presParOf" srcId="{3D3ED179-3BAF-49DA-99A6-EAF383D7CABD}" destId="{D617ADC2-276E-4F3A-BDAD-608D7C367FCF}" srcOrd="0" destOrd="0" presId="urn:microsoft.com/office/officeart/2005/8/layout/cycle2"/>
    <dgm:cxn modelId="{B5CCA532-12ED-4355-BC09-7C13723CF0F5}" type="presParOf" srcId="{2294EFEA-E78F-4CF0-9B87-3900C9320AD6}" destId="{CF20FE2C-0555-49E2-9BBB-12D950B95048}" srcOrd="2" destOrd="0" presId="urn:microsoft.com/office/officeart/2005/8/layout/cycle2"/>
    <dgm:cxn modelId="{EDE18AFB-AA90-49EA-BA0A-2277A6229928}" type="presParOf" srcId="{2294EFEA-E78F-4CF0-9B87-3900C9320AD6}" destId="{2CB17F7F-91CC-4C46-B0EB-0FCF9CC54CB2}" srcOrd="3" destOrd="0" presId="urn:microsoft.com/office/officeart/2005/8/layout/cycle2"/>
    <dgm:cxn modelId="{37BB5D48-994F-48C6-AE48-C16BA9C02FD2}" type="presParOf" srcId="{2CB17F7F-91CC-4C46-B0EB-0FCF9CC54CB2}" destId="{0315F480-B419-4561-8B50-58B7AF419D3B}" srcOrd="0" destOrd="0" presId="urn:microsoft.com/office/officeart/2005/8/layout/cycle2"/>
    <dgm:cxn modelId="{89FC5C9A-B14E-47E6-874B-A66FA598B8D8}" type="presParOf" srcId="{2294EFEA-E78F-4CF0-9B87-3900C9320AD6}" destId="{65493A24-BB09-48A3-BC9C-2812D5F5986A}" srcOrd="4" destOrd="0" presId="urn:microsoft.com/office/officeart/2005/8/layout/cycle2"/>
    <dgm:cxn modelId="{334AB7C7-FAC4-4724-9482-902AC52CF0DD}" type="presParOf" srcId="{2294EFEA-E78F-4CF0-9B87-3900C9320AD6}" destId="{36C4F8F3-EBF9-4B53-B356-01FCD4BB7555}" srcOrd="5" destOrd="0" presId="urn:microsoft.com/office/officeart/2005/8/layout/cycle2"/>
    <dgm:cxn modelId="{07DD4B6C-E452-4C13-A333-1240B609A1F1}" type="presParOf" srcId="{36C4F8F3-EBF9-4B53-B356-01FCD4BB7555}" destId="{240E53AD-DC59-404B-AA80-3DBE04BDBF13}" srcOrd="0" destOrd="0" presId="urn:microsoft.com/office/officeart/2005/8/layout/cycle2"/>
    <dgm:cxn modelId="{859E51F7-15F7-4020-B141-763B9194244D}" type="presParOf" srcId="{2294EFEA-E78F-4CF0-9B87-3900C9320AD6}" destId="{BF73BBB7-557F-4F0F-9FF1-8B02C54F0FF5}" srcOrd="6" destOrd="0" presId="urn:microsoft.com/office/officeart/2005/8/layout/cycle2"/>
    <dgm:cxn modelId="{6FA340D3-3142-4B75-B9C8-8DDF89FB1DAB}" type="presParOf" srcId="{2294EFEA-E78F-4CF0-9B87-3900C9320AD6}" destId="{8AF60206-92F0-4E39-846E-BD634ABF1513}" srcOrd="7" destOrd="0" presId="urn:microsoft.com/office/officeart/2005/8/layout/cycle2"/>
    <dgm:cxn modelId="{523916F9-5A89-4C1F-B775-2FBD229F42DB}" type="presParOf" srcId="{8AF60206-92F0-4E39-846E-BD634ABF1513}" destId="{C2938554-062A-42BE-B762-B04FCCA9AF33}" srcOrd="0" destOrd="0" presId="urn:microsoft.com/office/officeart/2005/8/layout/cycle2"/>
    <dgm:cxn modelId="{88752644-121F-46C2-AF00-8E3F79C741EA}" type="presParOf" srcId="{2294EFEA-E78F-4CF0-9B87-3900C9320AD6}" destId="{239F7888-EB19-446F-97AB-AB5E59CEC31A}" srcOrd="8" destOrd="0" presId="urn:microsoft.com/office/officeart/2005/8/layout/cycle2"/>
    <dgm:cxn modelId="{5488A7AE-4CFE-413D-A694-C827FEEA72AC}" type="presParOf" srcId="{2294EFEA-E78F-4CF0-9B87-3900C9320AD6}" destId="{4CC5617F-807E-4662-8C85-8715E8B3A505}" srcOrd="9" destOrd="0" presId="urn:microsoft.com/office/officeart/2005/8/layout/cycle2"/>
    <dgm:cxn modelId="{6EA33743-7A31-464B-A45B-1BD70A83BE7D}" type="presParOf" srcId="{4CC5617F-807E-4662-8C85-8715E8B3A505}" destId="{AF69069D-F0D9-4745-A6B1-B77BF12959F4}"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E7482-6A14-4421-B038-9B5303B099E3}">
      <dsp:nvSpPr>
        <dsp:cNvPr id="0" name=""/>
        <dsp:cNvSpPr/>
      </dsp:nvSpPr>
      <dsp:spPr>
        <a:xfrm>
          <a:off x="2962609" y="129"/>
          <a:ext cx="1542380" cy="15423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Arial" panose="020B0604020202020204" pitchFamily="34" charset="0"/>
              <a:cs typeface="Arial" panose="020B0604020202020204" pitchFamily="34" charset="0"/>
            </a:rPr>
            <a:t>monitor</a:t>
          </a:r>
          <a:endParaRPr lang="en-US" sz="1600" b="1" kern="1200" dirty="0">
            <a:solidFill>
              <a:schemeClr val="tx1"/>
            </a:solidFill>
            <a:latin typeface="Arial" panose="020B0604020202020204" pitchFamily="34" charset="0"/>
            <a:cs typeface="Arial" panose="020B0604020202020204" pitchFamily="34" charset="0"/>
          </a:endParaRPr>
        </a:p>
      </dsp:txBody>
      <dsp:txXfrm>
        <a:off x="3188485" y="226005"/>
        <a:ext cx="1090628" cy="1090628"/>
      </dsp:txXfrm>
    </dsp:sp>
    <dsp:sp modelId="{3D3ED179-3BAF-49DA-99A6-EAF383D7CABD}">
      <dsp:nvSpPr>
        <dsp:cNvPr id="0" name=""/>
        <dsp:cNvSpPr/>
      </dsp:nvSpPr>
      <dsp:spPr>
        <a:xfrm rot="2160000">
          <a:off x="4456145" y="1184655"/>
          <a:ext cx="409606" cy="5205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467879" y="1252652"/>
        <a:ext cx="286724" cy="312331"/>
      </dsp:txXfrm>
    </dsp:sp>
    <dsp:sp modelId="{CF20FE2C-0555-49E2-9BBB-12D950B95048}">
      <dsp:nvSpPr>
        <dsp:cNvPr id="0" name=""/>
        <dsp:cNvSpPr/>
      </dsp:nvSpPr>
      <dsp:spPr>
        <a:xfrm>
          <a:off x="4835664" y="1360982"/>
          <a:ext cx="1542380" cy="15423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Arial" panose="020B0604020202020204" pitchFamily="34" charset="0"/>
              <a:cs typeface="Arial" panose="020B0604020202020204" pitchFamily="34" charset="0"/>
            </a:rPr>
            <a:t>collect</a:t>
          </a:r>
          <a:endParaRPr lang="en-US" sz="1600" b="1" kern="1200" dirty="0">
            <a:solidFill>
              <a:schemeClr val="tx1"/>
            </a:solidFill>
            <a:latin typeface="Arial" panose="020B0604020202020204" pitchFamily="34" charset="0"/>
            <a:cs typeface="Arial" panose="020B0604020202020204" pitchFamily="34" charset="0"/>
          </a:endParaRPr>
        </a:p>
      </dsp:txBody>
      <dsp:txXfrm>
        <a:off x="5061540" y="1586858"/>
        <a:ext cx="1090628" cy="1090628"/>
      </dsp:txXfrm>
    </dsp:sp>
    <dsp:sp modelId="{2CB17F7F-91CC-4C46-B0EB-0FCF9CC54CB2}">
      <dsp:nvSpPr>
        <dsp:cNvPr id="0" name=""/>
        <dsp:cNvSpPr/>
      </dsp:nvSpPr>
      <dsp:spPr>
        <a:xfrm rot="6480000">
          <a:off x="5047911" y="2961824"/>
          <a:ext cx="409606" cy="5205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5128338" y="3007501"/>
        <a:ext cx="286724" cy="312331"/>
      </dsp:txXfrm>
    </dsp:sp>
    <dsp:sp modelId="{65493A24-BB09-48A3-BC9C-2812D5F5986A}">
      <dsp:nvSpPr>
        <dsp:cNvPr id="0" name=""/>
        <dsp:cNvSpPr/>
      </dsp:nvSpPr>
      <dsp:spPr>
        <a:xfrm>
          <a:off x="4120221" y="3562890"/>
          <a:ext cx="1542380" cy="15423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Arial" panose="020B0604020202020204" pitchFamily="34" charset="0"/>
              <a:cs typeface="Arial" panose="020B0604020202020204" pitchFamily="34" charset="0"/>
            </a:rPr>
            <a:t>review</a:t>
          </a:r>
          <a:endParaRPr lang="en-US" sz="1600" b="1" kern="1200" dirty="0">
            <a:solidFill>
              <a:schemeClr val="tx1"/>
            </a:solidFill>
            <a:latin typeface="Arial" panose="020B0604020202020204" pitchFamily="34" charset="0"/>
            <a:cs typeface="Arial" panose="020B0604020202020204" pitchFamily="34" charset="0"/>
          </a:endParaRPr>
        </a:p>
      </dsp:txBody>
      <dsp:txXfrm>
        <a:off x="4346097" y="3788766"/>
        <a:ext cx="1090628" cy="1090628"/>
      </dsp:txXfrm>
    </dsp:sp>
    <dsp:sp modelId="{36C4F8F3-EBF9-4B53-B356-01FCD4BB7555}">
      <dsp:nvSpPr>
        <dsp:cNvPr id="0" name=""/>
        <dsp:cNvSpPr/>
      </dsp:nvSpPr>
      <dsp:spPr>
        <a:xfrm rot="10800000">
          <a:off x="3540589" y="4073803"/>
          <a:ext cx="409606" cy="5205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663471" y="4177914"/>
        <a:ext cx="286724" cy="312331"/>
      </dsp:txXfrm>
    </dsp:sp>
    <dsp:sp modelId="{BF73BBB7-557F-4F0F-9FF1-8B02C54F0FF5}">
      <dsp:nvSpPr>
        <dsp:cNvPr id="0" name=""/>
        <dsp:cNvSpPr/>
      </dsp:nvSpPr>
      <dsp:spPr>
        <a:xfrm>
          <a:off x="1804998" y="3562890"/>
          <a:ext cx="1542380" cy="15423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Arial" panose="020B0604020202020204" pitchFamily="34" charset="0"/>
              <a:cs typeface="Arial" panose="020B0604020202020204" pitchFamily="34" charset="0"/>
            </a:rPr>
            <a:t>revise</a:t>
          </a:r>
          <a:endParaRPr lang="en-US" sz="1600" b="1" kern="1200" dirty="0">
            <a:solidFill>
              <a:schemeClr val="tx1"/>
            </a:solidFill>
            <a:latin typeface="Arial" panose="020B0604020202020204" pitchFamily="34" charset="0"/>
            <a:cs typeface="Arial" panose="020B0604020202020204" pitchFamily="34" charset="0"/>
          </a:endParaRPr>
        </a:p>
      </dsp:txBody>
      <dsp:txXfrm>
        <a:off x="2030874" y="3788766"/>
        <a:ext cx="1090628" cy="1090628"/>
      </dsp:txXfrm>
    </dsp:sp>
    <dsp:sp modelId="{8AF60206-92F0-4E39-846E-BD634ABF1513}">
      <dsp:nvSpPr>
        <dsp:cNvPr id="0" name=""/>
        <dsp:cNvSpPr/>
      </dsp:nvSpPr>
      <dsp:spPr>
        <a:xfrm rot="15120000">
          <a:off x="2017246" y="2983875"/>
          <a:ext cx="409606" cy="5205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097673" y="3146420"/>
        <a:ext cx="286724" cy="312331"/>
      </dsp:txXfrm>
    </dsp:sp>
    <dsp:sp modelId="{239F7888-EB19-446F-97AB-AB5E59CEC31A}">
      <dsp:nvSpPr>
        <dsp:cNvPr id="0" name=""/>
        <dsp:cNvSpPr/>
      </dsp:nvSpPr>
      <dsp:spPr>
        <a:xfrm>
          <a:off x="1089555" y="1360982"/>
          <a:ext cx="1542380" cy="1542380"/>
        </a:xfrm>
        <a:prstGeom prst="ellipse">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Arial" panose="020B0604020202020204" pitchFamily="34" charset="0"/>
              <a:cs typeface="Arial" panose="020B0604020202020204" pitchFamily="34" charset="0"/>
            </a:rPr>
            <a:t>implement</a:t>
          </a:r>
          <a:endParaRPr lang="en-US" sz="1600" b="1" kern="1200" dirty="0">
            <a:solidFill>
              <a:schemeClr val="tx1"/>
            </a:solidFill>
            <a:latin typeface="Arial" panose="020B0604020202020204" pitchFamily="34" charset="0"/>
            <a:cs typeface="Arial" panose="020B0604020202020204" pitchFamily="34" charset="0"/>
          </a:endParaRPr>
        </a:p>
      </dsp:txBody>
      <dsp:txXfrm>
        <a:off x="1315431" y="1586858"/>
        <a:ext cx="1090628" cy="1090628"/>
      </dsp:txXfrm>
    </dsp:sp>
    <dsp:sp modelId="{4CC5617F-807E-4662-8C85-8715E8B3A505}">
      <dsp:nvSpPr>
        <dsp:cNvPr id="0" name=""/>
        <dsp:cNvSpPr/>
      </dsp:nvSpPr>
      <dsp:spPr>
        <a:xfrm rot="19440000">
          <a:off x="2583091" y="1198283"/>
          <a:ext cx="409606" cy="5205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594825" y="1338508"/>
        <a:ext cx="286724" cy="312331"/>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2DA5990-0549-453B-9A70-6737A348584D}" type="datetimeFigureOut">
              <a:rPr lang="en-US" smtClean="0"/>
              <a:t>5/20/2016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C9A997A-D830-4357-97A3-D6BAFBB90FBA}" type="slidenum">
              <a:rPr lang="en-US" smtClean="0"/>
              <a:t>‹#›</a:t>
            </a:fld>
            <a:endParaRPr lang="en-US"/>
          </a:p>
        </p:txBody>
      </p:sp>
    </p:spTree>
    <p:extLst>
      <p:ext uri="{BB962C8B-B14F-4D97-AF65-F5344CB8AC3E}">
        <p14:creationId xmlns:p14="http://schemas.microsoft.com/office/powerpoint/2010/main" val="1450488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ED13B1F-6528-4CC1-9A3F-D885404ED1AB}" type="datetimeFigureOut">
              <a:rPr lang="en-US" smtClean="0"/>
              <a:t>5/20/2016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1DB11CD-25B6-4CAA-B19A-F1B042F06C43}" type="slidenum">
              <a:rPr lang="en-US" smtClean="0"/>
              <a:t>‹#›</a:t>
            </a:fld>
            <a:endParaRPr lang="en-US"/>
          </a:p>
        </p:txBody>
      </p:sp>
    </p:spTree>
    <p:extLst>
      <p:ext uri="{BB962C8B-B14F-4D97-AF65-F5344CB8AC3E}">
        <p14:creationId xmlns:p14="http://schemas.microsoft.com/office/powerpoint/2010/main" val="1076320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a:t>
            </a:fld>
            <a:endParaRPr lang="en-US"/>
          </a:p>
        </p:txBody>
      </p:sp>
    </p:spTree>
    <p:extLst>
      <p:ext uri="{BB962C8B-B14F-4D97-AF65-F5344CB8AC3E}">
        <p14:creationId xmlns:p14="http://schemas.microsoft.com/office/powerpoint/2010/main" val="2017174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10</a:t>
            </a:fld>
            <a:endParaRPr lang="en-US"/>
          </a:p>
        </p:txBody>
      </p:sp>
    </p:spTree>
    <p:extLst>
      <p:ext uri="{BB962C8B-B14F-4D97-AF65-F5344CB8AC3E}">
        <p14:creationId xmlns:p14="http://schemas.microsoft.com/office/powerpoint/2010/main" val="1297612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11</a:t>
            </a:fld>
            <a:endParaRPr lang="en-US"/>
          </a:p>
        </p:txBody>
      </p:sp>
    </p:spTree>
    <p:extLst>
      <p:ext uri="{BB962C8B-B14F-4D97-AF65-F5344CB8AC3E}">
        <p14:creationId xmlns:p14="http://schemas.microsoft.com/office/powerpoint/2010/main" val="3628742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Data to Improve Schools: What Works</a:t>
            </a:r>
          </a:p>
          <a:p>
            <a:endParaRPr lang="en-US" dirty="0"/>
          </a:p>
          <a:p>
            <a:r>
              <a:rPr lang="en-US" dirty="0"/>
              <a:t>This report was produced in whole or part with funds from the </a:t>
            </a:r>
          </a:p>
          <a:p>
            <a:r>
              <a:rPr lang="en-US" dirty="0"/>
              <a:t>Office of Educational Research and Improvement, U.S. Department of Education, under award # R215 U99</a:t>
            </a:r>
          </a:p>
          <a:p>
            <a:r>
              <a:rPr lang="en-US" dirty="0"/>
              <a:t>0019. Its contents do not necessarily reflect the views or policies of the Department of</a:t>
            </a:r>
          </a:p>
          <a:p>
            <a:r>
              <a:rPr lang="en-US" dirty="0"/>
              <a:t>Education.</a:t>
            </a:r>
          </a:p>
          <a:p>
            <a:endParaRPr lang="en-US" dirty="0"/>
          </a:p>
          <a:p>
            <a:r>
              <a:rPr lang="en-US" dirty="0"/>
              <a:t>About AASA</a:t>
            </a:r>
          </a:p>
          <a:p>
            <a:r>
              <a:rPr lang="en-US" dirty="0"/>
              <a:t>The American Association of School Administrators, founded in 1865, is the professional</a:t>
            </a:r>
          </a:p>
          <a:p>
            <a:r>
              <a:rPr lang="en-US" dirty="0"/>
              <a:t>organization for over 14,000 educational leaders across the United States and in other</a:t>
            </a:r>
          </a:p>
          <a:p>
            <a:r>
              <a:rPr lang="en-US" dirty="0"/>
              <a:t>countries. AASA's mission is to support and develop effective school system leaders who</a:t>
            </a:r>
          </a:p>
          <a:p>
            <a:r>
              <a:rPr lang="en-US" dirty="0"/>
              <a:t>are dedicated to the highest quality public education for all children.</a:t>
            </a:r>
            <a:endParaRPr lang="en-US" dirty="0"/>
          </a:p>
        </p:txBody>
      </p:sp>
      <p:sp>
        <p:nvSpPr>
          <p:cNvPr id="4" name="Slide Number Placeholder 3"/>
          <p:cNvSpPr>
            <a:spLocks noGrp="1"/>
          </p:cNvSpPr>
          <p:nvPr>
            <p:ph type="sldNum" sz="quarter" idx="10"/>
          </p:nvPr>
        </p:nvSpPr>
        <p:spPr/>
        <p:txBody>
          <a:bodyPr/>
          <a:lstStyle/>
          <a:p>
            <a:fld id="{C1DB11CD-25B6-4CAA-B19A-F1B042F06C43}" type="slidenum">
              <a:rPr lang="en-US" smtClean="0"/>
              <a:t>12</a:t>
            </a:fld>
            <a:endParaRPr lang="en-US"/>
          </a:p>
        </p:txBody>
      </p:sp>
    </p:spTree>
    <p:extLst>
      <p:ext uri="{BB962C8B-B14F-4D97-AF65-F5344CB8AC3E}">
        <p14:creationId xmlns:p14="http://schemas.microsoft.com/office/powerpoint/2010/main" val="2471176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13</a:t>
            </a:fld>
            <a:endParaRPr lang="en-US"/>
          </a:p>
        </p:txBody>
      </p:sp>
    </p:spTree>
    <p:extLst>
      <p:ext uri="{BB962C8B-B14F-4D97-AF65-F5344CB8AC3E}">
        <p14:creationId xmlns:p14="http://schemas.microsoft.com/office/powerpoint/2010/main" val="278923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14</a:t>
            </a:fld>
            <a:endParaRPr lang="en-US"/>
          </a:p>
        </p:txBody>
      </p:sp>
    </p:spTree>
    <p:extLst>
      <p:ext uri="{BB962C8B-B14F-4D97-AF65-F5344CB8AC3E}">
        <p14:creationId xmlns:p14="http://schemas.microsoft.com/office/powerpoint/2010/main" val="3312936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15</a:t>
            </a:fld>
            <a:endParaRPr lang="en-US"/>
          </a:p>
        </p:txBody>
      </p:sp>
    </p:spTree>
    <p:extLst>
      <p:ext uri="{BB962C8B-B14F-4D97-AF65-F5344CB8AC3E}">
        <p14:creationId xmlns:p14="http://schemas.microsoft.com/office/powerpoint/2010/main" val="31201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16</a:t>
            </a:fld>
            <a:endParaRPr lang="en-US"/>
          </a:p>
        </p:txBody>
      </p:sp>
    </p:spTree>
    <p:extLst>
      <p:ext uri="{BB962C8B-B14F-4D97-AF65-F5344CB8AC3E}">
        <p14:creationId xmlns:p14="http://schemas.microsoft.com/office/powerpoint/2010/main" val="1329166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17</a:t>
            </a:fld>
            <a:endParaRPr lang="en-US"/>
          </a:p>
        </p:txBody>
      </p:sp>
    </p:spTree>
    <p:extLst>
      <p:ext uri="{BB962C8B-B14F-4D97-AF65-F5344CB8AC3E}">
        <p14:creationId xmlns:p14="http://schemas.microsoft.com/office/powerpoint/2010/main" val="1966888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18</a:t>
            </a:fld>
            <a:endParaRPr lang="en-US"/>
          </a:p>
        </p:txBody>
      </p:sp>
    </p:spTree>
    <p:extLst>
      <p:ext uri="{BB962C8B-B14F-4D97-AF65-F5344CB8AC3E}">
        <p14:creationId xmlns:p14="http://schemas.microsoft.com/office/powerpoint/2010/main" val="25093139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19</a:t>
            </a:fld>
            <a:endParaRPr lang="en-US"/>
          </a:p>
        </p:txBody>
      </p:sp>
    </p:spTree>
    <p:extLst>
      <p:ext uri="{BB962C8B-B14F-4D97-AF65-F5344CB8AC3E}">
        <p14:creationId xmlns:p14="http://schemas.microsoft.com/office/powerpoint/2010/main" val="899427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a:t>
            </a:fld>
            <a:endParaRPr lang="en-US"/>
          </a:p>
        </p:txBody>
      </p:sp>
    </p:spTree>
    <p:extLst>
      <p:ext uri="{BB962C8B-B14F-4D97-AF65-F5344CB8AC3E}">
        <p14:creationId xmlns:p14="http://schemas.microsoft.com/office/powerpoint/2010/main" val="78347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20</a:t>
            </a:fld>
            <a:endParaRPr lang="en-US"/>
          </a:p>
        </p:txBody>
      </p:sp>
    </p:spTree>
    <p:extLst>
      <p:ext uri="{BB962C8B-B14F-4D97-AF65-F5344CB8AC3E}">
        <p14:creationId xmlns:p14="http://schemas.microsoft.com/office/powerpoint/2010/main" val="2852333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Evaluate Results </a:t>
            </a:r>
            <a:r>
              <a:rPr lang="en-US" dirty="0"/>
              <a:t>extends the formative evaluation conducted during implementation to the summative evaluation of an action plan’s outcomes. Teams will use tools and guidance to conduct an evaluation that sums up the gains made through their actions and sets the stage to repeat the inquiry cycle. </a:t>
            </a:r>
            <a:r>
              <a:rPr lang="en-US" i="1" dirty="0"/>
              <a:t>Evaluate Results </a:t>
            </a:r>
            <a:r>
              <a:rPr lang="en-US" dirty="0"/>
              <a:t>also emphasizes the need to communicate with stakeholders about the project’s outcomes and provides resources to support that communication. </a:t>
            </a:r>
          </a:p>
          <a:p>
            <a:endParaRPr lang="en-US" dirty="0"/>
          </a:p>
        </p:txBody>
      </p:sp>
      <p:sp>
        <p:nvSpPr>
          <p:cNvPr id="4" name="Slide Number Placeholder 3"/>
          <p:cNvSpPr>
            <a:spLocks noGrp="1"/>
          </p:cNvSpPr>
          <p:nvPr>
            <p:ph type="sldNum" sz="quarter" idx="10"/>
          </p:nvPr>
        </p:nvSpPr>
        <p:spPr/>
        <p:txBody>
          <a:bodyPr/>
          <a:lstStyle/>
          <a:p>
            <a:fld id="{C1DB11CD-25B6-4CAA-B19A-F1B042F06C43}" type="slidenum">
              <a:rPr lang="en-US" smtClean="0"/>
              <a:t>21</a:t>
            </a:fld>
            <a:endParaRPr lang="en-US"/>
          </a:p>
        </p:txBody>
      </p:sp>
    </p:spTree>
    <p:extLst>
      <p:ext uri="{BB962C8B-B14F-4D97-AF65-F5344CB8AC3E}">
        <p14:creationId xmlns:p14="http://schemas.microsoft.com/office/powerpoint/2010/main" val="9162243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22</a:t>
            </a:fld>
            <a:endParaRPr lang="en-US"/>
          </a:p>
        </p:txBody>
      </p:sp>
    </p:spTree>
    <p:extLst>
      <p:ext uri="{BB962C8B-B14F-4D97-AF65-F5344CB8AC3E}">
        <p14:creationId xmlns:p14="http://schemas.microsoft.com/office/powerpoint/2010/main" val="1848354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23</a:t>
            </a:fld>
            <a:endParaRPr lang="en-US"/>
          </a:p>
        </p:txBody>
      </p:sp>
    </p:spTree>
    <p:extLst>
      <p:ext uri="{BB962C8B-B14F-4D97-AF65-F5344CB8AC3E}">
        <p14:creationId xmlns:p14="http://schemas.microsoft.com/office/powerpoint/2010/main" val="47498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24</a:t>
            </a:fld>
            <a:endParaRPr lang="en-US"/>
          </a:p>
        </p:txBody>
      </p:sp>
    </p:spTree>
    <p:extLst>
      <p:ext uri="{BB962C8B-B14F-4D97-AF65-F5344CB8AC3E}">
        <p14:creationId xmlns:p14="http://schemas.microsoft.com/office/powerpoint/2010/main" val="14738672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DB11CD-25B6-4CAA-B19A-F1B042F06C43}" type="slidenum">
              <a:rPr lang="en-US" smtClean="0"/>
              <a:t>25</a:t>
            </a:fld>
            <a:endParaRPr lang="en-US"/>
          </a:p>
        </p:txBody>
      </p:sp>
    </p:spTree>
    <p:extLst>
      <p:ext uri="{BB962C8B-B14F-4D97-AF65-F5344CB8AC3E}">
        <p14:creationId xmlns:p14="http://schemas.microsoft.com/office/powerpoint/2010/main" val="5892950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26</a:t>
            </a:fld>
            <a:endParaRPr lang="en-US"/>
          </a:p>
        </p:txBody>
      </p:sp>
    </p:spTree>
    <p:extLst>
      <p:ext uri="{BB962C8B-B14F-4D97-AF65-F5344CB8AC3E}">
        <p14:creationId xmlns:p14="http://schemas.microsoft.com/office/powerpoint/2010/main" val="26588287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27</a:t>
            </a:fld>
            <a:endParaRPr lang="en-US"/>
          </a:p>
        </p:txBody>
      </p:sp>
    </p:spTree>
    <p:extLst>
      <p:ext uri="{BB962C8B-B14F-4D97-AF65-F5344CB8AC3E}">
        <p14:creationId xmlns:p14="http://schemas.microsoft.com/office/powerpoint/2010/main" val="24418110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28</a:t>
            </a:fld>
            <a:endParaRPr lang="en-US"/>
          </a:p>
        </p:txBody>
      </p:sp>
    </p:spTree>
    <p:extLst>
      <p:ext uri="{BB962C8B-B14F-4D97-AF65-F5344CB8AC3E}">
        <p14:creationId xmlns:p14="http://schemas.microsoft.com/office/powerpoint/2010/main" val="12739780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29</a:t>
            </a:fld>
            <a:endParaRPr lang="en-US"/>
          </a:p>
        </p:txBody>
      </p:sp>
    </p:spTree>
    <p:extLst>
      <p:ext uri="{BB962C8B-B14F-4D97-AF65-F5344CB8AC3E}">
        <p14:creationId xmlns:p14="http://schemas.microsoft.com/office/powerpoint/2010/main" val="390095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a:t>
            </a:fld>
            <a:endParaRPr lang="en-US"/>
          </a:p>
        </p:txBody>
      </p:sp>
    </p:spTree>
    <p:extLst>
      <p:ext uri="{BB962C8B-B14F-4D97-AF65-F5344CB8AC3E}">
        <p14:creationId xmlns:p14="http://schemas.microsoft.com/office/powerpoint/2010/main" val="21882907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30</a:t>
            </a:fld>
            <a:endParaRPr lang="en-US"/>
          </a:p>
        </p:txBody>
      </p:sp>
    </p:spTree>
    <p:extLst>
      <p:ext uri="{BB962C8B-B14F-4D97-AF65-F5344CB8AC3E}">
        <p14:creationId xmlns:p14="http://schemas.microsoft.com/office/powerpoint/2010/main" val="17252363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DB11CD-25B6-4CAA-B19A-F1B042F06C43}" type="slidenum">
              <a:rPr lang="en-US" smtClean="0"/>
              <a:t>31</a:t>
            </a:fld>
            <a:endParaRPr lang="en-US"/>
          </a:p>
        </p:txBody>
      </p:sp>
    </p:spTree>
    <p:extLst>
      <p:ext uri="{BB962C8B-B14F-4D97-AF65-F5344CB8AC3E}">
        <p14:creationId xmlns:p14="http://schemas.microsoft.com/office/powerpoint/2010/main" val="9973449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32</a:t>
            </a:fld>
            <a:endParaRPr lang="en-US"/>
          </a:p>
        </p:txBody>
      </p:sp>
    </p:spTree>
    <p:extLst>
      <p:ext uri="{BB962C8B-B14F-4D97-AF65-F5344CB8AC3E}">
        <p14:creationId xmlns:p14="http://schemas.microsoft.com/office/powerpoint/2010/main" val="13301147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33</a:t>
            </a:fld>
            <a:endParaRPr lang="en-US"/>
          </a:p>
        </p:txBody>
      </p:sp>
    </p:spTree>
    <p:extLst>
      <p:ext uri="{BB962C8B-B14F-4D97-AF65-F5344CB8AC3E}">
        <p14:creationId xmlns:p14="http://schemas.microsoft.com/office/powerpoint/2010/main" val="18088713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34</a:t>
            </a:fld>
            <a:endParaRPr lang="en-US"/>
          </a:p>
        </p:txBody>
      </p:sp>
    </p:spTree>
    <p:extLst>
      <p:ext uri="{BB962C8B-B14F-4D97-AF65-F5344CB8AC3E}">
        <p14:creationId xmlns:p14="http://schemas.microsoft.com/office/powerpoint/2010/main" val="3709862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35</a:t>
            </a:fld>
            <a:endParaRPr lang="en-US"/>
          </a:p>
        </p:txBody>
      </p:sp>
    </p:spTree>
    <p:extLst>
      <p:ext uri="{BB962C8B-B14F-4D97-AF65-F5344CB8AC3E}">
        <p14:creationId xmlns:p14="http://schemas.microsoft.com/office/powerpoint/2010/main" val="23034774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36</a:t>
            </a:fld>
            <a:endParaRPr lang="en-US"/>
          </a:p>
        </p:txBody>
      </p:sp>
    </p:spTree>
    <p:extLst>
      <p:ext uri="{BB962C8B-B14F-4D97-AF65-F5344CB8AC3E}">
        <p14:creationId xmlns:p14="http://schemas.microsoft.com/office/powerpoint/2010/main" val="33724931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37</a:t>
            </a:fld>
            <a:endParaRPr lang="en-US"/>
          </a:p>
        </p:txBody>
      </p:sp>
    </p:spTree>
    <p:extLst>
      <p:ext uri="{BB962C8B-B14F-4D97-AF65-F5344CB8AC3E}">
        <p14:creationId xmlns:p14="http://schemas.microsoft.com/office/powerpoint/2010/main" val="42783540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38</a:t>
            </a:fld>
            <a:endParaRPr lang="en-US"/>
          </a:p>
        </p:txBody>
      </p:sp>
    </p:spTree>
    <p:extLst>
      <p:ext uri="{BB962C8B-B14F-4D97-AF65-F5344CB8AC3E}">
        <p14:creationId xmlns:p14="http://schemas.microsoft.com/office/powerpoint/2010/main" val="21021878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39</a:t>
            </a:fld>
            <a:endParaRPr lang="en-US"/>
          </a:p>
        </p:txBody>
      </p:sp>
    </p:spTree>
    <p:extLst>
      <p:ext uri="{BB962C8B-B14F-4D97-AF65-F5344CB8AC3E}">
        <p14:creationId xmlns:p14="http://schemas.microsoft.com/office/powerpoint/2010/main" val="3618143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4</a:t>
            </a:fld>
            <a:endParaRPr lang="en-US"/>
          </a:p>
        </p:txBody>
      </p:sp>
    </p:spTree>
    <p:extLst>
      <p:ext uri="{BB962C8B-B14F-4D97-AF65-F5344CB8AC3E}">
        <p14:creationId xmlns:p14="http://schemas.microsoft.com/office/powerpoint/2010/main" val="7223796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40</a:t>
            </a:fld>
            <a:endParaRPr lang="en-US"/>
          </a:p>
        </p:txBody>
      </p:sp>
    </p:spTree>
    <p:extLst>
      <p:ext uri="{BB962C8B-B14F-4D97-AF65-F5344CB8AC3E}">
        <p14:creationId xmlns:p14="http://schemas.microsoft.com/office/powerpoint/2010/main" val="34051198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41</a:t>
            </a:fld>
            <a:endParaRPr lang="en-US"/>
          </a:p>
        </p:txBody>
      </p:sp>
    </p:spTree>
    <p:extLst>
      <p:ext uri="{BB962C8B-B14F-4D97-AF65-F5344CB8AC3E}">
        <p14:creationId xmlns:p14="http://schemas.microsoft.com/office/powerpoint/2010/main" val="57923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5</a:t>
            </a:fld>
            <a:endParaRPr lang="en-US"/>
          </a:p>
        </p:txBody>
      </p:sp>
    </p:spTree>
    <p:extLst>
      <p:ext uri="{BB962C8B-B14F-4D97-AF65-F5344CB8AC3E}">
        <p14:creationId xmlns:p14="http://schemas.microsoft.com/office/powerpoint/2010/main" val="4185347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6</a:t>
            </a:fld>
            <a:endParaRPr lang="en-US"/>
          </a:p>
        </p:txBody>
      </p:sp>
    </p:spTree>
    <p:extLst>
      <p:ext uri="{BB962C8B-B14F-4D97-AF65-F5344CB8AC3E}">
        <p14:creationId xmlns:p14="http://schemas.microsoft.com/office/powerpoint/2010/main" val="315692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7</a:t>
            </a:fld>
            <a:endParaRPr lang="en-US"/>
          </a:p>
        </p:txBody>
      </p:sp>
    </p:spTree>
    <p:extLst>
      <p:ext uri="{BB962C8B-B14F-4D97-AF65-F5344CB8AC3E}">
        <p14:creationId xmlns:p14="http://schemas.microsoft.com/office/powerpoint/2010/main" val="1458152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8</a:t>
            </a:fld>
            <a:endParaRPr lang="en-US"/>
          </a:p>
        </p:txBody>
      </p:sp>
    </p:spTree>
    <p:extLst>
      <p:ext uri="{BB962C8B-B14F-4D97-AF65-F5344CB8AC3E}">
        <p14:creationId xmlns:p14="http://schemas.microsoft.com/office/powerpoint/2010/main" val="4200768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B11CD-25B6-4CAA-B19A-F1B042F06C43}" type="slidenum">
              <a:rPr lang="en-US" smtClean="0"/>
              <a:t>9</a:t>
            </a:fld>
            <a:endParaRPr lang="en-US"/>
          </a:p>
        </p:txBody>
      </p:sp>
    </p:spTree>
    <p:extLst>
      <p:ext uri="{BB962C8B-B14F-4D97-AF65-F5344CB8AC3E}">
        <p14:creationId xmlns:p14="http://schemas.microsoft.com/office/powerpoint/2010/main" val="4134109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B3061C-482D-4918-946C-B32B1A420496}"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20414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3061C-482D-4918-946C-B32B1A420496}"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388405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3061C-482D-4918-946C-B32B1A420496}"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3964282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B3061C-482D-4918-946C-B32B1A420496}"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376359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B3061C-482D-4918-946C-B32B1A420496}"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884467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B3061C-482D-4918-946C-B32B1A420496}"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1537072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B3061C-482D-4918-946C-B32B1A420496}" type="datetimeFigureOut">
              <a:rPr lang="en-US" smtClean="0"/>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152374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B3061C-482D-4918-946C-B32B1A420496}" type="datetimeFigureOut">
              <a:rPr lang="en-US" smtClean="0"/>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1310603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3061C-482D-4918-946C-B32B1A420496}" type="datetimeFigureOut">
              <a:rPr lang="en-US" smtClean="0"/>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45228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3061C-482D-4918-946C-B32B1A420496}"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220534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B3061C-482D-4918-946C-B32B1A420496}"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BDE977-AFC6-4451-A62A-7F96FFC9B624}" type="slidenum">
              <a:rPr lang="en-US" smtClean="0"/>
              <a:t>‹#›</a:t>
            </a:fld>
            <a:endParaRPr lang="en-US"/>
          </a:p>
        </p:txBody>
      </p:sp>
    </p:spTree>
    <p:extLst>
      <p:ext uri="{BB962C8B-B14F-4D97-AF65-F5344CB8AC3E}">
        <p14:creationId xmlns:p14="http://schemas.microsoft.com/office/powerpoint/2010/main" val="631780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3061C-482D-4918-946C-B32B1A420496}" type="datetimeFigureOut">
              <a:rPr lang="en-US" smtClean="0"/>
              <a:t>5/20/2016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DE977-AFC6-4451-A62A-7F96FFC9B624}" type="slidenum">
              <a:rPr lang="en-US" smtClean="0"/>
              <a:t>‹#›</a:t>
            </a:fld>
            <a:endParaRPr lang="en-US"/>
          </a:p>
        </p:txBody>
      </p:sp>
    </p:spTree>
    <p:extLst>
      <p:ext uri="{BB962C8B-B14F-4D97-AF65-F5344CB8AC3E}">
        <p14:creationId xmlns:p14="http://schemas.microsoft.com/office/powerpoint/2010/main" val="3146348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asa.org/uploadedFiles/Policy_and_Advocacy/files/UsingDataToImproveSchool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k12.wa.us/CEDARS/Data/pubdocs/FullToolki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aasa.org/uploadedFiles/Policy_and_Advocacy/files/UsingDataToImproveSchool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k12.wa.us/CEDARS/Data/pubdocs/FullToolki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aasa.org/uploadedFiles/Policy_and_Advocacy/files/UsingDataToImproveSchools.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eff.csuchico.edu/downloads/ACT_CIC.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saflaherty@pa.gov"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Putting Data Center Stage</a:t>
            </a:r>
            <a:endParaRPr lang="en-US" dirty="0"/>
          </a:p>
        </p:txBody>
      </p:sp>
      <p:sp>
        <p:nvSpPr>
          <p:cNvPr id="3" name="Subtitle 2"/>
          <p:cNvSpPr>
            <a:spLocks noGrp="1"/>
          </p:cNvSpPr>
          <p:nvPr>
            <p:ph type="subTitle" idx="1"/>
          </p:nvPr>
        </p:nvSpPr>
        <p:spPr/>
        <p:txBody>
          <a:bodyPr/>
          <a:lstStyle/>
          <a:p>
            <a:r>
              <a:rPr lang="en-US" dirty="0" smtClean="0"/>
              <a:t>PDE Data Summit</a:t>
            </a:r>
          </a:p>
          <a:p>
            <a:r>
              <a:rPr lang="en-US" dirty="0" smtClean="0"/>
              <a:t>May 2016</a:t>
            </a:r>
            <a:endParaRPr lang="en-US" dirty="0"/>
          </a:p>
        </p:txBody>
      </p:sp>
    </p:spTree>
    <p:extLst>
      <p:ext uri="{BB962C8B-B14F-4D97-AF65-F5344CB8AC3E}">
        <p14:creationId xmlns:p14="http://schemas.microsoft.com/office/powerpoint/2010/main" val="3478757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Who will examine the data</a:t>
            </a:r>
            <a:r>
              <a:rPr lang="en-US" dirty="0" smtClean="0"/>
              <a:t>?</a:t>
            </a:r>
            <a:endParaRPr lang="en-US" dirty="0"/>
          </a:p>
        </p:txBody>
      </p:sp>
      <p:sp>
        <p:nvSpPr>
          <p:cNvPr id="3" name="Content Placeholder 2"/>
          <p:cNvSpPr>
            <a:spLocks noGrp="1"/>
          </p:cNvSpPr>
          <p:nvPr>
            <p:ph idx="1"/>
          </p:nvPr>
        </p:nvSpPr>
        <p:spPr/>
        <p:txBody>
          <a:bodyPr/>
          <a:lstStyle/>
          <a:p>
            <a:r>
              <a:rPr lang="en-US" dirty="0" smtClean="0"/>
              <a:t>Data Teams</a:t>
            </a:r>
          </a:p>
          <a:p>
            <a:pPr lvl="1"/>
            <a:r>
              <a:rPr lang="en-US" dirty="0" smtClean="0"/>
              <a:t>Varied and many</a:t>
            </a:r>
          </a:p>
          <a:p>
            <a:pPr lvl="1"/>
            <a:r>
              <a:rPr lang="en-US" dirty="0" smtClean="0"/>
              <a:t>Assembled to investigate specific data</a:t>
            </a:r>
          </a:p>
          <a:p>
            <a:pPr lvl="1"/>
            <a:r>
              <a:rPr lang="en-US" dirty="0" smtClean="0"/>
              <a:t>Provide professional development for building analytic skills</a:t>
            </a:r>
          </a:p>
          <a:p>
            <a:pPr lvl="1"/>
            <a:r>
              <a:rPr lang="en-US" dirty="0" smtClean="0"/>
              <a:t>Time to do the task</a:t>
            </a:r>
            <a:endParaRPr lang="en-US" dirty="0"/>
          </a:p>
        </p:txBody>
      </p:sp>
    </p:spTree>
    <p:extLst>
      <p:ext uri="{BB962C8B-B14F-4D97-AF65-F5344CB8AC3E}">
        <p14:creationId xmlns:p14="http://schemas.microsoft.com/office/powerpoint/2010/main" val="549316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on a data team</a:t>
            </a:r>
            <a:endParaRPr lang="en-US" dirty="0"/>
          </a:p>
        </p:txBody>
      </p:sp>
      <p:sp>
        <p:nvSpPr>
          <p:cNvPr id="3" name="Content Placeholder 2"/>
          <p:cNvSpPr>
            <a:spLocks noGrp="1"/>
          </p:cNvSpPr>
          <p:nvPr>
            <p:ph idx="1"/>
          </p:nvPr>
        </p:nvSpPr>
        <p:spPr/>
        <p:txBody>
          <a:bodyPr/>
          <a:lstStyle/>
          <a:p>
            <a:r>
              <a:rPr lang="en-US" dirty="0" smtClean="0"/>
              <a:t>Administration</a:t>
            </a:r>
          </a:p>
          <a:p>
            <a:pPr lvl="1"/>
            <a:r>
              <a:rPr lang="en-US" dirty="0" smtClean="0"/>
              <a:t>To be the model and leaders of data use</a:t>
            </a:r>
            <a:endParaRPr lang="en-US" dirty="0"/>
          </a:p>
          <a:p>
            <a:r>
              <a:rPr lang="en-US" dirty="0" smtClean="0"/>
              <a:t>Whoever</a:t>
            </a:r>
          </a:p>
          <a:p>
            <a:pPr lvl="1"/>
            <a:r>
              <a:rPr lang="en-US" dirty="0"/>
              <a:t>i</a:t>
            </a:r>
            <a:r>
              <a:rPr lang="en-US" dirty="0" smtClean="0"/>
              <a:t>s critical in the analysis process </a:t>
            </a:r>
          </a:p>
          <a:p>
            <a:pPr lvl="1"/>
            <a:r>
              <a:rPr lang="en-US" dirty="0"/>
              <a:t>h</a:t>
            </a:r>
            <a:r>
              <a:rPr lang="en-US" dirty="0" smtClean="0"/>
              <a:t>as responsibility for creation of the data (programs, initiatives, solid understanding of programs in the district)</a:t>
            </a:r>
          </a:p>
          <a:p>
            <a:pPr lvl="1"/>
            <a:r>
              <a:rPr lang="en-US" dirty="0"/>
              <a:t>h</a:t>
            </a:r>
            <a:r>
              <a:rPr lang="en-US" dirty="0" smtClean="0"/>
              <a:t>as responsibility in the response of the analysis results</a:t>
            </a:r>
          </a:p>
        </p:txBody>
      </p:sp>
    </p:spTree>
    <p:extLst>
      <p:ext uri="{BB962C8B-B14F-4D97-AF65-F5344CB8AC3E}">
        <p14:creationId xmlns:p14="http://schemas.microsoft.com/office/powerpoint/2010/main" val="1852311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10600" cy="1020762"/>
          </a:xfrm>
        </p:spPr>
        <p:txBody>
          <a:bodyPr>
            <a:normAutofit/>
          </a:bodyPr>
          <a:lstStyle/>
          <a:p>
            <a:r>
              <a:rPr lang="en-US" b="1" dirty="0" smtClean="0"/>
              <a:t>Who Does What?</a:t>
            </a:r>
            <a:endParaRPr lang="en-US" dirty="0"/>
          </a:p>
        </p:txBody>
      </p:sp>
      <p:sp>
        <p:nvSpPr>
          <p:cNvPr id="3" name="Content Placeholder 2"/>
          <p:cNvSpPr>
            <a:spLocks noGrp="1"/>
          </p:cNvSpPr>
          <p:nvPr>
            <p:ph idx="1"/>
          </p:nvPr>
        </p:nvSpPr>
        <p:spPr>
          <a:xfrm>
            <a:off x="761999" y="1905000"/>
            <a:ext cx="7772400" cy="3429001"/>
          </a:xfrm>
        </p:spPr>
        <p:txBody>
          <a:bodyPr>
            <a:normAutofit/>
          </a:bodyPr>
          <a:lstStyle/>
          <a:p>
            <a:pPr marL="0" indent="0">
              <a:buNone/>
            </a:pPr>
            <a:r>
              <a:rPr lang="en-US" sz="3600" dirty="0" smtClean="0"/>
              <a:t>Data-driven decision-making, especially in the early stages, demands that district</a:t>
            </a:r>
            <a:br>
              <a:rPr lang="en-US" sz="3600" dirty="0" smtClean="0"/>
            </a:br>
            <a:r>
              <a:rPr lang="en-US" sz="3600" dirty="0" smtClean="0"/>
              <a:t>leaders point the way. Superintendents and school boards both must play important but distinct roles.</a:t>
            </a:r>
            <a:endParaRPr lang="en-US" sz="3600" dirty="0"/>
          </a:p>
        </p:txBody>
      </p:sp>
      <p:sp>
        <p:nvSpPr>
          <p:cNvPr id="4" name="TextBox 3"/>
          <p:cNvSpPr txBox="1"/>
          <p:nvPr/>
        </p:nvSpPr>
        <p:spPr>
          <a:xfrm>
            <a:off x="609599" y="5486400"/>
            <a:ext cx="8077201" cy="646331"/>
          </a:xfrm>
          <a:prstGeom prst="rect">
            <a:avLst/>
          </a:prstGeom>
          <a:noFill/>
        </p:spPr>
        <p:txBody>
          <a:bodyPr wrap="square" rtlCol="0">
            <a:spAutoFit/>
          </a:bodyPr>
          <a:lstStyle/>
          <a:p>
            <a:r>
              <a:rPr lang="en-US" dirty="0" smtClean="0">
                <a:hlinkClick r:id="rId3"/>
              </a:rPr>
              <a:t>http://aasa.org/uploadedFiles/Policy_and_Advocacy/files/UsingDataToImproveSchools.pdf</a:t>
            </a:r>
            <a:r>
              <a:rPr lang="en-US" dirty="0" smtClean="0"/>
              <a:t>  </a:t>
            </a:r>
            <a:endParaRPr lang="en-US" dirty="0"/>
          </a:p>
        </p:txBody>
      </p:sp>
    </p:spTree>
    <p:extLst>
      <p:ext uri="{BB962C8B-B14F-4D97-AF65-F5344CB8AC3E}">
        <p14:creationId xmlns:p14="http://schemas.microsoft.com/office/powerpoint/2010/main" val="1015833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Who Does What?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The superintendent generally:</a:t>
            </a:r>
          </a:p>
          <a:p>
            <a:pPr marL="0" indent="0">
              <a:buNone/>
            </a:pPr>
            <a:r>
              <a:rPr lang="en-US" dirty="0"/>
              <a:t>• Translates the board’s vision for </a:t>
            </a:r>
            <a:r>
              <a:rPr lang="en-US" dirty="0" smtClean="0"/>
              <a:t>the school </a:t>
            </a:r>
            <a:r>
              <a:rPr lang="en-US" dirty="0"/>
              <a:t>district into measurable </a:t>
            </a:r>
            <a:r>
              <a:rPr lang="en-US" dirty="0" smtClean="0"/>
              <a:t>goals based </a:t>
            </a:r>
            <a:r>
              <a:rPr lang="en-US" dirty="0"/>
              <a:t>on data</a:t>
            </a:r>
            <a:r>
              <a:rPr lang="en-US" dirty="0" smtClean="0"/>
              <a:t>.</a:t>
            </a:r>
          </a:p>
          <a:p>
            <a:pPr marL="0" indent="0">
              <a:buNone/>
            </a:pPr>
            <a:r>
              <a:rPr lang="en-US" dirty="0" smtClean="0"/>
              <a:t>• </a:t>
            </a:r>
            <a:r>
              <a:rPr lang="en-US" dirty="0"/>
              <a:t>Works with district faculty, </a:t>
            </a:r>
            <a:r>
              <a:rPr lang="en-US" dirty="0" smtClean="0"/>
              <a:t>staff, parents </a:t>
            </a:r>
            <a:r>
              <a:rPr lang="en-US" dirty="0"/>
              <a:t>and other community </a:t>
            </a:r>
            <a:r>
              <a:rPr lang="en-US" dirty="0" smtClean="0"/>
              <a:t>stakeholders to </a:t>
            </a:r>
            <a:r>
              <a:rPr lang="en-US" dirty="0"/>
              <a:t>craft plans for </a:t>
            </a:r>
            <a:r>
              <a:rPr lang="en-US" dirty="0" smtClean="0"/>
              <a:t>meeting goals </a:t>
            </a:r>
            <a:r>
              <a:rPr lang="en-US" dirty="0"/>
              <a:t>by certain dates.</a:t>
            </a:r>
          </a:p>
          <a:p>
            <a:pPr marL="0" indent="0">
              <a:buNone/>
            </a:pPr>
            <a:r>
              <a:rPr lang="en-US" dirty="0"/>
              <a:t>• Collects data to show clear, </a:t>
            </a:r>
            <a:r>
              <a:rPr lang="en-US" dirty="0" smtClean="0"/>
              <a:t>steady progress.</a:t>
            </a:r>
          </a:p>
          <a:p>
            <a:pPr marL="0" indent="0">
              <a:buNone/>
            </a:pPr>
            <a:r>
              <a:rPr lang="en-US" dirty="0" smtClean="0"/>
              <a:t>• </a:t>
            </a:r>
            <a:r>
              <a:rPr lang="en-US" dirty="0"/>
              <a:t>Celebrates successes, </a:t>
            </a:r>
            <a:r>
              <a:rPr lang="en-US" dirty="0" smtClean="0"/>
              <a:t>evaluates shortcomings </a:t>
            </a:r>
            <a:r>
              <a:rPr lang="en-US" dirty="0"/>
              <a:t>and revises plans </a:t>
            </a:r>
            <a:r>
              <a:rPr lang="en-US" dirty="0" smtClean="0"/>
              <a:t>for improvement </a:t>
            </a:r>
            <a:r>
              <a:rPr lang="en-US" dirty="0"/>
              <a:t>based on data, </a:t>
            </a:r>
            <a:r>
              <a:rPr lang="en-US" dirty="0" smtClean="0"/>
              <a:t>along with </a:t>
            </a:r>
            <a:r>
              <a:rPr lang="en-US" dirty="0"/>
              <a:t>the board.</a:t>
            </a:r>
          </a:p>
        </p:txBody>
      </p:sp>
      <p:sp>
        <p:nvSpPr>
          <p:cNvPr id="4" name="TextBox 3"/>
          <p:cNvSpPr txBox="1"/>
          <p:nvPr/>
        </p:nvSpPr>
        <p:spPr>
          <a:xfrm>
            <a:off x="3276600" y="6172200"/>
            <a:ext cx="4309962" cy="369332"/>
          </a:xfrm>
          <a:prstGeom prst="rect">
            <a:avLst/>
          </a:prstGeom>
          <a:noFill/>
        </p:spPr>
        <p:txBody>
          <a:bodyPr wrap="none" rtlCol="0">
            <a:spAutoFit/>
          </a:bodyPr>
          <a:lstStyle/>
          <a:p>
            <a:r>
              <a:rPr lang="en-US" dirty="0"/>
              <a:t>Using Data to Improve Schools: What </a:t>
            </a:r>
            <a:r>
              <a:rPr lang="en-US" dirty="0" smtClean="0"/>
              <a:t>Works</a:t>
            </a:r>
            <a:endParaRPr lang="en-US" dirty="0"/>
          </a:p>
        </p:txBody>
      </p:sp>
    </p:spTree>
    <p:extLst>
      <p:ext uri="{BB962C8B-B14F-4D97-AF65-F5344CB8AC3E}">
        <p14:creationId xmlns:p14="http://schemas.microsoft.com/office/powerpoint/2010/main" val="62601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b="1" dirty="0"/>
              <a:t>The school board generally:</a:t>
            </a:r>
          </a:p>
          <a:p>
            <a:pPr marL="0" indent="0">
              <a:buNone/>
            </a:pPr>
            <a:r>
              <a:rPr lang="en-US" dirty="0"/>
              <a:t>• Establishes a vision for the </a:t>
            </a:r>
            <a:r>
              <a:rPr lang="en-US" dirty="0" smtClean="0"/>
              <a:t>school district </a:t>
            </a:r>
            <a:r>
              <a:rPr lang="en-US" dirty="0"/>
              <a:t>based on data showing </a:t>
            </a:r>
            <a:r>
              <a:rPr lang="en-US" dirty="0" smtClean="0"/>
              <a:t>what has </a:t>
            </a:r>
            <a:r>
              <a:rPr lang="en-US" dirty="0"/>
              <a:t>been achieved so far and </a:t>
            </a:r>
            <a:r>
              <a:rPr lang="en-US" dirty="0" smtClean="0"/>
              <a:t>what progress </a:t>
            </a:r>
            <a:r>
              <a:rPr lang="en-US" dirty="0"/>
              <a:t>is necessary.</a:t>
            </a:r>
          </a:p>
          <a:p>
            <a:pPr marL="0" indent="0">
              <a:buNone/>
            </a:pPr>
            <a:r>
              <a:rPr lang="en-US" dirty="0"/>
              <a:t>• Spells out — for the </a:t>
            </a:r>
            <a:r>
              <a:rPr lang="en-US" dirty="0" smtClean="0"/>
              <a:t>superintendent and </a:t>
            </a:r>
            <a:r>
              <a:rPr lang="en-US" dirty="0"/>
              <a:t>other employees and </a:t>
            </a:r>
            <a:r>
              <a:rPr lang="en-US" dirty="0" smtClean="0"/>
              <a:t>stakeholders— </a:t>
            </a:r>
            <a:r>
              <a:rPr lang="en-US" dirty="0"/>
              <a:t>how district </a:t>
            </a:r>
            <a:r>
              <a:rPr lang="en-US" dirty="0" smtClean="0"/>
              <a:t>performance will </a:t>
            </a:r>
            <a:r>
              <a:rPr lang="en-US" dirty="0"/>
              <a:t>be evaluated.</a:t>
            </a:r>
          </a:p>
          <a:p>
            <a:pPr marL="0" indent="0">
              <a:buNone/>
            </a:pPr>
            <a:r>
              <a:rPr lang="en-US" dirty="0"/>
              <a:t>• Reviews relevant data to </a:t>
            </a:r>
            <a:r>
              <a:rPr lang="en-US" dirty="0" smtClean="0"/>
              <a:t>evaluate district </a:t>
            </a:r>
            <a:r>
              <a:rPr lang="en-US" dirty="0"/>
              <a:t>progress toward </a:t>
            </a:r>
            <a:r>
              <a:rPr lang="en-US" dirty="0" smtClean="0"/>
              <a:t>identified goals</a:t>
            </a:r>
            <a:r>
              <a:rPr lang="en-US" dirty="0"/>
              <a:t>.</a:t>
            </a:r>
          </a:p>
          <a:p>
            <a:pPr marL="0" indent="0">
              <a:buNone/>
            </a:pPr>
            <a:r>
              <a:rPr lang="en-US" dirty="0"/>
              <a:t>• Revises goals and plans </a:t>
            </a:r>
            <a:r>
              <a:rPr lang="en-US" dirty="0" smtClean="0"/>
              <a:t>for improvement </a:t>
            </a:r>
            <a:r>
              <a:rPr lang="en-US" dirty="0"/>
              <a:t>based on data.</a:t>
            </a:r>
          </a:p>
        </p:txBody>
      </p:sp>
      <p:sp>
        <p:nvSpPr>
          <p:cNvPr id="4" name="Title 1"/>
          <p:cNvSpPr>
            <a:spLocks noGrp="1"/>
          </p:cNvSpPr>
          <p:nvPr>
            <p:ph type="title"/>
          </p:nvPr>
        </p:nvSpPr>
        <p:spPr/>
        <p:txBody>
          <a:bodyPr>
            <a:normAutofit/>
          </a:bodyPr>
          <a:lstStyle/>
          <a:p>
            <a:r>
              <a:rPr lang="en-US" b="1" dirty="0" smtClean="0"/>
              <a:t>Who Does What?</a:t>
            </a:r>
            <a:endParaRPr lang="en-US" dirty="0"/>
          </a:p>
        </p:txBody>
      </p:sp>
      <p:sp>
        <p:nvSpPr>
          <p:cNvPr id="5" name="TextBox 4"/>
          <p:cNvSpPr txBox="1"/>
          <p:nvPr/>
        </p:nvSpPr>
        <p:spPr>
          <a:xfrm>
            <a:off x="3276600" y="6172200"/>
            <a:ext cx="4309962" cy="369332"/>
          </a:xfrm>
          <a:prstGeom prst="rect">
            <a:avLst/>
          </a:prstGeom>
          <a:noFill/>
        </p:spPr>
        <p:txBody>
          <a:bodyPr wrap="none" rtlCol="0">
            <a:spAutoFit/>
          </a:bodyPr>
          <a:lstStyle/>
          <a:p>
            <a:r>
              <a:rPr lang="en-US" dirty="0"/>
              <a:t>Using Data to Improve Schools: What </a:t>
            </a:r>
            <a:r>
              <a:rPr lang="en-US" dirty="0" smtClean="0"/>
              <a:t>Works</a:t>
            </a:r>
            <a:endParaRPr lang="en-US" dirty="0"/>
          </a:p>
        </p:txBody>
      </p:sp>
    </p:spTree>
    <p:extLst>
      <p:ext uri="{BB962C8B-B14F-4D97-AF65-F5344CB8AC3E}">
        <p14:creationId xmlns:p14="http://schemas.microsoft.com/office/powerpoint/2010/main" val="3380429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What?</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Broad participation in improvement efforts serves to:</a:t>
            </a:r>
          </a:p>
          <a:p>
            <a:pPr marL="0" indent="0">
              <a:buNone/>
            </a:pPr>
            <a:r>
              <a:rPr lang="en-US" dirty="0"/>
              <a:t>• Promote a high level of support </a:t>
            </a:r>
            <a:r>
              <a:rPr lang="en-US" dirty="0" smtClean="0"/>
              <a:t>for those </a:t>
            </a:r>
            <a:r>
              <a:rPr lang="en-US" dirty="0"/>
              <a:t>efforts.</a:t>
            </a:r>
          </a:p>
          <a:p>
            <a:pPr marL="0" indent="0">
              <a:buNone/>
            </a:pPr>
            <a:r>
              <a:rPr lang="en-US" dirty="0"/>
              <a:t>• Generate sound solutions </a:t>
            </a:r>
            <a:r>
              <a:rPr lang="en-US" dirty="0" smtClean="0"/>
              <a:t>by expanding </a:t>
            </a:r>
            <a:r>
              <a:rPr lang="en-US" dirty="0"/>
              <a:t>the discussion.</a:t>
            </a:r>
          </a:p>
          <a:p>
            <a:pPr marL="0" indent="0">
              <a:buNone/>
            </a:pPr>
            <a:r>
              <a:rPr lang="en-US" dirty="0"/>
              <a:t>• Motivate participants and </a:t>
            </a:r>
            <a:r>
              <a:rPr lang="en-US" dirty="0" smtClean="0"/>
              <a:t>their associates</a:t>
            </a:r>
            <a:r>
              <a:rPr lang="en-US" dirty="0"/>
              <a:t>.</a:t>
            </a:r>
          </a:p>
          <a:p>
            <a:pPr marL="0" indent="0">
              <a:buNone/>
            </a:pPr>
            <a:r>
              <a:rPr lang="en-US" dirty="0"/>
              <a:t>• Increase the likelihood that </a:t>
            </a:r>
            <a:r>
              <a:rPr lang="en-US" dirty="0" smtClean="0"/>
              <a:t>the effort </a:t>
            </a:r>
            <a:r>
              <a:rPr lang="en-US" dirty="0"/>
              <a:t>will lead to </a:t>
            </a:r>
            <a:r>
              <a:rPr lang="en-US" dirty="0" smtClean="0"/>
              <a:t>constructive action.</a:t>
            </a:r>
          </a:p>
          <a:p>
            <a:pPr marL="0" indent="0">
              <a:buNone/>
            </a:pPr>
            <a:r>
              <a:rPr lang="en-US" dirty="0" smtClean="0"/>
              <a:t>• </a:t>
            </a:r>
            <a:r>
              <a:rPr lang="en-US" dirty="0"/>
              <a:t>Prepare participants for their role </a:t>
            </a:r>
            <a:r>
              <a:rPr lang="en-US" dirty="0" smtClean="0"/>
              <a:t>in implementing </a:t>
            </a:r>
            <a:r>
              <a:rPr lang="en-US" dirty="0"/>
              <a:t>improvements.</a:t>
            </a:r>
          </a:p>
          <a:p>
            <a:pPr marL="0" indent="0">
              <a:buNone/>
            </a:pPr>
            <a:r>
              <a:rPr lang="en-US" dirty="0"/>
              <a:t>• Increase ownership of </a:t>
            </a:r>
            <a:r>
              <a:rPr lang="en-US" dirty="0" smtClean="0"/>
              <a:t>and commitment </a:t>
            </a:r>
            <a:r>
              <a:rPr lang="en-US" dirty="0"/>
              <a:t>to specific strategies.</a:t>
            </a:r>
          </a:p>
          <a:p>
            <a:pPr marL="0" indent="0">
              <a:buNone/>
            </a:pPr>
            <a:r>
              <a:rPr lang="en-US" dirty="0"/>
              <a:t>• Empower important </a:t>
            </a:r>
            <a:r>
              <a:rPr lang="en-US" dirty="0" smtClean="0"/>
              <a:t>stakeholder groups</a:t>
            </a:r>
            <a:r>
              <a:rPr lang="en-US" dirty="0"/>
              <a:t>.</a:t>
            </a:r>
          </a:p>
          <a:p>
            <a:pPr marL="0" indent="0">
              <a:buNone/>
            </a:pPr>
            <a:r>
              <a:rPr lang="en-US" dirty="0"/>
              <a:t>• Foster lasting, rather </a:t>
            </a:r>
            <a:r>
              <a:rPr lang="en-US" dirty="0" smtClean="0"/>
              <a:t>than temporary</a:t>
            </a:r>
            <a:r>
              <a:rPr lang="en-US" dirty="0"/>
              <a:t>, change.</a:t>
            </a:r>
          </a:p>
        </p:txBody>
      </p:sp>
      <p:sp>
        <p:nvSpPr>
          <p:cNvPr id="4" name="TextBox 3"/>
          <p:cNvSpPr txBox="1"/>
          <p:nvPr/>
        </p:nvSpPr>
        <p:spPr>
          <a:xfrm>
            <a:off x="3276600" y="6172200"/>
            <a:ext cx="4309962" cy="369332"/>
          </a:xfrm>
          <a:prstGeom prst="rect">
            <a:avLst/>
          </a:prstGeom>
          <a:noFill/>
        </p:spPr>
        <p:txBody>
          <a:bodyPr wrap="none" rtlCol="0">
            <a:spAutoFit/>
          </a:bodyPr>
          <a:lstStyle/>
          <a:p>
            <a:r>
              <a:rPr lang="en-US" dirty="0"/>
              <a:t>Using Data to Improve Schools: What </a:t>
            </a:r>
            <a:r>
              <a:rPr lang="en-US" dirty="0" smtClean="0"/>
              <a:t>Works</a:t>
            </a:r>
            <a:endParaRPr lang="en-US" dirty="0"/>
          </a:p>
        </p:txBody>
      </p:sp>
    </p:spTree>
    <p:extLst>
      <p:ext uri="{BB962C8B-B14F-4D97-AF65-F5344CB8AC3E}">
        <p14:creationId xmlns:p14="http://schemas.microsoft.com/office/powerpoint/2010/main" val="1380299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Does What? </a:t>
            </a:r>
            <a:endParaRPr lang="en-US" dirty="0"/>
          </a:p>
        </p:txBody>
      </p:sp>
      <p:sp>
        <p:nvSpPr>
          <p:cNvPr id="3" name="Content Placeholder 2"/>
          <p:cNvSpPr>
            <a:spLocks noGrp="1"/>
          </p:cNvSpPr>
          <p:nvPr>
            <p:ph idx="1"/>
          </p:nvPr>
        </p:nvSpPr>
        <p:spPr/>
        <p:txBody>
          <a:bodyPr/>
          <a:lstStyle/>
          <a:p>
            <a:r>
              <a:rPr lang="en-US" dirty="0" smtClean="0"/>
              <a:t>The Team leader</a:t>
            </a:r>
          </a:p>
          <a:p>
            <a:pPr lvl="1"/>
            <a:r>
              <a:rPr lang="en-US" dirty="0" smtClean="0"/>
              <a:t>Sets meeting times</a:t>
            </a:r>
          </a:p>
          <a:p>
            <a:pPr lvl="1"/>
            <a:r>
              <a:rPr lang="en-US" dirty="0" smtClean="0"/>
              <a:t>Sets agenda surrounding the 5 functions of analysis</a:t>
            </a:r>
          </a:p>
          <a:p>
            <a:pPr lvl="1"/>
            <a:r>
              <a:rPr lang="en-US" dirty="0" smtClean="0"/>
              <a:t>Establishes group norms and protocols</a:t>
            </a:r>
          </a:p>
          <a:p>
            <a:pPr lvl="1"/>
            <a:r>
              <a:rPr lang="en-US" dirty="0" smtClean="0"/>
              <a:t>Provides safe atmosphere for discussion</a:t>
            </a:r>
          </a:p>
          <a:p>
            <a:pPr lvl="1"/>
            <a:r>
              <a:rPr lang="en-US" dirty="0" smtClean="0"/>
              <a:t>Deliberate action, hard work and determination to produce and effective team.</a:t>
            </a:r>
          </a:p>
          <a:p>
            <a:pPr lvl="1"/>
            <a:endParaRPr lang="en-US" dirty="0"/>
          </a:p>
        </p:txBody>
      </p:sp>
    </p:spTree>
    <p:extLst>
      <p:ext uri="{BB962C8B-B14F-4D97-AF65-F5344CB8AC3E}">
        <p14:creationId xmlns:p14="http://schemas.microsoft.com/office/powerpoint/2010/main" val="35669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2895600"/>
            <a:ext cx="2971800" cy="1143000"/>
          </a:xfrm>
        </p:spPr>
        <p:txBody>
          <a:bodyPr>
            <a:normAutofit fontScale="90000"/>
          </a:bodyPr>
          <a:lstStyle/>
          <a:p>
            <a:r>
              <a:rPr lang="en-US" dirty="0" smtClean="0"/>
              <a:t>Team meeting Agenda Template</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5554"/>
            <a:ext cx="5381625" cy="6696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61305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33350"/>
            <a:ext cx="5714999" cy="659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867399" y="2228671"/>
            <a:ext cx="2590801" cy="2308324"/>
          </a:xfrm>
          <a:prstGeom prst="rect">
            <a:avLst/>
          </a:prstGeom>
          <a:noFill/>
        </p:spPr>
        <p:txBody>
          <a:bodyPr wrap="square" rtlCol="0">
            <a:spAutoFit/>
          </a:bodyPr>
          <a:lstStyle/>
          <a:p>
            <a:r>
              <a:rPr lang="en-US" sz="3600" dirty="0" smtClean="0"/>
              <a:t>Team Meeting </a:t>
            </a:r>
          </a:p>
          <a:p>
            <a:r>
              <a:rPr lang="en-US" sz="3600" dirty="0" smtClean="0"/>
              <a:t>Minutes Template</a:t>
            </a:r>
            <a:endParaRPr lang="en-US" sz="3600" dirty="0"/>
          </a:p>
        </p:txBody>
      </p:sp>
    </p:spTree>
    <p:extLst>
      <p:ext uri="{BB962C8B-B14F-4D97-AF65-F5344CB8AC3E}">
        <p14:creationId xmlns:p14="http://schemas.microsoft.com/office/powerpoint/2010/main" val="1983411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 teams data literate? </a:t>
            </a:r>
            <a:endParaRPr lang="en-US" dirty="0"/>
          </a:p>
        </p:txBody>
      </p:sp>
      <p:sp>
        <p:nvSpPr>
          <p:cNvPr id="3" name="Content Placeholder 2"/>
          <p:cNvSpPr>
            <a:spLocks noGrp="1"/>
          </p:cNvSpPr>
          <p:nvPr>
            <p:ph idx="1"/>
          </p:nvPr>
        </p:nvSpPr>
        <p:spPr/>
        <p:txBody>
          <a:bodyPr/>
          <a:lstStyle/>
          <a:p>
            <a:r>
              <a:rPr lang="en-US" dirty="0" smtClean="0"/>
              <a:t>There are excellent resources available</a:t>
            </a:r>
          </a:p>
          <a:p>
            <a:pPr lvl="1"/>
            <a:r>
              <a:rPr lang="en-US" dirty="0" smtClean="0"/>
              <a:t>Washington State Tool kit.  </a:t>
            </a:r>
          </a:p>
          <a:p>
            <a:pPr lvl="2"/>
            <a:r>
              <a:rPr lang="en-US" sz="1400" dirty="0" smtClean="0">
                <a:hlinkClick r:id="rId3"/>
              </a:rPr>
              <a:t>http://www.k12.wa.us/CEDARS/Data/pubdocs/FullToolkit.pdf</a:t>
            </a:r>
            <a:r>
              <a:rPr lang="en-US" sz="1400" dirty="0" smtClean="0"/>
              <a:t> </a:t>
            </a:r>
          </a:p>
          <a:p>
            <a:pPr marL="457200" lvl="1" indent="0">
              <a:buNone/>
            </a:pPr>
            <a:endParaRPr lang="en-US" dirty="0"/>
          </a:p>
          <a:p>
            <a:pPr lvl="1"/>
            <a:r>
              <a:rPr lang="en-US" dirty="0" smtClean="0"/>
              <a:t>Using Data to Improve Schools: What’s Working</a:t>
            </a:r>
          </a:p>
          <a:p>
            <a:pPr lvl="2"/>
            <a:r>
              <a:rPr lang="en-US" sz="1400" dirty="0" smtClean="0">
                <a:hlinkClick r:id="rId4"/>
              </a:rPr>
              <a:t>http://aasa.org/uploadedFiles/Policy_and_Advocacy/files/UsingDataToImproveSchools.pdf</a:t>
            </a:r>
            <a:r>
              <a:rPr lang="en-US" sz="1400" dirty="0" smtClean="0"/>
              <a:t>  </a:t>
            </a:r>
          </a:p>
        </p:txBody>
      </p:sp>
    </p:spTree>
    <p:extLst>
      <p:ext uri="{BB962C8B-B14F-4D97-AF65-F5344CB8AC3E}">
        <p14:creationId xmlns:p14="http://schemas.microsoft.com/office/powerpoint/2010/main" val="410881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986135"/>
            <a:ext cx="6553200" cy="3505200"/>
          </a:xfrm>
        </p:spPr>
        <p:txBody>
          <a:bodyPr>
            <a:noAutofit/>
          </a:bodyPr>
          <a:lstStyle/>
          <a:p>
            <a:pPr marL="0" indent="0">
              <a:buNone/>
            </a:pPr>
            <a:r>
              <a:rPr lang="en-US" sz="4000" i="1" dirty="0">
                <a:latin typeface="Byington" panose="02000505080000020003" pitchFamily="2" charset="0"/>
              </a:rPr>
              <a:t>Learning is not attained by chance, it </a:t>
            </a:r>
            <a:r>
              <a:rPr lang="en-US" sz="4000" i="1" dirty="0" smtClean="0">
                <a:latin typeface="Byington" panose="02000505080000020003" pitchFamily="2" charset="0"/>
              </a:rPr>
              <a:t>must be </a:t>
            </a:r>
            <a:r>
              <a:rPr lang="en-US" sz="4000" i="1" dirty="0">
                <a:latin typeface="Byington" panose="02000505080000020003" pitchFamily="2" charset="0"/>
              </a:rPr>
              <a:t>sought for with ardor and attended </a:t>
            </a:r>
            <a:r>
              <a:rPr lang="en-US" sz="4000" i="1" dirty="0" smtClean="0">
                <a:latin typeface="Byington" panose="02000505080000020003" pitchFamily="2" charset="0"/>
              </a:rPr>
              <a:t>to with </a:t>
            </a:r>
            <a:r>
              <a:rPr lang="en-US" sz="4000" i="1" dirty="0">
                <a:latin typeface="Byington" panose="02000505080000020003" pitchFamily="2" charset="0"/>
              </a:rPr>
              <a:t>diligence</a:t>
            </a:r>
            <a:r>
              <a:rPr lang="en-US" sz="4000" i="1" dirty="0" smtClean="0">
                <a:latin typeface="Byington" panose="02000505080000020003" pitchFamily="2" charset="0"/>
              </a:rPr>
              <a:t>.</a:t>
            </a:r>
            <a:endParaRPr lang="en-US" sz="4000" i="1" dirty="0">
              <a:latin typeface="Byington" panose="02000505080000020003" pitchFamily="2" charset="0"/>
            </a:endParaRPr>
          </a:p>
        </p:txBody>
      </p:sp>
      <p:sp>
        <p:nvSpPr>
          <p:cNvPr id="4" name="TextBox 3"/>
          <p:cNvSpPr txBox="1"/>
          <p:nvPr/>
        </p:nvSpPr>
        <p:spPr>
          <a:xfrm>
            <a:off x="4876800" y="4029670"/>
            <a:ext cx="2805127" cy="923330"/>
          </a:xfrm>
          <a:prstGeom prst="rect">
            <a:avLst/>
          </a:prstGeom>
          <a:noFill/>
        </p:spPr>
        <p:txBody>
          <a:bodyPr wrap="none" rtlCol="0">
            <a:spAutoFit/>
          </a:bodyPr>
          <a:lstStyle/>
          <a:p>
            <a:r>
              <a:rPr lang="en-US" i="1" dirty="0" smtClean="0"/>
              <a:t>— Abigail Adams,</a:t>
            </a:r>
          </a:p>
          <a:p>
            <a:r>
              <a:rPr lang="en-US" i="1" dirty="0" smtClean="0"/>
              <a:t>letter to John Quincy Adams</a:t>
            </a:r>
            <a:endParaRPr lang="en-US" dirty="0" smtClean="0"/>
          </a:p>
          <a:p>
            <a:endParaRPr lang="en-US" dirty="0"/>
          </a:p>
        </p:txBody>
      </p:sp>
    </p:spTree>
    <p:extLst>
      <p:ext uri="{BB962C8B-B14F-4D97-AF65-F5344CB8AC3E}">
        <p14:creationId xmlns:p14="http://schemas.microsoft.com/office/powerpoint/2010/main" val="3617615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419600" y="970755"/>
            <a:ext cx="4267200" cy="4525963"/>
          </a:xfrm>
        </p:spPr>
        <p:txBody>
          <a:bodyPr/>
          <a:lstStyle/>
          <a:p>
            <a:pPr marL="457200" lvl="1" indent="0">
              <a:buNone/>
            </a:pPr>
            <a:r>
              <a:rPr lang="en-US" dirty="0" smtClean="0"/>
              <a:t>Washington State Toolkit.  </a:t>
            </a:r>
          </a:p>
          <a:p>
            <a:pPr lvl="2"/>
            <a:r>
              <a:rPr lang="en-US" sz="1400" dirty="0" smtClean="0">
                <a:hlinkClick r:id="rId3"/>
              </a:rPr>
              <a:t>http://www.k12.wa.us/CEDARS/Data/pubdocs/FullToolkit.pdf</a:t>
            </a:r>
            <a:r>
              <a:rPr lang="en-US" sz="1400" dirty="0" smtClean="0"/>
              <a:t> </a:t>
            </a:r>
          </a:p>
          <a:p>
            <a:r>
              <a:rPr lang="en-US" dirty="0" smtClean="0"/>
              <a:t>Excellent document that provides complete professional development content on Data Literacy</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685800"/>
            <a:ext cx="3844257" cy="50958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625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167" y="381000"/>
            <a:ext cx="7667090" cy="58349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8243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Identify Issues </a:t>
            </a: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smtClean="0"/>
              <a:t>The </a:t>
            </a:r>
            <a:r>
              <a:rPr lang="en-US" dirty="0"/>
              <a:t>component includes resources and protocols to help teams clearly </a:t>
            </a:r>
            <a:r>
              <a:rPr lang="en-US" u="sng" dirty="0"/>
              <a:t>articulate questions and identify the data </a:t>
            </a:r>
            <a:r>
              <a:rPr lang="en-US" dirty="0"/>
              <a:t>needed to answer them. </a:t>
            </a:r>
          </a:p>
          <a:p>
            <a:endParaRPr lang="en-US" dirty="0"/>
          </a:p>
        </p:txBody>
      </p:sp>
    </p:spTree>
    <p:extLst>
      <p:ext uri="{BB962C8B-B14F-4D97-AF65-F5344CB8AC3E}">
        <p14:creationId xmlns:p14="http://schemas.microsoft.com/office/powerpoint/2010/main" val="432943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Understand Issues </a:t>
            </a:r>
            <a:endParaRPr lang="en-US" dirty="0"/>
          </a:p>
        </p:txBody>
      </p:sp>
      <p:sp>
        <p:nvSpPr>
          <p:cNvPr id="3" name="Content Placeholder 2"/>
          <p:cNvSpPr>
            <a:spLocks noGrp="1"/>
          </p:cNvSpPr>
          <p:nvPr>
            <p:ph idx="1"/>
          </p:nvPr>
        </p:nvSpPr>
        <p:spPr>
          <a:xfrm>
            <a:off x="457200" y="1600201"/>
            <a:ext cx="8229600" cy="3200400"/>
          </a:xfrm>
        </p:spPr>
        <p:txBody>
          <a:bodyPr/>
          <a:lstStyle/>
          <a:p>
            <a:r>
              <a:rPr lang="en-US" dirty="0" smtClean="0"/>
              <a:t>moves </a:t>
            </a:r>
            <a:r>
              <a:rPr lang="en-US" dirty="0"/>
              <a:t>to the next step in the inquiry process by helping both school and district teams begin to analyze data, generate clarifying questions to focus the inquiry, and identify data needed to dig deeper into the issue and learner-centered problems. </a:t>
            </a:r>
          </a:p>
          <a:p>
            <a:endParaRPr lang="en-US" dirty="0"/>
          </a:p>
        </p:txBody>
      </p:sp>
    </p:spTree>
    <p:extLst>
      <p:ext uri="{BB962C8B-B14F-4D97-AF65-F5344CB8AC3E}">
        <p14:creationId xmlns:p14="http://schemas.microsoft.com/office/powerpoint/2010/main" val="3126497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580" y="-228600"/>
            <a:ext cx="8229600" cy="1143000"/>
          </a:xfrm>
        </p:spPr>
        <p:txBody>
          <a:bodyPr/>
          <a:lstStyle/>
          <a:p>
            <a:r>
              <a:rPr lang="en-US" dirty="0" smtClean="0"/>
              <a:t>Victoria Bernhardt</a:t>
            </a:r>
            <a:endParaRPr lang="en-US" dirty="0"/>
          </a:p>
        </p:txBody>
      </p:sp>
      <p:sp>
        <p:nvSpPr>
          <p:cNvPr id="3" name="Content Placeholder 2"/>
          <p:cNvSpPr>
            <a:spLocks noGrp="1"/>
          </p:cNvSpPr>
          <p:nvPr>
            <p:ph idx="1"/>
          </p:nvPr>
        </p:nvSpPr>
        <p:spPr>
          <a:xfrm>
            <a:off x="353580" y="1295400"/>
            <a:ext cx="4066020" cy="4419600"/>
          </a:xfrm>
        </p:spPr>
        <p:txBody>
          <a:bodyPr>
            <a:noAutofit/>
          </a:bodyPr>
          <a:lstStyle/>
          <a:p>
            <a:pPr marL="0" indent="0">
              <a:buNone/>
            </a:pPr>
            <a:r>
              <a:rPr lang="en-US" sz="2000" dirty="0" smtClean="0">
                <a:latin typeface="Arial" panose="020B0604020202020204" pitchFamily="34" charset="0"/>
                <a:cs typeface="Arial" panose="020B0604020202020204" pitchFamily="34" charset="0"/>
              </a:rPr>
              <a:t>Four </a:t>
            </a:r>
            <a:r>
              <a:rPr lang="en-US" sz="2000" dirty="0">
                <a:latin typeface="Arial" panose="020B0604020202020204" pitchFamily="34" charset="0"/>
                <a:cs typeface="Arial" panose="020B0604020202020204" pitchFamily="34" charset="0"/>
              </a:rPr>
              <a:t>layers </a:t>
            </a:r>
            <a:r>
              <a:rPr lang="en-US" sz="2000" dirty="0" smtClean="0">
                <a:latin typeface="Arial" panose="020B0604020202020204" pitchFamily="34" charset="0"/>
                <a:cs typeface="Arial" panose="020B0604020202020204" pitchFamily="34" charset="0"/>
              </a:rPr>
              <a:t>of disaggregation</a:t>
            </a:r>
            <a:r>
              <a:rPr lang="en-US" sz="2000" dirty="0">
                <a:latin typeface="Arial" panose="020B0604020202020204" pitchFamily="34" charset="0"/>
                <a:cs typeface="Arial" panose="020B0604020202020204" pitchFamily="34" charset="0"/>
              </a:rPr>
              <a:t>:</a:t>
            </a:r>
          </a:p>
          <a:p>
            <a:r>
              <a:rPr lang="en-US" sz="1600" b="1" dirty="0">
                <a:latin typeface="Arial" panose="020B0604020202020204" pitchFamily="34" charset="0"/>
                <a:cs typeface="Arial" panose="020B0604020202020204" pitchFamily="34" charset="0"/>
              </a:rPr>
              <a:t>First-Layer </a:t>
            </a:r>
            <a:r>
              <a:rPr lang="en-US" sz="1600" b="1" dirty="0" err="1">
                <a:latin typeface="Arial" panose="020B0604020202020204" pitchFamily="34" charset="0"/>
                <a:cs typeface="Arial" panose="020B0604020202020204" pitchFamily="34" charset="0"/>
              </a:rPr>
              <a:t>Disaggregations</a:t>
            </a:r>
            <a:endParaRPr lang="en-US" sz="1600" b="1"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How many students are there?</a:t>
            </a:r>
          </a:p>
          <a:p>
            <a:pPr lvl="2"/>
            <a:r>
              <a:rPr lang="en-US" sz="1600" dirty="0">
                <a:latin typeface="Arial" panose="020B0604020202020204" pitchFamily="34" charset="0"/>
                <a:cs typeface="Arial" panose="020B0604020202020204" pitchFamily="34" charset="0"/>
              </a:rPr>
              <a:t>Male vs. female</a:t>
            </a:r>
          </a:p>
          <a:p>
            <a:pPr lvl="2"/>
            <a:r>
              <a:rPr lang="en-US" sz="1600" dirty="0">
                <a:latin typeface="Arial" panose="020B0604020202020204" pitchFamily="34" charset="0"/>
                <a:cs typeface="Arial" panose="020B0604020202020204" pitchFamily="34" charset="0"/>
              </a:rPr>
              <a:t>Limited English Proficiency (LEP) vs. non-LEP</a:t>
            </a:r>
          </a:p>
          <a:p>
            <a:pPr lvl="2"/>
            <a:r>
              <a:rPr lang="en-US" sz="1600" dirty="0">
                <a:latin typeface="Arial" panose="020B0604020202020204" pitchFamily="34" charset="0"/>
                <a:cs typeface="Arial" panose="020B0604020202020204" pitchFamily="34" charset="0"/>
              </a:rPr>
              <a:t>Ethnicities</a:t>
            </a:r>
          </a:p>
          <a:p>
            <a:pPr lvl="2"/>
            <a:r>
              <a:rPr lang="en-US" sz="1600" dirty="0">
                <a:latin typeface="Arial" panose="020B0604020202020204" pitchFamily="34" charset="0"/>
                <a:cs typeface="Arial" panose="020B0604020202020204" pitchFamily="34" charset="0"/>
              </a:rPr>
              <a:t>Lunch codes</a:t>
            </a:r>
          </a:p>
          <a:p>
            <a:r>
              <a:rPr lang="en-US" sz="1600" b="1" dirty="0">
                <a:latin typeface="Arial" panose="020B0604020202020204" pitchFamily="34" charset="0"/>
                <a:cs typeface="Arial" panose="020B0604020202020204" pitchFamily="34" charset="0"/>
              </a:rPr>
              <a:t>Second-Layer </a:t>
            </a:r>
            <a:r>
              <a:rPr lang="en-US" sz="1600" b="1" dirty="0" err="1">
                <a:latin typeface="Arial" panose="020B0604020202020204" pitchFamily="34" charset="0"/>
                <a:cs typeface="Arial" panose="020B0604020202020204" pitchFamily="34" charset="0"/>
              </a:rPr>
              <a:t>Disaggregations</a:t>
            </a:r>
            <a:endParaRPr lang="en-US" sz="1600" b="1" dirty="0">
              <a:latin typeface="Arial" panose="020B0604020202020204" pitchFamily="34" charset="0"/>
              <a:cs typeface="Arial" panose="020B0604020202020204" pitchFamily="34" charset="0"/>
            </a:endParaRPr>
          </a:p>
          <a:p>
            <a:pPr lvl="1"/>
            <a:r>
              <a:rPr lang="en-US" sz="1600" dirty="0">
                <a:latin typeface="Arial" panose="020B0604020202020204" pitchFamily="34" charset="0"/>
                <a:cs typeface="Arial" panose="020B0604020202020204" pitchFamily="34" charset="0"/>
              </a:rPr>
              <a:t>How have the demographics changed over time?</a:t>
            </a:r>
          </a:p>
          <a:p>
            <a:pPr lvl="2"/>
            <a:r>
              <a:rPr lang="en-US" sz="1600" dirty="0">
                <a:latin typeface="Arial" panose="020B0604020202020204" pitchFamily="34" charset="0"/>
                <a:cs typeface="Arial" panose="020B0604020202020204" pitchFamily="34" charset="0"/>
              </a:rPr>
              <a:t>Increases vs. decreases in categorical </a:t>
            </a:r>
            <a:r>
              <a:rPr lang="en-US" sz="1600" dirty="0" smtClean="0">
                <a:latin typeface="Arial" panose="020B0604020202020204" pitchFamily="34" charset="0"/>
                <a:cs typeface="Arial" panose="020B0604020202020204" pitchFamily="34" charset="0"/>
              </a:rPr>
              <a:t>variables</a:t>
            </a:r>
            <a:endParaRPr lang="en-US" sz="1600" dirty="0">
              <a:latin typeface="Arial" panose="020B0604020202020204" pitchFamily="34" charset="0"/>
              <a:cs typeface="Arial" panose="020B0604020202020204" pitchFamily="34" charset="0"/>
            </a:endParaRPr>
          </a:p>
        </p:txBody>
      </p:sp>
      <p:sp>
        <p:nvSpPr>
          <p:cNvPr id="4" name="TextBox 3"/>
          <p:cNvSpPr txBox="1"/>
          <p:nvPr/>
        </p:nvSpPr>
        <p:spPr>
          <a:xfrm>
            <a:off x="762000" y="5791200"/>
            <a:ext cx="7821180" cy="861774"/>
          </a:xfrm>
          <a:prstGeom prst="rect">
            <a:avLst/>
          </a:prstGeom>
          <a:noFill/>
        </p:spPr>
        <p:txBody>
          <a:bodyPr wrap="none" rtlCol="0">
            <a:spAutoFit/>
          </a:bodyPr>
          <a:lstStyle/>
          <a:p>
            <a:pPr lvl="1"/>
            <a:r>
              <a:rPr lang="en-US" dirty="0" smtClean="0"/>
              <a:t>Using Data to Improve Schools: What’s Working</a:t>
            </a:r>
          </a:p>
          <a:p>
            <a:pPr lvl="2"/>
            <a:r>
              <a:rPr lang="en-US" sz="1400" dirty="0" smtClean="0">
                <a:hlinkClick r:id="rId3"/>
              </a:rPr>
              <a:t>http://aasa.org/uploadedFiles/Policy_and_Advocacy/files/UsingDataToImproveSchools.pdf</a:t>
            </a:r>
            <a:r>
              <a:rPr lang="en-US" sz="1400" dirty="0" smtClean="0"/>
              <a:t>  </a:t>
            </a:r>
          </a:p>
          <a:p>
            <a:endParaRPr lang="en-US" dirty="0"/>
          </a:p>
        </p:txBody>
      </p:sp>
      <p:sp>
        <p:nvSpPr>
          <p:cNvPr id="5" name="TextBox 4"/>
          <p:cNvSpPr txBox="1"/>
          <p:nvPr/>
        </p:nvSpPr>
        <p:spPr>
          <a:xfrm>
            <a:off x="4876800" y="1669971"/>
            <a:ext cx="3557010" cy="381642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Third-Layer </a:t>
            </a:r>
            <a:r>
              <a:rPr lang="en-US" sz="1600" b="1" dirty="0" err="1" smtClean="0">
                <a:latin typeface="Arial" panose="020B0604020202020204" pitchFamily="34" charset="0"/>
                <a:cs typeface="Arial" panose="020B0604020202020204" pitchFamily="34" charset="0"/>
              </a:rPr>
              <a:t>Disaggregations</a:t>
            </a:r>
            <a:endParaRPr lang="en-US" sz="1600" b="1"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What percentage of students are gifted, and are they equally distributed among genders and</a:t>
            </a:r>
          </a:p>
          <a:p>
            <a:r>
              <a:rPr lang="en-US" sz="1600" dirty="0" smtClean="0">
                <a:latin typeface="Arial" panose="020B0604020202020204" pitchFamily="34" charset="0"/>
                <a:cs typeface="Arial" panose="020B0604020202020204" pitchFamily="34" charset="0"/>
              </a:rPr>
              <a:t>	ethnicities?</a:t>
            </a:r>
          </a:p>
          <a:p>
            <a:pPr marL="285750" indent="-285750">
              <a:buFont typeface="Arial" panose="020B0604020202020204" pitchFamily="34" charset="0"/>
              <a:buChar char="•"/>
            </a:pPr>
            <a:r>
              <a:rPr lang="en-US" sz="1600" b="1" dirty="0" smtClean="0">
                <a:latin typeface="Arial" panose="020B0604020202020204" pitchFamily="34" charset="0"/>
                <a:cs typeface="Arial" panose="020B0604020202020204" pitchFamily="34" charset="0"/>
              </a:rPr>
              <a:t>Fourth-Layer </a:t>
            </a:r>
            <a:r>
              <a:rPr lang="en-US" sz="1600" b="1" dirty="0" err="1" smtClean="0">
                <a:latin typeface="Arial" panose="020B0604020202020204" pitchFamily="34" charset="0"/>
                <a:cs typeface="Arial" panose="020B0604020202020204" pitchFamily="34" charset="0"/>
              </a:rPr>
              <a:t>Disaggregations</a:t>
            </a:r>
            <a:endParaRPr lang="en-US" sz="1600" b="1" dirty="0" smtClean="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How has the enrollment of LEP students entering the building changed over the years?</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Do students with higher attendance get better grades?</a:t>
            </a:r>
          </a:p>
          <a:p>
            <a:endParaRPr lang="en-US" dirty="0"/>
          </a:p>
        </p:txBody>
      </p:sp>
    </p:spTree>
    <p:extLst>
      <p:ext uri="{BB962C8B-B14F-4D97-AF65-F5344CB8AC3E}">
        <p14:creationId xmlns:p14="http://schemas.microsoft.com/office/powerpoint/2010/main" val="2753632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Diagnose Causes </a:t>
            </a:r>
            <a:endParaRPr lang="en-US" dirty="0"/>
          </a:p>
        </p:txBody>
      </p:sp>
      <p:sp>
        <p:nvSpPr>
          <p:cNvPr id="3" name="Content Placeholder 2"/>
          <p:cNvSpPr>
            <a:spLocks noGrp="1"/>
          </p:cNvSpPr>
          <p:nvPr>
            <p:ph idx="1"/>
          </p:nvPr>
        </p:nvSpPr>
        <p:spPr/>
        <p:txBody>
          <a:bodyPr>
            <a:normAutofit/>
          </a:bodyPr>
          <a:lstStyle/>
          <a:p>
            <a:r>
              <a:rPr lang="en-US" dirty="0" smtClean="0"/>
              <a:t>guides </a:t>
            </a:r>
            <a:r>
              <a:rPr lang="en-US" dirty="0"/>
              <a:t>the process of root cause analysis using data from multiple sources to determine a hypothesized problem of practice that underlies the learner-centered problem. </a:t>
            </a:r>
            <a:endParaRPr lang="en-US" dirty="0" smtClean="0"/>
          </a:p>
          <a:p>
            <a:endParaRPr lang="en-US" dirty="0" smtClean="0"/>
          </a:p>
          <a:p>
            <a:endParaRPr lang="en-US" dirty="0"/>
          </a:p>
        </p:txBody>
      </p:sp>
    </p:spTree>
    <p:extLst>
      <p:ext uri="{BB962C8B-B14F-4D97-AF65-F5344CB8AC3E}">
        <p14:creationId xmlns:p14="http://schemas.microsoft.com/office/powerpoint/2010/main" val="3423590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600" y="1600200"/>
            <a:ext cx="1981200" cy="3429000"/>
          </a:xfrm>
        </p:spPr>
        <p:txBody>
          <a:bodyPr>
            <a:normAutofit fontScale="90000"/>
          </a:bodyPr>
          <a:lstStyle/>
          <a:p>
            <a:r>
              <a:rPr lang="en-US" dirty="0" smtClean="0"/>
              <a:t>Root Cause Analysis</a:t>
            </a:r>
            <a:br>
              <a:rPr lang="en-US" dirty="0" smtClean="0"/>
            </a:b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38125"/>
            <a:ext cx="5610225" cy="638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1900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i="1" dirty="0"/>
              <a:t>This is the critical point of data: It’s not </a:t>
            </a:r>
            <a:r>
              <a:rPr lang="en-US" i="1" dirty="0" smtClean="0"/>
              <a:t>necessarily the </a:t>
            </a:r>
            <a:r>
              <a:rPr lang="en-US" i="1" dirty="0"/>
              <a:t>answers that are most important; it’s </a:t>
            </a:r>
            <a:r>
              <a:rPr lang="en-US" i="1" dirty="0" smtClean="0"/>
              <a:t>the discussion </a:t>
            </a:r>
            <a:r>
              <a:rPr lang="en-US" i="1" dirty="0"/>
              <a:t>that occurs and the questions that </a:t>
            </a:r>
            <a:r>
              <a:rPr lang="en-US" i="1" dirty="0" smtClean="0"/>
              <a:t>are asked </a:t>
            </a:r>
            <a:r>
              <a:rPr lang="en-US" i="1" dirty="0"/>
              <a:t>because of the data.</a:t>
            </a:r>
          </a:p>
          <a:p>
            <a:pPr marL="0" indent="0">
              <a:buNone/>
            </a:pPr>
            <a:r>
              <a:rPr lang="en-US" i="1" dirty="0" smtClean="0"/>
              <a:t>			    </a:t>
            </a:r>
            <a:r>
              <a:rPr lang="en-US" i="1" dirty="0"/>
              <a:t>Karen Bates, superintendent,</a:t>
            </a:r>
          </a:p>
          <a:p>
            <a:pPr marL="3657600" lvl="8" indent="0">
              <a:buNone/>
            </a:pPr>
            <a:r>
              <a:rPr lang="en-US" i="1" dirty="0"/>
              <a:t>Lake Washington (Wash.) School District</a:t>
            </a:r>
            <a:endParaRPr lang="en-US" dirty="0"/>
          </a:p>
        </p:txBody>
      </p:sp>
    </p:spTree>
    <p:extLst>
      <p:ext uri="{BB962C8B-B14F-4D97-AF65-F5344CB8AC3E}">
        <p14:creationId xmlns:p14="http://schemas.microsoft.com/office/powerpoint/2010/main" val="225172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 and Take Action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provides </a:t>
            </a:r>
            <a:r>
              <a:rPr lang="en-US" dirty="0"/>
              <a:t>a framework for putting new knowledge to work by developing a logic model and articulating clear measures that will guide and focus action. </a:t>
            </a:r>
            <a:endParaRPr lang="en-US" dirty="0" smtClean="0"/>
          </a:p>
          <a:p>
            <a:r>
              <a:rPr lang="en-US" dirty="0" smtClean="0"/>
              <a:t>Once </a:t>
            </a:r>
            <a:r>
              <a:rPr lang="en-US" dirty="0"/>
              <a:t>desired outcomes have been clearly delineated, and strategies selected to achieve those outcomes, </a:t>
            </a:r>
            <a:r>
              <a:rPr lang="en-US" i="1" dirty="0"/>
              <a:t>Plan and Take Action </a:t>
            </a:r>
            <a:r>
              <a:rPr lang="en-US" dirty="0"/>
              <a:t>helps teams create a plan of action that will move the district/school toward the measurable results. </a:t>
            </a:r>
            <a:endParaRPr lang="en-US" dirty="0" smtClean="0"/>
          </a:p>
          <a:p>
            <a:r>
              <a:rPr lang="en-US" dirty="0" smtClean="0"/>
              <a:t>Additionally</a:t>
            </a:r>
            <a:r>
              <a:rPr lang="en-US" dirty="0"/>
              <a:t>, </a:t>
            </a:r>
            <a:r>
              <a:rPr lang="en-US" i="1" dirty="0"/>
              <a:t>Plan and Take Action </a:t>
            </a:r>
            <a:r>
              <a:rPr lang="en-US" dirty="0"/>
              <a:t>provides guidance to help teams keep the plan alive through the use of implementation indicators and interim benchmarks to provide the basis for formative evaluation and to use data to guide mid-course corrections if necessary. </a:t>
            </a:r>
          </a:p>
          <a:p>
            <a:endParaRPr lang="en-US" dirty="0"/>
          </a:p>
        </p:txBody>
      </p:sp>
    </p:spTree>
    <p:extLst>
      <p:ext uri="{BB962C8B-B14F-4D97-AF65-F5344CB8AC3E}">
        <p14:creationId xmlns:p14="http://schemas.microsoft.com/office/powerpoint/2010/main" val="3016536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Evaluate Results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extends </a:t>
            </a:r>
            <a:r>
              <a:rPr lang="en-US" dirty="0"/>
              <a:t>the formative evaluation conducted during implementation to the summative evaluation of an action plan’s outcomes. </a:t>
            </a:r>
            <a:endParaRPr lang="en-US" dirty="0" smtClean="0"/>
          </a:p>
          <a:p>
            <a:r>
              <a:rPr lang="en-US" dirty="0" smtClean="0"/>
              <a:t>Teams </a:t>
            </a:r>
            <a:r>
              <a:rPr lang="en-US" dirty="0"/>
              <a:t>will use tools and guidance to conduct an evaluation that sums up the gains made through their actions and sets the stage to repeat the inquiry cycle. </a:t>
            </a:r>
            <a:endParaRPr lang="en-US" dirty="0" smtClean="0"/>
          </a:p>
          <a:p>
            <a:r>
              <a:rPr lang="en-US" i="1" dirty="0" smtClean="0"/>
              <a:t>Evaluate </a:t>
            </a:r>
            <a:r>
              <a:rPr lang="en-US" i="1" dirty="0"/>
              <a:t>Results </a:t>
            </a:r>
            <a:r>
              <a:rPr lang="en-US" dirty="0"/>
              <a:t>also emphasizes the need to communicate with stakeholders about the project’s outcomes and provides resources to support that communication. </a:t>
            </a:r>
          </a:p>
          <a:p>
            <a:endParaRPr lang="en-US" dirty="0"/>
          </a:p>
        </p:txBody>
      </p:sp>
    </p:spTree>
    <p:extLst>
      <p:ext uri="{BB962C8B-B14F-4D97-AF65-F5344CB8AC3E}">
        <p14:creationId xmlns:p14="http://schemas.microsoft.com/office/powerpoint/2010/main" val="2216993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Leader</a:t>
            </a:r>
            <a:endParaRPr lang="en-US" dirty="0"/>
          </a:p>
        </p:txBody>
      </p:sp>
      <p:sp>
        <p:nvSpPr>
          <p:cNvPr id="3" name="Content Placeholder 2"/>
          <p:cNvSpPr>
            <a:spLocks noGrp="1"/>
          </p:cNvSpPr>
          <p:nvPr>
            <p:ph idx="1"/>
          </p:nvPr>
        </p:nvSpPr>
        <p:spPr/>
        <p:txBody>
          <a:bodyPr>
            <a:normAutofit/>
          </a:bodyPr>
          <a:lstStyle/>
          <a:p>
            <a:r>
              <a:rPr lang="en-US" dirty="0" smtClean="0"/>
              <a:t>Start small</a:t>
            </a:r>
          </a:p>
          <a:p>
            <a:r>
              <a:rPr lang="en-US" dirty="0" smtClean="0"/>
              <a:t>Begin with core issues - Look at big picture, don’t go into too many details </a:t>
            </a:r>
          </a:p>
          <a:p>
            <a:r>
              <a:rPr lang="en-US" dirty="0" smtClean="0"/>
              <a:t>Provide Positive Use Climate - Use data to support not recriminate </a:t>
            </a:r>
          </a:p>
          <a:p>
            <a:r>
              <a:rPr lang="en-US" dirty="0" smtClean="0"/>
              <a:t>Provide learning opportunities for staff</a:t>
            </a:r>
          </a:p>
          <a:p>
            <a:r>
              <a:rPr lang="en-US" dirty="0" smtClean="0"/>
              <a:t>Be the leader</a:t>
            </a:r>
          </a:p>
          <a:p>
            <a:r>
              <a:rPr lang="en-US" dirty="0" smtClean="0"/>
              <a:t>Be patient</a:t>
            </a:r>
          </a:p>
          <a:p>
            <a:endParaRPr lang="en-US" dirty="0" smtClean="0"/>
          </a:p>
          <a:p>
            <a:endParaRPr lang="en-US" dirty="0"/>
          </a:p>
        </p:txBody>
      </p:sp>
    </p:spTree>
    <p:extLst>
      <p:ext uri="{BB962C8B-B14F-4D97-AF65-F5344CB8AC3E}">
        <p14:creationId xmlns:p14="http://schemas.microsoft.com/office/powerpoint/2010/main" val="3589787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When will the data be examined</a:t>
            </a:r>
            <a:r>
              <a:rPr lang="en-US" dirty="0" smtClean="0"/>
              <a:t>?</a:t>
            </a:r>
            <a:endParaRPr lang="en-US" dirty="0"/>
          </a:p>
        </p:txBody>
      </p:sp>
      <p:sp>
        <p:nvSpPr>
          <p:cNvPr id="3" name="Content Placeholder 2"/>
          <p:cNvSpPr>
            <a:spLocks noGrp="1"/>
          </p:cNvSpPr>
          <p:nvPr>
            <p:ph idx="1"/>
          </p:nvPr>
        </p:nvSpPr>
        <p:spPr/>
        <p:txBody>
          <a:bodyPr/>
          <a:lstStyle/>
          <a:p>
            <a:r>
              <a:rPr lang="en-US" dirty="0" smtClean="0"/>
              <a:t>What are the expectations?</a:t>
            </a:r>
          </a:p>
          <a:p>
            <a:r>
              <a:rPr lang="en-US" dirty="0" smtClean="0"/>
              <a:t>How frequent? </a:t>
            </a:r>
          </a:p>
          <a:p>
            <a:r>
              <a:rPr lang="en-US" dirty="0" smtClean="0"/>
              <a:t>When in the school day?</a:t>
            </a:r>
          </a:p>
          <a:p>
            <a:r>
              <a:rPr lang="en-US" dirty="0" smtClean="0"/>
              <a:t>Formal time?</a:t>
            </a:r>
          </a:p>
          <a:p>
            <a:r>
              <a:rPr lang="en-US" dirty="0" smtClean="0"/>
              <a:t>Informal time?</a:t>
            </a:r>
            <a:endParaRPr lang="en-US" dirty="0"/>
          </a:p>
        </p:txBody>
      </p:sp>
    </p:spTree>
    <p:extLst>
      <p:ext uri="{BB962C8B-B14F-4D97-AF65-F5344CB8AC3E}">
        <p14:creationId xmlns:p14="http://schemas.microsoft.com/office/powerpoint/2010/main" val="3754633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Will anything be done with the evidence? </a:t>
            </a:r>
            <a:br>
              <a:rPr lang="en-US" dirty="0"/>
            </a:b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Plan and Take Action</a:t>
            </a:r>
          </a:p>
          <a:p>
            <a:r>
              <a:rPr lang="en-US" b="1" dirty="0"/>
              <a:t>Impact </a:t>
            </a:r>
            <a:r>
              <a:rPr lang="en-US" dirty="0"/>
              <a:t>	</a:t>
            </a:r>
            <a:endParaRPr lang="en-US" dirty="0" smtClean="0"/>
          </a:p>
          <a:p>
            <a:pPr lvl="1"/>
            <a:r>
              <a:rPr lang="en-US" dirty="0" smtClean="0"/>
              <a:t>A </a:t>
            </a:r>
            <a:r>
              <a:rPr lang="en-US" dirty="0"/>
              <a:t>longer-range, high-level result of the initiative that is not always directly measurable, such as increased motivation to do well in school. 	</a:t>
            </a:r>
          </a:p>
          <a:p>
            <a:r>
              <a:rPr lang="en-US" b="1" dirty="0"/>
              <a:t>Goal </a:t>
            </a:r>
            <a:r>
              <a:rPr lang="en-US" dirty="0"/>
              <a:t>	</a:t>
            </a:r>
            <a:endParaRPr lang="en-US" dirty="0" smtClean="0"/>
          </a:p>
          <a:p>
            <a:pPr lvl="1"/>
            <a:r>
              <a:rPr lang="en-US" dirty="0" smtClean="0"/>
              <a:t>A </a:t>
            </a:r>
            <a:r>
              <a:rPr lang="en-US" dirty="0"/>
              <a:t>high-level result of the initiative stated in general terms, such as improved student performance in mathematics. 	</a:t>
            </a:r>
          </a:p>
        </p:txBody>
      </p:sp>
    </p:spTree>
    <p:extLst>
      <p:ext uri="{BB962C8B-B14F-4D97-AF65-F5344CB8AC3E}">
        <p14:creationId xmlns:p14="http://schemas.microsoft.com/office/powerpoint/2010/main" val="1430084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r>
              <a:rPr lang="en-US" b="1" dirty="0" smtClean="0"/>
              <a:t>Outcome </a:t>
            </a:r>
            <a:r>
              <a:rPr lang="en-US" dirty="0" smtClean="0"/>
              <a:t>	</a:t>
            </a:r>
          </a:p>
          <a:p>
            <a:pPr lvl="1"/>
            <a:r>
              <a:rPr lang="en-US" dirty="0" smtClean="0"/>
              <a:t>A longer-range measurable change in behavior, such as continually improving grade 10 mathematics test scores. </a:t>
            </a:r>
          </a:p>
          <a:p>
            <a:r>
              <a:rPr lang="en-US" b="1" dirty="0" smtClean="0"/>
              <a:t>Target </a:t>
            </a:r>
            <a:r>
              <a:rPr lang="en-US" dirty="0" smtClean="0"/>
              <a:t>	</a:t>
            </a:r>
          </a:p>
          <a:p>
            <a:pPr lvl="1"/>
            <a:r>
              <a:rPr lang="en-US" dirty="0" smtClean="0"/>
              <a:t>A shorter-range measurable change, such as an annual increase as part of a multi-year initiative. 	</a:t>
            </a:r>
          </a:p>
          <a:p>
            <a:r>
              <a:rPr lang="en-US" b="1" dirty="0" smtClean="0"/>
              <a:t>Objective </a:t>
            </a:r>
            <a:r>
              <a:rPr lang="en-US" dirty="0" smtClean="0"/>
              <a:t>	</a:t>
            </a:r>
          </a:p>
          <a:p>
            <a:pPr lvl="1"/>
            <a:r>
              <a:rPr lang="en-US" dirty="0" smtClean="0"/>
              <a:t>Very specifically stated measurable result of a strategy or action steps taken to implement that strategy, such as adjusting the master schedule to allow collaboration time for teachers. 	</a:t>
            </a:r>
          </a:p>
          <a:p>
            <a:pPr lvl="1"/>
            <a:endParaRPr lang="en-US" dirty="0" smtClean="0"/>
          </a:p>
          <a:p>
            <a:endParaRPr lang="en-US" dirty="0"/>
          </a:p>
        </p:txBody>
      </p:sp>
    </p:spTree>
    <p:extLst>
      <p:ext uri="{BB962C8B-B14F-4D97-AF65-F5344CB8AC3E}">
        <p14:creationId xmlns:p14="http://schemas.microsoft.com/office/powerpoint/2010/main" val="875971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lstStyle/>
          <a:p>
            <a:r>
              <a:rPr lang="en-US" dirty="0" smtClean="0"/>
              <a:t>The intervention is the plan to mitigate the root cause of the identified problem.</a:t>
            </a:r>
          </a:p>
          <a:p>
            <a:r>
              <a:rPr lang="en-US" dirty="0" smtClean="0"/>
              <a:t>Systemic</a:t>
            </a:r>
          </a:p>
          <a:p>
            <a:r>
              <a:rPr lang="en-US" dirty="0" smtClean="0"/>
              <a:t>Social</a:t>
            </a:r>
          </a:p>
          <a:p>
            <a:r>
              <a:rPr lang="en-US" dirty="0" smtClean="0"/>
              <a:t>Academic</a:t>
            </a:r>
          </a:p>
          <a:p>
            <a:r>
              <a:rPr lang="en-US" dirty="0" smtClean="0"/>
              <a:t>Community</a:t>
            </a:r>
          </a:p>
          <a:p>
            <a:r>
              <a:rPr lang="en-US" dirty="0" smtClean="0"/>
              <a:t>Personal </a:t>
            </a:r>
            <a:endParaRPr lang="en-US" dirty="0"/>
          </a:p>
        </p:txBody>
      </p:sp>
    </p:spTree>
    <p:extLst>
      <p:ext uri="{BB962C8B-B14F-4D97-AF65-F5344CB8AC3E}">
        <p14:creationId xmlns:p14="http://schemas.microsoft.com/office/powerpoint/2010/main" val="1808890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Every district has resources </a:t>
            </a:r>
          </a:p>
          <a:p>
            <a:r>
              <a:rPr lang="en-US" dirty="0" smtClean="0"/>
              <a:t>Resource Catalog</a:t>
            </a:r>
          </a:p>
          <a:p>
            <a:r>
              <a:rPr lang="en-US" dirty="0" smtClean="0"/>
              <a:t>Set goals based in the resources available.</a:t>
            </a:r>
            <a:r>
              <a:rPr lang="en-US" dirty="0" smtClean="0"/>
              <a:t> </a:t>
            </a:r>
            <a:endParaRPr lang="en-US" dirty="0"/>
          </a:p>
        </p:txBody>
      </p:sp>
    </p:spTree>
    <p:extLst>
      <p:ext uri="{BB962C8B-B14F-4D97-AF65-F5344CB8AC3E}">
        <p14:creationId xmlns:p14="http://schemas.microsoft.com/office/powerpoint/2010/main" val="19269664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4525963"/>
          </a:xfrm>
        </p:spPr>
        <p:txBody>
          <a:bodyPr/>
          <a:lstStyle/>
          <a:p>
            <a:r>
              <a:rPr lang="en-US" dirty="0" smtClean="0"/>
              <a:t>Using data to make decisions is a cycle. </a:t>
            </a:r>
          </a:p>
        </p:txBody>
      </p:sp>
      <p:graphicFrame>
        <p:nvGraphicFramePr>
          <p:cNvPr id="5" name="Diagram 4"/>
          <p:cNvGraphicFramePr/>
          <p:nvPr>
            <p:extLst>
              <p:ext uri="{D42A27DB-BD31-4B8C-83A1-F6EECF244321}">
                <p14:modId xmlns:p14="http://schemas.microsoft.com/office/powerpoint/2010/main" val="114212891"/>
              </p:ext>
            </p:extLst>
          </p:nvPr>
        </p:nvGraphicFramePr>
        <p:xfrm>
          <a:off x="685800" y="1066800"/>
          <a:ext cx="7467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93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Driven Decisions</a:t>
            </a:r>
            <a:endParaRPr lang="en-US" dirty="0"/>
          </a:p>
        </p:txBody>
      </p:sp>
      <p:sp>
        <p:nvSpPr>
          <p:cNvPr id="3" name="Content Placeholder 2"/>
          <p:cNvSpPr>
            <a:spLocks noGrp="1"/>
          </p:cNvSpPr>
          <p:nvPr>
            <p:ph idx="1"/>
          </p:nvPr>
        </p:nvSpPr>
        <p:spPr>
          <a:xfrm>
            <a:off x="533400" y="2057401"/>
            <a:ext cx="8229600" cy="2590800"/>
          </a:xfrm>
        </p:spPr>
        <p:txBody>
          <a:bodyPr>
            <a:normAutofit/>
          </a:bodyPr>
          <a:lstStyle/>
          <a:p>
            <a:pPr marL="0" indent="0">
              <a:buNone/>
            </a:pPr>
            <a:r>
              <a:rPr lang="en-US" sz="3600" dirty="0" smtClean="0"/>
              <a:t>Data-driven decision making requires </a:t>
            </a:r>
            <a:r>
              <a:rPr lang="en-US" sz="3600" dirty="0"/>
              <a:t>a </a:t>
            </a:r>
            <a:r>
              <a:rPr lang="en-US" sz="3600" dirty="0" smtClean="0"/>
              <a:t>cultural shift </a:t>
            </a:r>
            <a:r>
              <a:rPr lang="en-US" sz="3600" dirty="0"/>
              <a:t>in thinking that </a:t>
            </a:r>
            <a:r>
              <a:rPr lang="en-US" sz="3600" dirty="0" smtClean="0"/>
              <a:t>must be </a:t>
            </a:r>
            <a:r>
              <a:rPr lang="en-US" sz="3600" dirty="0"/>
              <a:t>nurtured so all </a:t>
            </a:r>
            <a:r>
              <a:rPr lang="en-US" sz="3600" dirty="0" smtClean="0"/>
              <a:t>stakeholders are </a:t>
            </a:r>
            <a:r>
              <a:rPr lang="en-US" sz="3600" dirty="0"/>
              <a:t>committed </a:t>
            </a:r>
            <a:r>
              <a:rPr lang="en-US" sz="3600" dirty="0" smtClean="0"/>
              <a:t>to this </a:t>
            </a:r>
            <a:r>
              <a:rPr lang="en-US" sz="3600" dirty="0"/>
              <a:t>effort.</a:t>
            </a:r>
          </a:p>
        </p:txBody>
      </p:sp>
    </p:spTree>
    <p:extLst>
      <p:ext uri="{BB962C8B-B14F-4D97-AF65-F5344CB8AC3E}">
        <p14:creationId xmlns:p14="http://schemas.microsoft.com/office/powerpoint/2010/main" val="25068194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Improvement</a:t>
            </a:r>
            <a:endParaRPr lang="en-US" dirty="0"/>
          </a:p>
        </p:txBody>
      </p:sp>
      <p:sp>
        <p:nvSpPr>
          <p:cNvPr id="3" name="Content Placeholder 2"/>
          <p:cNvSpPr>
            <a:spLocks noGrp="1"/>
          </p:cNvSpPr>
          <p:nvPr>
            <p:ph idx="1"/>
          </p:nvPr>
        </p:nvSpPr>
        <p:spPr>
          <a:xfrm>
            <a:off x="457200" y="2438401"/>
            <a:ext cx="8229600" cy="2438400"/>
          </a:xfrm>
        </p:spPr>
        <p:txBody>
          <a:bodyPr/>
          <a:lstStyle/>
          <a:p>
            <a:r>
              <a:rPr lang="en-US" dirty="0" smtClean="0"/>
              <a:t>Handout – (yellow)</a:t>
            </a:r>
          </a:p>
          <a:p>
            <a:r>
              <a:rPr lang="en-US" dirty="0" smtClean="0">
                <a:hlinkClick r:id="rId3"/>
              </a:rPr>
              <a:t>http://eff.csuchico.edu/downloads/ACT_CIC.pdf</a:t>
            </a:r>
            <a:r>
              <a:rPr lang="en-US" dirty="0" smtClean="0"/>
              <a:t>  </a:t>
            </a:r>
            <a:endParaRPr lang="en-US" dirty="0"/>
          </a:p>
        </p:txBody>
      </p:sp>
    </p:spTree>
    <p:extLst>
      <p:ext uri="{BB962C8B-B14F-4D97-AF65-F5344CB8AC3E}">
        <p14:creationId xmlns:p14="http://schemas.microsoft.com/office/powerpoint/2010/main" val="27202033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rmAutofit fontScale="90000"/>
          </a:bodyPr>
          <a:lstStyle/>
          <a:p>
            <a:r>
              <a:rPr lang="en-US" dirty="0"/>
              <a:t>To access all training </a:t>
            </a:r>
            <a:r>
              <a:rPr lang="en-US" dirty="0" smtClean="0"/>
              <a:t>materials, </a:t>
            </a:r>
            <a:r>
              <a:rPr lang="en-US" dirty="0"/>
              <a:t>visit </a:t>
            </a:r>
            <a:r>
              <a:rPr lang="en-US" u="sng" dirty="0">
                <a:hlinkClick r:id="rId3"/>
              </a:rPr>
              <a:t>http://www.pdesas.org/</a:t>
            </a:r>
            <a:r>
              <a:rPr lang="en-US" dirty="0"/>
              <a:t/>
            </a:r>
            <a:br>
              <a:rPr lang="en-US" dirty="0"/>
            </a:br>
            <a:endParaRPr lang="en-US" dirty="0"/>
          </a:p>
        </p:txBody>
      </p:sp>
      <p:sp>
        <p:nvSpPr>
          <p:cNvPr id="4" name="TextBox 3"/>
          <p:cNvSpPr txBox="1"/>
          <p:nvPr/>
        </p:nvSpPr>
        <p:spPr>
          <a:xfrm>
            <a:off x="990600" y="2362200"/>
            <a:ext cx="6858000" cy="3693319"/>
          </a:xfrm>
          <a:prstGeom prst="rect">
            <a:avLst/>
          </a:prstGeom>
          <a:noFill/>
        </p:spPr>
        <p:txBody>
          <a:bodyPr wrap="square" rtlCol="0">
            <a:spAutoFit/>
          </a:bodyPr>
          <a:lstStyle/>
          <a:p>
            <a:pPr marL="342900" lvl="0" indent="-342900">
              <a:buFont typeface="+mj-lt"/>
              <a:buAutoNum type="arabicPeriod"/>
            </a:pPr>
            <a:r>
              <a:rPr lang="en-US" dirty="0"/>
              <a:t>Log in to SAS portal</a:t>
            </a:r>
            <a:r>
              <a:rPr lang="en-US" dirty="0" smtClean="0"/>
              <a:t>.</a:t>
            </a:r>
          </a:p>
          <a:p>
            <a:pPr marL="342900" indent="-342900">
              <a:buFont typeface="+mj-lt"/>
              <a:buAutoNum type="arabicPeriod"/>
            </a:pPr>
            <a:r>
              <a:rPr lang="en-US" dirty="0"/>
              <a:t>Under </a:t>
            </a:r>
            <a:r>
              <a:rPr lang="en-US" dirty="0" err="1"/>
              <a:t>MySAS</a:t>
            </a:r>
            <a:r>
              <a:rPr lang="en-US" dirty="0"/>
              <a:t>, select “Communities”.</a:t>
            </a:r>
          </a:p>
          <a:p>
            <a:pPr marL="342900" indent="-342900">
              <a:buFont typeface="+mj-lt"/>
              <a:buAutoNum type="arabicPeriod"/>
            </a:pPr>
            <a:r>
              <a:rPr lang="en-US" dirty="0"/>
              <a:t>If you have not joined the </a:t>
            </a:r>
            <a:r>
              <a:rPr lang="en-US" b="1" dirty="0"/>
              <a:t>Educator Dashboard Early Warning System/Intervention Catalog community</a:t>
            </a:r>
            <a:r>
              <a:rPr lang="en-US" dirty="0"/>
              <a:t>, search for the </a:t>
            </a:r>
            <a:r>
              <a:rPr lang="en-US" dirty="0" smtClean="0"/>
              <a:t>community by typing EWS in the search bar  </a:t>
            </a:r>
            <a:r>
              <a:rPr lang="en-US" dirty="0"/>
              <a:t>and request to join. Once you have joined the community, select from “My communities</a:t>
            </a:r>
            <a:r>
              <a:rPr lang="en-US" dirty="0" smtClean="0"/>
              <a:t>”.</a:t>
            </a:r>
          </a:p>
          <a:p>
            <a:pPr marL="342900" lvl="0" indent="-342900">
              <a:buFont typeface="+mj-lt"/>
              <a:buAutoNum type="arabicPeriod"/>
            </a:pPr>
            <a:r>
              <a:rPr lang="en-US" dirty="0"/>
              <a:t>Training materials can be found under “Content Repository” at the bottom of community’s page.</a:t>
            </a:r>
          </a:p>
          <a:p>
            <a:pPr marL="342900" indent="-342900">
              <a:buFont typeface="+mj-lt"/>
              <a:buAutoNum type="arabicPeriod"/>
            </a:pPr>
            <a:r>
              <a:rPr lang="en-US" dirty="0"/>
              <a:t>Click “Manage Content” to access </a:t>
            </a:r>
            <a:r>
              <a:rPr lang="en-US" dirty="0" smtClean="0"/>
              <a:t>“Putting Data Center Stage”</a:t>
            </a:r>
            <a:endParaRPr lang="en-US" dirty="0"/>
          </a:p>
          <a:p>
            <a:pPr marL="342900" indent="-342900">
              <a:buFont typeface="+mj-lt"/>
              <a:buAutoNum type="arabicPeriod"/>
            </a:pPr>
            <a:endParaRPr lang="en-US" dirty="0"/>
          </a:p>
          <a:p>
            <a:pPr lvl="0"/>
            <a:endParaRPr lang="en-US" dirty="0"/>
          </a:p>
          <a:p>
            <a:endParaRPr lang="en-US" dirty="0"/>
          </a:p>
        </p:txBody>
      </p:sp>
    </p:spTree>
    <p:extLst>
      <p:ext uri="{BB962C8B-B14F-4D97-AF65-F5344CB8AC3E}">
        <p14:creationId xmlns:p14="http://schemas.microsoft.com/office/powerpoint/2010/main" val="21011842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1200" y="2209800"/>
            <a:ext cx="2895600" cy="1143000"/>
          </a:xfrm>
        </p:spPr>
        <p:txBody>
          <a:bodyPr>
            <a:normAutofit/>
          </a:bodyPr>
          <a:lstStyle/>
          <a:p>
            <a:r>
              <a:rPr lang="en-US" dirty="0" smtClean="0"/>
              <a:t>Resources</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028" y="381000"/>
            <a:ext cx="4555698" cy="586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8297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Begin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do you want to examine? </a:t>
            </a:r>
          </a:p>
          <a:p>
            <a:r>
              <a:rPr lang="en-US" dirty="0" smtClean="0"/>
              <a:t>Are you collecting the data to provide this examination?</a:t>
            </a:r>
          </a:p>
          <a:p>
            <a:r>
              <a:rPr lang="en-US" dirty="0" smtClean="0"/>
              <a:t>What is the process to provide the data for examination?</a:t>
            </a:r>
          </a:p>
          <a:p>
            <a:r>
              <a:rPr lang="en-US" dirty="0" smtClean="0"/>
              <a:t>Who will examine the data?</a:t>
            </a:r>
          </a:p>
          <a:p>
            <a:pPr lvl="1"/>
            <a:r>
              <a:rPr lang="en-US" dirty="0" smtClean="0"/>
              <a:t>Are they data literate?</a:t>
            </a:r>
          </a:p>
          <a:p>
            <a:r>
              <a:rPr lang="en-US" dirty="0" smtClean="0"/>
              <a:t>When will the data be examined?</a:t>
            </a:r>
          </a:p>
          <a:p>
            <a:r>
              <a:rPr lang="en-US" dirty="0" smtClean="0"/>
              <a:t>Will anything be done with the evidence? </a:t>
            </a:r>
            <a:endParaRPr lang="en-US" dirty="0"/>
          </a:p>
        </p:txBody>
      </p:sp>
    </p:spTree>
    <p:extLst>
      <p:ext uri="{BB962C8B-B14F-4D97-AF65-F5344CB8AC3E}">
        <p14:creationId xmlns:p14="http://schemas.microsoft.com/office/powerpoint/2010/main" val="849092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2000" dirty="0" smtClean="0"/>
              <a:t>Data Teams  2006 Center for Performance Assessment</a:t>
            </a:r>
          </a:p>
          <a:p>
            <a:r>
              <a:rPr lang="en-US" sz="2000" dirty="0" err="1" smtClean="0"/>
              <a:t>Geier</a:t>
            </a:r>
            <a:r>
              <a:rPr lang="en-US" sz="2000" dirty="0" smtClean="0"/>
              <a:t>, R., Smith, S. </a:t>
            </a:r>
            <a:r>
              <a:rPr lang="en-US" sz="2000" dirty="0" smtClean="0"/>
              <a:t>Washington State Data Coaching Development, District and school Data Team Toolkit, Washington Department of Education , </a:t>
            </a:r>
            <a:r>
              <a:rPr lang="en-US" sz="2000" dirty="0" smtClean="0"/>
              <a:t>(2012)</a:t>
            </a:r>
            <a:endParaRPr lang="en-US" sz="2000" dirty="0" smtClean="0"/>
          </a:p>
          <a:p>
            <a:r>
              <a:rPr lang="en-US" sz="2000" dirty="0" err="1" smtClean="0"/>
              <a:t>Gerzon</a:t>
            </a:r>
            <a:r>
              <a:rPr lang="en-US" sz="2000" dirty="0" smtClean="0"/>
              <a:t>, . and </a:t>
            </a:r>
            <a:r>
              <a:rPr lang="en-US" sz="2000" dirty="0" err="1" smtClean="0"/>
              <a:t>Guckenburg</a:t>
            </a:r>
            <a:r>
              <a:rPr lang="en-US" sz="2000" dirty="0" smtClean="0"/>
              <a:t>, S., </a:t>
            </a:r>
            <a:r>
              <a:rPr lang="en-US" sz="2000" dirty="0" smtClean="0"/>
              <a:t>Toolkit for a workshop on building a culture of data use, IES, REL, (2015)</a:t>
            </a:r>
          </a:p>
          <a:p>
            <a:r>
              <a:rPr lang="en-US" sz="2000" dirty="0" err="1" smtClean="0"/>
              <a:t>Ronka</a:t>
            </a:r>
            <a:r>
              <a:rPr lang="en-US" sz="2000" dirty="0" smtClean="0"/>
              <a:t>, D., </a:t>
            </a:r>
            <a:r>
              <a:rPr lang="en-US" sz="2000" dirty="0" err="1" smtClean="0"/>
              <a:t>Geier</a:t>
            </a:r>
            <a:r>
              <a:rPr lang="en-US" sz="2000" dirty="0" smtClean="0"/>
              <a:t>, R, and </a:t>
            </a:r>
            <a:r>
              <a:rPr lang="en-US" sz="2000" dirty="0" err="1" smtClean="0"/>
              <a:t>Marciniak</a:t>
            </a:r>
            <a:r>
              <a:rPr lang="en-US" sz="2000" dirty="0" smtClean="0"/>
              <a:t>, M. , </a:t>
            </a:r>
            <a:r>
              <a:rPr lang="en-US" sz="2000" dirty="0" smtClean="0"/>
              <a:t>A practical Framework for building a data driven district or school,  Public Focus Group, (2012)</a:t>
            </a:r>
            <a:r>
              <a:rPr lang="en-US" sz="2000" dirty="0" smtClean="0"/>
              <a:t> </a:t>
            </a:r>
          </a:p>
          <a:p>
            <a:r>
              <a:rPr lang="en-US" sz="2000" dirty="0" smtClean="0"/>
              <a:t>Using Data to Improve Schools , Office of Educational Research and Improvement US Department of Education</a:t>
            </a:r>
          </a:p>
          <a:p>
            <a:endParaRPr lang="en-US" sz="2000" dirty="0"/>
          </a:p>
        </p:txBody>
      </p:sp>
    </p:spTree>
    <p:extLst>
      <p:ext uri="{BB962C8B-B14F-4D97-AF65-F5344CB8AC3E}">
        <p14:creationId xmlns:p14="http://schemas.microsoft.com/office/powerpoint/2010/main" val="42590877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Thank you.</a:t>
            </a:r>
            <a:endParaRPr lang="en-US" sz="4800" b="1" dirty="0"/>
          </a:p>
        </p:txBody>
      </p:sp>
      <p:sp>
        <p:nvSpPr>
          <p:cNvPr id="3" name="Content Placeholder 2"/>
          <p:cNvSpPr>
            <a:spLocks noGrp="1"/>
          </p:cNvSpPr>
          <p:nvPr>
            <p:ph idx="1"/>
          </p:nvPr>
        </p:nvSpPr>
        <p:spPr>
          <a:xfrm>
            <a:off x="457200" y="2057400"/>
            <a:ext cx="8229600" cy="4068763"/>
          </a:xfrm>
        </p:spPr>
        <p:txBody>
          <a:bodyPr/>
          <a:lstStyle/>
          <a:p>
            <a:pPr marL="0" indent="0" algn="ctr">
              <a:buNone/>
            </a:pPr>
            <a:r>
              <a:rPr lang="en-US" sz="2400" dirty="0" smtClean="0"/>
              <a:t>For information concerning this presentation contact: </a:t>
            </a:r>
          </a:p>
          <a:p>
            <a:pPr marL="0" indent="0" algn="ctr">
              <a:buNone/>
            </a:pPr>
            <a:endParaRPr lang="en-US" dirty="0" smtClean="0"/>
          </a:p>
          <a:p>
            <a:pPr marL="0" indent="0" algn="ctr">
              <a:buNone/>
            </a:pPr>
            <a:endParaRPr lang="en-US" dirty="0" smtClean="0"/>
          </a:p>
          <a:p>
            <a:pPr marL="0" indent="0" algn="ctr">
              <a:buNone/>
            </a:pPr>
            <a:r>
              <a:rPr lang="en-US" dirty="0" smtClean="0"/>
              <a:t>Sally Flaherty</a:t>
            </a:r>
          </a:p>
          <a:p>
            <a:pPr marL="0" indent="0" algn="ctr">
              <a:buNone/>
            </a:pPr>
            <a:r>
              <a:rPr lang="en-US" dirty="0" smtClean="0">
                <a:hlinkClick r:id="rId3"/>
              </a:rPr>
              <a:t>saflaherty@pa.gov</a:t>
            </a:r>
            <a:r>
              <a:rPr lang="en-US" dirty="0" smtClean="0"/>
              <a:t> </a:t>
            </a:r>
            <a:endParaRPr lang="en-US" dirty="0"/>
          </a:p>
        </p:txBody>
      </p:sp>
    </p:spTree>
    <p:extLst>
      <p:ext uri="{BB962C8B-B14F-4D97-AF65-F5344CB8AC3E}">
        <p14:creationId xmlns:p14="http://schemas.microsoft.com/office/powerpoint/2010/main" val="246401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r>
              <a:rPr lang="en-US" dirty="0" smtClean="0"/>
              <a:t>What do you want to examine? </a:t>
            </a:r>
            <a:endParaRPr lang="en-US" dirty="0"/>
          </a:p>
        </p:txBody>
      </p:sp>
      <p:sp>
        <p:nvSpPr>
          <p:cNvPr id="3" name="Content Placeholder 2"/>
          <p:cNvSpPr>
            <a:spLocks noGrp="1"/>
          </p:cNvSpPr>
          <p:nvPr>
            <p:ph idx="1"/>
          </p:nvPr>
        </p:nvSpPr>
        <p:spPr>
          <a:xfrm>
            <a:off x="1371600" y="1600200"/>
            <a:ext cx="6400800" cy="4525963"/>
          </a:xfrm>
        </p:spPr>
        <p:txBody>
          <a:bodyPr>
            <a:normAutofit fontScale="77500" lnSpcReduction="20000"/>
          </a:bodyPr>
          <a:lstStyle/>
          <a:p>
            <a:pPr marL="0" indent="0">
              <a:buNone/>
            </a:pPr>
            <a:r>
              <a:rPr lang="en-US" sz="3500" dirty="0" smtClean="0"/>
              <a:t>Based in research of Dr. Robert Balfanz of Johns Hopkins University </a:t>
            </a:r>
          </a:p>
          <a:p>
            <a:pPr marL="0" indent="0">
              <a:buNone/>
              <a:defRPr/>
            </a:pPr>
            <a:endParaRPr lang="en-US" b="1" dirty="0">
              <a:latin typeface="Verdana" pitchFamily="34" charset="0"/>
              <a:ea typeface="Verdana" pitchFamily="34" charset="0"/>
              <a:cs typeface="Verdana" pitchFamily="34" charset="0"/>
            </a:endParaRPr>
          </a:p>
          <a:p>
            <a:pPr>
              <a:defRPr/>
            </a:pPr>
            <a:r>
              <a:rPr lang="en-US" sz="3100" b="1" dirty="0">
                <a:latin typeface="Arial" panose="020B0604020202020204" pitchFamily="34" charset="0"/>
                <a:ea typeface="Verdana" pitchFamily="34" charset="0"/>
                <a:cs typeface="Arial" panose="020B0604020202020204" pitchFamily="34" charset="0"/>
              </a:rPr>
              <a:t>A</a:t>
            </a:r>
            <a:r>
              <a:rPr lang="en-US" sz="3100" dirty="0">
                <a:latin typeface="Arial" panose="020B0604020202020204" pitchFamily="34" charset="0"/>
                <a:ea typeface="Verdana" pitchFamily="34" charset="0"/>
                <a:cs typeface="Arial" panose="020B0604020202020204" pitchFamily="34" charset="0"/>
              </a:rPr>
              <a:t>ttendance:</a:t>
            </a:r>
          </a:p>
          <a:p>
            <a:pPr lvl="1">
              <a:defRPr/>
            </a:pPr>
            <a:r>
              <a:rPr lang="en-US" sz="2600" b="1" dirty="0">
                <a:latin typeface="Arial" panose="020B0604020202020204" pitchFamily="34" charset="0"/>
                <a:ea typeface="Verdana" pitchFamily="34" charset="0"/>
                <a:cs typeface="Arial" panose="020B0604020202020204" pitchFamily="34" charset="0"/>
              </a:rPr>
              <a:t>1.</a:t>
            </a:r>
            <a:r>
              <a:rPr lang="en-US" sz="2600" dirty="0">
                <a:latin typeface="Arial" panose="020B0604020202020204" pitchFamily="34" charset="0"/>
                <a:ea typeface="Verdana" pitchFamily="34" charset="0"/>
                <a:cs typeface="Arial" panose="020B0604020202020204" pitchFamily="34" charset="0"/>
              </a:rPr>
              <a:t> Course and Daily Attendance </a:t>
            </a:r>
          </a:p>
          <a:p>
            <a:pPr marL="285750" indent="-285750">
              <a:defRPr/>
            </a:pPr>
            <a:endParaRPr lang="en-US" sz="3100" b="1" dirty="0">
              <a:latin typeface="Arial" panose="020B0604020202020204" pitchFamily="34" charset="0"/>
              <a:ea typeface="Verdana" pitchFamily="34" charset="0"/>
              <a:cs typeface="Arial" panose="020B0604020202020204" pitchFamily="34" charset="0"/>
            </a:endParaRPr>
          </a:p>
          <a:p>
            <a:pPr>
              <a:defRPr/>
            </a:pPr>
            <a:r>
              <a:rPr lang="en-US" sz="3100" b="1" dirty="0">
                <a:latin typeface="Arial" panose="020B0604020202020204" pitchFamily="34" charset="0"/>
                <a:ea typeface="Verdana" pitchFamily="34" charset="0"/>
                <a:cs typeface="Arial" panose="020B0604020202020204" pitchFamily="34" charset="0"/>
              </a:rPr>
              <a:t>B</a:t>
            </a:r>
            <a:r>
              <a:rPr lang="en-US" sz="3100" dirty="0">
                <a:latin typeface="Arial" panose="020B0604020202020204" pitchFamily="34" charset="0"/>
                <a:ea typeface="Verdana" pitchFamily="34" charset="0"/>
                <a:cs typeface="Arial" panose="020B0604020202020204" pitchFamily="34" charset="0"/>
              </a:rPr>
              <a:t>ehavior: </a:t>
            </a:r>
          </a:p>
          <a:p>
            <a:pPr lvl="1">
              <a:defRPr/>
            </a:pPr>
            <a:r>
              <a:rPr lang="en-US" sz="2600" b="1" dirty="0">
                <a:latin typeface="Arial" panose="020B0604020202020204" pitchFamily="34" charset="0"/>
                <a:ea typeface="Verdana" pitchFamily="34" charset="0"/>
                <a:cs typeface="Arial" panose="020B0604020202020204" pitchFamily="34" charset="0"/>
              </a:rPr>
              <a:t>2.</a:t>
            </a:r>
            <a:r>
              <a:rPr lang="en-US" sz="2600" dirty="0">
                <a:latin typeface="Arial" panose="020B0604020202020204" pitchFamily="34" charset="0"/>
                <a:ea typeface="Verdana" pitchFamily="34" charset="0"/>
                <a:cs typeface="Arial" panose="020B0604020202020204" pitchFamily="34" charset="0"/>
              </a:rPr>
              <a:t> State Offense </a:t>
            </a:r>
          </a:p>
          <a:p>
            <a:pPr lvl="1">
              <a:defRPr/>
            </a:pPr>
            <a:r>
              <a:rPr lang="en-US" sz="2600" b="1" dirty="0">
                <a:latin typeface="Arial" panose="020B0604020202020204" pitchFamily="34" charset="0"/>
                <a:ea typeface="Verdana" pitchFamily="34" charset="0"/>
                <a:cs typeface="Arial" panose="020B0604020202020204" pitchFamily="34" charset="0"/>
              </a:rPr>
              <a:t>3.</a:t>
            </a:r>
            <a:r>
              <a:rPr lang="en-US" sz="2600" dirty="0">
                <a:latin typeface="Arial" panose="020B0604020202020204" pitchFamily="34" charset="0"/>
                <a:ea typeface="Verdana" pitchFamily="34" charset="0"/>
                <a:cs typeface="Arial" panose="020B0604020202020204" pitchFamily="34" charset="0"/>
              </a:rPr>
              <a:t> School Code of Conduct</a:t>
            </a:r>
          </a:p>
          <a:p>
            <a:pPr marL="285750" indent="-285750">
              <a:defRPr/>
            </a:pPr>
            <a:endParaRPr lang="en-US" sz="3100" b="1" dirty="0">
              <a:latin typeface="Arial" panose="020B0604020202020204" pitchFamily="34" charset="0"/>
              <a:ea typeface="Verdana" pitchFamily="34" charset="0"/>
              <a:cs typeface="Arial" panose="020B0604020202020204" pitchFamily="34" charset="0"/>
            </a:endParaRPr>
          </a:p>
          <a:p>
            <a:pPr>
              <a:defRPr/>
            </a:pPr>
            <a:r>
              <a:rPr lang="en-US" sz="3100" b="1" dirty="0">
                <a:latin typeface="Arial" panose="020B0604020202020204" pitchFamily="34" charset="0"/>
                <a:ea typeface="Verdana" pitchFamily="34" charset="0"/>
                <a:cs typeface="Arial" panose="020B0604020202020204" pitchFamily="34" charset="0"/>
              </a:rPr>
              <a:t>C</a:t>
            </a:r>
            <a:r>
              <a:rPr lang="en-US" sz="3100" dirty="0">
                <a:latin typeface="Arial" panose="020B0604020202020204" pitchFamily="34" charset="0"/>
                <a:ea typeface="Verdana" pitchFamily="34" charset="0"/>
                <a:cs typeface="Arial" panose="020B0604020202020204" pitchFamily="34" charset="0"/>
              </a:rPr>
              <a:t>ourse Grades: </a:t>
            </a:r>
          </a:p>
          <a:p>
            <a:pPr lvl="1">
              <a:defRPr/>
            </a:pPr>
            <a:r>
              <a:rPr lang="en-US" sz="2600" b="1" dirty="0">
                <a:latin typeface="Arial" panose="020B0604020202020204" pitchFamily="34" charset="0"/>
                <a:ea typeface="Verdana" pitchFamily="34" charset="0"/>
                <a:cs typeface="Arial" panose="020B0604020202020204" pitchFamily="34" charset="0"/>
              </a:rPr>
              <a:t>4.</a:t>
            </a:r>
            <a:r>
              <a:rPr lang="en-US" sz="2600" dirty="0">
                <a:latin typeface="Arial" panose="020B0604020202020204" pitchFamily="34" charset="0"/>
                <a:ea typeface="Verdana" pitchFamily="34" charset="0"/>
                <a:cs typeface="Arial" panose="020B0604020202020204" pitchFamily="34" charset="0"/>
              </a:rPr>
              <a:t> Math </a:t>
            </a:r>
          </a:p>
          <a:p>
            <a:pPr lvl="1">
              <a:defRPr/>
            </a:pPr>
            <a:r>
              <a:rPr lang="en-US" sz="2600" b="1" dirty="0">
                <a:latin typeface="Arial" panose="020B0604020202020204" pitchFamily="34" charset="0"/>
                <a:ea typeface="Verdana" pitchFamily="34" charset="0"/>
                <a:cs typeface="Arial" panose="020B0604020202020204" pitchFamily="34" charset="0"/>
              </a:rPr>
              <a:t>5. </a:t>
            </a:r>
            <a:r>
              <a:rPr lang="en-US" sz="2600" dirty="0">
                <a:latin typeface="Arial" panose="020B0604020202020204" pitchFamily="34" charset="0"/>
                <a:ea typeface="Verdana" pitchFamily="34" charset="0"/>
                <a:cs typeface="Arial" panose="020B0604020202020204" pitchFamily="34" charset="0"/>
              </a:rPr>
              <a:t>English Language Arts</a:t>
            </a:r>
          </a:p>
          <a:p>
            <a:pPr marL="0" indent="0">
              <a:buNone/>
            </a:pPr>
            <a:endParaRPr lang="en-US" dirty="0"/>
          </a:p>
        </p:txBody>
      </p:sp>
    </p:spTree>
    <p:extLst>
      <p:ext uri="{BB962C8B-B14F-4D97-AF65-F5344CB8AC3E}">
        <p14:creationId xmlns:p14="http://schemas.microsoft.com/office/powerpoint/2010/main" val="275289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smtClean="0"/>
              <a:t/>
            </a:r>
            <a:br>
              <a:rPr lang="en-US" sz="4000" dirty="0" smtClean="0"/>
            </a:br>
            <a:r>
              <a:rPr lang="en-US" sz="4000" dirty="0" smtClean="0"/>
              <a:t>Are </a:t>
            </a:r>
            <a:r>
              <a:rPr lang="en-US" sz="4000" dirty="0"/>
              <a:t>you collecting the data to provide this examination?</a:t>
            </a:r>
            <a:r>
              <a:rPr lang="en-US" dirty="0"/>
              <a:t/>
            </a:r>
            <a:br>
              <a:rPr lang="en-US" dirty="0"/>
            </a:br>
            <a:endParaRPr lang="en-US" dirty="0"/>
          </a:p>
        </p:txBody>
      </p:sp>
      <p:sp>
        <p:nvSpPr>
          <p:cNvPr id="4" name="Content Placeholder 3"/>
          <p:cNvSpPr>
            <a:spLocks noGrp="1"/>
          </p:cNvSpPr>
          <p:nvPr>
            <p:ph idx="1"/>
          </p:nvPr>
        </p:nvSpPr>
        <p:spPr>
          <a:xfrm>
            <a:off x="533400" y="2209800"/>
            <a:ext cx="8229600" cy="3962400"/>
          </a:xfrm>
        </p:spPr>
        <p:txBody>
          <a:bodyPr>
            <a:normAutofit/>
          </a:bodyPr>
          <a:lstStyle/>
          <a:p>
            <a:r>
              <a:rPr lang="en-US" dirty="0" smtClean="0"/>
              <a:t>What information is currently collected via the various channels? </a:t>
            </a:r>
          </a:p>
          <a:p>
            <a:r>
              <a:rPr lang="en-US" dirty="0" smtClean="0"/>
              <a:t>Inventory the data points collected (Data Quality)</a:t>
            </a:r>
          </a:p>
          <a:p>
            <a:pPr lvl="1"/>
            <a:r>
              <a:rPr lang="en-US" dirty="0" smtClean="0"/>
              <a:t>The frequency </a:t>
            </a:r>
          </a:p>
          <a:p>
            <a:pPr lvl="1"/>
            <a:r>
              <a:rPr lang="en-US" dirty="0" smtClean="0"/>
              <a:t>The fidelity</a:t>
            </a:r>
          </a:p>
          <a:p>
            <a:pPr lvl="1"/>
            <a:r>
              <a:rPr lang="en-US" dirty="0" smtClean="0"/>
              <a:t>The validity </a:t>
            </a:r>
          </a:p>
          <a:p>
            <a:endParaRPr lang="en-US" dirty="0" smtClean="0"/>
          </a:p>
        </p:txBody>
      </p:sp>
    </p:spTree>
    <p:extLst>
      <p:ext uri="{BB962C8B-B14F-4D97-AF65-F5344CB8AC3E}">
        <p14:creationId xmlns:p14="http://schemas.microsoft.com/office/powerpoint/2010/main" val="3855028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Critical Factors for Data </a:t>
            </a:r>
            <a:r>
              <a:rPr lang="en-US" dirty="0"/>
              <a:t>U</a:t>
            </a:r>
            <a:r>
              <a:rPr lang="en-US" dirty="0" smtClean="0"/>
              <a:t>se </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marL="0" indent="0">
              <a:buNone/>
            </a:pPr>
            <a:r>
              <a:rPr lang="en-US" sz="2400" dirty="0" smtClean="0"/>
              <a:t>A practical framework for </a:t>
            </a:r>
            <a:r>
              <a:rPr lang="en-US" sz="2400" dirty="0" smtClean="0"/>
              <a:t>B</a:t>
            </a:r>
            <a:r>
              <a:rPr lang="en-US" sz="2400" dirty="0" smtClean="0"/>
              <a:t>uilding a Data </a:t>
            </a:r>
            <a:r>
              <a:rPr lang="en-US" sz="2400" dirty="0"/>
              <a:t>D</a:t>
            </a:r>
            <a:r>
              <a:rPr lang="en-US" sz="2400" dirty="0" smtClean="0"/>
              <a:t>riven </a:t>
            </a:r>
            <a:r>
              <a:rPr lang="en-US" sz="2400" dirty="0"/>
              <a:t>D</a:t>
            </a:r>
            <a:r>
              <a:rPr lang="en-US" sz="2400" dirty="0" smtClean="0"/>
              <a:t>istrict or School</a:t>
            </a:r>
            <a:r>
              <a:rPr lang="en-US" sz="2400" dirty="0" smtClean="0"/>
              <a:t>. . . . .</a:t>
            </a:r>
            <a:r>
              <a:rPr lang="en-US" sz="2400" dirty="0" smtClean="0"/>
              <a:t> by </a:t>
            </a:r>
            <a:r>
              <a:rPr lang="en-US" sz="2400" dirty="0"/>
              <a:t>D</a:t>
            </a:r>
            <a:r>
              <a:rPr lang="en-US" sz="2400" dirty="0" smtClean="0"/>
              <a:t>avid </a:t>
            </a:r>
            <a:r>
              <a:rPr lang="en-US" sz="2400" dirty="0" err="1" smtClean="0"/>
              <a:t>Ronka</a:t>
            </a:r>
            <a:r>
              <a:rPr lang="en-US" sz="2400" dirty="0" smtClean="0"/>
              <a:t>, </a:t>
            </a:r>
            <a:r>
              <a:rPr lang="en-US" sz="2400" dirty="0" err="1" smtClean="0"/>
              <a:t>Fobb</a:t>
            </a:r>
            <a:r>
              <a:rPr lang="en-US" sz="2400" dirty="0" smtClean="0"/>
              <a:t> </a:t>
            </a:r>
            <a:r>
              <a:rPr lang="en-US" sz="2400" dirty="0" err="1" smtClean="0"/>
              <a:t>Geier</a:t>
            </a:r>
            <a:r>
              <a:rPr lang="en-US" sz="2400" dirty="0" smtClean="0"/>
              <a:t> and </a:t>
            </a:r>
            <a:r>
              <a:rPr lang="en-US" sz="2400" dirty="0" err="1"/>
              <a:t>M</a:t>
            </a:r>
            <a:r>
              <a:rPr lang="en-US" sz="2400" dirty="0" err="1" smtClean="0"/>
              <a:t>algorzata</a:t>
            </a:r>
            <a:r>
              <a:rPr lang="en-US" sz="2400" dirty="0" smtClean="0"/>
              <a:t> </a:t>
            </a:r>
            <a:r>
              <a:rPr lang="en-US" sz="2400" dirty="0" err="1" smtClean="0"/>
              <a:t>Marciniak</a:t>
            </a:r>
            <a:r>
              <a:rPr lang="en-US" sz="2400" dirty="0" smtClean="0"/>
              <a:t> </a:t>
            </a:r>
          </a:p>
          <a:p>
            <a:r>
              <a:rPr lang="en-US" dirty="0" smtClean="0"/>
              <a:t>Quality</a:t>
            </a:r>
          </a:p>
          <a:p>
            <a:pPr lvl="1"/>
            <a:r>
              <a:rPr lang="en-US" dirty="0" smtClean="0"/>
              <a:t>Multiple measures</a:t>
            </a:r>
          </a:p>
          <a:p>
            <a:pPr lvl="1"/>
            <a:r>
              <a:rPr lang="en-US" dirty="0" smtClean="0"/>
              <a:t>Organized </a:t>
            </a:r>
          </a:p>
          <a:p>
            <a:pPr lvl="1"/>
            <a:r>
              <a:rPr lang="en-US" dirty="0" smtClean="0"/>
              <a:t>Accurate</a:t>
            </a:r>
          </a:p>
          <a:p>
            <a:pPr lvl="1"/>
            <a:r>
              <a:rPr lang="en-US" dirty="0" smtClean="0"/>
              <a:t>Relevant</a:t>
            </a:r>
          </a:p>
          <a:p>
            <a:pPr lvl="1"/>
            <a:r>
              <a:rPr lang="en-US" dirty="0" smtClean="0"/>
              <a:t>Disaggregating for analysis across multiple factors</a:t>
            </a:r>
            <a:endParaRPr lang="en-US" dirty="0" smtClean="0"/>
          </a:p>
          <a:p>
            <a:endParaRPr lang="en-US" dirty="0"/>
          </a:p>
        </p:txBody>
      </p:sp>
    </p:spTree>
    <p:extLst>
      <p:ext uri="{BB962C8B-B14F-4D97-AF65-F5344CB8AC3E}">
        <p14:creationId xmlns:p14="http://schemas.microsoft.com/office/powerpoint/2010/main" val="393627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Capacity</a:t>
            </a:r>
          </a:p>
          <a:p>
            <a:pPr lvl="1"/>
            <a:r>
              <a:rPr lang="en-US" dirty="0" smtClean="0"/>
              <a:t>Organizational Factors</a:t>
            </a:r>
          </a:p>
          <a:p>
            <a:pPr lvl="1"/>
            <a:r>
              <a:rPr lang="en-US" dirty="0" smtClean="0"/>
              <a:t>Data accessibility</a:t>
            </a:r>
          </a:p>
          <a:p>
            <a:pPr lvl="1"/>
            <a:r>
              <a:rPr lang="en-US" dirty="0" smtClean="0"/>
              <a:t>Literacy</a:t>
            </a:r>
            <a:endParaRPr lang="en-US" dirty="0" smtClean="0"/>
          </a:p>
          <a:p>
            <a:r>
              <a:rPr lang="en-US" dirty="0" smtClean="0"/>
              <a:t>Culture</a:t>
            </a:r>
          </a:p>
          <a:p>
            <a:pPr lvl="1"/>
            <a:r>
              <a:rPr lang="en-US" dirty="0" smtClean="0"/>
              <a:t>Commitment</a:t>
            </a:r>
          </a:p>
          <a:p>
            <a:pPr lvl="1"/>
            <a:r>
              <a:rPr lang="en-US" dirty="0" smtClean="0"/>
              <a:t>Articulated vision</a:t>
            </a:r>
          </a:p>
          <a:p>
            <a:pPr lvl="1"/>
            <a:r>
              <a:rPr lang="en-US" dirty="0" smtClean="0"/>
              <a:t>Accountability </a:t>
            </a:r>
          </a:p>
          <a:p>
            <a:pPr lvl="1"/>
            <a:r>
              <a:rPr lang="en-US" dirty="0" smtClean="0"/>
              <a:t>Collaboration</a:t>
            </a:r>
          </a:p>
          <a:p>
            <a:pPr lvl="1"/>
            <a:r>
              <a:rPr lang="en-US" dirty="0" smtClean="0"/>
              <a:t>Modeling</a:t>
            </a:r>
          </a:p>
          <a:p>
            <a:pPr lvl="1"/>
            <a:r>
              <a:rPr lang="en-US" dirty="0" smtClean="0"/>
              <a:t>Improvements/ changes</a:t>
            </a:r>
          </a:p>
          <a:p>
            <a:endParaRPr lang="en-US" dirty="0"/>
          </a:p>
        </p:txBody>
      </p:sp>
      <p:sp>
        <p:nvSpPr>
          <p:cNvPr id="4" name="Title 1"/>
          <p:cNvSpPr>
            <a:spLocks noGrp="1"/>
          </p:cNvSpPr>
          <p:nvPr>
            <p:ph type="title"/>
          </p:nvPr>
        </p:nvSpPr>
        <p:spPr/>
        <p:txBody>
          <a:bodyPr/>
          <a:lstStyle/>
          <a:p>
            <a:r>
              <a:rPr lang="en-US" dirty="0" smtClean="0"/>
              <a:t> Critical Factors for Data </a:t>
            </a:r>
            <a:r>
              <a:rPr lang="en-US" dirty="0"/>
              <a:t>U</a:t>
            </a:r>
            <a:r>
              <a:rPr lang="en-US" dirty="0" smtClean="0"/>
              <a:t>se </a:t>
            </a:r>
            <a:endParaRPr lang="en-US" dirty="0"/>
          </a:p>
        </p:txBody>
      </p:sp>
    </p:spTree>
    <p:extLst>
      <p:ext uri="{BB962C8B-B14F-4D97-AF65-F5344CB8AC3E}">
        <p14:creationId xmlns:p14="http://schemas.microsoft.com/office/powerpoint/2010/main" val="4111683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process to provide the data for examination</a:t>
            </a: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Look at the Student Information Systems in place in the district. </a:t>
            </a:r>
          </a:p>
          <a:p>
            <a:r>
              <a:rPr lang="en-US" dirty="0" smtClean="0"/>
              <a:t>Use an Educator Dashboard – such as the PDE Educator Dashboard/Intervention Catalog</a:t>
            </a:r>
          </a:p>
          <a:p>
            <a:endParaRPr lang="en-US" dirty="0" smtClean="0"/>
          </a:p>
          <a:p>
            <a:r>
              <a:rPr lang="en-US" dirty="0" smtClean="0"/>
              <a:t>What effort will it take at the district to provide this information </a:t>
            </a:r>
          </a:p>
          <a:p>
            <a:r>
              <a:rPr lang="en-US" dirty="0" smtClean="0"/>
              <a:t>How easy is it to read?</a:t>
            </a:r>
            <a:endParaRPr lang="en-US" dirty="0"/>
          </a:p>
        </p:txBody>
      </p:sp>
    </p:spTree>
    <p:extLst>
      <p:ext uri="{BB962C8B-B14F-4D97-AF65-F5344CB8AC3E}">
        <p14:creationId xmlns:p14="http://schemas.microsoft.com/office/powerpoint/2010/main" val="3599966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450</TotalTime>
  <Words>1748</Words>
  <Application>Microsoft Office PowerPoint</Application>
  <PresentationFormat>On-screen Show (4:3)</PresentationFormat>
  <Paragraphs>279</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Putting Data Center Stage</vt:lpstr>
      <vt:lpstr>PowerPoint Presentation</vt:lpstr>
      <vt:lpstr>The Leader</vt:lpstr>
      <vt:lpstr>Where to Begin</vt:lpstr>
      <vt:lpstr>What do you want to examine? </vt:lpstr>
      <vt:lpstr> Are you collecting the data to provide this examination? </vt:lpstr>
      <vt:lpstr> Critical Factors for Data Use </vt:lpstr>
      <vt:lpstr> Critical Factors for Data Use </vt:lpstr>
      <vt:lpstr>What is the process to provide the data for examination</vt:lpstr>
      <vt:lpstr>Who will examine the data?</vt:lpstr>
      <vt:lpstr>Who is on a data team</vt:lpstr>
      <vt:lpstr>Who Does What?</vt:lpstr>
      <vt:lpstr>Who Does What?</vt:lpstr>
      <vt:lpstr>Who Does What?</vt:lpstr>
      <vt:lpstr>Who Does What?</vt:lpstr>
      <vt:lpstr>Who Does What? </vt:lpstr>
      <vt:lpstr>Team meeting Agenda Template</vt:lpstr>
      <vt:lpstr>PowerPoint Presentation</vt:lpstr>
      <vt:lpstr>Are the teams data literate? </vt:lpstr>
      <vt:lpstr>PowerPoint Presentation</vt:lpstr>
      <vt:lpstr>PowerPoint Presentation</vt:lpstr>
      <vt:lpstr>Identify Issues </vt:lpstr>
      <vt:lpstr>Understand Issues </vt:lpstr>
      <vt:lpstr>Victoria Bernhardt</vt:lpstr>
      <vt:lpstr>Diagnose Causes </vt:lpstr>
      <vt:lpstr>Root Cause Analysis </vt:lpstr>
      <vt:lpstr>PowerPoint Presentation</vt:lpstr>
      <vt:lpstr>Plan and Take Action </vt:lpstr>
      <vt:lpstr>Evaluate Results </vt:lpstr>
      <vt:lpstr>When will the data be examined?</vt:lpstr>
      <vt:lpstr>Will anything be done with the evidence?  </vt:lpstr>
      <vt:lpstr>PowerPoint Presentation</vt:lpstr>
      <vt:lpstr>Interventions</vt:lpstr>
      <vt:lpstr>Resources</vt:lpstr>
      <vt:lpstr>PowerPoint Presentation</vt:lpstr>
      <vt:lpstr>Data Driven Decisions</vt:lpstr>
      <vt:lpstr>Continuous Improvement</vt:lpstr>
      <vt:lpstr>To access all training materials, visit http://www.pdesas.org/ </vt:lpstr>
      <vt:lpstr>Resources</vt:lpstr>
      <vt:lpstr>References</vt:lpstr>
      <vt:lpstr>Thank you.</vt:lpstr>
    </vt:vector>
  </TitlesOfParts>
  <Company>PA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Putting Data Center Stage</dc:title>
  <dc:creator>Flaherty, Sally</dc:creator>
  <cp:lastModifiedBy>Flaherty, Sally</cp:lastModifiedBy>
  <cp:revision>24</cp:revision>
  <cp:lastPrinted>2016-05-20T21:29:37Z</cp:lastPrinted>
  <dcterms:created xsi:type="dcterms:W3CDTF">2016-05-20T14:03:59Z</dcterms:created>
  <dcterms:modified xsi:type="dcterms:W3CDTF">2016-05-20T21:34:38Z</dcterms:modified>
</cp:coreProperties>
</file>