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77"/>
  </p:notesMasterIdLst>
  <p:sldIdLst>
    <p:sldId id="412" r:id="rId4"/>
    <p:sldId id="264" r:id="rId5"/>
    <p:sldId id="411" r:id="rId6"/>
    <p:sldId id="276" r:id="rId7"/>
    <p:sldId id="274" r:id="rId8"/>
    <p:sldId id="413" r:id="rId9"/>
    <p:sldId id="320" r:id="rId10"/>
    <p:sldId id="309" r:id="rId11"/>
    <p:sldId id="385" r:id="rId12"/>
    <p:sldId id="323" r:id="rId13"/>
    <p:sldId id="386" r:id="rId14"/>
    <p:sldId id="387" r:id="rId15"/>
    <p:sldId id="388" r:id="rId16"/>
    <p:sldId id="390" r:id="rId17"/>
    <p:sldId id="414" r:id="rId18"/>
    <p:sldId id="391" r:id="rId19"/>
    <p:sldId id="392" r:id="rId20"/>
    <p:sldId id="393" r:id="rId21"/>
    <p:sldId id="394" r:id="rId22"/>
    <p:sldId id="395" r:id="rId23"/>
    <p:sldId id="441" r:id="rId24"/>
    <p:sldId id="442" r:id="rId25"/>
    <p:sldId id="443" r:id="rId26"/>
    <p:sldId id="444" r:id="rId27"/>
    <p:sldId id="445" r:id="rId28"/>
    <p:sldId id="446" r:id="rId29"/>
    <p:sldId id="447" r:id="rId30"/>
    <p:sldId id="448" r:id="rId31"/>
    <p:sldId id="403" r:id="rId32"/>
    <p:sldId id="354" r:id="rId33"/>
    <p:sldId id="449" r:id="rId34"/>
    <p:sldId id="450" r:id="rId35"/>
    <p:sldId id="451" r:id="rId36"/>
    <p:sldId id="452" r:id="rId37"/>
    <p:sldId id="453" r:id="rId38"/>
    <p:sldId id="407" r:id="rId39"/>
    <p:sldId id="360" r:id="rId40"/>
    <p:sldId id="454" r:id="rId41"/>
    <p:sldId id="455" r:id="rId42"/>
    <p:sldId id="456" r:id="rId43"/>
    <p:sldId id="408" r:id="rId44"/>
    <p:sldId id="364" r:id="rId45"/>
    <p:sldId id="457" r:id="rId46"/>
    <p:sldId id="458" r:id="rId47"/>
    <p:sldId id="404" r:id="rId48"/>
    <p:sldId id="410" r:id="rId49"/>
    <p:sldId id="417" r:id="rId50"/>
    <p:sldId id="459" r:id="rId51"/>
    <p:sldId id="460" r:id="rId52"/>
    <p:sldId id="461" r:id="rId53"/>
    <p:sldId id="462" r:id="rId54"/>
    <p:sldId id="463" r:id="rId55"/>
    <p:sldId id="464" r:id="rId56"/>
    <p:sldId id="465" r:id="rId57"/>
    <p:sldId id="466" r:id="rId58"/>
    <p:sldId id="467" r:id="rId59"/>
    <p:sldId id="468" r:id="rId60"/>
    <p:sldId id="469" r:id="rId61"/>
    <p:sldId id="437" r:id="rId62"/>
    <p:sldId id="428" r:id="rId63"/>
    <p:sldId id="429" r:id="rId64"/>
    <p:sldId id="430" r:id="rId65"/>
    <p:sldId id="431" r:id="rId66"/>
    <p:sldId id="432" r:id="rId67"/>
    <p:sldId id="433" r:id="rId68"/>
    <p:sldId id="434" r:id="rId69"/>
    <p:sldId id="435" r:id="rId70"/>
    <p:sldId id="436" r:id="rId71"/>
    <p:sldId id="439" r:id="rId72"/>
    <p:sldId id="325" r:id="rId73"/>
    <p:sldId id="326" r:id="rId74"/>
    <p:sldId id="327" r:id="rId75"/>
    <p:sldId id="258" r:id="rId7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modifyVerifier cryptProviderType="rsaAES" cryptAlgorithmClass="hash" cryptAlgorithmType="typeAny" cryptAlgorithmSid="14" spinCount="100000" saltData="G4alzOJTxMa8zAc249jHlg==" hashData="nEs/7RUadDfuL0UI5JclHdGnUjR/7o+DdhB6HdSBN0ea3PYnMUUR36Mo/+zvkBfMXfduiVJ7YIJmexdeXvR4o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McNicholas" initials="LM" lastIdx="58" clrIdx="0">
    <p:extLst>
      <p:ext uri="{19B8F6BF-5375-455C-9EA6-DF929625EA0E}">
        <p15:presenceInfo xmlns:p15="http://schemas.microsoft.com/office/powerpoint/2012/main" userId="S-1-5-21-3049314940-2468439726-3657934738-6645" providerId="AD"/>
      </p:ext>
    </p:extLst>
  </p:cmAuthor>
  <p:cmAuthor id="2" name="Elaine Rulla" initials="ER" lastIdx="2" clrIdx="1">
    <p:extLst>
      <p:ext uri="{19B8F6BF-5375-455C-9EA6-DF929625EA0E}">
        <p15:presenceInfo xmlns:p15="http://schemas.microsoft.com/office/powerpoint/2012/main" userId="S-1-5-21-3049314940-2468439726-3657934738-73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118" autoAdjust="0"/>
  </p:normalViewPr>
  <p:slideViewPr>
    <p:cSldViewPr>
      <p:cViewPr varScale="1">
        <p:scale>
          <a:sx n="79" d="100"/>
          <a:sy n="79" d="100"/>
        </p:scale>
        <p:origin x="105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2830" tIns="46415" rIns="92830" bIns="46415"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339" y="1"/>
            <a:ext cx="3038475" cy="464980"/>
          </a:xfrm>
          <a:prstGeom prst="rect">
            <a:avLst/>
          </a:prstGeom>
        </p:spPr>
        <p:txBody>
          <a:bodyPr vert="horz" lIns="92830" tIns="46415" rIns="92830" bIns="46415" rtlCol="0"/>
          <a:lstStyle>
            <a:lvl1pPr algn="r" eaLnBrk="1" hangingPunct="1">
              <a:defRPr sz="1200">
                <a:latin typeface="Arial" charset="0"/>
              </a:defRPr>
            </a:lvl1pPr>
          </a:lstStyle>
          <a:p>
            <a:pPr>
              <a:defRPr/>
            </a:pPr>
            <a:fld id="{28E9AC5B-D260-409C-B97E-5FE71D3A4757}" type="datetimeFigureOut">
              <a:rPr lang="en-US"/>
              <a:pPr>
                <a:defRPr/>
              </a:pPr>
              <a:t>10/14/2014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smtClean="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823"/>
            <a:ext cx="3038475" cy="464980"/>
          </a:xfrm>
          <a:prstGeom prst="rect">
            <a:avLst/>
          </a:prstGeom>
        </p:spPr>
        <p:txBody>
          <a:bodyPr vert="horz" lIns="92830" tIns="46415" rIns="92830" bIns="46415"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smtClean="0"/>
            </a:lvl1pPr>
          </a:lstStyle>
          <a:p>
            <a:pPr>
              <a:defRPr/>
            </a:pPr>
            <a:fld id="{404F9923-1B1A-4575-B508-FFFDCE721753}" type="slidenum">
              <a:rPr lang="en-US" altLang="en-US"/>
              <a:pPr>
                <a:defRPr/>
              </a:pPr>
              <a:t>‹#›</a:t>
            </a:fld>
            <a:endParaRPr lang="en-US" altLang="en-US"/>
          </a:p>
        </p:txBody>
      </p:sp>
    </p:spTree>
    <p:extLst>
      <p:ext uri="{BB962C8B-B14F-4D97-AF65-F5344CB8AC3E}">
        <p14:creationId xmlns:p14="http://schemas.microsoft.com/office/powerpoint/2010/main" val="797044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de.sas.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ducation.state.pa.u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Course 4C Intervention Catalog Coordinator Navigation</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a:solidFill>
                  <a:prstClr val="black"/>
                </a:solidFill>
              </a:rPr>
              <a:pPr>
                <a:defRPr/>
              </a:pPr>
              <a:t>1</a:t>
            </a:fld>
            <a:endParaRPr lang="en-US" altLang="en-US" dirty="0">
              <a:solidFill>
                <a:prstClr val="black"/>
              </a:solidFill>
            </a:endParaRPr>
          </a:p>
        </p:txBody>
      </p:sp>
    </p:spTree>
    <p:extLst>
      <p:ext uri="{BB962C8B-B14F-4D97-AF65-F5344CB8AC3E}">
        <p14:creationId xmlns:p14="http://schemas.microsoft.com/office/powerpoint/2010/main" val="341489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examine how you View Interventions</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a:t>
            </a:fld>
            <a:endParaRPr lang="en-US" altLang="en-US"/>
          </a:p>
        </p:txBody>
      </p:sp>
    </p:spTree>
    <p:extLst>
      <p:ext uri="{BB962C8B-B14F-4D97-AF65-F5344CB8AC3E}">
        <p14:creationId xmlns:p14="http://schemas.microsoft.com/office/powerpoint/2010/main" val="2493166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Intervention List shows all interventions that are available to be assigned to students. It is important to note that only the Intervention Catalog Coordinator and Dashboard Administrator have rights to Add Interventions to the IC.</a:t>
            </a:r>
          </a:p>
          <a:p>
            <a:r>
              <a:rPr lang="en-US" sz="1200" kern="1200" dirty="0" smtClean="0">
                <a:solidFill>
                  <a:schemeClr val="tx1"/>
                </a:solidFill>
                <a:effectLst/>
                <a:latin typeface="+mn-lt"/>
                <a:ea typeface="+mn-ea"/>
                <a:cs typeface="+mn-cs"/>
              </a:rPr>
              <a:t>Each intervention listed includes; the Contact person assigned to the intervention,</a:t>
            </a:r>
          </a:p>
          <a:p>
            <a:r>
              <a:rPr lang="en-US" sz="1200" kern="1200" dirty="0" smtClean="0">
                <a:solidFill>
                  <a:schemeClr val="tx1"/>
                </a:solidFill>
                <a:effectLst/>
                <a:latin typeface="+mn-lt"/>
                <a:ea typeface="+mn-ea"/>
                <a:cs typeface="+mn-cs"/>
              </a:rPr>
              <a:t>The Population eligible for the intervention (Gen Ed, SpEd, 504, ELL, etc.), </a:t>
            </a:r>
          </a:p>
          <a:p>
            <a:r>
              <a:rPr lang="en-US" sz="1200" kern="1200" dirty="0" smtClean="0">
                <a:solidFill>
                  <a:schemeClr val="tx1"/>
                </a:solidFill>
                <a:effectLst/>
                <a:latin typeface="+mn-lt"/>
                <a:ea typeface="+mn-ea"/>
                <a:cs typeface="+mn-cs"/>
              </a:rPr>
              <a:t>Location (school- can be multiple or referral)</a:t>
            </a:r>
          </a:p>
          <a:p>
            <a:r>
              <a:rPr lang="en-US" sz="1200" kern="1200" dirty="0" smtClean="0">
                <a:solidFill>
                  <a:schemeClr val="tx1"/>
                </a:solidFill>
                <a:effectLst/>
                <a:latin typeface="+mn-lt"/>
                <a:ea typeface="+mn-ea"/>
                <a:cs typeface="+mn-cs"/>
              </a:rPr>
              <a:t>and the Intervention Level (1, 2, or 3).</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11</a:t>
            </a:fld>
            <a:endParaRPr lang="en-US" altLang="en-US" dirty="0"/>
          </a:p>
        </p:txBody>
      </p:sp>
    </p:spTree>
    <p:extLst>
      <p:ext uri="{BB962C8B-B14F-4D97-AF65-F5344CB8AC3E}">
        <p14:creationId xmlns:p14="http://schemas.microsoft.com/office/powerpoint/2010/main" val="2382245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clicking on the More Icon in the intervention</a:t>
            </a:r>
            <a:r>
              <a:rPr lang="en-US" baseline="0" dirty="0" smtClean="0"/>
              <a:t> </a:t>
            </a:r>
            <a:r>
              <a:rPr lang="en-US" dirty="0" smtClean="0"/>
              <a:t>, a dropdown list appears.</a:t>
            </a:r>
            <a:r>
              <a:rPr lang="en-US" baseline="0" dirty="0" smtClean="0"/>
              <a:t>  W</a:t>
            </a:r>
            <a:r>
              <a:rPr lang="en-US" dirty="0" smtClean="0"/>
              <a:t>e will choose Details.</a:t>
            </a:r>
          </a:p>
          <a:p>
            <a:r>
              <a:rPr lang="en-US" dirty="0" smtClean="0"/>
              <a:t>You can also see intervention details by clicking on the intervention</a:t>
            </a:r>
            <a:r>
              <a:rPr lang="en-US" baseline="0" dirty="0" smtClean="0"/>
              <a:t> name</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12</a:t>
            </a:fld>
            <a:endParaRPr lang="en-US" altLang="en-US" dirty="0"/>
          </a:p>
        </p:txBody>
      </p:sp>
    </p:spTree>
    <p:extLst>
      <p:ext uri="{BB962C8B-B14F-4D97-AF65-F5344CB8AC3E}">
        <p14:creationId xmlns:p14="http://schemas.microsoft.com/office/powerpoint/2010/main" val="1427495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intervention,</a:t>
            </a:r>
            <a:r>
              <a:rPr lang="en-US" baseline="0" dirty="0" smtClean="0"/>
              <a:t> details include:</a:t>
            </a:r>
          </a:p>
          <a:p>
            <a:pPr marL="0" indent="0">
              <a:buNone/>
            </a:pPr>
            <a:r>
              <a:rPr lang="en-US" u="none" dirty="0" smtClean="0"/>
              <a:t>Intervention Name, Contact, Levels, Gender, Area, Population, Duration, School, Location, Grade Level, Eligibility, Cost, Parent Permission, Description</a:t>
            </a:r>
          </a:p>
          <a:p>
            <a:pPr marL="0" indent="0">
              <a:buNone/>
            </a:pPr>
            <a:endParaRPr lang="en-US" u="none" dirty="0" smtClean="0"/>
          </a:p>
          <a:p>
            <a:pPr marL="0" indent="0">
              <a:buNone/>
            </a:pPr>
            <a:r>
              <a:rPr lang="en-US" u="none" dirty="0" smtClean="0"/>
              <a:t>Interventions with the greatest detail can be assigned easily to the most appropriate audience.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13</a:t>
            </a:fld>
            <a:endParaRPr lang="en-US" altLang="en-US" dirty="0"/>
          </a:p>
        </p:txBody>
      </p:sp>
    </p:spTree>
    <p:extLst>
      <p:ext uri="{BB962C8B-B14F-4D97-AF65-F5344CB8AC3E}">
        <p14:creationId xmlns:p14="http://schemas.microsoft.com/office/powerpoint/2010/main" val="353438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screen shows the layout of the search</a:t>
            </a:r>
            <a:r>
              <a:rPr lang="en-US" sz="1200" kern="1200" baseline="0" dirty="0" smtClean="0">
                <a:solidFill>
                  <a:schemeClr val="tx1"/>
                </a:solidFill>
                <a:effectLst/>
                <a:latin typeface="+mn-lt"/>
                <a:ea typeface="+mn-ea"/>
                <a:cs typeface="+mn-cs"/>
              </a:rPr>
              <a:t> interventions page. </a:t>
            </a:r>
            <a:r>
              <a:rPr lang="en-US" sz="1200" kern="1200" dirty="0" smtClean="0">
                <a:solidFill>
                  <a:schemeClr val="tx1"/>
                </a:solidFill>
                <a:effectLst/>
                <a:latin typeface="+mn-lt"/>
                <a:ea typeface="+mn-ea"/>
                <a:cs typeface="+mn-cs"/>
              </a:rPr>
              <a:t>Users can search for interventions</a:t>
            </a:r>
            <a:r>
              <a:rPr lang="en-US" sz="1200" kern="1200" baseline="0" dirty="0" smtClean="0">
                <a:solidFill>
                  <a:schemeClr val="tx1"/>
                </a:solidFill>
                <a:effectLst/>
                <a:latin typeface="+mn-lt"/>
                <a:ea typeface="+mn-ea"/>
                <a:cs typeface="+mn-cs"/>
              </a:rPr>
              <a:t> using</a:t>
            </a:r>
            <a:r>
              <a:rPr lang="en-US" sz="1200" kern="1200" dirty="0" smtClean="0">
                <a:solidFill>
                  <a:schemeClr val="tx1"/>
                </a:solidFill>
                <a:effectLst/>
                <a:latin typeface="+mn-lt"/>
                <a:ea typeface="+mn-ea"/>
                <a:cs typeface="+mn-cs"/>
              </a:rPr>
              <a:t> the following criteria: </a:t>
            </a:r>
          </a:p>
          <a:p>
            <a:pPr lvl="0"/>
            <a:r>
              <a:rPr lang="en-US" sz="1200" kern="1200" dirty="0" smtClean="0">
                <a:solidFill>
                  <a:schemeClr val="tx1"/>
                </a:solidFill>
                <a:effectLst/>
                <a:latin typeface="+mn-lt"/>
                <a:ea typeface="+mn-ea"/>
                <a:cs typeface="+mn-cs"/>
              </a:rPr>
              <a:t>Keyword </a:t>
            </a:r>
          </a:p>
          <a:p>
            <a:pPr lvl="0"/>
            <a:r>
              <a:rPr lang="en-US" sz="1200" kern="1200" dirty="0" smtClean="0">
                <a:solidFill>
                  <a:schemeClr val="tx1"/>
                </a:solidFill>
                <a:effectLst/>
                <a:latin typeface="+mn-lt"/>
                <a:ea typeface="+mn-ea"/>
                <a:cs typeface="+mn-cs"/>
              </a:rPr>
              <a:t>Eligibility Requirements </a:t>
            </a:r>
          </a:p>
          <a:p>
            <a:pPr lvl="0"/>
            <a:r>
              <a:rPr lang="en-US" sz="1200" kern="1200" dirty="0" smtClean="0">
                <a:solidFill>
                  <a:schemeClr val="tx1"/>
                </a:solidFill>
                <a:effectLst/>
                <a:latin typeface="+mn-lt"/>
                <a:ea typeface="+mn-ea"/>
                <a:cs typeface="+mn-cs"/>
              </a:rPr>
              <a:t>Cost</a:t>
            </a:r>
          </a:p>
          <a:p>
            <a:pPr lvl="0"/>
            <a:r>
              <a:rPr lang="en-US" sz="1200" kern="1200" dirty="0" smtClean="0">
                <a:solidFill>
                  <a:schemeClr val="tx1"/>
                </a:solidFill>
                <a:effectLst/>
                <a:latin typeface="+mn-lt"/>
                <a:ea typeface="+mn-ea"/>
                <a:cs typeface="+mn-cs"/>
              </a:rPr>
              <a:t>Parent Permission Required </a:t>
            </a:r>
          </a:p>
          <a:p>
            <a:pPr lvl="0"/>
            <a:r>
              <a:rPr lang="en-US" sz="1200" kern="1200" dirty="0" smtClean="0">
                <a:solidFill>
                  <a:schemeClr val="tx1"/>
                </a:solidFill>
                <a:effectLst/>
                <a:latin typeface="+mn-lt"/>
                <a:ea typeface="+mn-ea"/>
                <a:cs typeface="+mn-cs"/>
              </a:rPr>
              <a:t>School Availability </a:t>
            </a:r>
          </a:p>
          <a:p>
            <a:pPr lvl="0"/>
            <a:r>
              <a:rPr lang="en-US" sz="1200" kern="1200" dirty="0" smtClean="0">
                <a:solidFill>
                  <a:schemeClr val="tx1"/>
                </a:solidFill>
                <a:effectLst/>
                <a:latin typeface="+mn-lt"/>
                <a:ea typeface="+mn-ea"/>
                <a:cs typeface="+mn-cs"/>
              </a:rPr>
              <a:t>Location</a:t>
            </a:r>
          </a:p>
          <a:p>
            <a:pPr lvl="0"/>
            <a:r>
              <a:rPr lang="en-US" sz="1200" kern="1200" dirty="0" smtClean="0">
                <a:solidFill>
                  <a:schemeClr val="tx1"/>
                </a:solidFill>
                <a:effectLst/>
                <a:latin typeface="+mn-lt"/>
                <a:ea typeface="+mn-ea"/>
                <a:cs typeface="+mn-cs"/>
              </a:rPr>
              <a:t>Population </a:t>
            </a:r>
          </a:p>
          <a:p>
            <a:pPr lvl="0"/>
            <a:r>
              <a:rPr lang="en-US" sz="1200" kern="1200" dirty="0" smtClean="0">
                <a:solidFill>
                  <a:schemeClr val="tx1"/>
                </a:solidFill>
                <a:effectLst/>
                <a:latin typeface="+mn-lt"/>
                <a:ea typeface="+mn-ea"/>
                <a:cs typeface="+mn-cs"/>
              </a:rPr>
              <a:t>Improvement Area </a:t>
            </a:r>
          </a:p>
          <a:p>
            <a:pPr lvl="0"/>
            <a:r>
              <a:rPr lang="en-US" sz="1200" kern="1200" dirty="0" smtClean="0">
                <a:solidFill>
                  <a:schemeClr val="tx1"/>
                </a:solidFill>
                <a:effectLst/>
                <a:latin typeface="+mn-lt"/>
                <a:ea typeface="+mn-ea"/>
                <a:cs typeface="+mn-cs"/>
              </a:rPr>
              <a:t>Grade Level </a:t>
            </a:r>
          </a:p>
          <a:p>
            <a:pPr lvl="0"/>
            <a:r>
              <a:rPr lang="en-US" sz="1200" kern="1200" dirty="0" smtClean="0">
                <a:solidFill>
                  <a:schemeClr val="tx1"/>
                </a:solidFill>
                <a:effectLst/>
                <a:latin typeface="+mn-lt"/>
                <a:ea typeface="+mn-ea"/>
                <a:cs typeface="+mn-cs"/>
              </a:rPr>
              <a:t>Intervention Level</a:t>
            </a:r>
          </a:p>
          <a:p>
            <a:pPr lvl="0"/>
            <a:r>
              <a:rPr lang="en-US" sz="1200" kern="1200" dirty="0" smtClean="0">
                <a:solidFill>
                  <a:schemeClr val="tx1"/>
                </a:solidFill>
                <a:effectLst/>
                <a:latin typeface="+mn-lt"/>
                <a:ea typeface="+mn-ea"/>
                <a:cs typeface="+mn-cs"/>
              </a:rPr>
              <a:t>Gender-Specific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14</a:t>
            </a:fld>
            <a:endParaRPr lang="en-US" altLang="en-US" dirty="0"/>
          </a:p>
        </p:txBody>
      </p:sp>
    </p:spTree>
    <p:extLst>
      <p:ext uri="{BB962C8B-B14F-4D97-AF65-F5344CB8AC3E}">
        <p14:creationId xmlns:p14="http://schemas.microsoft.com/office/powerpoint/2010/main" val="260142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Users can search for interventions</a:t>
            </a:r>
            <a:r>
              <a:rPr lang="en-US" sz="1200" kern="1200" baseline="0" dirty="0" smtClean="0">
                <a:solidFill>
                  <a:schemeClr val="tx1"/>
                </a:solidFill>
                <a:effectLst/>
                <a:latin typeface="+mn-lt"/>
                <a:ea typeface="+mn-ea"/>
                <a:cs typeface="+mn-cs"/>
              </a:rPr>
              <a:t> using</a:t>
            </a:r>
            <a:r>
              <a:rPr lang="en-US" sz="1200" kern="1200" dirty="0" smtClean="0">
                <a:solidFill>
                  <a:schemeClr val="tx1"/>
                </a:solidFill>
                <a:effectLst/>
                <a:latin typeface="+mn-lt"/>
                <a:ea typeface="+mn-ea"/>
                <a:cs typeface="+mn-cs"/>
              </a:rPr>
              <a:t> the following criteria: </a:t>
            </a:r>
          </a:p>
          <a:p>
            <a:pPr lvl="0"/>
            <a:r>
              <a:rPr lang="en-US" sz="1200" kern="1200" dirty="0" smtClean="0">
                <a:solidFill>
                  <a:schemeClr val="tx1"/>
                </a:solidFill>
                <a:effectLst/>
                <a:latin typeface="+mn-lt"/>
                <a:ea typeface="+mn-ea"/>
                <a:cs typeface="+mn-cs"/>
              </a:rPr>
              <a:t>Keyword </a:t>
            </a:r>
          </a:p>
          <a:p>
            <a:pPr lvl="0"/>
            <a:r>
              <a:rPr lang="en-US" sz="1200" kern="1200" dirty="0" smtClean="0">
                <a:solidFill>
                  <a:schemeClr val="tx1"/>
                </a:solidFill>
                <a:effectLst/>
                <a:latin typeface="+mn-lt"/>
                <a:ea typeface="+mn-ea"/>
                <a:cs typeface="+mn-cs"/>
              </a:rPr>
              <a:t>Eligibility Requirements </a:t>
            </a:r>
          </a:p>
          <a:p>
            <a:pPr lvl="0"/>
            <a:r>
              <a:rPr lang="en-US" sz="1200" kern="1200" dirty="0" smtClean="0">
                <a:solidFill>
                  <a:schemeClr val="tx1"/>
                </a:solidFill>
                <a:effectLst/>
                <a:latin typeface="+mn-lt"/>
                <a:ea typeface="+mn-ea"/>
                <a:cs typeface="+mn-cs"/>
              </a:rPr>
              <a:t>Cost</a:t>
            </a:r>
          </a:p>
          <a:p>
            <a:pPr lvl="0"/>
            <a:r>
              <a:rPr lang="en-US" sz="1200" kern="1200" dirty="0" smtClean="0">
                <a:solidFill>
                  <a:schemeClr val="tx1"/>
                </a:solidFill>
                <a:effectLst/>
                <a:latin typeface="+mn-lt"/>
                <a:ea typeface="+mn-ea"/>
                <a:cs typeface="+mn-cs"/>
              </a:rPr>
              <a:t>Parent Permission Required </a:t>
            </a:r>
          </a:p>
          <a:p>
            <a:pPr lvl="0"/>
            <a:r>
              <a:rPr lang="en-US" sz="1200" kern="1200" dirty="0" smtClean="0">
                <a:solidFill>
                  <a:schemeClr val="tx1"/>
                </a:solidFill>
                <a:effectLst/>
                <a:latin typeface="+mn-lt"/>
                <a:ea typeface="+mn-ea"/>
                <a:cs typeface="+mn-cs"/>
              </a:rPr>
              <a:t>School Availability </a:t>
            </a:r>
          </a:p>
          <a:p>
            <a:pPr lvl="0"/>
            <a:r>
              <a:rPr lang="en-US" sz="1200" kern="1200" dirty="0" smtClean="0">
                <a:solidFill>
                  <a:schemeClr val="tx1"/>
                </a:solidFill>
                <a:effectLst/>
                <a:latin typeface="+mn-lt"/>
                <a:ea typeface="+mn-ea"/>
                <a:cs typeface="+mn-cs"/>
              </a:rPr>
              <a:t>Location</a:t>
            </a:r>
          </a:p>
          <a:p>
            <a:pPr lvl="0"/>
            <a:r>
              <a:rPr lang="en-US" sz="1200" kern="1200" dirty="0" smtClean="0">
                <a:solidFill>
                  <a:schemeClr val="tx1"/>
                </a:solidFill>
                <a:effectLst/>
                <a:latin typeface="+mn-lt"/>
                <a:ea typeface="+mn-ea"/>
                <a:cs typeface="+mn-cs"/>
              </a:rPr>
              <a:t>Population </a:t>
            </a:r>
          </a:p>
          <a:p>
            <a:pPr lvl="0"/>
            <a:r>
              <a:rPr lang="en-US" sz="1200" kern="1200" dirty="0" smtClean="0">
                <a:solidFill>
                  <a:schemeClr val="tx1"/>
                </a:solidFill>
                <a:effectLst/>
                <a:latin typeface="+mn-lt"/>
                <a:ea typeface="+mn-ea"/>
                <a:cs typeface="+mn-cs"/>
              </a:rPr>
              <a:t>Improvement Area </a:t>
            </a:r>
          </a:p>
          <a:p>
            <a:pPr lvl="0"/>
            <a:r>
              <a:rPr lang="en-US" sz="1200" kern="1200" dirty="0" smtClean="0">
                <a:solidFill>
                  <a:schemeClr val="tx1"/>
                </a:solidFill>
                <a:effectLst/>
                <a:latin typeface="+mn-lt"/>
                <a:ea typeface="+mn-ea"/>
                <a:cs typeface="+mn-cs"/>
              </a:rPr>
              <a:t>Grade Level </a:t>
            </a:r>
          </a:p>
          <a:p>
            <a:pPr lvl="0"/>
            <a:r>
              <a:rPr lang="en-US" sz="1200" kern="1200" dirty="0" smtClean="0">
                <a:solidFill>
                  <a:schemeClr val="tx1"/>
                </a:solidFill>
                <a:effectLst/>
                <a:latin typeface="+mn-lt"/>
                <a:ea typeface="+mn-ea"/>
                <a:cs typeface="+mn-cs"/>
              </a:rPr>
              <a:t>Intervention Level</a:t>
            </a:r>
          </a:p>
          <a:p>
            <a:pPr lvl="0"/>
            <a:r>
              <a:rPr lang="en-US" sz="1200" kern="1200" dirty="0" smtClean="0">
                <a:solidFill>
                  <a:schemeClr val="tx1"/>
                </a:solidFill>
                <a:effectLst/>
                <a:latin typeface="+mn-lt"/>
                <a:ea typeface="+mn-ea"/>
                <a:cs typeface="+mn-cs"/>
              </a:rPr>
              <a:t>Gender-Specific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15</a:t>
            </a:fld>
            <a:endParaRPr lang="en-US" altLang="en-US"/>
          </a:p>
        </p:txBody>
      </p:sp>
    </p:spTree>
    <p:extLst>
      <p:ext uri="{BB962C8B-B14F-4D97-AF65-F5344CB8AC3E}">
        <p14:creationId xmlns:p14="http://schemas.microsoft.com/office/powerpoint/2010/main" val="3034719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After a user enters search criteria and selects Search, the Search Results will populate below.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16</a:t>
            </a:fld>
            <a:endParaRPr lang="en-US" altLang="en-US" dirty="0"/>
          </a:p>
        </p:txBody>
      </p:sp>
    </p:spTree>
    <p:extLst>
      <p:ext uri="{BB962C8B-B14F-4D97-AF65-F5344CB8AC3E}">
        <p14:creationId xmlns:p14="http://schemas.microsoft.com/office/powerpoint/2010/main" val="1535289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To view the students that have been assigned an intervention, click on More to view the dropdown menu. Select Student List. </a:t>
            </a:r>
            <a:endParaRPr lang="en-US" sz="1200"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17</a:t>
            </a:fld>
            <a:endParaRPr lang="en-US" altLang="en-US" dirty="0"/>
          </a:p>
        </p:txBody>
      </p:sp>
    </p:spTree>
    <p:extLst>
      <p:ext uri="{BB962C8B-B14F-4D97-AF65-F5344CB8AC3E}">
        <p14:creationId xmlns:p14="http://schemas.microsoft.com/office/powerpoint/2010/main" val="3134384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The</a:t>
            </a:r>
            <a:r>
              <a:rPr lang="en-US" sz="1200" baseline="0" dirty="0" smtClean="0"/>
              <a:t> Assigned </a:t>
            </a:r>
            <a:r>
              <a:rPr lang="en-US" sz="1200" dirty="0" smtClean="0"/>
              <a:t>Students list displays all students who have been assigned this intervention. Students are listed alphabetically. </a:t>
            </a:r>
          </a:p>
          <a:p>
            <a:pPr lvl="0"/>
            <a:r>
              <a:rPr lang="en-US" sz="1200" dirty="0" smtClean="0"/>
              <a:t>To view</a:t>
            </a:r>
            <a:r>
              <a:rPr lang="en-US" sz="1200" baseline="0" dirty="0" smtClean="0"/>
              <a:t> an individual student, click on the student’s name.</a:t>
            </a:r>
            <a:endParaRPr lang="en-US" sz="1200"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18</a:t>
            </a:fld>
            <a:endParaRPr lang="en-US" altLang="en-US" dirty="0"/>
          </a:p>
        </p:txBody>
      </p:sp>
    </p:spTree>
    <p:extLst>
      <p:ext uri="{BB962C8B-B14F-4D97-AF65-F5344CB8AC3E}">
        <p14:creationId xmlns:p14="http://schemas.microsoft.com/office/powerpoint/2010/main" val="1351077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none" dirty="0" smtClean="0"/>
              <a:t>Trainer Notes: Have participants log into the Dashboard then:</a:t>
            </a:r>
          </a:p>
          <a:p>
            <a:pPr marL="457200" indent="-457200">
              <a:buFontTx/>
              <a:buAutoNum type="arabicParenR"/>
            </a:pPr>
            <a:r>
              <a:rPr lang="en-US" u="none" dirty="0" smtClean="0"/>
              <a:t>From the Intervention List, select an intervention and find the following:</a:t>
            </a:r>
            <a:br>
              <a:rPr lang="en-US" u="none" dirty="0" smtClean="0"/>
            </a:br>
            <a:r>
              <a:rPr lang="en-US" u="none" dirty="0" smtClean="0"/>
              <a:t>contact, levels, population, location and eligibility </a:t>
            </a:r>
          </a:p>
          <a:p>
            <a:pPr marL="457200" indent="-457200">
              <a:buAutoNum type="arabicParenR"/>
            </a:pPr>
            <a:r>
              <a:rPr lang="en-US" u="none" dirty="0" smtClean="0"/>
              <a:t>List 7 search categories you can use to search for specific interventions</a:t>
            </a:r>
          </a:p>
          <a:p>
            <a:pPr marL="457200" indent="-457200">
              <a:buAutoNum type="arabicParenR"/>
            </a:pPr>
            <a:r>
              <a:rPr lang="en-US" u="none" dirty="0" smtClean="0"/>
              <a:t>Describe the steps you would take to view a list of the students in your school assigned to a specific intervention.</a:t>
            </a:r>
          </a:p>
          <a:p>
            <a:pPr marL="457200" indent="-457200">
              <a:buAutoNum type="arabicParenR"/>
            </a:pPr>
            <a:r>
              <a:rPr lang="en-US" u="none" dirty="0" smtClean="0"/>
              <a:t>From the Intervention Student Assigned List, how would you choose one student and view their information?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19</a:t>
            </a:fld>
            <a:endParaRPr lang="en-US" altLang="en-US" dirty="0"/>
          </a:p>
        </p:txBody>
      </p:sp>
    </p:spTree>
    <p:extLst>
      <p:ext uri="{BB962C8B-B14F-4D97-AF65-F5344CB8AC3E}">
        <p14:creationId xmlns:p14="http://schemas.microsoft.com/office/powerpoint/2010/main" val="203621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This course covers navigation of the PDE Educator Dashboard from the perspective of an Intervention Catalog Coordinator:</a:t>
            </a:r>
          </a:p>
          <a:p>
            <a:pPr marL="342900" indent="-342900">
              <a:buFont typeface="Arial" panose="020B0604020202020204" pitchFamily="34" charset="0"/>
              <a:buChar char="•"/>
            </a:pPr>
            <a:r>
              <a:rPr lang="en-US" u="none" dirty="0" smtClean="0"/>
              <a:t>Review steps to access the application </a:t>
            </a:r>
          </a:p>
          <a:p>
            <a:pPr marL="342900" indent="-342900">
              <a:buFont typeface="Arial" panose="020B0604020202020204" pitchFamily="34" charset="0"/>
              <a:buChar char="•"/>
            </a:pPr>
            <a:r>
              <a:rPr lang="en-US" u="none" dirty="0" smtClean="0"/>
              <a:t>Review the steps that enable an IC Coordinator to view, search and assign interventions</a:t>
            </a:r>
          </a:p>
          <a:p>
            <a:pPr marL="342900" indent="-342900">
              <a:buFont typeface="Arial" panose="020B0604020202020204" pitchFamily="34" charset="0"/>
              <a:buChar char="•"/>
            </a:pPr>
            <a:r>
              <a:rPr lang="en-US" u="none" dirty="0" smtClean="0"/>
              <a:t>Review the steps that enable an IC Coordinator to add, edit, and delete interventions from the Intervention Catalog</a:t>
            </a:r>
          </a:p>
          <a:p>
            <a:pPr marL="342900" indent="-342900">
              <a:buFont typeface="Arial" panose="020B0604020202020204" pitchFamily="34" charset="0"/>
              <a:buChar char="•"/>
            </a:pPr>
            <a:r>
              <a:rPr lang="en-US" u="none" dirty="0" smtClean="0"/>
              <a:t>Learn how to use notes, review and rate interventions and manage imports</a:t>
            </a:r>
          </a:p>
          <a:p>
            <a:pPr marL="342900" indent="-342900">
              <a:buFont typeface="Arial" panose="020B0604020202020204" pitchFamily="34" charset="0"/>
              <a:buChar char="•"/>
            </a:pPr>
            <a:r>
              <a:rPr lang="en-US" u="none" dirty="0" smtClean="0"/>
              <a:t>Review how to assign Interventions to a Watch List</a:t>
            </a:r>
          </a:p>
          <a:p>
            <a:pPr marL="342900" indent="-342900">
              <a:buFont typeface="Arial" panose="020B0604020202020204" pitchFamily="34" charset="0"/>
              <a:buChar char="•"/>
            </a:pPr>
            <a:r>
              <a:rPr lang="en-US" u="none" dirty="0" smtClean="0"/>
              <a:t>Learn how to manage the security of interventions</a:t>
            </a:r>
          </a:p>
          <a:p>
            <a:endParaRPr lang="en-US" u="none"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a:t>
            </a:fld>
            <a:endParaRPr lang="en-US" altLang="en-US"/>
          </a:p>
        </p:txBody>
      </p:sp>
    </p:spTree>
    <p:extLst>
      <p:ext uri="{BB962C8B-B14F-4D97-AF65-F5344CB8AC3E}">
        <p14:creationId xmlns:p14="http://schemas.microsoft.com/office/powerpoint/2010/main" val="1113644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a:t>
            </a:r>
            <a:r>
              <a:rPr lang="en-US" baseline="0" dirty="0" smtClean="0"/>
              <a:t> the process of assigning interventions to students.</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20</a:t>
            </a:fld>
            <a:endParaRPr lang="en-US" altLang="en-US" dirty="0"/>
          </a:p>
        </p:txBody>
      </p:sp>
    </p:spTree>
    <p:extLst>
      <p:ext uri="{BB962C8B-B14F-4D97-AF65-F5344CB8AC3E}">
        <p14:creationId xmlns:p14="http://schemas.microsoft.com/office/powerpoint/2010/main" val="2831788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spcBef>
                <a:spcPts val="0"/>
              </a:spcBef>
              <a:defRPr/>
            </a:pPr>
            <a:r>
              <a:rPr lang="en-US" dirty="0"/>
              <a:t>Student Tracy Alvarado has an Early Warning Flag and has 0 interventions assigned.  While she has been flagged as at risk, no interventions have been assigned to her yet.  This is a case that calls for action to be taken.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21</a:t>
            </a:fld>
            <a:endParaRPr lang="en-US" altLang="en-US" dirty="0"/>
          </a:p>
        </p:txBody>
      </p:sp>
    </p:spTree>
    <p:extLst>
      <p:ext uri="{BB962C8B-B14F-4D97-AF65-F5344CB8AC3E}">
        <p14:creationId xmlns:p14="http://schemas.microsoft.com/office/powerpoint/2010/main" val="67632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spcBef>
                <a:spcPts val="0"/>
              </a:spcBef>
              <a:defRPr/>
            </a:pPr>
            <a:r>
              <a:rPr lang="en-US" dirty="0"/>
              <a:t>Once you have explored the information under Tracy’s profile and understand why the student is being flagged as at risk, navigate to the Intervention Catalog.</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22</a:t>
            </a:fld>
            <a:endParaRPr lang="en-US" altLang="en-US" dirty="0"/>
          </a:p>
        </p:txBody>
      </p:sp>
    </p:spTree>
    <p:extLst>
      <p:ext uri="{BB962C8B-B14F-4D97-AF65-F5344CB8AC3E}">
        <p14:creationId xmlns:p14="http://schemas.microsoft.com/office/powerpoint/2010/main" val="959603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t>In order to narrow</a:t>
            </a:r>
            <a:r>
              <a:rPr lang="en-US" baseline="0" dirty="0" smtClean="0"/>
              <a:t> the list of interventions, </a:t>
            </a:r>
            <a:r>
              <a:rPr lang="en-US" u="none" baseline="0" dirty="0" smtClean="0"/>
              <a:t>u</a:t>
            </a:r>
            <a:r>
              <a:rPr lang="en-US" u="none" dirty="0" smtClean="0"/>
              <a:t>sers can search for interventions:</a:t>
            </a:r>
          </a:p>
          <a:p>
            <a:pPr marL="342853" indent="-342853">
              <a:spcBef>
                <a:spcPts val="0"/>
              </a:spcBef>
              <a:buFont typeface="Arial" panose="020B0604020202020204" pitchFamily="34" charset="0"/>
              <a:buChar char="•"/>
            </a:pPr>
            <a:r>
              <a:rPr lang="en-US" u="none" dirty="0" smtClean="0"/>
              <a:t>Keyword</a:t>
            </a:r>
          </a:p>
          <a:p>
            <a:pPr marL="342853" indent="-342853">
              <a:spcBef>
                <a:spcPts val="0"/>
              </a:spcBef>
              <a:buFont typeface="Arial" panose="020B0604020202020204" pitchFamily="34" charset="0"/>
              <a:buChar char="•"/>
            </a:pPr>
            <a:r>
              <a:rPr lang="en-US" u="none" dirty="0" smtClean="0"/>
              <a:t>School Availability</a:t>
            </a:r>
          </a:p>
          <a:p>
            <a:pPr marL="342853" indent="-342853">
              <a:spcBef>
                <a:spcPts val="0"/>
              </a:spcBef>
              <a:buFont typeface="Arial" panose="020B0604020202020204" pitchFamily="34" charset="0"/>
              <a:buChar char="•"/>
            </a:pPr>
            <a:r>
              <a:rPr lang="en-US" u="none" dirty="0" smtClean="0"/>
              <a:t>Population</a:t>
            </a:r>
          </a:p>
          <a:p>
            <a:pPr marL="342853" indent="-342853">
              <a:spcBef>
                <a:spcPts val="0"/>
              </a:spcBef>
              <a:buFont typeface="Arial" panose="020B0604020202020204" pitchFamily="34" charset="0"/>
              <a:buChar char="•"/>
            </a:pPr>
            <a:r>
              <a:rPr lang="en-US" u="none" dirty="0" smtClean="0"/>
              <a:t>Improvement Area</a:t>
            </a:r>
          </a:p>
          <a:p>
            <a:pPr marL="342853" indent="-342853">
              <a:spcBef>
                <a:spcPts val="0"/>
              </a:spcBef>
              <a:buFont typeface="Arial" panose="020B0604020202020204" pitchFamily="34" charset="0"/>
              <a:buChar char="•"/>
            </a:pPr>
            <a:r>
              <a:rPr lang="en-US" u="none" dirty="0" smtClean="0"/>
              <a:t>Grade Level</a:t>
            </a:r>
          </a:p>
          <a:p>
            <a:pPr marL="342853" indent="-342853">
              <a:spcBef>
                <a:spcPts val="0"/>
              </a:spcBef>
              <a:buFont typeface="Arial" panose="020B0604020202020204" pitchFamily="34" charset="0"/>
              <a:buChar char="•"/>
            </a:pPr>
            <a:r>
              <a:rPr lang="en-US" u="none" dirty="0" smtClean="0"/>
              <a:t>Intervention Level</a:t>
            </a:r>
          </a:p>
          <a:p>
            <a:pPr marL="342853" indent="-342853">
              <a:spcBef>
                <a:spcPts val="0"/>
              </a:spcBef>
              <a:buFont typeface="Arial" panose="020B0604020202020204" pitchFamily="34" charset="0"/>
              <a:buChar char="•"/>
            </a:pPr>
            <a:r>
              <a:rPr lang="en-US" u="none" dirty="0" smtClean="0"/>
              <a:t>Gender Specificity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23</a:t>
            </a:fld>
            <a:endParaRPr lang="en-US" altLang="en-US" dirty="0"/>
          </a:p>
        </p:txBody>
      </p:sp>
    </p:spTree>
    <p:extLst>
      <p:ext uri="{BB962C8B-B14F-4D97-AF65-F5344CB8AC3E}">
        <p14:creationId xmlns:p14="http://schemas.microsoft.com/office/powerpoint/2010/main" val="2447683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u="none" dirty="0" smtClean="0"/>
              <a:t>This student</a:t>
            </a:r>
            <a:r>
              <a:rPr lang="en-US" u="none" baseline="0" dirty="0" smtClean="0"/>
              <a:t> is </a:t>
            </a:r>
            <a:r>
              <a:rPr lang="en-US" u="none" dirty="0" smtClean="0"/>
              <a:t>flagged at risk for the Language Arts Indicator.</a:t>
            </a:r>
            <a:r>
              <a:rPr lang="en-US" u="none" baseline="0" dirty="0" smtClean="0"/>
              <a:t>  </a:t>
            </a:r>
            <a:r>
              <a:rPr lang="en-US" u="none" dirty="0" smtClean="0"/>
              <a:t>Let’s select Language Arts under the Improvement Areas selection criteria.</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24</a:t>
            </a:fld>
            <a:endParaRPr lang="en-US" altLang="en-US" dirty="0"/>
          </a:p>
        </p:txBody>
      </p:sp>
    </p:spTree>
    <p:extLst>
      <p:ext uri="{BB962C8B-B14F-4D97-AF65-F5344CB8AC3E}">
        <p14:creationId xmlns:p14="http://schemas.microsoft.com/office/powerpoint/2010/main" val="2861741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none" dirty="0" smtClean="0"/>
              <a:t>Select the desired Intervention from the</a:t>
            </a:r>
            <a:r>
              <a:rPr lang="en-US" u="none" baseline="0" dirty="0" smtClean="0"/>
              <a:t> Search results</a:t>
            </a:r>
            <a:r>
              <a:rPr lang="en-US" u="none" dirty="0" smtClean="0"/>
              <a:t>.</a:t>
            </a:r>
            <a:r>
              <a:rPr lang="en-US" u="none" baseline="0" dirty="0" smtClean="0"/>
              <a:t>  </a:t>
            </a:r>
            <a:r>
              <a:rPr lang="en-US" u="none" dirty="0" smtClean="0"/>
              <a:t>Click </a:t>
            </a:r>
            <a:r>
              <a:rPr lang="en-US" b="1" u="none" dirty="0" smtClean="0"/>
              <a:t>Assign Intervention.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25</a:t>
            </a:fld>
            <a:endParaRPr lang="en-US" altLang="en-US" dirty="0"/>
          </a:p>
        </p:txBody>
      </p:sp>
    </p:spTree>
    <p:extLst>
      <p:ext uri="{BB962C8B-B14F-4D97-AF65-F5344CB8AC3E}">
        <p14:creationId xmlns:p14="http://schemas.microsoft.com/office/powerpoint/2010/main" val="402929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Arial" panose="020B0604020202020204" pitchFamily="34" charset="0"/>
              <a:buNone/>
            </a:pPr>
            <a:r>
              <a:rPr lang="en-US" u="none" dirty="0" smtClean="0"/>
              <a:t>The Assign Intervention dialog box will pop up.</a:t>
            </a:r>
            <a:r>
              <a:rPr lang="en-US" u="none" baseline="0" dirty="0" smtClean="0"/>
              <a:t> </a:t>
            </a:r>
            <a:r>
              <a:rPr lang="en-US" u="none" dirty="0" smtClean="0"/>
              <a:t>Select the appropriate Tier for the Intervention Level.</a:t>
            </a:r>
            <a:r>
              <a:rPr lang="en-US" u="none" baseline="0" dirty="0" smtClean="0"/>
              <a:t>  </a:t>
            </a:r>
            <a:r>
              <a:rPr lang="en-US" u="none" dirty="0" smtClean="0"/>
              <a:t>Select the Start and Expected Completion Date.</a:t>
            </a:r>
            <a:r>
              <a:rPr lang="en-US" u="none" baseline="0" dirty="0" smtClean="0"/>
              <a:t>  </a:t>
            </a:r>
            <a:r>
              <a:rPr lang="en-US" u="none" dirty="0" smtClean="0"/>
              <a:t>Enter a goal.</a:t>
            </a:r>
            <a:r>
              <a:rPr lang="en-US" u="none" baseline="0" dirty="0" smtClean="0"/>
              <a:t>  </a:t>
            </a:r>
            <a:r>
              <a:rPr lang="en-US" u="none" dirty="0" smtClean="0"/>
              <a:t>Click </a:t>
            </a:r>
            <a:r>
              <a:rPr lang="en-US" b="1" u="none" dirty="0" smtClean="0"/>
              <a:t>Confirm.</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26</a:t>
            </a:fld>
            <a:endParaRPr lang="en-US" altLang="en-US" dirty="0"/>
          </a:p>
        </p:txBody>
      </p:sp>
    </p:spTree>
    <p:extLst>
      <p:ext uri="{BB962C8B-B14F-4D97-AF65-F5344CB8AC3E}">
        <p14:creationId xmlns:p14="http://schemas.microsoft.com/office/powerpoint/2010/main" val="704710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u="none" dirty="0" smtClean="0"/>
              <a:t>Note the green circle next to Tracy’s picture with 1 intervention assigned.</a:t>
            </a:r>
            <a:r>
              <a:rPr lang="en-US" u="none" baseline="0" dirty="0" smtClean="0"/>
              <a:t>  </a:t>
            </a:r>
            <a:r>
              <a:rPr lang="en-US" u="none" dirty="0" smtClean="0"/>
              <a:t>This green circle reflects the total number of Interventions assigned to the student.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27</a:t>
            </a:fld>
            <a:endParaRPr lang="en-US" altLang="en-US" dirty="0"/>
          </a:p>
        </p:txBody>
      </p:sp>
    </p:spTree>
    <p:extLst>
      <p:ext uri="{BB962C8B-B14F-4D97-AF65-F5344CB8AC3E}">
        <p14:creationId xmlns:p14="http://schemas.microsoft.com/office/powerpoint/2010/main" val="2588740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u="none" dirty="0" smtClean="0"/>
              <a:t>Note the green circle next to Tracy’s picture with 1 intervention assigned.</a:t>
            </a:r>
            <a:r>
              <a:rPr lang="en-US" u="none" baseline="0" dirty="0" smtClean="0"/>
              <a:t>  </a:t>
            </a:r>
            <a:r>
              <a:rPr lang="en-US" u="none" dirty="0" smtClean="0"/>
              <a:t>This green circle reflects the total number od Interventions assigned to the student.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28</a:t>
            </a:fld>
            <a:endParaRPr lang="en-US" altLang="en-US" dirty="0"/>
          </a:p>
        </p:txBody>
      </p:sp>
    </p:spTree>
    <p:extLst>
      <p:ext uri="{BB962C8B-B14F-4D97-AF65-F5344CB8AC3E}">
        <p14:creationId xmlns:p14="http://schemas.microsoft.com/office/powerpoint/2010/main" val="2802522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smtClean="0"/>
              <a:t>Trainer Notes: Have participants log into the Dashboard then:</a:t>
            </a:r>
            <a:endParaRPr lang="en-US" u="none" dirty="0" smtClean="0"/>
          </a:p>
          <a:p>
            <a:r>
              <a:rPr lang="en-US" u="none" dirty="0" smtClean="0"/>
              <a:t>List the steps required to assign a student an intervention.</a:t>
            </a:r>
          </a:p>
          <a:p>
            <a:r>
              <a:rPr lang="en-US" u="none" dirty="0" smtClean="0"/>
              <a:t>What are the two fields that must be completed to assign an intervention?</a:t>
            </a:r>
          </a:p>
          <a:p>
            <a:r>
              <a:rPr lang="en-US" u="none" dirty="0" smtClean="0"/>
              <a:t>Describe the two changes you see on the student’s Intervention Catalog Page when you have successfully assigned an intervention.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29</a:t>
            </a:fld>
            <a:endParaRPr lang="en-US" altLang="en-US" dirty="0"/>
          </a:p>
        </p:txBody>
      </p:sp>
    </p:spTree>
    <p:extLst>
      <p:ext uri="{BB962C8B-B14F-4D97-AF65-F5344CB8AC3E}">
        <p14:creationId xmlns:p14="http://schemas.microsoft.com/office/powerpoint/2010/main" val="109378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Prior to taking this course </a:t>
            </a:r>
            <a:r>
              <a:rPr lang="en-US" u="none" dirty="0" smtClean="0"/>
              <a:t>Participants must have:</a:t>
            </a:r>
          </a:p>
          <a:p>
            <a:pPr marL="1085850" lvl="1" indent="-342900">
              <a:defRPr/>
            </a:pPr>
            <a:r>
              <a:rPr lang="en-US" dirty="0" smtClean="0"/>
              <a:t>An account to the Pennsylvania Department of Education Portal</a:t>
            </a:r>
          </a:p>
          <a:p>
            <a:pPr marL="1085850" lvl="1" indent="-342900">
              <a:defRPr/>
            </a:pPr>
            <a:r>
              <a:rPr lang="en-US" dirty="0" smtClean="0"/>
              <a:t>An account to the Pennsylvania Educator Dashboard</a:t>
            </a:r>
          </a:p>
          <a:p>
            <a:pPr marL="1085850" lvl="1" indent="-342900">
              <a:defRPr/>
            </a:pPr>
            <a:r>
              <a:rPr lang="en-US" dirty="0" smtClean="0"/>
              <a:t>An active account for the Standards Aligned Systems training platform (</a:t>
            </a:r>
            <a:r>
              <a:rPr lang="en-US" dirty="0" smtClean="0">
                <a:hlinkClick r:id="rId3"/>
              </a:rPr>
              <a:t>http:www.pdesas.org</a:t>
            </a:r>
            <a:r>
              <a:rPr lang="en-US" dirty="0" smtClean="0"/>
              <a:t>/)</a:t>
            </a:r>
          </a:p>
          <a:p>
            <a:pPr marL="285750">
              <a:defRPr/>
            </a:pPr>
            <a:r>
              <a:rPr lang="en-US" u="none" dirty="0" smtClean="0"/>
              <a:t>Participants must have completed:</a:t>
            </a:r>
          </a:p>
          <a:p>
            <a:pPr marL="1085850" lvl="1" indent="-342900">
              <a:defRPr/>
            </a:pPr>
            <a:r>
              <a:rPr lang="en-US" dirty="0" smtClean="0"/>
              <a:t>Course 1: Overview</a:t>
            </a:r>
          </a:p>
          <a:p>
            <a:pPr marL="1085850" lvl="1" indent="-342900">
              <a:defRPr/>
            </a:pPr>
            <a:r>
              <a:rPr lang="en-US" dirty="0" smtClean="0"/>
              <a:t>Course 2: Early Warning System and at Risk Identification</a:t>
            </a:r>
          </a:p>
          <a:p>
            <a:pPr marL="1085850" lvl="1" indent="-342900">
              <a:defRPr/>
            </a:pPr>
            <a:r>
              <a:rPr lang="en-US" dirty="0" smtClean="0"/>
              <a:t>Course 3: Family Educational Rights and Privacy Act for the LEA</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a:t>
            </a:fld>
            <a:endParaRPr lang="en-US" altLang="en-US"/>
          </a:p>
        </p:txBody>
      </p:sp>
    </p:spTree>
    <p:extLst>
      <p:ext uri="{BB962C8B-B14F-4D97-AF65-F5344CB8AC3E}">
        <p14:creationId xmlns:p14="http://schemas.microsoft.com/office/powerpoint/2010/main" val="1732255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 Adding an Intervention to the Catalog.  Only an intervention coordinator</a:t>
            </a:r>
            <a:r>
              <a:rPr lang="en-US" baseline="0" dirty="0" smtClean="0"/>
              <a:t> and dashboard administrator have the ability to add interventions to the intervention catalog.</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30</a:t>
            </a:fld>
            <a:endParaRPr lang="en-US" altLang="en-US"/>
          </a:p>
        </p:txBody>
      </p:sp>
    </p:spTree>
    <p:extLst>
      <p:ext uri="{BB962C8B-B14F-4D97-AF65-F5344CB8AC3E}">
        <p14:creationId xmlns:p14="http://schemas.microsoft.com/office/powerpoint/2010/main" val="1001268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u="none" dirty="0" smtClean="0"/>
              <a:t>To add Interventions to the catalog:</a:t>
            </a:r>
          </a:p>
          <a:p>
            <a:pPr marL="342853" indent="-342853">
              <a:spcBef>
                <a:spcPts val="0"/>
              </a:spcBef>
              <a:buFont typeface="Arial" panose="020B0604020202020204" pitchFamily="34" charset="0"/>
              <a:buChar char="•"/>
            </a:pPr>
            <a:r>
              <a:rPr lang="en-US" u="none" dirty="0" smtClean="0"/>
              <a:t>Go to the Interventions tab in the Dashboard</a:t>
            </a:r>
          </a:p>
          <a:p>
            <a:pPr marL="342853" indent="-342853">
              <a:spcBef>
                <a:spcPts val="0"/>
              </a:spcBef>
              <a:buFont typeface="Arial" panose="020B0604020202020204" pitchFamily="34" charset="0"/>
              <a:buChar char="•"/>
            </a:pPr>
            <a:r>
              <a:rPr lang="en-US" u="none" dirty="0" smtClean="0"/>
              <a:t>Click Add Intervention</a:t>
            </a:r>
            <a:endParaRPr lang="en-US" u="none"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31</a:t>
            </a:fld>
            <a:endParaRPr lang="en-US" altLang="en-US" dirty="0"/>
          </a:p>
        </p:txBody>
      </p:sp>
    </p:spTree>
    <p:extLst>
      <p:ext uri="{BB962C8B-B14F-4D97-AF65-F5344CB8AC3E}">
        <p14:creationId xmlns:p14="http://schemas.microsoft.com/office/powerpoint/2010/main" val="362179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u="none" kern="0" dirty="0" smtClean="0"/>
              <a:t>When adding an intervention complete the required intervention details:</a:t>
            </a:r>
            <a:r>
              <a:rPr lang="en-US" u="none" kern="0" baseline="0" dirty="0" smtClean="0"/>
              <a:t> i</a:t>
            </a:r>
            <a:r>
              <a:rPr lang="en-US" u="none" kern="0" dirty="0" smtClean="0"/>
              <a:t>ntervention name, description, contact information, eligibility, cost, parent permission, duration, intervention level, school availability, location target population and grade level designation</a:t>
            </a:r>
            <a:r>
              <a:rPr lang="en-US" u="none" kern="1200" dirty="0"/>
              <a:t>.</a:t>
            </a:r>
            <a:endParaRPr lang="en-US" u="none" kern="0" dirty="0" smtClean="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32</a:t>
            </a:fld>
            <a:endParaRPr lang="en-US" altLang="en-US" dirty="0"/>
          </a:p>
        </p:txBody>
      </p:sp>
    </p:spTree>
    <p:extLst>
      <p:ext uri="{BB962C8B-B14F-4D97-AF65-F5344CB8AC3E}">
        <p14:creationId xmlns:p14="http://schemas.microsoft.com/office/powerpoint/2010/main" val="3045270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u="none" kern="0" dirty="0" smtClean="0"/>
              <a:t>As</a:t>
            </a:r>
            <a:r>
              <a:rPr lang="en-US" u="none" kern="0" baseline="0" dirty="0" smtClean="0"/>
              <a:t> a note, i</a:t>
            </a:r>
            <a:r>
              <a:rPr lang="en-US" u="none" kern="0" dirty="0" smtClean="0"/>
              <a:t>nterventions without the required fields cannot be saved to the catalog.</a:t>
            </a:r>
            <a:r>
              <a:rPr lang="en-US" u="none" kern="0" baseline="0" dirty="0" smtClean="0"/>
              <a:t>  </a:t>
            </a:r>
            <a:r>
              <a:rPr lang="en-US" u="none" kern="0" dirty="0" smtClean="0"/>
              <a:t>Providing a relevant name and a detailed description will allow end users to select the correct intervention.</a:t>
            </a:r>
            <a:r>
              <a:rPr lang="en-US" u="none" kern="0" baseline="0" dirty="0" smtClean="0"/>
              <a:t>  </a:t>
            </a:r>
            <a:r>
              <a:rPr lang="en-US" u="none" kern="0" dirty="0" smtClean="0"/>
              <a:t>Likewise, providing accurate details will also</a:t>
            </a:r>
            <a:r>
              <a:rPr lang="en-US" u="none" kern="0" baseline="0" dirty="0" smtClean="0"/>
              <a:t> improve accuracy of selections</a:t>
            </a:r>
            <a:r>
              <a:rPr lang="en-US" u="none" kern="0" dirty="0" smtClean="0"/>
              <a:t>.</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33</a:t>
            </a:fld>
            <a:endParaRPr lang="en-US" altLang="en-US" dirty="0"/>
          </a:p>
        </p:txBody>
      </p:sp>
    </p:spTree>
    <p:extLst>
      <p:ext uri="{BB962C8B-B14F-4D97-AF65-F5344CB8AC3E}">
        <p14:creationId xmlns:p14="http://schemas.microsoft.com/office/powerpoint/2010/main" val="1785358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u="none" kern="0" dirty="0" smtClean="0"/>
              <a:t>If</a:t>
            </a:r>
            <a:r>
              <a:rPr lang="en-US" u="none" kern="0" baseline="0" dirty="0" smtClean="0"/>
              <a:t> </a:t>
            </a:r>
            <a:r>
              <a:rPr lang="en-US" u="none" kern="0" dirty="0" smtClean="0"/>
              <a:t>a user clicks to save an intervention without providing all of the required fields, an error message appears at the top of the screen.</a:t>
            </a:r>
            <a:r>
              <a:rPr lang="en-US" u="none" kern="0" baseline="0" dirty="0" smtClean="0"/>
              <a:t>  </a:t>
            </a:r>
            <a:r>
              <a:rPr lang="en-US" u="none" kern="0" dirty="0" smtClean="0"/>
              <a:t>The missing data fields will be highlighted in red.  The intervention</a:t>
            </a:r>
            <a:r>
              <a:rPr lang="en-US" u="none" kern="0" baseline="0" dirty="0" smtClean="0"/>
              <a:t> cannot be saved without all the required fields.</a:t>
            </a:r>
            <a:endParaRPr lang="en-US" u="none" kern="0"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34</a:t>
            </a:fld>
            <a:endParaRPr lang="en-US" altLang="en-US" dirty="0"/>
          </a:p>
        </p:txBody>
      </p:sp>
    </p:spTree>
    <p:extLst>
      <p:ext uri="{BB962C8B-B14F-4D97-AF65-F5344CB8AC3E}">
        <p14:creationId xmlns:p14="http://schemas.microsoft.com/office/powerpoint/2010/main" val="532678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spcBef>
                <a:spcPts val="0"/>
              </a:spcBef>
              <a:defRPr/>
            </a:pPr>
            <a:r>
              <a:rPr lang="en-US" kern="0" dirty="0"/>
              <a:t>Once all of the information has been completed, select  Add Intervention at the bottom of the screen to save the intervention to the catalog.</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35</a:t>
            </a:fld>
            <a:endParaRPr lang="en-US" altLang="en-US" dirty="0"/>
          </a:p>
        </p:txBody>
      </p:sp>
    </p:spTree>
    <p:extLst>
      <p:ext uri="{BB962C8B-B14F-4D97-AF65-F5344CB8AC3E}">
        <p14:creationId xmlns:p14="http://schemas.microsoft.com/office/powerpoint/2010/main" val="1928802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smtClean="0"/>
              <a:t>Trainer Notes: Have participants log into the Dashboard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smtClean="0"/>
              <a:t>Distribute</a:t>
            </a:r>
            <a:r>
              <a:rPr lang="en-US" b="1" u="none" baseline="0" dirty="0" smtClean="0"/>
              <a:t> copies of Guided Practice Activity 3</a:t>
            </a:r>
            <a:endParaRPr lang="en-US" u="none" dirty="0" smtClean="0"/>
          </a:p>
          <a:p>
            <a:r>
              <a:rPr lang="en-US" u="none" dirty="0" smtClean="0"/>
              <a:t>What are the steps required to add interventions to the catalog?</a:t>
            </a:r>
          </a:p>
          <a:p>
            <a:r>
              <a:rPr lang="en-US" u="none" dirty="0" smtClean="0"/>
              <a:t>What happens if a mandatory field is left empty</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36</a:t>
            </a:fld>
            <a:endParaRPr lang="en-US" altLang="en-US"/>
          </a:p>
        </p:txBody>
      </p:sp>
    </p:spTree>
    <p:extLst>
      <p:ext uri="{BB962C8B-B14F-4D97-AF65-F5344CB8AC3E}">
        <p14:creationId xmlns:p14="http://schemas.microsoft.com/office/powerpoint/2010/main" val="3358704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examine</a:t>
            </a:r>
            <a:r>
              <a:rPr lang="en-US" baseline="0" dirty="0" smtClean="0"/>
              <a:t> </a:t>
            </a:r>
            <a:r>
              <a:rPr lang="en-US" dirty="0" smtClean="0"/>
              <a:t>Editing An Intervention</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37</a:t>
            </a:fld>
            <a:endParaRPr lang="en-US" altLang="en-US"/>
          </a:p>
        </p:txBody>
      </p:sp>
    </p:spTree>
    <p:extLst>
      <p:ext uri="{BB962C8B-B14F-4D97-AF65-F5344CB8AC3E}">
        <p14:creationId xmlns:p14="http://schemas.microsoft.com/office/powerpoint/2010/main" val="41089675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need to navigate</a:t>
            </a:r>
            <a:r>
              <a:rPr lang="en-US" baseline="0" dirty="0" smtClean="0"/>
              <a:t> to the Intervention tab, and then the Intervention List.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38</a:t>
            </a:fld>
            <a:endParaRPr lang="en-US" altLang="en-US" dirty="0"/>
          </a:p>
        </p:txBody>
      </p:sp>
    </p:spTree>
    <p:extLst>
      <p:ext uri="{BB962C8B-B14F-4D97-AF65-F5344CB8AC3E}">
        <p14:creationId xmlns:p14="http://schemas.microsoft.com/office/powerpoint/2010/main" val="1800976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Select the Intervention you wish to edit.  Select the </a:t>
            </a:r>
            <a:r>
              <a:rPr lang="en-US" b="1" dirty="0"/>
              <a:t>More</a:t>
            </a:r>
            <a:r>
              <a:rPr lang="en-US" dirty="0"/>
              <a:t> button from the </a:t>
            </a:r>
            <a:r>
              <a:rPr lang="en-US" dirty="0" smtClean="0"/>
              <a:t>menu next to this intervention.  </a:t>
            </a:r>
            <a:r>
              <a:rPr lang="en-US" dirty="0"/>
              <a:t>Then select </a:t>
            </a:r>
            <a:r>
              <a:rPr lang="en-US" b="1" dirty="0"/>
              <a:t>Edit.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39</a:t>
            </a:fld>
            <a:endParaRPr lang="en-US" altLang="en-US" dirty="0"/>
          </a:p>
        </p:txBody>
      </p:sp>
    </p:spTree>
    <p:extLst>
      <p:ext uri="{BB962C8B-B14F-4D97-AF65-F5344CB8AC3E}">
        <p14:creationId xmlns:p14="http://schemas.microsoft.com/office/powerpoint/2010/main" val="83875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u="none" dirty="0" smtClean="0"/>
              <a:t>At the end of this workshop participants will be able to:</a:t>
            </a:r>
          </a:p>
          <a:p>
            <a:pPr marL="628650" lvl="0" indent="-342900">
              <a:defRPr/>
            </a:pPr>
            <a:r>
              <a:rPr lang="en-US" dirty="0" smtClean="0"/>
              <a:t>Login in as an Intervention Catalog Coordinator to the PDE Educator Dashboard</a:t>
            </a:r>
          </a:p>
          <a:p>
            <a:pPr marL="628650" lvl="0" indent="-342900">
              <a:defRPr/>
            </a:pPr>
            <a:r>
              <a:rPr lang="en-US" dirty="0" smtClean="0"/>
              <a:t>View, Search and Assign Interventions through the PDE Educator Dashboard</a:t>
            </a:r>
          </a:p>
          <a:p>
            <a:pPr marL="628650" lvl="0" indent="-342900">
              <a:defRPr/>
            </a:pPr>
            <a:r>
              <a:rPr lang="en-US" dirty="0" smtClean="0"/>
              <a:t>Add, edit and delete interventions from the Intervention Catalog</a:t>
            </a:r>
          </a:p>
          <a:p>
            <a:pPr marL="628650" lvl="0" indent="-342900">
              <a:defRPr/>
            </a:pPr>
            <a:r>
              <a:rPr lang="en-US" dirty="0" smtClean="0"/>
              <a:t>Manage notes, review and rate interventions and manage imports</a:t>
            </a:r>
          </a:p>
          <a:p>
            <a:pPr marL="628650" lvl="0" indent="-342900">
              <a:defRPr/>
            </a:pPr>
            <a:r>
              <a:rPr lang="en-US" dirty="0" smtClean="0"/>
              <a:t>Assign interventions to a Watch List</a:t>
            </a:r>
          </a:p>
          <a:p>
            <a:pPr marL="628650" lvl="0" indent="-342900">
              <a:defRPr/>
            </a:pPr>
            <a:r>
              <a:rPr lang="en-US" dirty="0" smtClean="0"/>
              <a:t>Manage intervention security functions</a:t>
            </a:r>
          </a:p>
          <a:p>
            <a:pPr>
              <a:defRPr/>
            </a:pP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a:t>
            </a:fld>
            <a:endParaRPr lang="en-US" altLang="en-US"/>
          </a:p>
        </p:txBody>
      </p:sp>
    </p:spTree>
    <p:extLst>
      <p:ext uri="{BB962C8B-B14F-4D97-AF65-F5344CB8AC3E}">
        <p14:creationId xmlns:p14="http://schemas.microsoft.com/office/powerpoint/2010/main" val="1941348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u="none" dirty="0" smtClean="0"/>
              <a:t>On</a:t>
            </a:r>
            <a:r>
              <a:rPr lang="en-US" u="none" baseline="0" dirty="0" smtClean="0"/>
              <a:t> this screen, t</a:t>
            </a:r>
            <a:r>
              <a:rPr lang="en-US" u="none" dirty="0" smtClean="0"/>
              <a:t>he intervention is now in edit mode.</a:t>
            </a:r>
            <a:r>
              <a:rPr lang="en-US" u="none" baseline="0" dirty="0" smtClean="0"/>
              <a:t>  </a:t>
            </a:r>
            <a:r>
              <a:rPr lang="en-US" u="none" dirty="0" smtClean="0"/>
              <a:t>Correct or update the necessary information,</a:t>
            </a:r>
            <a:r>
              <a:rPr lang="en-US" u="none" baseline="0" dirty="0" smtClean="0"/>
              <a:t> and then c</a:t>
            </a:r>
            <a:r>
              <a:rPr lang="en-US" u="none" dirty="0" smtClean="0"/>
              <a:t>lick Save Intervention when you have completed your edits.</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40</a:t>
            </a:fld>
            <a:endParaRPr lang="en-US" altLang="en-US" dirty="0"/>
          </a:p>
        </p:txBody>
      </p:sp>
    </p:spTree>
    <p:extLst>
      <p:ext uri="{BB962C8B-B14F-4D97-AF65-F5344CB8AC3E}">
        <p14:creationId xmlns:p14="http://schemas.microsoft.com/office/powerpoint/2010/main" val="1816203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What are the required steps for editing an intervention?</a:t>
            </a:r>
          </a:p>
          <a:p>
            <a:pPr marL="171450" indent="-171450">
              <a:buFont typeface="Arial" panose="020B0604020202020204" pitchFamily="34" charset="0"/>
              <a:buChar char="•"/>
            </a:pPr>
            <a:r>
              <a:rPr lang="en-US" u="none" dirty="0" smtClean="0"/>
              <a:t>Select Intervention to edit</a:t>
            </a:r>
          </a:p>
          <a:p>
            <a:pPr marL="171450" indent="-171450">
              <a:buFont typeface="Arial" panose="020B0604020202020204" pitchFamily="34" charset="0"/>
              <a:buChar char="•"/>
            </a:pPr>
            <a:r>
              <a:rPr lang="en-US" u="none" dirty="0" smtClean="0"/>
              <a:t>Open the MORE Pull-down</a:t>
            </a:r>
          </a:p>
          <a:p>
            <a:pPr marL="171450" indent="-171450">
              <a:buFont typeface="Arial" panose="020B0604020202020204" pitchFamily="34" charset="0"/>
              <a:buChar char="•"/>
            </a:pPr>
            <a:r>
              <a:rPr lang="en-US" u="none" dirty="0" smtClean="0"/>
              <a:t>Select Edit</a:t>
            </a:r>
          </a:p>
          <a:p>
            <a:r>
              <a:rPr lang="en-US" u="none" dirty="0" smtClean="0"/>
              <a:t>The intervention is now in edit mode</a:t>
            </a:r>
          </a:p>
          <a:p>
            <a:r>
              <a:rPr lang="en-US" u="none" dirty="0" smtClean="0"/>
              <a:t>Simply type the corrected intervention information in the appropriate field to  edit the intervention</a:t>
            </a:r>
          </a:p>
          <a:p>
            <a:r>
              <a:rPr lang="en-US" u="none" dirty="0" smtClean="0"/>
              <a:t>Click Save Intervention when you have completed your edits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1" u="none"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u="none" dirty="0" smtClean="0"/>
              <a:t>Trainer Notes: Have participants log into the Dashboard then</a:t>
            </a:r>
          </a:p>
          <a:p>
            <a:r>
              <a:rPr lang="en-US" sz="1200" kern="1200" dirty="0" smtClean="0">
                <a:solidFill>
                  <a:schemeClr val="tx1"/>
                </a:solidFill>
                <a:effectLst/>
                <a:latin typeface="+mn-lt"/>
                <a:ea typeface="+mn-ea"/>
                <a:cs typeface="+mn-cs"/>
              </a:rPr>
              <a:t>From the Intervention List, select the intervention you added</a:t>
            </a:r>
          </a:p>
          <a:p>
            <a:r>
              <a:rPr lang="en-US" sz="1200" kern="1200" dirty="0" smtClean="0">
                <a:solidFill>
                  <a:schemeClr val="tx1"/>
                </a:solidFill>
                <a:effectLst/>
                <a:latin typeface="+mn-lt"/>
                <a:ea typeface="+mn-ea"/>
                <a:cs typeface="+mn-cs"/>
              </a:rPr>
              <a:t>DELETE_your1stname_yourlastname</a:t>
            </a:r>
          </a:p>
          <a:p>
            <a:r>
              <a:rPr lang="en-US" sz="1200" kern="1200" dirty="0" smtClean="0">
                <a:solidFill>
                  <a:schemeClr val="tx1"/>
                </a:solidFill>
                <a:effectLst/>
                <a:latin typeface="+mn-lt"/>
                <a:ea typeface="+mn-ea"/>
                <a:cs typeface="+mn-cs"/>
              </a:rPr>
              <a:t>Select Edit</a:t>
            </a:r>
          </a:p>
          <a:p>
            <a:r>
              <a:rPr lang="en-US" sz="1200" kern="1200" dirty="0" smtClean="0">
                <a:solidFill>
                  <a:schemeClr val="tx1"/>
                </a:solidFill>
                <a:effectLst/>
                <a:latin typeface="+mn-lt"/>
                <a:ea typeface="+mn-ea"/>
                <a:cs typeface="+mn-cs"/>
              </a:rPr>
              <a:t>Edit some of the fields </a:t>
            </a:r>
            <a:r>
              <a:rPr lang="en-US" sz="1200" b="1" kern="1200" dirty="0" smtClean="0">
                <a:solidFill>
                  <a:schemeClr val="tx1"/>
                </a:solidFill>
                <a:effectLst/>
                <a:latin typeface="+mn-lt"/>
                <a:ea typeface="+mn-ea"/>
                <a:cs typeface="+mn-cs"/>
              </a:rPr>
              <a:t>(not intervention name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Save your changes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u="none" dirty="0" smtClean="0"/>
          </a:p>
          <a:p>
            <a:pPr marL="171450" indent="-171450">
              <a:buFont typeface="Arial" panose="020B0604020202020204" pitchFamily="34" charset="0"/>
              <a:buChar char="•"/>
            </a:pPr>
            <a:endParaRPr lang="en-US" u="none" dirty="0" smtClean="0"/>
          </a:p>
          <a:p>
            <a:pPr marL="171450" indent="-171450">
              <a:buFont typeface="Arial" panose="020B0604020202020204" pitchFamily="34" charset="0"/>
              <a:buChar char="•"/>
            </a:pPr>
            <a:endParaRPr lang="en-US" u="none"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41</a:t>
            </a:fld>
            <a:endParaRPr lang="en-US" altLang="en-US"/>
          </a:p>
        </p:txBody>
      </p:sp>
    </p:spTree>
    <p:extLst>
      <p:ext uri="{BB962C8B-B14F-4D97-AF65-F5344CB8AC3E}">
        <p14:creationId xmlns:p14="http://schemas.microsoft.com/office/powerpoint/2010/main" val="2528007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a:t>
            </a:r>
            <a:r>
              <a:rPr lang="en-US" baseline="0" dirty="0" smtClean="0"/>
              <a:t> talk about </a:t>
            </a:r>
            <a:r>
              <a:rPr lang="en-US" dirty="0" smtClean="0"/>
              <a:t>Deleting an Intervention.</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42</a:t>
            </a:fld>
            <a:endParaRPr lang="en-US" altLang="en-US"/>
          </a:p>
        </p:txBody>
      </p:sp>
    </p:spTree>
    <p:extLst>
      <p:ext uri="{BB962C8B-B14F-4D97-AF65-F5344CB8AC3E}">
        <p14:creationId xmlns:p14="http://schemas.microsoft.com/office/powerpoint/2010/main" val="1817482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t>We are returning to the Intervention List again.  First we need to navigate</a:t>
            </a:r>
            <a:r>
              <a:rPr lang="en-US" baseline="0" dirty="0" smtClean="0"/>
              <a:t> to the Intervention tab, and then select the Intervention List.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43</a:t>
            </a:fld>
            <a:endParaRPr lang="en-US" altLang="en-US" dirty="0"/>
          </a:p>
        </p:txBody>
      </p:sp>
    </p:spTree>
    <p:extLst>
      <p:ext uri="{BB962C8B-B14F-4D97-AF65-F5344CB8AC3E}">
        <p14:creationId xmlns:p14="http://schemas.microsoft.com/office/powerpoint/2010/main" val="4722788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Select the Intervention you wish to edit.  Select the </a:t>
            </a:r>
            <a:r>
              <a:rPr lang="en-US" b="1" dirty="0"/>
              <a:t>More</a:t>
            </a:r>
            <a:r>
              <a:rPr lang="en-US" dirty="0"/>
              <a:t> button from the menu.  Then select </a:t>
            </a:r>
            <a:r>
              <a:rPr lang="en-US" b="1" dirty="0"/>
              <a:t>Delete.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44</a:t>
            </a:fld>
            <a:endParaRPr lang="en-US" altLang="en-US" dirty="0"/>
          </a:p>
        </p:txBody>
      </p:sp>
    </p:spTree>
    <p:extLst>
      <p:ext uri="{BB962C8B-B14F-4D97-AF65-F5344CB8AC3E}">
        <p14:creationId xmlns:p14="http://schemas.microsoft.com/office/powerpoint/2010/main" val="2931280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dirty="0" smtClean="0"/>
              <a:t>The system will ask you to confirm the delete.</a:t>
            </a:r>
          </a:p>
          <a:p>
            <a:r>
              <a:rPr lang="en-US" sz="1200" u="none" dirty="0" smtClean="0"/>
              <a:t>Note: The intervention will no longer be available to assign to students. </a:t>
            </a:r>
          </a:p>
          <a:p>
            <a:r>
              <a:rPr lang="en-US" sz="1200" u="none" dirty="0" smtClean="0"/>
              <a:t>However, students who already have this intervention assigned will not lose the intervention in their list. They may still complete the intervention.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45</a:t>
            </a:fld>
            <a:endParaRPr lang="en-US" altLang="en-US"/>
          </a:p>
        </p:txBody>
      </p:sp>
    </p:spTree>
    <p:extLst>
      <p:ext uri="{BB962C8B-B14F-4D97-AF65-F5344CB8AC3E}">
        <p14:creationId xmlns:p14="http://schemas.microsoft.com/office/powerpoint/2010/main" val="34266364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What are the required steps for deleting an intervention?</a:t>
            </a:r>
          </a:p>
          <a:p>
            <a:pPr marL="171450" indent="-171450">
              <a:buFont typeface="Arial" panose="020B0604020202020204" pitchFamily="34" charset="0"/>
              <a:buChar char="•"/>
            </a:pPr>
            <a:r>
              <a:rPr lang="en-US" u="none" dirty="0" smtClean="0"/>
              <a:t>Select Intervention to delete</a:t>
            </a:r>
          </a:p>
          <a:p>
            <a:pPr marL="171450" indent="-171450">
              <a:buFont typeface="Arial" panose="020B0604020202020204" pitchFamily="34" charset="0"/>
              <a:buChar char="•"/>
            </a:pPr>
            <a:r>
              <a:rPr lang="en-US" u="none" dirty="0" smtClean="0"/>
              <a:t>Open the MORE Pull-down</a:t>
            </a:r>
          </a:p>
          <a:p>
            <a:pPr marL="171450" indent="-171450">
              <a:buFont typeface="Arial" panose="020B0604020202020204" pitchFamily="34" charset="0"/>
              <a:buChar char="•"/>
            </a:pPr>
            <a:r>
              <a:rPr lang="en-US" u="none" dirty="0" smtClean="0"/>
              <a:t>Select delete</a:t>
            </a:r>
          </a:p>
          <a:p>
            <a:pPr marL="171450" indent="-171450">
              <a:buFont typeface="Arial" panose="020B0604020202020204" pitchFamily="34" charset="0"/>
              <a:buChar char="•"/>
            </a:pPr>
            <a:r>
              <a:rPr lang="en-US" sz="1200" u="none" dirty="0" smtClean="0"/>
              <a:t>The system will ask you to confirm the delete.</a:t>
            </a:r>
          </a:p>
          <a:p>
            <a:r>
              <a:rPr lang="en-US" sz="1200" u="none" dirty="0" smtClean="0"/>
              <a:t>Note: The intervention will no longer be available to assign to students.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dirty="0" smtClean="0"/>
              <a:t>However, students who already have this intervention assigned will not lose the intervention in their list. They may still complete the intervention.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smtClean="0"/>
              <a:t>Trainer Notes: Have participants log into the Dashboard then:</a:t>
            </a:r>
          </a:p>
          <a:p>
            <a:r>
              <a:rPr lang="en-US" sz="1200" kern="1200" dirty="0" smtClean="0">
                <a:solidFill>
                  <a:schemeClr val="tx1"/>
                </a:solidFill>
                <a:effectLst/>
                <a:latin typeface="+mn-lt"/>
                <a:ea typeface="+mn-ea"/>
                <a:cs typeface="+mn-cs"/>
              </a:rPr>
              <a:t>From the Intervention List, select the intervention you added</a:t>
            </a:r>
          </a:p>
          <a:p>
            <a:r>
              <a:rPr lang="en-US" sz="1200" kern="1200" dirty="0" smtClean="0">
                <a:solidFill>
                  <a:schemeClr val="tx1"/>
                </a:solidFill>
                <a:effectLst/>
                <a:latin typeface="+mn-lt"/>
                <a:ea typeface="+mn-ea"/>
                <a:cs typeface="+mn-cs"/>
              </a:rPr>
              <a:t>DELETE_your1stname_yourlastname</a:t>
            </a:r>
          </a:p>
          <a:p>
            <a:r>
              <a:rPr lang="en-US" sz="1200" kern="1200" dirty="0" smtClean="0">
                <a:solidFill>
                  <a:schemeClr val="tx1"/>
                </a:solidFill>
                <a:effectLst/>
                <a:latin typeface="+mn-lt"/>
                <a:ea typeface="+mn-ea"/>
                <a:cs typeface="+mn-cs"/>
              </a:rPr>
              <a:t>Select Delete</a:t>
            </a:r>
          </a:p>
          <a:p>
            <a:r>
              <a:rPr lang="en-US" sz="1200" kern="1200" dirty="0" smtClean="0">
                <a:solidFill>
                  <a:schemeClr val="tx1"/>
                </a:solidFill>
                <a:effectLst/>
                <a:latin typeface="+mn-lt"/>
                <a:ea typeface="+mn-ea"/>
                <a:cs typeface="+mn-cs"/>
              </a:rPr>
              <a:t>Confirm the delete</a:t>
            </a:r>
          </a:p>
          <a:p>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u="none" dirty="0" smtClean="0"/>
          </a:p>
          <a:p>
            <a:endParaRPr lang="en-US" sz="1200" u="none"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46</a:t>
            </a:fld>
            <a:endParaRPr lang="en-US" altLang="en-US"/>
          </a:p>
        </p:txBody>
      </p:sp>
    </p:spTree>
    <p:extLst>
      <p:ext uri="{BB962C8B-B14F-4D97-AF65-F5344CB8AC3E}">
        <p14:creationId xmlns:p14="http://schemas.microsoft.com/office/powerpoint/2010/main" val="3200098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look at</a:t>
            </a:r>
            <a:r>
              <a:rPr lang="en-US" baseline="0" dirty="0" smtClean="0"/>
              <a:t> the additional Intervention functions, including notes, reviews &amp; ratings </a:t>
            </a:r>
            <a:r>
              <a:rPr lang="en-US" baseline="0" smtClean="0"/>
              <a:t>and imports.</a:t>
            </a:r>
            <a:endParaRPr lang="en-US"/>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47</a:t>
            </a:fld>
            <a:endParaRPr lang="en-US" altLang="en-US" dirty="0"/>
          </a:p>
        </p:txBody>
      </p:sp>
    </p:spTree>
    <p:extLst>
      <p:ext uri="{BB962C8B-B14F-4D97-AF65-F5344CB8AC3E}">
        <p14:creationId xmlns:p14="http://schemas.microsoft.com/office/powerpoint/2010/main" val="28075929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u="none" dirty="0" smtClean="0"/>
              <a:t>Teachers can add notes to students with interventions</a:t>
            </a:r>
          </a:p>
          <a:p>
            <a:pPr marL="342853" indent="-342853">
              <a:spcBef>
                <a:spcPts val="0"/>
              </a:spcBef>
              <a:spcAft>
                <a:spcPts val="0"/>
              </a:spcAft>
              <a:buFont typeface="Arial" panose="020B0604020202020204" pitchFamily="34" charset="0"/>
              <a:buChar char="•"/>
            </a:pPr>
            <a:r>
              <a:rPr lang="en-US" u="none" dirty="0" smtClean="0"/>
              <a:t>Click the Intervention Catalog tab.</a:t>
            </a:r>
          </a:p>
          <a:p>
            <a:pPr marL="342853" indent="-342853">
              <a:spcBef>
                <a:spcPts val="0"/>
              </a:spcBef>
              <a:spcAft>
                <a:spcPts val="0"/>
              </a:spcAft>
              <a:buFont typeface="Arial" panose="020B0604020202020204" pitchFamily="34" charset="0"/>
              <a:buChar char="•"/>
            </a:pPr>
            <a:r>
              <a:rPr lang="en-US" u="none" dirty="0" smtClean="0"/>
              <a:t>Then click Notes</a:t>
            </a:r>
            <a:r>
              <a:rPr lang="en-US" u="none" baseline="0" dirty="0" smtClean="0"/>
              <a:t> next to the intervention name</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48</a:t>
            </a:fld>
            <a:endParaRPr lang="en-US" altLang="en-US" dirty="0"/>
          </a:p>
        </p:txBody>
      </p:sp>
    </p:spTree>
    <p:extLst>
      <p:ext uri="{BB962C8B-B14F-4D97-AF65-F5344CB8AC3E}">
        <p14:creationId xmlns:p14="http://schemas.microsoft.com/office/powerpoint/2010/main" val="35672210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u="none" dirty="0" smtClean="0"/>
              <a:t>Teachers can add notes to students with interventions. </a:t>
            </a:r>
          </a:p>
          <a:p>
            <a:pPr marL="342853" indent="-342853">
              <a:spcBef>
                <a:spcPts val="0"/>
              </a:spcBef>
              <a:spcAft>
                <a:spcPts val="0"/>
              </a:spcAft>
              <a:buFont typeface="Arial" panose="020B0604020202020204" pitchFamily="34" charset="0"/>
              <a:buChar char="•"/>
            </a:pPr>
            <a:r>
              <a:rPr lang="en-US" u="none" dirty="0" smtClean="0"/>
              <a:t>Click the Intervention Catalog tab</a:t>
            </a:r>
          </a:p>
          <a:p>
            <a:pPr marL="342853" indent="-342853">
              <a:spcBef>
                <a:spcPts val="0"/>
              </a:spcBef>
              <a:spcAft>
                <a:spcPts val="0"/>
              </a:spcAft>
              <a:buFont typeface="Arial" panose="020B0604020202020204" pitchFamily="34" charset="0"/>
              <a:buChar char="•"/>
            </a:pPr>
            <a:r>
              <a:rPr lang="en-US" u="none" dirty="0" smtClean="0"/>
              <a:t>Then click Notes.</a:t>
            </a:r>
          </a:p>
          <a:p>
            <a:pPr marL="342853" indent="-342853" defTabSz="914276">
              <a:spcBef>
                <a:spcPts val="0"/>
              </a:spcBef>
              <a:spcAft>
                <a:spcPts val="0"/>
              </a:spcAft>
              <a:buFont typeface="Arial" panose="020B0604020202020204" pitchFamily="34" charset="0"/>
              <a:buChar char="•"/>
              <a:defRPr/>
            </a:pPr>
            <a:r>
              <a:rPr lang="en-US" u="none" dirty="0" smtClean="0"/>
              <a:t>Use notes to assist with progress monitoring and to share implementation details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49</a:t>
            </a:fld>
            <a:endParaRPr lang="en-US" altLang="en-US" dirty="0"/>
          </a:p>
        </p:txBody>
      </p:sp>
    </p:spTree>
    <p:extLst>
      <p:ext uri="{BB962C8B-B14F-4D97-AF65-F5344CB8AC3E}">
        <p14:creationId xmlns:p14="http://schemas.microsoft.com/office/powerpoint/2010/main" val="33889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defRPr/>
            </a:pPr>
            <a:r>
              <a:rPr lang="en-US" u="none" dirty="0" smtClean="0"/>
              <a:t>The Educator Dashboard and Early Warning System have security restrictions to control the level of access for each school and district staff member.</a:t>
            </a:r>
            <a:endParaRPr lang="en-US" dirty="0" smtClean="0"/>
          </a:p>
          <a:p>
            <a:pPr marL="800100" lvl="1" indent="-342900">
              <a:defRPr/>
            </a:pPr>
            <a:r>
              <a:rPr lang="en-US" dirty="0" smtClean="0"/>
              <a:t>The Intervention Catalog Coordinator role may be assigned to:</a:t>
            </a:r>
          </a:p>
          <a:p>
            <a:pPr marL="1257300" lvl="2" indent="-342900">
              <a:defRPr/>
            </a:pPr>
            <a:r>
              <a:rPr lang="en-US" u="none" dirty="0" smtClean="0"/>
              <a:t>LEA Specialist</a:t>
            </a:r>
          </a:p>
          <a:p>
            <a:pPr marL="1257300" lvl="2" indent="-342900">
              <a:defRPr/>
            </a:pPr>
            <a:r>
              <a:rPr lang="en-US" u="none" dirty="0" smtClean="0"/>
              <a:t>Staff member</a:t>
            </a:r>
          </a:p>
          <a:p>
            <a:pPr marL="1257300" lvl="2" indent="-342900">
              <a:defRPr/>
            </a:pPr>
            <a:r>
              <a:rPr lang="en-US" dirty="0" smtClean="0"/>
              <a:t>District Administrator</a:t>
            </a:r>
            <a:endParaRPr lang="en-US" u="none" dirty="0" smtClean="0"/>
          </a:p>
          <a:p>
            <a:pPr marL="1257300" lvl="2" indent="-342900">
              <a:defRPr/>
            </a:pPr>
            <a:r>
              <a:rPr lang="en-US" dirty="0" smtClean="0"/>
              <a:t>School Administrator</a:t>
            </a:r>
          </a:p>
          <a:p>
            <a:pPr marL="1257300" lvl="2" indent="-342900">
              <a:defRPr/>
            </a:pPr>
            <a:endParaRPr lang="en-US" u="none" dirty="0" smtClean="0"/>
          </a:p>
          <a:p>
            <a:pPr marL="1257300" lvl="2" indent="-342900">
              <a:defRPr/>
            </a:pP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a:t>
            </a:fld>
            <a:endParaRPr lang="en-US" altLang="en-US"/>
          </a:p>
        </p:txBody>
      </p:sp>
    </p:spTree>
    <p:extLst>
      <p:ext uri="{BB962C8B-B14F-4D97-AF65-F5344CB8AC3E}">
        <p14:creationId xmlns:p14="http://schemas.microsoft.com/office/powerpoint/2010/main" val="4023922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u="none" dirty="0" smtClean="0"/>
              <a:t>The Export Notes function allows users to export all the Intervention notes into an Excel sheet.</a:t>
            </a:r>
            <a:r>
              <a:rPr lang="en-US" u="none" baseline="0" dirty="0" smtClean="0"/>
              <a:t>  </a:t>
            </a:r>
            <a:r>
              <a:rPr lang="en-US" u="none" dirty="0" smtClean="0"/>
              <a:t>All the information about the Note is captured, including who entered the note, the time stamp and the details.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50</a:t>
            </a:fld>
            <a:endParaRPr lang="en-US" altLang="en-US" dirty="0"/>
          </a:p>
        </p:txBody>
      </p:sp>
    </p:spTree>
    <p:extLst>
      <p:ext uri="{BB962C8B-B14F-4D97-AF65-F5344CB8AC3E}">
        <p14:creationId xmlns:p14="http://schemas.microsoft.com/office/powerpoint/2010/main" val="37958221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u="none" dirty="0" smtClean="0"/>
              <a:t>Ratings and reviews can be added to Interventions when Interventions are closed.</a:t>
            </a:r>
            <a:r>
              <a:rPr lang="en-US" u="none" baseline="0" dirty="0" smtClean="0"/>
              <a:t>  </a:t>
            </a:r>
            <a:r>
              <a:rPr lang="en-US" u="none" dirty="0" smtClean="0"/>
              <a:t>We use ratings and reviews to share with colleagues how effective an Intervention was for a particular student.</a:t>
            </a:r>
            <a:r>
              <a:rPr lang="en-US" u="none" baseline="0" dirty="0" smtClean="0"/>
              <a:t>  </a:t>
            </a:r>
            <a:r>
              <a:rPr lang="en-US" u="none" dirty="0" smtClean="0"/>
              <a:t>As a best practice, the more accurate and detailed reviews will be the most helpful.</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51</a:t>
            </a:fld>
            <a:endParaRPr lang="en-US" altLang="en-US" dirty="0"/>
          </a:p>
        </p:txBody>
      </p:sp>
    </p:spTree>
    <p:extLst>
      <p:ext uri="{BB962C8B-B14F-4D97-AF65-F5344CB8AC3E}">
        <p14:creationId xmlns:p14="http://schemas.microsoft.com/office/powerpoint/2010/main" val="6099789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u="none" dirty="0" smtClean="0"/>
              <a:t>Close an Intervention for a student when the goal has been achieved or the resource is no longer available.</a:t>
            </a:r>
            <a:r>
              <a:rPr lang="en-US" u="none" baseline="0" dirty="0" smtClean="0"/>
              <a:t>  </a:t>
            </a:r>
            <a:r>
              <a:rPr lang="en-US" u="none" dirty="0" smtClean="0"/>
              <a:t>Change the status of the Intervention by clicking </a:t>
            </a:r>
            <a:r>
              <a:rPr lang="en-US" b="1" u="none" dirty="0" smtClean="0"/>
              <a:t>Not Completed</a:t>
            </a:r>
            <a:r>
              <a:rPr lang="en-US" u="none" dirty="0" smtClean="0"/>
              <a:t> next to the target Intervention.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52</a:t>
            </a:fld>
            <a:endParaRPr lang="en-US" altLang="en-US" dirty="0"/>
          </a:p>
        </p:txBody>
      </p:sp>
    </p:spTree>
    <p:extLst>
      <p:ext uri="{BB962C8B-B14F-4D97-AF65-F5344CB8AC3E}">
        <p14:creationId xmlns:p14="http://schemas.microsoft.com/office/powerpoint/2010/main" val="22592386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t>Enter the Completion Date for the Intervention.</a:t>
            </a:r>
          </a:p>
          <a:p>
            <a:pPr>
              <a:spcBef>
                <a:spcPts val="0"/>
              </a:spcBef>
            </a:pPr>
            <a:r>
              <a:rPr lang="en-US" dirty="0" smtClean="0"/>
              <a:t>Rate the Intervention using a 5-star scale.</a:t>
            </a:r>
          </a:p>
          <a:p>
            <a:pPr>
              <a:spcBef>
                <a:spcPts val="0"/>
              </a:spcBef>
            </a:pPr>
            <a:r>
              <a:rPr lang="en-US" dirty="0" smtClean="0"/>
              <a:t>Provide a detailed reason for rating the Intervention.</a:t>
            </a:r>
          </a:p>
          <a:p>
            <a:pPr marL="457138" lvl="1">
              <a:spcBef>
                <a:spcPts val="0"/>
              </a:spcBef>
            </a:pPr>
            <a:r>
              <a:rPr lang="en-US" dirty="0" smtClean="0"/>
              <a:t>The more information provided here will make program evaluation more effective and accurate.</a:t>
            </a:r>
          </a:p>
          <a:p>
            <a:pPr>
              <a:spcBef>
                <a:spcPts val="0"/>
              </a:spcBef>
            </a:pPr>
            <a:r>
              <a:rPr lang="en-US" dirty="0" smtClean="0"/>
              <a:t>Select Confirm.</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53</a:t>
            </a:fld>
            <a:endParaRPr lang="en-US" altLang="en-US" dirty="0"/>
          </a:p>
        </p:txBody>
      </p:sp>
    </p:spTree>
    <p:extLst>
      <p:ext uri="{BB962C8B-B14F-4D97-AF65-F5344CB8AC3E}">
        <p14:creationId xmlns:p14="http://schemas.microsoft.com/office/powerpoint/2010/main" val="16875560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u="none" dirty="0" smtClean="0"/>
              <a:t>Once reviews have been added by individuals, staff members with access to the Intervention Catalog can access the peer reviews.</a:t>
            </a:r>
            <a:r>
              <a:rPr lang="en-US" u="none" baseline="0" dirty="0" smtClean="0"/>
              <a:t> </a:t>
            </a:r>
            <a:r>
              <a:rPr lang="en-US" u="none" dirty="0" smtClean="0"/>
              <a:t>The reviews help identify effective Interventions.</a:t>
            </a:r>
          </a:p>
          <a:p>
            <a:pPr>
              <a:spcBef>
                <a:spcPts val="0"/>
              </a:spcBef>
            </a:pPr>
            <a:r>
              <a:rPr lang="en-US" u="none" dirty="0" smtClean="0"/>
              <a:t>Select </a:t>
            </a:r>
            <a:r>
              <a:rPr lang="en-US" b="1" u="none" dirty="0" smtClean="0"/>
              <a:t>More </a:t>
            </a:r>
            <a:r>
              <a:rPr lang="en-US" u="none" dirty="0" smtClean="0"/>
              <a:t>next to the target Intervention, and then click </a:t>
            </a:r>
            <a:r>
              <a:rPr lang="en-US" b="1" u="none" dirty="0" smtClean="0"/>
              <a:t>Reviews.</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54</a:t>
            </a:fld>
            <a:endParaRPr lang="en-US" altLang="en-US" dirty="0"/>
          </a:p>
        </p:txBody>
      </p:sp>
    </p:spTree>
    <p:extLst>
      <p:ext uri="{BB962C8B-B14F-4D97-AF65-F5344CB8AC3E}">
        <p14:creationId xmlns:p14="http://schemas.microsoft.com/office/powerpoint/2010/main" val="31861886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u="none" dirty="0" smtClean="0"/>
              <a:t>Next to each Intervention we can see how many reviews have been added.</a:t>
            </a:r>
            <a:r>
              <a:rPr lang="en-US" u="none" baseline="0" dirty="0" smtClean="0"/>
              <a:t>  </a:t>
            </a:r>
            <a:r>
              <a:rPr lang="en-US" u="none" dirty="0" smtClean="0"/>
              <a:t>One the reviews have been expanded we can review the details added by peers.</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55</a:t>
            </a:fld>
            <a:endParaRPr lang="en-US" altLang="en-US" dirty="0"/>
          </a:p>
        </p:txBody>
      </p:sp>
    </p:spTree>
    <p:extLst>
      <p:ext uri="{BB962C8B-B14F-4D97-AF65-F5344CB8AC3E}">
        <p14:creationId xmlns:p14="http://schemas.microsoft.com/office/powerpoint/2010/main" val="28407652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u="none" dirty="0" smtClean="0"/>
              <a:t>Interventions can be imported into the system.</a:t>
            </a:r>
          </a:p>
          <a:p>
            <a:pPr marL="342853" indent="-342853">
              <a:spcBef>
                <a:spcPts val="0"/>
              </a:spcBef>
              <a:spcAft>
                <a:spcPts val="0"/>
              </a:spcAft>
              <a:buFont typeface="Arial" panose="020B0604020202020204" pitchFamily="34" charset="0"/>
              <a:buChar char="•"/>
            </a:pPr>
            <a:r>
              <a:rPr lang="en-US" u="none" dirty="0" smtClean="0"/>
              <a:t>Select the Import Interventions tab</a:t>
            </a:r>
          </a:p>
          <a:p>
            <a:pPr marL="342853" indent="-342853">
              <a:spcBef>
                <a:spcPts val="0"/>
              </a:spcBef>
              <a:spcAft>
                <a:spcPts val="0"/>
              </a:spcAft>
              <a:buFont typeface="Arial" panose="020B0604020202020204" pitchFamily="34" charset="0"/>
              <a:buChar char="•"/>
            </a:pPr>
            <a:r>
              <a:rPr lang="en-US" u="none" dirty="0" smtClean="0"/>
              <a:t>Select a District from the drop down menu</a:t>
            </a:r>
          </a:p>
          <a:p>
            <a:pPr marL="342853" indent="-342853">
              <a:spcBef>
                <a:spcPts val="0"/>
              </a:spcBef>
              <a:spcAft>
                <a:spcPts val="0"/>
              </a:spcAft>
              <a:buFont typeface="Arial" panose="020B0604020202020204" pitchFamily="34" charset="0"/>
              <a:buChar char="•"/>
            </a:pPr>
            <a:r>
              <a:rPr lang="en-US" u="none" dirty="0" smtClean="0"/>
              <a:t>Select the intervention you wish to import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56</a:t>
            </a:fld>
            <a:endParaRPr lang="en-US" altLang="en-US" dirty="0"/>
          </a:p>
        </p:txBody>
      </p:sp>
    </p:spTree>
    <p:extLst>
      <p:ext uri="{BB962C8B-B14F-4D97-AF65-F5344CB8AC3E}">
        <p14:creationId xmlns:p14="http://schemas.microsoft.com/office/powerpoint/2010/main" val="1296204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Font typeface="Arial" panose="020B0604020202020204" pitchFamily="34" charset="0"/>
              <a:buNone/>
            </a:pPr>
            <a:r>
              <a:rPr lang="en-US" u="none" kern="0" dirty="0" smtClean="0"/>
              <a:t>Check all the interventions that will be included in the import.</a:t>
            </a:r>
            <a:r>
              <a:rPr lang="en-US" u="none" kern="0" baseline="0" dirty="0" smtClean="0"/>
              <a:t> </a:t>
            </a:r>
            <a:r>
              <a:rPr lang="en-US" u="none" kern="0" dirty="0" smtClean="0"/>
              <a:t>Select Import Selected Interventions at the bottom of the page.</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57</a:t>
            </a:fld>
            <a:endParaRPr lang="en-US" altLang="en-US" dirty="0"/>
          </a:p>
        </p:txBody>
      </p:sp>
    </p:spTree>
    <p:extLst>
      <p:ext uri="{BB962C8B-B14F-4D97-AF65-F5344CB8AC3E}">
        <p14:creationId xmlns:p14="http://schemas.microsoft.com/office/powerpoint/2010/main" val="48549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u="none" dirty="0" smtClean="0"/>
              <a:t>Next, confirm the import was successful</a:t>
            </a:r>
          </a:p>
          <a:p>
            <a:pPr>
              <a:spcBef>
                <a:spcPts val="0"/>
              </a:spcBef>
            </a:pPr>
            <a:r>
              <a:rPr lang="en-US" u="none" dirty="0" smtClean="0"/>
              <a:t>The contact, population, location, intervention level and availability will have the value “unknown”</a:t>
            </a:r>
          </a:p>
          <a:p>
            <a:pPr>
              <a:spcBef>
                <a:spcPts val="0"/>
              </a:spcBef>
            </a:pPr>
            <a:r>
              <a:rPr lang="en-US" u="none" dirty="0" smtClean="0"/>
              <a:t>Edit the intervention to meet your district specific requirements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58</a:t>
            </a:fld>
            <a:endParaRPr lang="en-US" altLang="en-US" dirty="0"/>
          </a:p>
        </p:txBody>
      </p:sp>
    </p:spTree>
    <p:extLst>
      <p:ext uri="{BB962C8B-B14F-4D97-AF65-F5344CB8AC3E}">
        <p14:creationId xmlns:p14="http://schemas.microsoft.com/office/powerpoint/2010/main" val="34914290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a:t>
            </a:r>
          </a:p>
          <a:p>
            <a:r>
              <a:rPr lang="en-US" b="0" dirty="0" smtClean="0"/>
              <a:t>Prompt participants to respond the Guided</a:t>
            </a:r>
            <a:r>
              <a:rPr lang="en-US" b="0" baseline="0" dirty="0" smtClean="0"/>
              <a:t> Practice questions and then review responses as a group.</a:t>
            </a:r>
            <a:endParaRPr lang="en-US" b="0"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59</a:t>
            </a:fld>
            <a:endParaRPr lang="en-US" altLang="en-US"/>
          </a:p>
        </p:txBody>
      </p:sp>
    </p:spTree>
    <p:extLst>
      <p:ext uri="{BB962C8B-B14F-4D97-AF65-F5344CB8AC3E}">
        <p14:creationId xmlns:p14="http://schemas.microsoft.com/office/powerpoint/2010/main" val="99536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Briefly review</a:t>
            </a:r>
            <a:r>
              <a:rPr lang="en-US" sz="1200" kern="1200" baseline="0" dirty="0" smtClean="0">
                <a:solidFill>
                  <a:schemeClr val="tx1"/>
                </a:solidFill>
                <a:effectLst/>
                <a:latin typeface="+mn-lt"/>
                <a:ea typeface="+mn-ea"/>
                <a:cs typeface="+mn-cs"/>
              </a:rPr>
              <a:t> how to log into the dashboard: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To log in to the dashboard for your district, visit </a:t>
            </a:r>
            <a:r>
              <a:rPr lang="en-US" sz="1200" u="sng" kern="1200" dirty="0" smtClean="0">
                <a:solidFill>
                  <a:schemeClr val="tx1"/>
                </a:solidFill>
                <a:effectLst/>
                <a:latin typeface="+mn-lt"/>
                <a:ea typeface="+mn-ea"/>
                <a:cs typeface="+mn-cs"/>
                <a:hlinkClick r:id="rId3"/>
              </a:rPr>
              <a:t>http://www.education.state.pa.us</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Click Log In if you are already registered with the portal. If you are not registered, please click on “Register” to create a new account.</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Enter your username and password.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Click My PDE on the Left Blue Pane to access the applications that you</a:t>
            </a:r>
            <a:r>
              <a:rPr lang="en-US" sz="1200" kern="1200" baseline="0" dirty="0" smtClean="0">
                <a:solidFill>
                  <a:schemeClr val="tx1"/>
                </a:solidFill>
                <a:effectLst/>
                <a:latin typeface="+mn-lt"/>
                <a:ea typeface="+mn-ea"/>
                <a:cs typeface="+mn-cs"/>
              </a:rPr>
              <a:t> are authorized to view.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Click on Testing, if you have </a:t>
            </a:r>
            <a:r>
              <a:rPr lang="en-US" sz="1200" b="1" dirty="0" smtClean="0"/>
              <a:t>NOT</a:t>
            </a:r>
            <a:r>
              <a:rPr lang="en-US" sz="1200" dirty="0" smtClean="0"/>
              <a:t> moved your Dashboard data to Production.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OR </a:t>
            </a:r>
            <a:r>
              <a:rPr lang="en-US" sz="1200" dirty="0" smtClean="0"/>
              <a:t>Click on Dashboard under Insider PDE, if you </a:t>
            </a:r>
            <a:r>
              <a:rPr lang="en-US" sz="1200" b="1" dirty="0" smtClean="0"/>
              <a:t>have</a:t>
            </a:r>
            <a:r>
              <a:rPr lang="en-US" sz="1200" dirty="0" smtClean="0"/>
              <a:t> moved your Dashboard data to Production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Under Applications, select “Dashboard”.  If this is your first time logging in, you will need to enter your PPID, Date of Birth, and the last four digits of your SSN.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a:t>
            </a:fld>
            <a:endParaRPr lang="en-US" altLang="en-US"/>
          </a:p>
        </p:txBody>
      </p:sp>
    </p:spTree>
    <p:extLst>
      <p:ext uri="{BB962C8B-B14F-4D97-AF65-F5344CB8AC3E}">
        <p14:creationId xmlns:p14="http://schemas.microsoft.com/office/powerpoint/2010/main" val="31060325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a:t>
            </a:r>
            <a:r>
              <a:rPr lang="en-US" baseline="0" dirty="0" smtClean="0"/>
              <a:t> a look at add an Intervention to an entire Watch List and talk about why this may be useful.</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60</a:t>
            </a:fld>
            <a:endParaRPr lang="en-US" altLang="en-US" dirty="0"/>
          </a:p>
        </p:txBody>
      </p:sp>
    </p:spTree>
    <p:extLst>
      <p:ext uri="{BB962C8B-B14F-4D97-AF65-F5344CB8AC3E}">
        <p14:creationId xmlns:p14="http://schemas.microsoft.com/office/powerpoint/2010/main" val="11021704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none" dirty="0" smtClean="0"/>
              <a:t>We use Watch Lists to track and monitor sub-groups of students based on the indicators and metrics within the Dashboard.</a:t>
            </a:r>
            <a:r>
              <a:rPr lang="en-US" u="none" baseline="0" dirty="0" smtClean="0"/>
              <a:t> </a:t>
            </a:r>
            <a:r>
              <a:rPr lang="en-US" u="none" dirty="0" smtClean="0"/>
              <a:t>These sub-groups of students have similar issues and therefore may benefit from participating in the same Interventions.</a:t>
            </a:r>
            <a:r>
              <a:rPr lang="en-US" u="none" baseline="0" dirty="0" smtClean="0"/>
              <a:t>  </a:t>
            </a:r>
            <a:r>
              <a:rPr lang="en-US" u="none" dirty="0" smtClean="0"/>
              <a:t>The Assign an Intervention to a Watch List function allows us to assign an Intervention to all the students in the group at once.</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61</a:t>
            </a:fld>
            <a:endParaRPr lang="en-US" altLang="en-US" dirty="0"/>
          </a:p>
        </p:txBody>
      </p:sp>
    </p:spTree>
    <p:extLst>
      <p:ext uri="{BB962C8B-B14F-4D97-AF65-F5344CB8AC3E}">
        <p14:creationId xmlns:p14="http://schemas.microsoft.com/office/powerpoint/2010/main" val="39993239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u="none" dirty="0" smtClean="0"/>
              <a:t>Within the Intervention Catalog, to assign an Intervention to a Watch List:</a:t>
            </a:r>
          </a:p>
          <a:p>
            <a:pPr marL="342900" indent="-342900">
              <a:spcBef>
                <a:spcPts val="0"/>
              </a:spcBef>
              <a:spcAft>
                <a:spcPts val="0"/>
              </a:spcAft>
              <a:buFont typeface="Arial" panose="020B0604020202020204" pitchFamily="34" charset="0"/>
              <a:buChar char="•"/>
            </a:pPr>
            <a:r>
              <a:rPr lang="en-US" u="none" dirty="0" smtClean="0"/>
              <a:t>Click the More button</a:t>
            </a:r>
          </a:p>
          <a:p>
            <a:pPr marL="342900" indent="-342900">
              <a:spcBef>
                <a:spcPts val="0"/>
              </a:spcBef>
              <a:spcAft>
                <a:spcPts val="0"/>
              </a:spcAft>
              <a:buFont typeface="Arial" panose="020B0604020202020204" pitchFamily="34" charset="0"/>
              <a:buChar char="•"/>
            </a:pPr>
            <a:r>
              <a:rPr lang="en-US" u="none" dirty="0" smtClean="0"/>
              <a:t>Click Assign to Watch List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62</a:t>
            </a:fld>
            <a:endParaRPr lang="en-US" altLang="en-US" dirty="0"/>
          </a:p>
        </p:txBody>
      </p:sp>
    </p:spTree>
    <p:extLst>
      <p:ext uri="{BB962C8B-B14F-4D97-AF65-F5344CB8AC3E}">
        <p14:creationId xmlns:p14="http://schemas.microsoft.com/office/powerpoint/2010/main" val="39330932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u="none" dirty="0" smtClean="0"/>
              <a:t>Select the desired watch list from the drop down box</a:t>
            </a:r>
          </a:p>
          <a:p>
            <a:pPr marL="342900" indent="-342900">
              <a:buFont typeface="Arial" panose="020B0604020202020204" pitchFamily="34" charset="0"/>
              <a:buChar char="•"/>
            </a:pPr>
            <a:r>
              <a:rPr lang="en-US" u="none" dirty="0" smtClean="0"/>
              <a:t>Click the radio button next to the desired Intervention level</a:t>
            </a:r>
          </a:p>
          <a:p>
            <a:pPr marL="342900" indent="-342900">
              <a:buFont typeface="Arial" panose="020B0604020202020204" pitchFamily="34" charset="0"/>
              <a:buChar char="•"/>
            </a:pPr>
            <a:r>
              <a:rPr lang="en-US" u="none" dirty="0" smtClean="0"/>
              <a:t>Select a Start Date and Completion Date from the calendar</a:t>
            </a:r>
          </a:p>
          <a:p>
            <a:pPr marL="342900" indent="-342900">
              <a:buFont typeface="Arial" panose="020B0604020202020204" pitchFamily="34" charset="0"/>
              <a:buChar char="•"/>
            </a:pPr>
            <a:r>
              <a:rPr lang="en-US" u="none" dirty="0" smtClean="0"/>
              <a:t>Type the Goal (required)</a:t>
            </a:r>
          </a:p>
          <a:p>
            <a:pPr marL="342900" indent="-342900">
              <a:buFont typeface="Arial" panose="020B0604020202020204" pitchFamily="34" charset="0"/>
              <a:buChar char="•"/>
            </a:pPr>
            <a:r>
              <a:rPr lang="en-US" u="none" dirty="0" smtClean="0"/>
              <a:t>Click Assign</a:t>
            </a:r>
          </a:p>
          <a:p>
            <a:pPr marL="342900" indent="-342900">
              <a:buFont typeface="Arial" panose="020B0604020202020204" pitchFamily="34" charset="0"/>
              <a:buChar char="•"/>
            </a:pPr>
            <a:r>
              <a:rPr lang="en-US" u="none" dirty="0" smtClean="0"/>
              <a:t>Now any students who were on the watch list will now have this intervention assigned to them.</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63</a:t>
            </a:fld>
            <a:endParaRPr lang="en-US" altLang="en-US" dirty="0"/>
          </a:p>
        </p:txBody>
      </p:sp>
    </p:spTree>
    <p:extLst>
      <p:ext uri="{BB962C8B-B14F-4D97-AF65-F5344CB8AC3E}">
        <p14:creationId xmlns:p14="http://schemas.microsoft.com/office/powerpoint/2010/main" val="6566737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Intervention Security</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64</a:t>
            </a:fld>
            <a:endParaRPr lang="en-US" altLang="en-US" dirty="0"/>
          </a:p>
        </p:txBody>
      </p:sp>
    </p:spTree>
    <p:extLst>
      <p:ext uri="{BB962C8B-B14F-4D97-AF65-F5344CB8AC3E}">
        <p14:creationId xmlns:p14="http://schemas.microsoft.com/office/powerpoint/2010/main" val="41417706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none" dirty="0" smtClean="0"/>
              <a:t>Once an Intervention has been assigned to a student, the assignor can determine who can see the Intervention for this particular student.</a:t>
            </a:r>
          </a:p>
          <a:p>
            <a:pPr marL="0" indent="0">
              <a:buFont typeface="Arial" panose="020B0604020202020204" pitchFamily="34" charset="0"/>
              <a:buNone/>
            </a:pPr>
            <a:r>
              <a:rPr lang="en-US" u="none" dirty="0" smtClean="0"/>
              <a:t>Some Interventions may be confidential in nature, and therefore not appropriate for all staff members to view.</a:t>
            </a:r>
          </a:p>
          <a:p>
            <a:pPr marL="0" indent="0">
              <a:buFont typeface="Arial" panose="020B0604020202020204" pitchFamily="34" charset="0"/>
              <a:buNone/>
            </a:pPr>
            <a:r>
              <a:rPr lang="en-US" u="none" dirty="0" smtClean="0"/>
              <a:t>This access is managed through the Security feature with the student’s Intervention Catalog.</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65</a:t>
            </a:fld>
            <a:endParaRPr lang="en-US" altLang="en-US" dirty="0"/>
          </a:p>
        </p:txBody>
      </p:sp>
    </p:spTree>
    <p:extLst>
      <p:ext uri="{BB962C8B-B14F-4D97-AF65-F5344CB8AC3E}">
        <p14:creationId xmlns:p14="http://schemas.microsoft.com/office/powerpoint/2010/main" val="23091051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dirty="0" smtClean="0"/>
              <a:t>Security can be applied to interventions. The administrator viewing the student profile on the Intervention Catalog tab sees that the Security is currently ‘off’. Click Off to turn on the Security.</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66</a:t>
            </a:fld>
            <a:endParaRPr lang="en-US" altLang="en-US" dirty="0"/>
          </a:p>
        </p:txBody>
      </p:sp>
    </p:spTree>
    <p:extLst>
      <p:ext uri="{BB962C8B-B14F-4D97-AF65-F5344CB8AC3E}">
        <p14:creationId xmlns:p14="http://schemas.microsoft.com/office/powerpoint/2010/main" val="40144837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none" dirty="0" smtClean="0"/>
              <a:t>To restrict access to</a:t>
            </a:r>
            <a:r>
              <a:rPr lang="en-US" u="none" baseline="0" dirty="0" smtClean="0"/>
              <a:t> a subset of staff members:</a:t>
            </a:r>
            <a:endParaRPr lang="en-US" u="none" dirty="0" smtClean="0"/>
          </a:p>
          <a:p>
            <a:pPr marL="342900" indent="-342900">
              <a:buFont typeface="Arial" panose="020B0604020202020204" pitchFamily="34" charset="0"/>
              <a:buChar char="•"/>
            </a:pPr>
            <a:r>
              <a:rPr lang="en-US" u="none" dirty="0" smtClean="0"/>
              <a:t>Click the radio button next to Restricted</a:t>
            </a:r>
          </a:p>
          <a:p>
            <a:pPr marL="342900" indent="-342900">
              <a:buFont typeface="Arial" panose="020B0604020202020204" pitchFamily="34" charset="0"/>
              <a:buChar char="•"/>
            </a:pPr>
            <a:r>
              <a:rPr lang="en-US" u="none" dirty="0" smtClean="0"/>
              <a:t>Click the names of the staff members who will be able to view the Intervention for this student</a:t>
            </a:r>
          </a:p>
          <a:p>
            <a:pPr marL="342900" indent="-342900">
              <a:buFont typeface="Arial" panose="020B0604020202020204" pitchFamily="34" charset="0"/>
              <a:buChar char="•"/>
            </a:pPr>
            <a:r>
              <a:rPr lang="en-US" u="none" dirty="0" smtClean="0"/>
              <a:t>Click Confirm</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67</a:t>
            </a:fld>
            <a:endParaRPr lang="en-US" altLang="en-US" dirty="0"/>
          </a:p>
        </p:txBody>
      </p:sp>
    </p:spTree>
    <p:extLst>
      <p:ext uri="{BB962C8B-B14F-4D97-AF65-F5344CB8AC3E}">
        <p14:creationId xmlns:p14="http://schemas.microsoft.com/office/powerpoint/2010/main" val="28850859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none" dirty="0" smtClean="0"/>
              <a:t>Note the Security status is now</a:t>
            </a:r>
            <a:r>
              <a:rPr lang="en-US" b="1" u="none" dirty="0" smtClean="0"/>
              <a:t> On.</a:t>
            </a:r>
            <a:endParaRPr lang="en-US" u="none" dirty="0" smtClean="0"/>
          </a:p>
          <a:p>
            <a:pPr marL="0" indent="0">
              <a:buFont typeface="Arial" panose="020B0604020202020204" pitchFamily="34" charset="0"/>
              <a:buNone/>
            </a:pPr>
            <a:r>
              <a:rPr lang="en-US" u="none" dirty="0" smtClean="0"/>
              <a:t>The assignor can edit the security settings as necessary.</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68</a:t>
            </a:fld>
            <a:endParaRPr lang="en-US" altLang="en-US" dirty="0"/>
          </a:p>
        </p:txBody>
      </p:sp>
    </p:spTree>
    <p:extLst>
      <p:ext uri="{BB962C8B-B14F-4D97-AF65-F5344CB8AC3E}">
        <p14:creationId xmlns:p14="http://schemas.microsoft.com/office/powerpoint/2010/main" val="20171789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a:t>
            </a:r>
          </a:p>
          <a:p>
            <a:r>
              <a:rPr lang="en-US" b="0" dirty="0" smtClean="0"/>
              <a:t>Prompt participants to respond the Guided</a:t>
            </a:r>
            <a:r>
              <a:rPr lang="en-US" b="0" baseline="0" dirty="0" smtClean="0"/>
              <a:t> Practice question and then review responses as a group.</a:t>
            </a:r>
            <a:endParaRPr lang="en-US" b="0"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a:solidFill>
                  <a:prstClr val="black"/>
                </a:solidFill>
              </a:rPr>
              <a:pPr>
                <a:defRPr/>
              </a:pPr>
              <a:t>69</a:t>
            </a:fld>
            <a:endParaRPr lang="en-US" altLang="en-US">
              <a:solidFill>
                <a:prstClr val="black"/>
              </a:solidFill>
            </a:endParaRPr>
          </a:p>
        </p:txBody>
      </p:sp>
    </p:spTree>
    <p:extLst>
      <p:ext uri="{BB962C8B-B14F-4D97-AF65-F5344CB8AC3E}">
        <p14:creationId xmlns:p14="http://schemas.microsoft.com/office/powerpoint/2010/main" val="236188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Intervention Catalog Overview – what is the purpose of the Intervention Catalog?</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a:t>
            </a:fld>
            <a:endParaRPr lang="en-US" altLang="en-US"/>
          </a:p>
        </p:txBody>
      </p:sp>
    </p:spTree>
    <p:extLst>
      <p:ext uri="{BB962C8B-B14F-4D97-AF65-F5344CB8AC3E}">
        <p14:creationId xmlns:p14="http://schemas.microsoft.com/office/powerpoint/2010/main" val="17999593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indent="-342900">
              <a:buFont typeface="Arial" panose="020B0604020202020204" pitchFamily="34" charset="0"/>
              <a:buChar char="•"/>
              <a:defRPr/>
            </a:pPr>
            <a:r>
              <a:rPr lang="en-US" u="none" smtClean="0"/>
              <a:t>What </a:t>
            </a:r>
            <a:r>
              <a:rPr lang="en-US" u="none" dirty="0" smtClean="0"/>
              <a:t>are the steps you would take to search for an intervention in the IC?</a:t>
            </a:r>
          </a:p>
          <a:p>
            <a:pPr marL="628650" indent="-342900">
              <a:buFont typeface="Arial" panose="020B0604020202020204" pitchFamily="34" charset="0"/>
              <a:buChar char="•"/>
              <a:defRPr/>
            </a:pPr>
            <a:r>
              <a:rPr lang="en-US" u="none" dirty="0" smtClean="0"/>
              <a:t>Who can assign a student an intervention?</a:t>
            </a:r>
          </a:p>
          <a:p>
            <a:pPr marL="628650" indent="-342900">
              <a:buFont typeface="Arial" panose="020B0604020202020204" pitchFamily="34" charset="0"/>
              <a:buChar char="•"/>
              <a:defRPr/>
            </a:pPr>
            <a:r>
              <a:rPr lang="en-US" u="none" dirty="0" smtClean="0"/>
              <a:t>What roles have rights to add, delete and edit interventions?</a:t>
            </a:r>
          </a:p>
          <a:p>
            <a:pPr marL="62865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u="none" dirty="0" smtClean="0"/>
              <a:t>What Intervention Catalog related procedures can the intervention coordinator perform that a district staff member can not?</a:t>
            </a:r>
          </a:p>
          <a:p>
            <a:pPr marL="628650" indent="-342900">
              <a:buFont typeface="Arial" panose="020B0604020202020204" pitchFamily="34" charset="0"/>
              <a:buChar char="•"/>
              <a:defRPr/>
            </a:pPr>
            <a:endParaRPr lang="en-US" u="none" dirty="0" smtClean="0"/>
          </a:p>
          <a:p>
            <a:pPr marL="628650" indent="-342900">
              <a:buFont typeface="Arial" panose="020B0604020202020204" pitchFamily="34" charset="0"/>
              <a:buChar char="•"/>
              <a:defRPr/>
            </a:pP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70</a:t>
            </a:fld>
            <a:endParaRPr lang="en-US" altLang="en-US" dirty="0"/>
          </a:p>
        </p:txBody>
      </p:sp>
    </p:spTree>
    <p:extLst>
      <p:ext uri="{BB962C8B-B14F-4D97-AF65-F5344CB8AC3E}">
        <p14:creationId xmlns:p14="http://schemas.microsoft.com/office/powerpoint/2010/main" val="30036012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take a moment and respond</a:t>
            </a:r>
            <a:r>
              <a:rPr lang="en-US" baseline="0" dirty="0" smtClean="0"/>
              <a:t> to the brief assessment questions.  Your instructor will provide instructions on accessing the assessment.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71</a:t>
            </a:fld>
            <a:endParaRPr lang="en-US" altLang="en-US" dirty="0"/>
          </a:p>
        </p:txBody>
      </p:sp>
    </p:spTree>
    <p:extLst>
      <p:ext uri="{BB962C8B-B14F-4D97-AF65-F5344CB8AC3E}">
        <p14:creationId xmlns:p14="http://schemas.microsoft.com/office/powerpoint/2010/main" val="22434023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take a moment and complete the evaluation survey.  Your instructor will provide instructions on accessing the survey.</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72</a:t>
            </a:fld>
            <a:endParaRPr lang="en-US" altLang="en-US" dirty="0"/>
          </a:p>
        </p:txBody>
      </p:sp>
    </p:spTree>
    <p:extLst>
      <p:ext uri="{BB962C8B-B14F-4D97-AF65-F5344CB8AC3E}">
        <p14:creationId xmlns:p14="http://schemas.microsoft.com/office/powerpoint/2010/main" val="13250474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73</a:t>
            </a:fld>
            <a:endParaRPr lang="en-US" altLang="en-US"/>
          </a:p>
        </p:txBody>
      </p:sp>
    </p:spTree>
    <p:extLst>
      <p:ext uri="{BB962C8B-B14F-4D97-AF65-F5344CB8AC3E}">
        <p14:creationId xmlns:p14="http://schemas.microsoft.com/office/powerpoint/2010/main" val="361304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none" dirty="0" smtClean="0"/>
              <a:t>Under each category, the interventions for the catalog could include the following: </a:t>
            </a:r>
          </a:p>
          <a:p>
            <a:r>
              <a:rPr lang="en-US" altLang="en-US" b="1" u="none" dirty="0" smtClean="0"/>
              <a:t>Attendance:</a:t>
            </a:r>
            <a:r>
              <a:rPr lang="en-US" altLang="en-US" u="none" dirty="0" smtClean="0"/>
              <a:t> Truancy elimination services, attendance monitoring</a:t>
            </a:r>
          </a:p>
          <a:p>
            <a:r>
              <a:rPr lang="en-US" altLang="en-US" b="1" u="none" dirty="0" smtClean="0"/>
              <a:t>Behavior:</a:t>
            </a:r>
            <a:r>
              <a:rPr lang="en-US" altLang="en-US" u="none" dirty="0" smtClean="0"/>
              <a:t> Positive behavior supports, character education resources, anti-bullying, anger management</a:t>
            </a:r>
          </a:p>
          <a:p>
            <a:r>
              <a:rPr lang="en-US" altLang="en-US" b="1" u="none" dirty="0" smtClean="0"/>
              <a:t>Academic:</a:t>
            </a:r>
            <a:r>
              <a:rPr lang="en-US" altLang="en-US" u="none" dirty="0" smtClean="0"/>
              <a:t> tutoring, afterschool programs, IEP, 504 services, career planning, differentiated instruction, study skill instruction</a:t>
            </a:r>
          </a:p>
          <a:p>
            <a:r>
              <a:rPr lang="en-US" altLang="en-US" b="1" u="none" dirty="0" smtClean="0"/>
              <a:t>Social-emotional:</a:t>
            </a:r>
            <a:r>
              <a:rPr lang="en-US" altLang="en-US" u="none" dirty="0" smtClean="0"/>
              <a:t> Social workers, counseling, SAP teams, mental health, substance abuse education and services, mentors, ecumenical ministerial services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a:t>
            </a:fld>
            <a:endParaRPr lang="en-US" altLang="en-US"/>
          </a:p>
        </p:txBody>
      </p:sp>
    </p:spTree>
    <p:extLst>
      <p:ext uri="{BB962C8B-B14F-4D97-AF65-F5344CB8AC3E}">
        <p14:creationId xmlns:p14="http://schemas.microsoft.com/office/powerpoint/2010/main" val="154595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none" dirty="0" smtClean="0"/>
              <a:t>Additional state-mandated interventions should be included in the catalog such as the Student Assistance Program, truancy elimination programs supported by the county courts, mental health interventions, and drug and alcohol abuse services. </a:t>
            </a:r>
          </a:p>
          <a:p>
            <a:endParaRPr lang="en-US" altLang="en-US" u="none" dirty="0" smtClean="0"/>
          </a:p>
          <a:p>
            <a:r>
              <a:rPr lang="en-US" altLang="en-US" u="none" dirty="0" smtClean="0"/>
              <a:t>The Intervention Catalog is customized to meet the specific needs of the students in the district.</a:t>
            </a:r>
            <a:r>
              <a:rPr lang="en-US" altLang="en-US" i="1" u="none" dirty="0" smtClean="0"/>
              <a:t>  </a:t>
            </a:r>
            <a:r>
              <a:rPr lang="en-US" altLang="en-US" u="none" dirty="0" smtClean="0"/>
              <a:t>Therefore each district will need to work with their community partners and district staff to determine all of the appropriate interventions to include in the Intervention Catalog.</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a:t>
            </a:fld>
            <a:endParaRPr lang="en-US" altLang="en-US"/>
          </a:p>
        </p:txBody>
      </p:sp>
    </p:spTree>
    <p:extLst>
      <p:ext uri="{BB962C8B-B14F-4D97-AF65-F5344CB8AC3E}">
        <p14:creationId xmlns:p14="http://schemas.microsoft.com/office/powerpoint/2010/main" val="115236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0"/>
            <a:ext cx="7772400" cy="2002536"/>
          </a:xfrm>
          <a:prstGeom prst="rect">
            <a:avLst/>
          </a:prstGeom>
        </p:spPr>
        <p:txBody>
          <a:bodyPr/>
          <a:lstStyle>
            <a:lvl1pPr>
              <a:defRPr sz="4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a:t>
            </a:r>
            <a:br>
              <a:rPr lang="en-US" dirty="0" smtClean="0"/>
            </a:br>
            <a:endParaRPr lang="en-US" dirty="0"/>
          </a:p>
        </p:txBody>
      </p:sp>
      <p:sp>
        <p:nvSpPr>
          <p:cNvPr id="3" name="Subtitle 2"/>
          <p:cNvSpPr>
            <a:spLocks noGrp="1"/>
          </p:cNvSpPr>
          <p:nvPr>
            <p:ph type="subTitle" idx="1"/>
          </p:nvPr>
        </p:nvSpPr>
        <p:spPr>
          <a:xfrm>
            <a:off x="1371600" y="3886200"/>
            <a:ext cx="6400800" cy="612648"/>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00" y="6126480"/>
            <a:ext cx="2304488" cy="548688"/>
          </a:xfrm>
          <a:prstGeom prst="rect">
            <a:avLst/>
          </a:prstGeom>
        </p:spPr>
      </p:pic>
    </p:spTree>
    <p:extLst>
      <p:ext uri="{BB962C8B-B14F-4D97-AF65-F5344CB8AC3E}">
        <p14:creationId xmlns:p14="http://schemas.microsoft.com/office/powerpoint/2010/main" val="21515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300"/>
              </a:spcBef>
              <a:spcAft>
                <a:spcPts val="1200"/>
              </a:spcAft>
              <a:buNone/>
              <a:defRPr sz="2000" u="sng">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17920"/>
            <a:ext cx="457200" cy="457200"/>
          </a:xfrm>
          <a:ln/>
        </p:spPr>
        <p:txBody>
          <a:bodyPr/>
          <a:lstStyle>
            <a:lvl1pPr algn="ctr">
              <a:defRPr/>
            </a:lvl1pPr>
          </a:lstStyle>
          <a:p>
            <a:pPr>
              <a:defRPr/>
            </a:pPr>
            <a:fld id="{9FF4DA41-66A1-4489-9499-879D688EB05A}" type="slidenum">
              <a:rPr lang="en-US" altLang="en-US" smtClean="0"/>
              <a:pPr>
                <a:defRPr/>
              </a:pPr>
              <a:t>‹#›</a:t>
            </a:fld>
            <a:endParaRPr lang="en-US"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4" y="6126480"/>
            <a:ext cx="2304488" cy="548688"/>
          </a:xfrm>
          <a:prstGeom prst="rect">
            <a:avLst/>
          </a:prstGeom>
        </p:spPr>
      </p:pic>
    </p:spTree>
    <p:extLst>
      <p:ext uri="{BB962C8B-B14F-4D97-AF65-F5344CB8AC3E}">
        <p14:creationId xmlns:p14="http://schemas.microsoft.com/office/powerpoint/2010/main" val="168537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487" y="2743200"/>
            <a:ext cx="8230313" cy="652329"/>
          </a:xfrm>
          <a:prstGeom prst="rect">
            <a:avLst/>
          </a:prstGeom>
        </p:spPr>
      </p:pic>
      <p:sp>
        <p:nvSpPr>
          <p:cNvPr id="6" name="Rectangle 6"/>
          <p:cNvSpPr>
            <a:spLocks noGrp="1" noChangeArrowheads="1"/>
          </p:cNvSpPr>
          <p:nvPr>
            <p:ph type="sldNum" sz="quarter" idx="12"/>
          </p:nvPr>
        </p:nvSpPr>
        <p:spPr>
          <a:xfrm>
            <a:off x="457200" y="6217920"/>
            <a:ext cx="457200" cy="457200"/>
          </a:xfrm>
          <a:ln/>
        </p:spPr>
        <p:txBody>
          <a:bodyPr/>
          <a:lstStyle>
            <a:lvl1pPr algn="ctr">
              <a:defRPr/>
            </a:lvl1pPr>
          </a:lstStyle>
          <a:p>
            <a:pPr>
              <a:defRPr/>
            </a:pPr>
            <a:fld id="{B7CBC692-CCD7-4F0B-BDA6-35A7FDB246B5}" type="slidenum">
              <a:rPr lang="en-US" altLang="en-US" smtClean="0"/>
              <a:pPr>
                <a:defRPr/>
              </a:pPr>
              <a:t>‹#›</a:t>
            </a:fld>
            <a:endParaRPr lang="en-US" altLang="en-US" dirty="0"/>
          </a:p>
        </p:txBody>
      </p:sp>
      <p:sp>
        <p:nvSpPr>
          <p:cNvPr id="7" name="Title 1"/>
          <p:cNvSpPr>
            <a:spLocks noGrp="1"/>
          </p:cNvSpPr>
          <p:nvPr>
            <p:ph type="title"/>
          </p:nvPr>
        </p:nvSpPr>
        <p:spPr>
          <a:xfrm>
            <a:off x="685800" y="2761488"/>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00" y="6126480"/>
            <a:ext cx="2304488" cy="548688"/>
          </a:xfrm>
          <a:prstGeom prst="rect">
            <a:avLst/>
          </a:prstGeom>
        </p:spPr>
      </p:pic>
    </p:spTree>
    <p:extLst>
      <p:ext uri="{BB962C8B-B14F-4D97-AF65-F5344CB8AC3E}">
        <p14:creationId xmlns:p14="http://schemas.microsoft.com/office/powerpoint/2010/main" val="230327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ln>
            <a:noFill/>
          </a:ln>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solidFill>
            <a:schemeClr val="accent4">
              <a:lumMod val="50000"/>
            </a:schemeClr>
          </a:solidFill>
          <a:ln>
            <a:solidFill>
              <a:schemeClr val="bg2">
                <a:lumMod val="75000"/>
              </a:schemeClr>
            </a:solidFill>
          </a:ln>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a:t>
            </a:r>
          </a:p>
        </p:txBody>
      </p:sp>
      <p:sp>
        <p:nvSpPr>
          <p:cNvPr id="5" name="Text Placeholder 4"/>
          <p:cNvSpPr>
            <a:spLocks noGrp="1"/>
          </p:cNvSpPr>
          <p:nvPr>
            <p:ph type="body" sz="quarter" idx="3"/>
          </p:nvPr>
        </p:nvSpPr>
        <p:spPr>
          <a:xfrm>
            <a:off x="4645025" y="1535113"/>
            <a:ext cx="4041775" cy="639762"/>
          </a:xfrm>
          <a:solidFill>
            <a:schemeClr val="accent4">
              <a:lumMod val="50000"/>
            </a:schemeClr>
          </a:solidFill>
          <a:ln>
            <a:solidFill>
              <a:schemeClr val="bg2">
                <a:lumMod val="75000"/>
              </a:schemeClr>
            </a:solidFill>
          </a:ln>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9" name="Rectangle 6"/>
          <p:cNvSpPr>
            <a:spLocks noGrp="1" noChangeArrowheads="1"/>
          </p:cNvSpPr>
          <p:nvPr>
            <p:ph type="sldNum" sz="quarter" idx="12"/>
          </p:nvPr>
        </p:nvSpPr>
        <p:spPr>
          <a:ln/>
        </p:spPr>
        <p:txBody>
          <a:bodyPr/>
          <a:lstStyle>
            <a:lvl1pPr>
              <a:defRPr/>
            </a:lvl1pPr>
          </a:lstStyle>
          <a:p>
            <a:pPr>
              <a:defRPr/>
            </a:pPr>
            <a:fld id="{A937B756-8CD6-42A2-A8D8-66E820AE9238}" type="slidenum">
              <a:rPr lang="en-US" altLang="en-US"/>
              <a:pPr>
                <a:defRPr/>
              </a:pPr>
              <a:t>‹#›</a:t>
            </a:fld>
            <a:endParaRPr lang="en-US" alt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126163"/>
            <a:ext cx="2304488" cy="548688"/>
          </a:xfrm>
          <a:prstGeom prst="rect">
            <a:avLst/>
          </a:prstGeom>
        </p:spPr>
      </p:pic>
      <p:sp>
        <p:nvSpPr>
          <p:cNvPr id="12" name="TextBox 11"/>
          <p:cNvSpPr txBox="1"/>
          <p:nvPr userDrawn="1"/>
        </p:nvSpPr>
        <p:spPr>
          <a:xfrm>
            <a:off x="4645025" y="2176272"/>
            <a:ext cx="4040188" cy="3950208"/>
          </a:xfrm>
          <a:prstGeom prst="rect">
            <a:avLst/>
          </a:prstGeom>
          <a:noFill/>
        </p:spPr>
        <p:txBody>
          <a:bodyPr wrap="square" rtlCol="0">
            <a:noAutofit/>
          </a:bodyPr>
          <a:lstStyle/>
          <a:p>
            <a:pPr marL="205740" indent="0">
              <a:spcBef>
                <a:spcPts val="300"/>
              </a:spcBef>
              <a:spcAft>
                <a:spcPts val="600"/>
              </a:spcAft>
              <a:buFont typeface="Arial" panose="020B0604020202020204" pitchFamily="34" charse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15"/>
          <p:cNvSpPr>
            <a:spLocks noGrp="1"/>
          </p:cNvSpPr>
          <p:nvPr>
            <p:ph type="body" sz="quarter" idx="13"/>
          </p:nvPr>
        </p:nvSpPr>
        <p:spPr>
          <a:xfrm>
            <a:off x="457200" y="2173479"/>
            <a:ext cx="4040188" cy="3886200"/>
          </a:xfrm>
          <a:ln>
            <a:solidFill>
              <a:schemeClr val="bg2">
                <a:lumMod val="75000"/>
              </a:schemeClr>
            </a:solidFill>
          </a:ln>
        </p:spPr>
        <p:txBody>
          <a:bodyPr/>
          <a:lstStyle>
            <a:lvl1pPr marL="182880" indent="-342900">
              <a:spcBef>
                <a:spcPts val="300"/>
              </a:spcBef>
              <a:spcAft>
                <a:spcPts val="600"/>
              </a:spcAft>
              <a:buFont typeface="Arial" panose="020B0604020202020204" pitchFamily="34" charset="0"/>
              <a:buChar char="•"/>
              <a:defRPr sz="2000" u="none"/>
            </a:lvl1pPr>
            <a:lvl2pPr marL="548640">
              <a:spcAft>
                <a:spcPts val="600"/>
              </a:spcAft>
              <a:defRPr/>
            </a:lvl2pPr>
            <a:lvl3pPr marL="822960">
              <a:spcAft>
                <a:spcPts val="600"/>
              </a:spcAft>
              <a:defRPr/>
            </a:lvl3pPr>
            <a:lvl4pPr marL="1097280">
              <a:spcAft>
                <a:spcPts val="600"/>
              </a:spcAft>
              <a:defRPr/>
            </a:lvl4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17" name="Text Placeholder 15"/>
          <p:cNvSpPr>
            <a:spLocks noGrp="1"/>
          </p:cNvSpPr>
          <p:nvPr>
            <p:ph type="body" sz="quarter" idx="14"/>
          </p:nvPr>
        </p:nvSpPr>
        <p:spPr>
          <a:xfrm>
            <a:off x="4645152" y="2173478"/>
            <a:ext cx="4040188" cy="3886200"/>
          </a:xfrm>
          <a:ln>
            <a:solidFill>
              <a:schemeClr val="bg2">
                <a:lumMod val="75000"/>
              </a:schemeClr>
            </a:solidFill>
          </a:ln>
        </p:spPr>
        <p:txBody>
          <a:bodyPr/>
          <a:lstStyle>
            <a:lvl1pPr marL="182880" indent="-342900">
              <a:spcBef>
                <a:spcPts val="300"/>
              </a:spcBef>
              <a:spcAft>
                <a:spcPts val="600"/>
              </a:spcAft>
              <a:buFont typeface="Arial" panose="020B0604020202020204" pitchFamily="34" charset="0"/>
              <a:buChar char="•"/>
              <a:defRPr sz="2000" u="none"/>
            </a:lvl1pPr>
            <a:lvl2pPr marL="548640">
              <a:spcAft>
                <a:spcPts val="600"/>
              </a:spcAft>
              <a:defRPr/>
            </a:lvl2pPr>
            <a:lvl3pPr marL="822960">
              <a:spcAft>
                <a:spcPts val="600"/>
              </a:spcAft>
              <a:defRPr/>
            </a:lvl3pPr>
            <a:lvl4pPr marL="1097280">
              <a:spcAft>
                <a:spcPts val="600"/>
              </a:spcAft>
              <a:defRPr/>
            </a:lvl4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5505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005522"/>
          </a:xfrm>
          <a:prstGeom prst="rect">
            <a:avLst/>
          </a:prstGeom>
        </p:spPr>
        <p:txBody>
          <a:bodyPr/>
          <a:lstStyle>
            <a:lvl1pPr algn="l">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Do not use this slide-information only</a:t>
            </a:r>
            <a:endParaRPr lang="en-US" dirty="0"/>
          </a:p>
        </p:txBody>
      </p:sp>
      <p:sp>
        <p:nvSpPr>
          <p:cNvPr id="5" name="Rectangle 6"/>
          <p:cNvSpPr>
            <a:spLocks noGrp="1" noChangeArrowheads="1"/>
          </p:cNvSpPr>
          <p:nvPr>
            <p:ph type="sldNum" sz="quarter" idx="12"/>
          </p:nvPr>
        </p:nvSpPr>
        <p:spPr>
          <a:xfrm>
            <a:off x="464127" y="6247245"/>
            <a:ext cx="526473" cy="476250"/>
          </a:xfrm>
          <a:ln/>
        </p:spPr>
        <p:txBody>
          <a:bodyPr/>
          <a:lstStyle>
            <a:lvl1pPr algn="ctr">
              <a:defRPr/>
            </a:lvl1pPr>
          </a:lstStyle>
          <a:p>
            <a:pPr>
              <a:defRPr/>
            </a:pPr>
            <a:fld id="{C0610AB0-8467-4CD0-9D84-C89E76DCD469}" type="slidenum">
              <a:rPr lang="en-US" altLang="en-US" smtClean="0"/>
              <a:pPr>
                <a:defRPr/>
              </a:pPr>
              <a:t>‹#›</a:t>
            </a:fld>
            <a:endParaRPr lang="en-US" altLang="en-US" dirty="0"/>
          </a:p>
        </p:txBody>
      </p:sp>
      <p:sp>
        <p:nvSpPr>
          <p:cNvPr id="6" name="Content Placeholder 2"/>
          <p:cNvSpPr>
            <a:spLocks noGrp="1"/>
          </p:cNvSpPr>
          <p:nvPr>
            <p:ph idx="1" hasCustomPrompt="1"/>
          </p:nvPr>
        </p:nvSpPr>
        <p:spPr>
          <a:xfrm>
            <a:off x="457200" y="1447800"/>
            <a:ext cx="8229600" cy="4404360"/>
          </a:xfrm>
        </p:spPr>
        <p:txBody>
          <a:bodyPr/>
          <a:lstStyle>
            <a:lvl1pPr marL="0" indent="0">
              <a:spcBef>
                <a:spcPts val="300"/>
              </a:spcBef>
              <a:spcAft>
                <a:spcPts val="1200"/>
              </a:spcAft>
              <a:buNone/>
              <a:defRPr sz="2400" u="sng" baseline="0">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baseline="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baseline="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Instructions: See Slide Master for Info</a:t>
            </a:r>
          </a:p>
          <a:p>
            <a:pPr lvl="1"/>
            <a:r>
              <a:rPr lang="en-US" dirty="0" smtClean="0"/>
              <a:t>Use the ‘increase level indent’ icon to activate bullet formatting</a:t>
            </a:r>
          </a:p>
          <a:p>
            <a:pPr lvl="1"/>
            <a:r>
              <a:rPr lang="en-US" dirty="0" smtClean="0"/>
              <a:t>Text is always Verdana, see slides for sizes</a:t>
            </a:r>
          </a:p>
          <a:p>
            <a:pPr lvl="1"/>
            <a:r>
              <a:rPr lang="en-US" dirty="0" smtClean="0"/>
              <a:t>Text is always black (except side title which is white)</a:t>
            </a:r>
          </a:p>
          <a:p>
            <a:pPr lvl="1"/>
            <a:r>
              <a:rPr lang="en-US" dirty="0" smtClean="0"/>
              <a:t>Color blocks for this slide deck include:</a:t>
            </a:r>
          </a:p>
          <a:p>
            <a:pPr lvl="2"/>
            <a:r>
              <a:rPr lang="en-US" dirty="0" smtClean="0"/>
              <a:t>Blue Accent 4, Darker 50%</a:t>
            </a:r>
          </a:p>
          <a:p>
            <a:pPr lvl="2"/>
            <a:r>
              <a:rPr lang="en-US" dirty="0" smtClean="0"/>
              <a:t>Ice Blue Background 2, Darker 50%</a:t>
            </a:r>
          </a:p>
        </p:txBody>
      </p:sp>
      <p:pic>
        <p:nvPicPr>
          <p:cNvPr id="7" name="Picture 6"/>
          <p:cNvPicPr>
            <a:picLocks noChangeAspect="1"/>
          </p:cNvPicPr>
          <p:nvPr userDrawn="1"/>
        </p:nvPicPr>
        <p:blipFill>
          <a:blip r:embed="rId2"/>
          <a:stretch>
            <a:fillRect/>
          </a:stretch>
        </p:blipFill>
        <p:spPr>
          <a:xfrm>
            <a:off x="7686077" y="2431472"/>
            <a:ext cx="896814" cy="685800"/>
          </a:xfrm>
          <a:prstGeom prst="rect">
            <a:avLst/>
          </a:prstGeom>
          <a:effectLst>
            <a:outerShdw blurRad="63500" sx="102000" sy="102000" algn="ctr" rotWithShape="0">
              <a:prstClr val="black">
                <a:alpha val="40000"/>
              </a:prstClr>
            </a:outerShdw>
          </a:effectLst>
        </p:spPr>
      </p:pic>
      <p:sp>
        <p:nvSpPr>
          <p:cNvPr id="8" name="Rectangle 7"/>
          <p:cNvSpPr/>
          <p:nvPr userDrawn="1"/>
        </p:nvSpPr>
        <p:spPr>
          <a:xfrm>
            <a:off x="6324600" y="4256116"/>
            <a:ext cx="2286000" cy="4572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553325" y="4830300"/>
            <a:ext cx="1057275" cy="45243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6948" y="6147238"/>
            <a:ext cx="2304488" cy="548688"/>
          </a:xfrm>
          <a:prstGeom prst="rect">
            <a:avLst/>
          </a:prstGeom>
        </p:spPr>
      </p:pic>
    </p:spTree>
    <p:extLst>
      <p:ext uri="{BB962C8B-B14F-4D97-AF65-F5344CB8AC3E}">
        <p14:creationId xmlns:p14="http://schemas.microsoft.com/office/powerpoint/2010/main" val="291804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B2B12CE8-4B25-433D-B1B8-2FF194E0772F}" type="slidenum">
              <a:rPr lang="en-US" altLang="en-US"/>
              <a:pPr>
                <a:defRPr/>
              </a:pPr>
              <a:t>‹#›</a:t>
            </a:fld>
            <a:endParaRPr lang="en-US" alt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9"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4033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300"/>
              </a:spcBef>
              <a:spcAft>
                <a:spcPts val="1200"/>
              </a:spcAft>
              <a:buNone/>
              <a:defRPr sz="2000" u="sng">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48400"/>
            <a:ext cx="457200" cy="457200"/>
          </a:xfrm>
          <a:ln/>
        </p:spPr>
        <p:txBody>
          <a:bodyPr/>
          <a:lstStyle>
            <a:lvl1pPr algn="ctr">
              <a:defRPr/>
            </a:lvl1pPr>
          </a:lstStyle>
          <a:p>
            <a:pPr>
              <a:defRPr/>
            </a:pPr>
            <a:fld id="{9FF4DA41-66A1-4489-9499-879D688EB05A}" type="slidenum">
              <a:rPr lang="en-US" altLang="en-US" smtClean="0"/>
              <a:pPr>
                <a:defRPr/>
              </a:pPr>
              <a:t>‹#›</a:t>
            </a:fld>
            <a:endParaRPr lang="en-US"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4" y="6126480"/>
            <a:ext cx="2304488" cy="548688"/>
          </a:xfrm>
          <a:prstGeom prst="rect">
            <a:avLst/>
          </a:prstGeom>
        </p:spPr>
      </p:pic>
      <p:sp>
        <p:nvSpPr>
          <p:cNvPr id="9" name="Content Placeholder 8"/>
          <p:cNvSpPr>
            <a:spLocks noGrp="1"/>
          </p:cNvSpPr>
          <p:nvPr>
            <p:ph sz="quarter" idx="13"/>
          </p:nvPr>
        </p:nvSpPr>
        <p:spPr>
          <a:xfrm>
            <a:off x="1828800" y="6675438"/>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280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300"/>
              </a:spcBef>
              <a:spcAft>
                <a:spcPts val="1200"/>
              </a:spcAft>
              <a:buNone/>
              <a:defRPr sz="2000" u="sng">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48400"/>
            <a:ext cx="457200" cy="457200"/>
          </a:xfrm>
          <a:ln/>
        </p:spPr>
        <p:txBody>
          <a:bodyPr/>
          <a:lstStyle>
            <a:lvl1pPr algn="ctr">
              <a:defRPr/>
            </a:lvl1pPr>
          </a:lstStyle>
          <a:p>
            <a:pPr>
              <a:defRPr/>
            </a:pPr>
            <a:fld id="{9FF4DA41-66A1-4489-9499-879D688EB05A}" type="slidenum">
              <a:rPr lang="en-US" altLang="en-US" smtClean="0"/>
              <a:pPr>
                <a:defRPr/>
              </a:pPr>
              <a:t>‹#›</a:t>
            </a:fld>
            <a:endParaRPr lang="en-US"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4" y="6126480"/>
            <a:ext cx="2304488" cy="548688"/>
          </a:xfrm>
          <a:prstGeom prst="rect">
            <a:avLst/>
          </a:prstGeom>
        </p:spPr>
      </p:pic>
      <p:sp>
        <p:nvSpPr>
          <p:cNvPr id="9" name="Content Placeholder 8"/>
          <p:cNvSpPr>
            <a:spLocks noGrp="1"/>
          </p:cNvSpPr>
          <p:nvPr>
            <p:ph sz="quarter" idx="13"/>
          </p:nvPr>
        </p:nvSpPr>
        <p:spPr>
          <a:xfrm>
            <a:off x="1828800" y="6675438"/>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267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300"/>
              </a:spcBef>
              <a:spcAft>
                <a:spcPts val="1200"/>
              </a:spcAft>
              <a:buNone/>
              <a:defRPr sz="2000" u="sng">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48400"/>
            <a:ext cx="457200" cy="457200"/>
          </a:xfrm>
          <a:ln/>
        </p:spPr>
        <p:txBody>
          <a:bodyPr/>
          <a:lstStyle>
            <a:lvl1pPr algn="ctr">
              <a:defRPr/>
            </a:lvl1pPr>
          </a:lstStyle>
          <a:p>
            <a:pPr>
              <a:defRPr/>
            </a:pPr>
            <a:fld id="{9FF4DA41-66A1-4489-9499-879D688EB05A}" type="slidenum">
              <a:rPr lang="en-US" altLang="en-US" smtClean="0"/>
              <a:pPr>
                <a:defRPr/>
              </a:pPr>
              <a:t>‹#›</a:t>
            </a:fld>
            <a:endParaRPr lang="en-US"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4" y="6126480"/>
            <a:ext cx="2304488" cy="548688"/>
          </a:xfrm>
          <a:prstGeom prst="rect">
            <a:avLst/>
          </a:prstGeom>
        </p:spPr>
      </p:pic>
      <p:sp>
        <p:nvSpPr>
          <p:cNvPr id="9" name="Content Placeholder 8"/>
          <p:cNvSpPr>
            <a:spLocks noGrp="1"/>
          </p:cNvSpPr>
          <p:nvPr>
            <p:ph sz="quarter" idx="13"/>
          </p:nvPr>
        </p:nvSpPr>
        <p:spPr>
          <a:xfrm>
            <a:off x="1828800" y="6675438"/>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201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lvl="0" indent="0" algn="l" rtl="0" eaLnBrk="0" fontAlgn="base" hangingPunct="0">
              <a:spcBef>
                <a:spcPts val="300"/>
              </a:spcBef>
              <a:spcAft>
                <a:spcPts val="1200"/>
              </a:spcAft>
              <a:buNone/>
            </a:pPr>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0" name="Rectangle 6"/>
          <p:cNvSpPr>
            <a:spLocks noGrp="1" noChangeArrowheads="1"/>
          </p:cNvSpPr>
          <p:nvPr>
            <p:ph type="sldNum" sz="quarter" idx="4"/>
          </p:nvPr>
        </p:nvSpPr>
        <p:spPr bwMode="auto">
          <a:xfrm>
            <a:off x="457200" y="621792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fld id="{9DA675E0-B23E-4672-ACB3-948FF9D6CEB4}" type="slidenum">
              <a:rPr lang="en-US" altLang="en-US" smtClean="0"/>
              <a:pPr>
                <a:defRPr/>
              </a:pPr>
              <a:t>‹#›</a:t>
            </a:fld>
            <a:endParaRPr lang="en-US" altLang="en-US" dirty="0"/>
          </a:p>
        </p:txBody>
      </p:sp>
      <p:sp>
        <p:nvSpPr>
          <p:cNvPr id="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6" r:id="rId6"/>
    <p:sldLayoutId id="2147483664" r:id="rId7"/>
    <p:sldLayoutId id="2147483666" r:id="rId8"/>
    <p:sldLayoutId id="2147483672" r:id="rId9"/>
  </p:sldLayoutIdLst>
  <p:hf hdr="0" ftr="0" dt="0"/>
  <p:txStyles>
    <p:titleStyle>
      <a:lvl1pPr algn="ctr" rtl="0" eaLnBrk="0" fontAlgn="base" hangingPunct="0">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2800">
          <a:solidFill>
            <a:srgbClr val="D9D9D9"/>
          </a:solidFill>
          <a:latin typeface="Arial" charset="0"/>
        </a:defRPr>
      </a:lvl2pPr>
      <a:lvl3pPr algn="ctr" rtl="0" eaLnBrk="0" fontAlgn="base" hangingPunct="0">
        <a:spcBef>
          <a:spcPct val="0"/>
        </a:spcBef>
        <a:spcAft>
          <a:spcPct val="0"/>
        </a:spcAft>
        <a:defRPr sz="2800">
          <a:solidFill>
            <a:srgbClr val="D9D9D9"/>
          </a:solidFill>
          <a:latin typeface="Arial" charset="0"/>
        </a:defRPr>
      </a:lvl3pPr>
      <a:lvl4pPr algn="ctr" rtl="0" eaLnBrk="0" fontAlgn="base" hangingPunct="0">
        <a:spcBef>
          <a:spcPct val="0"/>
        </a:spcBef>
        <a:spcAft>
          <a:spcPct val="0"/>
        </a:spcAft>
        <a:defRPr sz="2800">
          <a:solidFill>
            <a:srgbClr val="D9D9D9"/>
          </a:solidFill>
          <a:latin typeface="Arial" charset="0"/>
        </a:defRPr>
      </a:lvl4pPr>
      <a:lvl5pPr algn="ctr" rtl="0" eaLnBrk="0" fontAlgn="base" hangingPunct="0">
        <a:spcBef>
          <a:spcPct val="0"/>
        </a:spcBef>
        <a:spcAft>
          <a:spcPct val="0"/>
        </a:spcAft>
        <a:defRPr sz="2800">
          <a:solidFill>
            <a:srgbClr val="D9D9D9"/>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lang="en-US" altLang="en-US" sz="2400" u="sng"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2583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1158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6878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2598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pde.sa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ducation.state.pa.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txBox="1">
            <a:spLocks/>
          </p:cNvSpPr>
          <p:nvPr/>
        </p:nvSpPr>
        <p:spPr bwMode="auto">
          <a:xfrm>
            <a:off x="1657350" y="1828800"/>
            <a:ext cx="58293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3300" dirty="0">
                <a:solidFill>
                  <a:prstClr val="black"/>
                </a:solidFill>
                <a:latin typeface="Verdana" panose="020B0604030504040204" pitchFamily="34" charset="0"/>
                <a:ea typeface="Verdana" panose="020B0604030504040204" pitchFamily="34" charset="0"/>
                <a:cs typeface="Verdana" panose="020B0604030504040204" pitchFamily="34" charset="0"/>
              </a:rPr>
              <a:t>Course 4C </a:t>
            </a:r>
            <a:r>
              <a:rPr lang="en-US" altLang="en-US" sz="3300" dirty="0">
                <a:latin typeface="Verdana" panose="020B0604030504040204" pitchFamily="34" charset="0"/>
                <a:ea typeface="Verdana" panose="020B0604030504040204" pitchFamily="34" charset="0"/>
                <a:cs typeface="Verdana" panose="020B0604030504040204" pitchFamily="34" charset="0"/>
              </a:rPr>
              <a:t>Intervention Catalog Coordinator Navigation</a:t>
            </a:r>
            <a:endParaRPr lang="en-US" altLang="en-US" sz="33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077" name="Subtitle 2"/>
          <p:cNvSpPr>
            <a:spLocks noGrp="1"/>
          </p:cNvSpPr>
          <p:nvPr>
            <p:ph type="subTitle" idx="1"/>
          </p:nvPr>
        </p:nvSpPr>
        <p:spPr>
          <a:xfrm>
            <a:off x="2171700" y="3771900"/>
            <a:ext cx="4800600" cy="457200"/>
          </a:xfrm>
        </p:spPr>
        <p:txBody>
          <a:bodyPr/>
          <a:lstStyle/>
          <a:p>
            <a:pPr eaLnBrk="1" hangingPunct="1">
              <a:spcBef>
                <a:spcPct val="0"/>
              </a:spcBef>
            </a:pPr>
            <a:r>
              <a:rPr lang="en-US" altLang="en-US" u="none" dirty="0">
                <a:solidFill>
                  <a:srgbClr val="000000"/>
                </a:solidFill>
              </a:rPr>
              <a:t>Document #</a:t>
            </a:r>
            <a:r>
              <a:rPr lang="en-US" altLang="en-US" u="none" dirty="0" smtClean="0">
                <a:solidFill>
                  <a:srgbClr val="000000"/>
                </a:solidFill>
              </a:rPr>
              <a:t>C4C.2</a:t>
            </a:r>
            <a:endParaRPr lang="en-US" altLang="en-US" u="none" dirty="0">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83" y="5974080"/>
            <a:ext cx="2556017" cy="731520"/>
          </a:xfrm>
          <a:prstGeom prst="rect">
            <a:avLst/>
          </a:prstGeom>
        </p:spPr>
      </p:pic>
    </p:spTree>
    <p:extLst>
      <p:ext uri="{BB962C8B-B14F-4D97-AF65-F5344CB8AC3E}">
        <p14:creationId xmlns:p14="http://schemas.microsoft.com/office/powerpoint/2010/main" val="3920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10</a:t>
            </a:fld>
            <a:endParaRPr lang="en-US" altLang="en-US" dirty="0"/>
          </a:p>
        </p:txBody>
      </p:sp>
      <p:sp>
        <p:nvSpPr>
          <p:cNvPr id="3" name="Title 2"/>
          <p:cNvSpPr>
            <a:spLocks noGrp="1"/>
          </p:cNvSpPr>
          <p:nvPr>
            <p:ph type="title"/>
          </p:nvPr>
        </p:nvSpPr>
        <p:spPr/>
        <p:txBody>
          <a:bodyPr/>
          <a:lstStyle/>
          <a:p>
            <a:r>
              <a:rPr lang="en-US" dirty="0" smtClean="0"/>
              <a:t>Viewing and Searching Interventions</a:t>
            </a:r>
            <a:endParaRPr lang="en-US" dirty="0"/>
          </a:p>
        </p:txBody>
      </p:sp>
    </p:spTree>
    <p:extLst>
      <p:ext uri="{BB962C8B-B14F-4D97-AF65-F5344CB8AC3E}">
        <p14:creationId xmlns:p14="http://schemas.microsoft.com/office/powerpoint/2010/main" val="2599223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Viewing Interventions I </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11</a:t>
            </a:fld>
            <a:endParaRPr lang="en-US" altLang="en-US" dirty="0"/>
          </a:p>
        </p:txBody>
      </p:sp>
      <p:pic>
        <p:nvPicPr>
          <p:cNvPr id="9" name="Content Placeholder 8"/>
          <p:cNvPicPr>
            <a:picLocks noGrp="1" noChangeAspect="1"/>
          </p:cNvPicPr>
          <p:nvPr>
            <p:ph idx="1"/>
          </p:nvPr>
        </p:nvPicPr>
        <p:blipFill>
          <a:blip r:embed="rId3"/>
          <a:stretch>
            <a:fillRect/>
          </a:stretch>
        </p:blipFill>
        <p:spPr>
          <a:xfrm>
            <a:off x="457200" y="1240934"/>
            <a:ext cx="8266666" cy="3178666"/>
          </a:xfrm>
          <a:prstGeom prst="rect">
            <a:avLst/>
          </a:prstGeom>
          <a:effectLst>
            <a:outerShdw blurRad="63500" sx="102000" sy="102000" algn="ctr" rotWithShape="0">
              <a:prstClr val="black">
                <a:alpha val="40000"/>
              </a:prstClr>
            </a:outerShdw>
          </a:effectLst>
        </p:spPr>
      </p:pic>
      <p:sp>
        <p:nvSpPr>
          <p:cNvPr id="10" name="Right Arrow 9"/>
          <p:cNvSpPr/>
          <p:nvPr/>
        </p:nvSpPr>
        <p:spPr>
          <a:xfrm rot="7320000">
            <a:off x="1793342" y="328467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51198" y="4464784"/>
            <a:ext cx="7983202" cy="1631216"/>
          </a:xfrm>
          <a:prstGeom prst="rect">
            <a:avLst/>
          </a:prstGeom>
        </p:spPr>
        <p:txBody>
          <a:bodyPr wrap="square">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The Intervention List shows interventions that are available to be assigned to students</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Only the Intervention Catalog Coordinator and Dashboard Administrator have rights to add/delete/edit Interventions in the Intervention Catalog</a:t>
            </a:r>
          </a:p>
        </p:txBody>
      </p:sp>
    </p:spTree>
    <p:extLst>
      <p:ext uri="{BB962C8B-B14F-4D97-AF65-F5344CB8AC3E}">
        <p14:creationId xmlns:p14="http://schemas.microsoft.com/office/powerpoint/2010/main" val="2771245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24513"/>
            <a:ext cx="7872984" cy="466344"/>
          </a:xfrm>
        </p:spPr>
        <p:txBody>
          <a:bodyPr/>
          <a:lstStyle/>
          <a:p>
            <a:r>
              <a:rPr lang="en-US" dirty="0" smtClean="0"/>
              <a:t>Viewing Interventions: More Button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12</a:t>
            </a:fld>
            <a:endParaRPr lang="en-US" altLang="en-US" dirty="0"/>
          </a:p>
        </p:txBody>
      </p:sp>
      <p:pic>
        <p:nvPicPr>
          <p:cNvPr id="12" name="Content Placeholder 11"/>
          <p:cNvPicPr>
            <a:picLocks noGrp="1" noChangeAspect="1"/>
          </p:cNvPicPr>
          <p:nvPr>
            <p:ph idx="1"/>
          </p:nvPr>
        </p:nvPicPr>
        <p:blipFill>
          <a:blip r:embed="rId3"/>
          <a:stretch>
            <a:fillRect/>
          </a:stretch>
        </p:blipFill>
        <p:spPr>
          <a:xfrm>
            <a:off x="279311" y="1241794"/>
            <a:ext cx="8569524" cy="3666666"/>
          </a:xfrm>
          <a:prstGeom prst="rect">
            <a:avLst/>
          </a:prstGeom>
          <a:effectLst>
            <a:outerShdw blurRad="63500" sx="102000" sy="102000" algn="ctr" rotWithShape="0">
              <a:prstClr val="black">
                <a:alpha val="40000"/>
              </a:prstClr>
            </a:outerShdw>
          </a:effectLst>
        </p:spPr>
      </p:pic>
      <p:sp>
        <p:nvSpPr>
          <p:cNvPr id="13" name="Right Arrow 12"/>
          <p:cNvSpPr/>
          <p:nvPr/>
        </p:nvSpPr>
        <p:spPr>
          <a:xfrm>
            <a:off x="6400800" y="339246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10800000">
            <a:off x="2286000" y="308398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33627" y="5080358"/>
            <a:ext cx="8660892" cy="1015663"/>
          </a:xfrm>
          <a:prstGeom prst="rect">
            <a:avLst/>
          </a:prstGeom>
        </p:spPr>
        <p:txBody>
          <a:bodyPr wrap="square">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To see intervention details choose Details from the dropdown list that appears by clicking on the More button</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Or see intervention details by clicking on the intervention name</a:t>
            </a:r>
          </a:p>
        </p:txBody>
      </p:sp>
      <p:sp>
        <p:nvSpPr>
          <p:cNvPr id="8" name="Rectangle 7"/>
          <p:cNvSpPr/>
          <p:nvPr/>
        </p:nvSpPr>
        <p:spPr>
          <a:xfrm>
            <a:off x="7239000" y="3200400"/>
            <a:ext cx="1024804" cy="6096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82552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399" y="1188272"/>
            <a:ext cx="6110764" cy="4853940"/>
          </a:xfr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Viewing Interventions: Details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13</a:t>
            </a:fld>
            <a:endParaRPr lang="en-US" altLang="en-US" dirty="0"/>
          </a:p>
        </p:txBody>
      </p:sp>
      <p:sp>
        <p:nvSpPr>
          <p:cNvPr id="9" name="Text Placeholder 8"/>
          <p:cNvSpPr>
            <a:spLocks noGrp="1"/>
          </p:cNvSpPr>
          <p:nvPr>
            <p:ph type="body" sz="quarter" idx="4294967295"/>
          </p:nvPr>
        </p:nvSpPr>
        <p:spPr>
          <a:xfrm>
            <a:off x="21021" y="1188273"/>
            <a:ext cx="2188779" cy="4755327"/>
          </a:xfrm>
        </p:spPr>
        <p:txBody>
          <a:bodyPr>
            <a:normAutofit/>
          </a:bodyPr>
          <a:lstStyle/>
          <a:p>
            <a:pPr>
              <a:spcBef>
                <a:spcPts val="0"/>
              </a:spcBef>
            </a:pPr>
            <a:r>
              <a:rPr lang="en-US" sz="2000" u="none" dirty="0" smtClean="0"/>
              <a:t>Contact</a:t>
            </a:r>
            <a:endParaRPr lang="en-US" sz="2000" u="none" dirty="0"/>
          </a:p>
          <a:p>
            <a:pPr>
              <a:spcBef>
                <a:spcPts val="0"/>
              </a:spcBef>
            </a:pPr>
            <a:r>
              <a:rPr lang="en-US" sz="2000" u="none" dirty="0" smtClean="0"/>
              <a:t>Levels</a:t>
            </a:r>
          </a:p>
          <a:p>
            <a:pPr>
              <a:spcBef>
                <a:spcPts val="0"/>
              </a:spcBef>
            </a:pPr>
            <a:r>
              <a:rPr lang="en-US" sz="2000" u="none" dirty="0" smtClean="0"/>
              <a:t>Gender</a:t>
            </a:r>
          </a:p>
          <a:p>
            <a:pPr>
              <a:spcBef>
                <a:spcPts val="0"/>
              </a:spcBef>
            </a:pPr>
            <a:r>
              <a:rPr lang="en-US" sz="2000" u="none" dirty="0" smtClean="0"/>
              <a:t>Area</a:t>
            </a:r>
          </a:p>
          <a:p>
            <a:pPr>
              <a:spcBef>
                <a:spcPts val="0"/>
              </a:spcBef>
            </a:pPr>
            <a:r>
              <a:rPr lang="en-US" sz="2000" u="none" dirty="0" smtClean="0"/>
              <a:t>Population</a:t>
            </a:r>
          </a:p>
          <a:p>
            <a:pPr>
              <a:spcBef>
                <a:spcPts val="0"/>
              </a:spcBef>
            </a:pPr>
            <a:r>
              <a:rPr lang="en-US" sz="2000" u="none" dirty="0" smtClean="0"/>
              <a:t>Duration</a:t>
            </a:r>
          </a:p>
          <a:p>
            <a:pPr>
              <a:spcBef>
                <a:spcPts val="0"/>
              </a:spcBef>
            </a:pPr>
            <a:r>
              <a:rPr lang="en-US" sz="2000" u="none" dirty="0" smtClean="0"/>
              <a:t>School</a:t>
            </a:r>
          </a:p>
          <a:p>
            <a:pPr>
              <a:spcBef>
                <a:spcPts val="0"/>
              </a:spcBef>
            </a:pPr>
            <a:r>
              <a:rPr lang="en-US" sz="2000" u="none" dirty="0" smtClean="0"/>
              <a:t>Location</a:t>
            </a:r>
          </a:p>
          <a:p>
            <a:pPr>
              <a:spcBef>
                <a:spcPts val="0"/>
              </a:spcBef>
            </a:pPr>
            <a:r>
              <a:rPr lang="en-US" sz="2000" u="none" dirty="0" smtClean="0"/>
              <a:t>Grade Level</a:t>
            </a:r>
          </a:p>
          <a:p>
            <a:pPr>
              <a:spcBef>
                <a:spcPts val="0"/>
              </a:spcBef>
            </a:pPr>
            <a:r>
              <a:rPr lang="en-US" sz="2000" u="none" dirty="0" smtClean="0"/>
              <a:t>Eligibility</a:t>
            </a:r>
          </a:p>
          <a:p>
            <a:pPr>
              <a:spcBef>
                <a:spcPts val="0"/>
              </a:spcBef>
            </a:pPr>
            <a:r>
              <a:rPr lang="en-US" sz="2000" u="none" dirty="0" smtClean="0"/>
              <a:t>Cost</a:t>
            </a:r>
          </a:p>
          <a:p>
            <a:pPr>
              <a:spcBef>
                <a:spcPts val="0"/>
              </a:spcBef>
            </a:pPr>
            <a:r>
              <a:rPr lang="en-US" sz="2000" u="none" dirty="0" smtClean="0"/>
              <a:t>Parent Permission</a:t>
            </a:r>
          </a:p>
          <a:p>
            <a:pPr>
              <a:spcBef>
                <a:spcPts val="0"/>
              </a:spcBef>
            </a:pPr>
            <a:r>
              <a:rPr lang="en-US" sz="2000" u="none" dirty="0" smtClean="0"/>
              <a:t>Description</a:t>
            </a:r>
          </a:p>
          <a:p>
            <a:pPr marL="937260" lvl="2" indent="0">
              <a:buNone/>
            </a:pPr>
            <a:endParaRPr lang="en-US" dirty="0"/>
          </a:p>
        </p:txBody>
      </p:sp>
    </p:spTree>
    <p:extLst>
      <p:ext uri="{BB962C8B-B14F-4D97-AF65-F5344CB8AC3E}">
        <p14:creationId xmlns:p14="http://schemas.microsoft.com/office/powerpoint/2010/main" val="836006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799" y="1219197"/>
            <a:ext cx="8602504" cy="4822031"/>
          </a:xfrm>
          <a:ln w="12700">
            <a:noFill/>
          </a:ln>
          <a:effectLst/>
        </p:spPr>
      </p:pic>
      <p:sp>
        <p:nvSpPr>
          <p:cNvPr id="3" name="Title 2"/>
          <p:cNvSpPr>
            <a:spLocks noGrp="1"/>
          </p:cNvSpPr>
          <p:nvPr>
            <p:ph type="title"/>
          </p:nvPr>
        </p:nvSpPr>
        <p:spPr/>
        <p:txBody>
          <a:bodyPr/>
          <a:lstStyle/>
          <a:p>
            <a:r>
              <a:rPr lang="en-US" dirty="0" smtClean="0"/>
              <a:t>Search for Interventions</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14</a:t>
            </a:fld>
            <a:endParaRPr lang="en-US" altLang="en-US" dirty="0"/>
          </a:p>
        </p:txBody>
      </p:sp>
      <p:sp>
        <p:nvSpPr>
          <p:cNvPr id="6" name="TextBox 5"/>
          <p:cNvSpPr txBox="1"/>
          <p:nvPr/>
        </p:nvSpPr>
        <p:spPr>
          <a:xfrm>
            <a:off x="2590800" y="5181600"/>
            <a:ext cx="4495800" cy="400110"/>
          </a:xfrm>
          <a:prstGeom prst="rect">
            <a:avLst/>
          </a:prstGeom>
          <a:solidFill>
            <a:schemeClr val="bg1"/>
          </a:solidFill>
          <a:ln>
            <a:solidFill>
              <a:schemeClr val="tx1">
                <a:lumMod val="50000"/>
                <a:lumOff val="50000"/>
              </a:schemeClr>
            </a:solidFill>
          </a:ln>
          <a:effectLst>
            <a:outerShdw blurRad="63500" sx="102000" sy="102000" algn="ctr" rotWithShape="0">
              <a:schemeClr val="tx1">
                <a:alpha val="40000"/>
              </a:schemeClr>
            </a:outerShdw>
          </a:effectLst>
        </p:spPr>
        <p:txBody>
          <a:bodyPr wrap="square" rtlCol="0">
            <a:spAutoFit/>
          </a:bodyPr>
          <a:lstStyle/>
          <a:p>
            <a:pPr lvl="0"/>
            <a:r>
              <a:rPr lang="en-US" sz="2000" dirty="0" smtClean="0">
                <a:latin typeface="Verdana" panose="020B0604030504040204" pitchFamily="34" charset="0"/>
                <a:ea typeface="Verdana" panose="020B0604030504040204" pitchFamily="34" charset="0"/>
                <a:cs typeface="Verdana" panose="020B0604030504040204" pitchFamily="34" charset="0"/>
              </a:rPr>
              <a:t>Note the available search criteria</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0135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0"/>
              </a:spcBef>
              <a:spcAft>
                <a:spcPts val="0"/>
              </a:spcAft>
            </a:pPr>
            <a:r>
              <a:rPr lang="en-US" u="none" dirty="0" smtClean="0"/>
              <a:t>Users </a:t>
            </a:r>
            <a:r>
              <a:rPr lang="en-US" u="none" dirty="0"/>
              <a:t>can search for interventions </a:t>
            </a:r>
            <a:r>
              <a:rPr lang="en-US" u="none" dirty="0" smtClean="0"/>
              <a:t>using </a:t>
            </a:r>
            <a:r>
              <a:rPr lang="en-US" u="none" dirty="0"/>
              <a:t>the following criteria: </a:t>
            </a:r>
          </a:p>
          <a:p>
            <a:pPr marL="342900" lvl="0" indent="-342900">
              <a:spcBef>
                <a:spcPts val="0"/>
              </a:spcBef>
              <a:spcAft>
                <a:spcPts val="0"/>
              </a:spcAft>
              <a:buFont typeface="Arial" panose="020B0604020202020204" pitchFamily="34" charset="0"/>
              <a:buChar char="•"/>
            </a:pPr>
            <a:r>
              <a:rPr lang="en-US" u="none" dirty="0" smtClean="0"/>
              <a:t>Keyword, </a:t>
            </a:r>
            <a:r>
              <a:rPr lang="en-US" u="none" dirty="0"/>
              <a:t>Eligibility Requirements , Cost, Parent Permission </a:t>
            </a:r>
            <a:r>
              <a:rPr lang="en-US" u="none" dirty="0" smtClean="0"/>
              <a:t>Required </a:t>
            </a:r>
          </a:p>
          <a:p>
            <a:pPr marL="342900" lvl="0" indent="-342900">
              <a:spcBef>
                <a:spcPts val="0"/>
              </a:spcBef>
              <a:spcAft>
                <a:spcPts val="0"/>
              </a:spcAft>
              <a:buFont typeface="Arial" panose="020B0604020202020204" pitchFamily="34" charset="0"/>
              <a:buChar char="•"/>
            </a:pPr>
            <a:r>
              <a:rPr lang="en-US" u="none" dirty="0" smtClean="0"/>
              <a:t>School </a:t>
            </a:r>
            <a:r>
              <a:rPr lang="en-US" u="none" dirty="0"/>
              <a:t>Availability , Location, Population , Improvement Area , Grade Level , Intervention Level, Gender-Specific </a:t>
            </a:r>
          </a:p>
          <a:p>
            <a:pPr>
              <a:spcBef>
                <a:spcPts val="0"/>
              </a:spcBef>
              <a:spcAft>
                <a:spcPts val="0"/>
              </a:spcAft>
            </a:pPr>
            <a:endParaRPr lang="en-US" dirty="0"/>
          </a:p>
        </p:txBody>
      </p:sp>
      <p:sp>
        <p:nvSpPr>
          <p:cNvPr id="3" name="Title 2"/>
          <p:cNvSpPr>
            <a:spLocks noGrp="1"/>
          </p:cNvSpPr>
          <p:nvPr>
            <p:ph type="title"/>
          </p:nvPr>
        </p:nvSpPr>
        <p:spPr/>
        <p:txBody>
          <a:bodyPr/>
          <a:lstStyle/>
          <a:p>
            <a:r>
              <a:rPr lang="en-US" dirty="0" smtClean="0"/>
              <a:t>Intervention Search Parameters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15</a:t>
            </a:fld>
            <a:endParaRPr lang="en-US" altLang="en-US" dirty="0"/>
          </a:p>
        </p:txBody>
      </p:sp>
    </p:spTree>
    <p:extLst>
      <p:ext uri="{BB962C8B-B14F-4D97-AF65-F5344CB8AC3E}">
        <p14:creationId xmlns:p14="http://schemas.microsoft.com/office/powerpoint/2010/main" val="280019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1281" y="1244926"/>
            <a:ext cx="6663214" cy="4080510"/>
          </a:xfrm>
          <a:ln w="12700">
            <a:solidFill>
              <a:schemeClr val="tx1">
                <a:lumMod val="50000"/>
                <a:lumOff val="50000"/>
              </a:schemeClr>
            </a:solidFill>
          </a:ln>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Search Results</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16</a:t>
            </a:fld>
            <a:endParaRPr lang="en-US" altLang="en-US" dirty="0"/>
          </a:p>
        </p:txBody>
      </p:sp>
      <p:sp>
        <p:nvSpPr>
          <p:cNvPr id="6" name="TextBox 5"/>
          <p:cNvSpPr txBox="1"/>
          <p:nvPr/>
        </p:nvSpPr>
        <p:spPr>
          <a:xfrm>
            <a:off x="714703" y="5404279"/>
            <a:ext cx="7607108" cy="707886"/>
          </a:xfrm>
          <a:prstGeom prst="rect">
            <a:avLst/>
          </a:prstGeom>
          <a:noFill/>
          <a:ln>
            <a:solidFill>
              <a:schemeClr val="bg1"/>
            </a:solidFill>
          </a:ln>
          <a:effectLst/>
        </p:spPr>
        <p:txBody>
          <a:bodyPr wrap="square" rtlCol="0">
            <a:spAutoFit/>
          </a:bodyPr>
          <a:lstStyle/>
          <a:p>
            <a:pPr lvl="0"/>
            <a:r>
              <a:rPr lang="en-US" sz="2000" dirty="0">
                <a:latin typeface="Verdana" panose="020B0604030504040204" pitchFamily="34" charset="0"/>
                <a:ea typeface="Verdana" panose="020B0604030504040204" pitchFamily="34" charset="0"/>
                <a:cs typeface="Verdana" panose="020B0604030504040204" pitchFamily="34" charset="0"/>
              </a:rPr>
              <a:t>After a user enters search criteria and selects Search, the Search Results will populate </a:t>
            </a:r>
            <a:r>
              <a:rPr lang="en-US" sz="2000" dirty="0" smtClean="0">
                <a:latin typeface="Verdana" panose="020B0604030504040204" pitchFamily="34" charset="0"/>
                <a:ea typeface="Verdana" panose="020B0604030504040204" pitchFamily="34" charset="0"/>
                <a:cs typeface="Verdana" panose="020B0604030504040204" pitchFamily="34" charset="0"/>
              </a:rPr>
              <a:t>below</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Right Arrow 6"/>
          <p:cNvSpPr/>
          <p:nvPr/>
        </p:nvSpPr>
        <p:spPr>
          <a:xfrm>
            <a:off x="495300" y="372132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495300" y="45628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3054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Interventions: Student </a:t>
            </a:r>
            <a:r>
              <a:rPr lang="en-US" dirty="0"/>
              <a:t>List </a:t>
            </a:r>
            <a:r>
              <a:rPr lang="en-US" dirty="0" smtClean="0"/>
              <a:t>I </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17</a:t>
            </a:fld>
            <a:endParaRPr lang="en-US" altLang="en-US" dirty="0"/>
          </a:p>
        </p:txBody>
      </p:sp>
      <p:pic>
        <p:nvPicPr>
          <p:cNvPr id="7" name="Content Placeholder 6"/>
          <p:cNvPicPr>
            <a:picLocks noGrp="1" noChangeAspect="1"/>
          </p:cNvPicPr>
          <p:nvPr>
            <p:ph idx="1"/>
          </p:nvPr>
        </p:nvPicPr>
        <p:blipFill>
          <a:blip r:embed="rId3"/>
          <a:stretch>
            <a:fillRect/>
          </a:stretch>
        </p:blipFill>
        <p:spPr>
          <a:xfrm>
            <a:off x="242377" y="1257927"/>
            <a:ext cx="8672000" cy="3392000"/>
          </a:xfrm>
          <a:prstGeom prst="rect">
            <a:avLst/>
          </a:prstGeom>
          <a:effectLst>
            <a:outerShdw blurRad="63500" sx="102000" sy="102000" algn="ctr" rotWithShape="0">
              <a:prstClr val="black">
                <a:alpha val="40000"/>
              </a:prstClr>
            </a:outerShdw>
          </a:effectLst>
        </p:spPr>
      </p:pic>
      <p:sp>
        <p:nvSpPr>
          <p:cNvPr id="9" name="Right Arrow 8"/>
          <p:cNvSpPr/>
          <p:nvPr/>
        </p:nvSpPr>
        <p:spPr>
          <a:xfrm>
            <a:off x="6476374" y="433424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6476374" y="333496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87377" y="5105904"/>
            <a:ext cx="8382000" cy="1015663"/>
          </a:xfrm>
          <a:prstGeom prst="rect">
            <a:avLst/>
          </a:prstGeom>
        </p:spPr>
        <p:txBody>
          <a:bodyPr wrap="square">
            <a:spAutoFit/>
          </a:bodyPr>
          <a:lstStyle/>
          <a:p>
            <a:pPr lvl="0"/>
            <a:r>
              <a:rPr lang="en-US" sz="2000" dirty="0">
                <a:latin typeface="Verdana" panose="020B0604030504040204" pitchFamily="34" charset="0"/>
                <a:ea typeface="Verdana" panose="020B0604030504040204" pitchFamily="34" charset="0"/>
                <a:cs typeface="Verdana" panose="020B0604030504040204" pitchFamily="34" charset="0"/>
              </a:rPr>
              <a:t>To view the students that have been assigned an intervention:</a:t>
            </a:r>
          </a:p>
          <a:p>
            <a:pPr marL="800100" lvl="1"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Click on More to view the dropdown menu</a:t>
            </a:r>
          </a:p>
          <a:p>
            <a:pPr marL="800100" lvl="1"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Select Student List </a:t>
            </a:r>
          </a:p>
        </p:txBody>
      </p:sp>
      <p:sp>
        <p:nvSpPr>
          <p:cNvPr id="8" name="Rectangle 7"/>
          <p:cNvSpPr/>
          <p:nvPr/>
        </p:nvSpPr>
        <p:spPr>
          <a:xfrm>
            <a:off x="7467600" y="3224319"/>
            <a:ext cx="888145" cy="491645"/>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7620000" y="4404105"/>
            <a:ext cx="917448" cy="320296"/>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6376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Interventions: Student List II </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18</a:t>
            </a:fld>
            <a:endParaRPr lang="en-US" alt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0274" y="1223936"/>
            <a:ext cx="6283452" cy="3840480"/>
          </a:xfrm>
          <a:effectLst>
            <a:outerShdw blurRad="63500" sx="102000" sy="102000" algn="ctr" rotWithShape="0">
              <a:prstClr val="black">
                <a:alpha val="40000"/>
              </a:prstClr>
            </a:outerShdw>
          </a:effectLst>
        </p:spPr>
      </p:pic>
      <p:sp>
        <p:nvSpPr>
          <p:cNvPr id="10" name="Right Arrow 9"/>
          <p:cNvSpPr/>
          <p:nvPr/>
        </p:nvSpPr>
        <p:spPr>
          <a:xfrm>
            <a:off x="740664" y="38100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33400" y="5154547"/>
            <a:ext cx="8080248" cy="1015663"/>
          </a:xfrm>
          <a:prstGeom prst="rect">
            <a:avLst/>
          </a:prstGeom>
        </p:spPr>
        <p:txBody>
          <a:bodyPr wrap="square">
            <a:spAutoFit/>
          </a:bodyPr>
          <a:lstStyle/>
          <a:p>
            <a:pPr marL="342900" lvl="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The Assigned Students list displays all students who have been assigned this </a:t>
            </a:r>
            <a:r>
              <a:rPr lang="en-US" sz="2000" dirty="0" smtClean="0">
                <a:latin typeface="Verdana" panose="020B0604030504040204" pitchFamily="34" charset="0"/>
                <a:ea typeface="Verdana" panose="020B0604030504040204" pitchFamily="34" charset="0"/>
                <a:cs typeface="Verdana" panose="020B0604030504040204" pitchFamily="34" charset="0"/>
              </a:rPr>
              <a:t>intervention</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To view an individual student, click on the student’s </a:t>
            </a:r>
            <a:r>
              <a:rPr lang="en-US" sz="2000" dirty="0" smtClean="0">
                <a:latin typeface="Verdana" panose="020B0604030504040204" pitchFamily="34" charset="0"/>
                <a:ea typeface="Verdana" panose="020B0604030504040204" pitchFamily="34" charset="0"/>
                <a:cs typeface="Verdana" panose="020B0604030504040204" pitchFamily="34" charset="0"/>
              </a:rPr>
              <a:t>name</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76231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Tx/>
              <a:buAutoNum type="arabicParenR"/>
            </a:pPr>
            <a:r>
              <a:rPr lang="en-US" u="none" dirty="0" smtClean="0"/>
              <a:t>From the Intervention List, select an intervention and find the following:</a:t>
            </a:r>
            <a:br>
              <a:rPr lang="en-US" u="none" dirty="0" smtClean="0"/>
            </a:br>
            <a:r>
              <a:rPr lang="en-US" u="none" dirty="0" smtClean="0"/>
              <a:t>contact, </a:t>
            </a:r>
            <a:r>
              <a:rPr lang="en-US" u="none" dirty="0"/>
              <a:t>l</a:t>
            </a:r>
            <a:r>
              <a:rPr lang="en-US" u="none" dirty="0" smtClean="0"/>
              <a:t>evels, population, </a:t>
            </a:r>
            <a:r>
              <a:rPr lang="en-US" u="none" dirty="0"/>
              <a:t>l</a:t>
            </a:r>
            <a:r>
              <a:rPr lang="en-US" u="none" dirty="0" smtClean="0"/>
              <a:t>ocation and eligibility </a:t>
            </a:r>
            <a:endParaRPr lang="en-US" u="none" dirty="0"/>
          </a:p>
          <a:p>
            <a:pPr marL="457200" indent="-457200">
              <a:buAutoNum type="arabicParenR"/>
            </a:pPr>
            <a:r>
              <a:rPr lang="en-US" u="none" dirty="0" smtClean="0"/>
              <a:t>List 7 search categories you can use to search for specific interventions</a:t>
            </a:r>
          </a:p>
          <a:p>
            <a:pPr marL="457200" indent="-457200">
              <a:buAutoNum type="arabicParenR"/>
            </a:pPr>
            <a:r>
              <a:rPr lang="en-US" u="none" dirty="0" smtClean="0"/>
              <a:t>Describe the steps you would take to view a list of the students in your school assigned to a specific intervention.</a:t>
            </a:r>
          </a:p>
          <a:p>
            <a:pPr marL="457200" indent="-457200">
              <a:buAutoNum type="arabicParenR"/>
            </a:pPr>
            <a:r>
              <a:rPr lang="en-US" u="none" dirty="0" smtClean="0"/>
              <a:t>From the Intervention Student Assigned List, how would you choose one student and view their information? </a:t>
            </a:r>
          </a:p>
        </p:txBody>
      </p:sp>
      <p:sp>
        <p:nvSpPr>
          <p:cNvPr id="3" name="Title 2"/>
          <p:cNvSpPr>
            <a:spLocks noGrp="1"/>
          </p:cNvSpPr>
          <p:nvPr>
            <p:ph type="title"/>
          </p:nvPr>
        </p:nvSpPr>
        <p:spPr/>
        <p:txBody>
          <a:bodyPr/>
          <a:lstStyle/>
          <a:p>
            <a:r>
              <a:rPr lang="en-US" dirty="0" smtClean="0"/>
              <a:t>Guided Practice Activity #1</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19</a:t>
            </a:fld>
            <a:endParaRPr lang="en-US" altLang="en-US" dirty="0"/>
          </a:p>
        </p:txBody>
      </p:sp>
    </p:spTree>
    <p:extLst>
      <p:ext uri="{BB962C8B-B14F-4D97-AF65-F5344CB8AC3E}">
        <p14:creationId xmlns:p14="http://schemas.microsoft.com/office/powerpoint/2010/main" val="2101729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7572"/>
            <a:ext cx="8229600" cy="4846320"/>
          </a:xfrm>
        </p:spPr>
        <p:txBody>
          <a:bodyPr>
            <a:noAutofit/>
          </a:bodyPr>
          <a:lstStyle/>
          <a:p>
            <a:r>
              <a:rPr lang="en-US" u="none" dirty="0"/>
              <a:t>This course </a:t>
            </a:r>
            <a:r>
              <a:rPr lang="en-US" u="none" dirty="0" smtClean="0"/>
              <a:t>covers </a:t>
            </a:r>
            <a:r>
              <a:rPr lang="en-US" u="none" dirty="0"/>
              <a:t>navigation of the PDE Educator Dashboard </a:t>
            </a:r>
            <a:r>
              <a:rPr lang="en-US" u="none" dirty="0" smtClean="0"/>
              <a:t>from </a:t>
            </a:r>
            <a:r>
              <a:rPr lang="en-US" u="none" dirty="0"/>
              <a:t>the perspective of </a:t>
            </a:r>
            <a:r>
              <a:rPr lang="en-US" u="none" dirty="0" smtClean="0"/>
              <a:t>an Intervention Catalog (IC) Coordinator:</a:t>
            </a:r>
          </a:p>
          <a:p>
            <a:pPr marL="342900" indent="-342900">
              <a:buFont typeface="Arial" panose="020B0604020202020204" pitchFamily="34" charset="0"/>
              <a:buChar char="•"/>
            </a:pPr>
            <a:r>
              <a:rPr lang="en-US" u="none" dirty="0"/>
              <a:t>Review steps </a:t>
            </a:r>
            <a:r>
              <a:rPr lang="en-US" u="none" dirty="0" smtClean="0"/>
              <a:t>to </a:t>
            </a:r>
            <a:r>
              <a:rPr lang="en-US" u="none" dirty="0"/>
              <a:t>access the application </a:t>
            </a:r>
            <a:endParaRPr lang="en-US" u="none" dirty="0" smtClean="0"/>
          </a:p>
          <a:p>
            <a:pPr marL="342900" indent="-342900">
              <a:buFont typeface="Arial" panose="020B0604020202020204" pitchFamily="34" charset="0"/>
              <a:buChar char="•"/>
            </a:pPr>
            <a:r>
              <a:rPr lang="en-US" u="none" dirty="0" smtClean="0"/>
              <a:t>Review the steps that enable an IC Coordinator to view, search and assign interventions</a:t>
            </a:r>
          </a:p>
          <a:p>
            <a:pPr marL="342900" indent="-342900">
              <a:buFont typeface="Arial" panose="020B0604020202020204" pitchFamily="34" charset="0"/>
              <a:buChar char="•"/>
            </a:pPr>
            <a:r>
              <a:rPr lang="en-US" u="none" dirty="0" smtClean="0"/>
              <a:t>Review the steps that enable an IC Coordinator to add, edit, and delete interventions from the Intervention Catalog</a:t>
            </a:r>
          </a:p>
          <a:p>
            <a:pPr marL="342900" indent="-342900">
              <a:buFont typeface="Arial" panose="020B0604020202020204" pitchFamily="34" charset="0"/>
              <a:buChar char="•"/>
            </a:pPr>
            <a:r>
              <a:rPr lang="en-US" u="none" dirty="0" smtClean="0"/>
              <a:t>Learn how to use notes, review and rate interventions and manage imports</a:t>
            </a:r>
          </a:p>
          <a:p>
            <a:pPr marL="342900" indent="-342900">
              <a:buFont typeface="Arial" panose="020B0604020202020204" pitchFamily="34" charset="0"/>
              <a:buChar char="•"/>
            </a:pPr>
            <a:r>
              <a:rPr lang="en-US" u="none" dirty="0" smtClean="0"/>
              <a:t>Review how to assign Interventions to a Watch List</a:t>
            </a:r>
          </a:p>
          <a:p>
            <a:pPr marL="342900" indent="-342900">
              <a:buFont typeface="Arial" panose="020B0604020202020204" pitchFamily="34" charset="0"/>
              <a:buChar char="•"/>
            </a:pPr>
            <a:r>
              <a:rPr lang="en-US" u="none" dirty="0" smtClean="0"/>
              <a:t>Learn how to manage the security of interventions</a:t>
            </a:r>
            <a:endParaRPr lang="en-US" u="none" dirty="0"/>
          </a:p>
          <a:p>
            <a:endParaRPr lang="en-US" u="none" dirty="0"/>
          </a:p>
        </p:txBody>
      </p:sp>
      <p:sp>
        <p:nvSpPr>
          <p:cNvPr id="3" name="Title 2"/>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a:t>
            </a:fld>
            <a:endParaRPr lang="en-US" altLang="en-US" dirty="0"/>
          </a:p>
        </p:txBody>
      </p:sp>
    </p:spTree>
    <p:extLst>
      <p:ext uri="{BB962C8B-B14F-4D97-AF65-F5344CB8AC3E}">
        <p14:creationId xmlns:p14="http://schemas.microsoft.com/office/powerpoint/2010/main" val="316937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248400"/>
            <a:ext cx="457200" cy="457200"/>
          </a:xfrm>
        </p:spPr>
        <p:txBody>
          <a:bodyPr/>
          <a:lstStyle/>
          <a:p>
            <a:pPr>
              <a:defRPr/>
            </a:pPr>
            <a:fld id="{9FF4DA41-66A1-4489-9499-879D688EB05A}" type="slidenum">
              <a:rPr lang="en-US" altLang="en-US" smtClean="0"/>
              <a:pPr>
                <a:defRPr/>
              </a:pPr>
              <a:t>20</a:t>
            </a:fld>
            <a:endParaRPr lang="en-US" altLang="en-US" dirty="0"/>
          </a:p>
        </p:txBody>
      </p:sp>
      <p:sp>
        <p:nvSpPr>
          <p:cNvPr id="5" name="Title 4"/>
          <p:cNvSpPr>
            <a:spLocks noGrp="1"/>
          </p:cNvSpPr>
          <p:nvPr>
            <p:ph type="title"/>
          </p:nvPr>
        </p:nvSpPr>
        <p:spPr/>
        <p:txBody>
          <a:bodyPr/>
          <a:lstStyle/>
          <a:p>
            <a:r>
              <a:rPr lang="en-US" dirty="0" smtClean="0"/>
              <a:t>Assigning Interventions</a:t>
            </a:r>
            <a:endParaRPr lang="en-US" dirty="0"/>
          </a:p>
        </p:txBody>
      </p:sp>
    </p:spTree>
    <p:extLst>
      <p:ext uri="{BB962C8B-B14F-4D97-AF65-F5344CB8AC3E}">
        <p14:creationId xmlns:p14="http://schemas.microsoft.com/office/powerpoint/2010/main" val="3603316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Identify Students who Need an Intervention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21</a:t>
            </a:fld>
            <a:endParaRPr lang="en-US" altLang="en-US" dirty="0"/>
          </a:p>
        </p:txBody>
      </p:sp>
      <p:pic>
        <p:nvPicPr>
          <p:cNvPr id="5" name="Picture 4"/>
          <p:cNvPicPr>
            <a:picLocks noChangeAspect="1"/>
          </p:cNvPicPr>
          <p:nvPr/>
        </p:nvPicPr>
        <p:blipFill>
          <a:blip r:embed="rId3"/>
          <a:stretch>
            <a:fillRect/>
          </a:stretch>
        </p:blipFill>
        <p:spPr>
          <a:xfrm>
            <a:off x="4023312" y="3066256"/>
            <a:ext cx="1097375" cy="725487"/>
          </a:xfrm>
          <a:prstGeom prst="rect">
            <a:avLst/>
          </a:prstGeom>
        </p:spPr>
      </p:pic>
      <p:pic>
        <p:nvPicPr>
          <p:cNvPr id="8" name="Picture 7"/>
          <p:cNvPicPr>
            <a:picLocks noChangeAspect="1"/>
          </p:cNvPicPr>
          <p:nvPr/>
        </p:nvPicPr>
        <p:blipFill rotWithShape="1">
          <a:blip r:embed="rId4"/>
          <a:srcRect t="10822" b="6221"/>
          <a:stretch/>
        </p:blipFill>
        <p:spPr>
          <a:xfrm>
            <a:off x="1398597" y="1219200"/>
            <a:ext cx="6297603" cy="4114800"/>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457200" y="5388114"/>
            <a:ext cx="8156448" cy="707886"/>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Student Tracy Alvarado has an Early Warning Flag and has 0 interventions assigned</a:t>
            </a:r>
          </a:p>
        </p:txBody>
      </p:sp>
      <p:sp>
        <p:nvSpPr>
          <p:cNvPr id="11" name="Rectangle 10"/>
          <p:cNvSpPr/>
          <p:nvPr/>
        </p:nvSpPr>
        <p:spPr>
          <a:xfrm>
            <a:off x="1465194" y="1447800"/>
            <a:ext cx="1049406" cy="6096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Arrow 11"/>
          <p:cNvSpPr/>
          <p:nvPr/>
        </p:nvSpPr>
        <p:spPr>
          <a:xfrm rot="12577437">
            <a:off x="2039671" y="191127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0472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Assign an Intervention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22</a:t>
            </a:fld>
            <a:endParaRPr lang="en-US" altLang="en-US" dirty="0"/>
          </a:p>
        </p:txBody>
      </p:sp>
      <p:pic>
        <p:nvPicPr>
          <p:cNvPr id="5" name="Picture 4"/>
          <p:cNvPicPr>
            <a:picLocks noChangeAspect="1"/>
          </p:cNvPicPr>
          <p:nvPr/>
        </p:nvPicPr>
        <p:blipFill>
          <a:blip r:embed="rId3"/>
          <a:stretch>
            <a:fillRect/>
          </a:stretch>
        </p:blipFill>
        <p:spPr>
          <a:xfrm>
            <a:off x="4023312" y="3066256"/>
            <a:ext cx="1097375" cy="725487"/>
          </a:xfrm>
          <a:prstGeom prst="rect">
            <a:avLst/>
          </a:prstGeom>
        </p:spPr>
      </p:pic>
      <p:pic>
        <p:nvPicPr>
          <p:cNvPr id="8" name="Picture 7"/>
          <p:cNvPicPr>
            <a:picLocks noChangeAspect="1"/>
          </p:cNvPicPr>
          <p:nvPr/>
        </p:nvPicPr>
        <p:blipFill rotWithShape="1">
          <a:blip r:embed="rId4"/>
          <a:srcRect t="10822" b="25106"/>
          <a:stretch/>
        </p:blipFill>
        <p:spPr>
          <a:xfrm>
            <a:off x="876841" y="1323743"/>
            <a:ext cx="7428959" cy="3749040"/>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457200" y="5235714"/>
            <a:ext cx="8156448" cy="707886"/>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Once you understand why the student is being flagged as at risk, navigate to the Intervention</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Catalog</a:t>
            </a:r>
          </a:p>
        </p:txBody>
      </p:sp>
      <p:sp>
        <p:nvSpPr>
          <p:cNvPr id="11" name="Rectangle 10"/>
          <p:cNvSpPr/>
          <p:nvPr/>
        </p:nvSpPr>
        <p:spPr>
          <a:xfrm>
            <a:off x="6400800" y="2493813"/>
            <a:ext cx="1905000" cy="360501"/>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Arrow 11"/>
          <p:cNvSpPr/>
          <p:nvPr/>
        </p:nvSpPr>
        <p:spPr>
          <a:xfrm rot="20213305">
            <a:off x="5756139" y="289878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4785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Searching Parameters for Interventions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23</a:t>
            </a:fld>
            <a:endParaRPr lang="en-US" altLang="en-US" dirty="0"/>
          </a:p>
        </p:txBody>
      </p:sp>
      <p:pic>
        <p:nvPicPr>
          <p:cNvPr id="5" name="Picture 4"/>
          <p:cNvPicPr>
            <a:picLocks noChangeAspect="1"/>
          </p:cNvPicPr>
          <p:nvPr/>
        </p:nvPicPr>
        <p:blipFill rotWithShape="1">
          <a:blip r:embed="rId3"/>
          <a:srcRect l="1278" t="1363" r="2876" b="12099"/>
          <a:stretch/>
        </p:blipFill>
        <p:spPr>
          <a:xfrm>
            <a:off x="3403600" y="1447800"/>
            <a:ext cx="5588000" cy="4023360"/>
          </a:xfrm>
          <a:prstGeom prst="rect">
            <a:avLst/>
          </a:prstGeom>
          <a:effectLst>
            <a:outerShdw blurRad="63500" sx="102000" sy="102000" algn="ctr" rotWithShape="0">
              <a:prstClr val="black">
                <a:alpha val="40000"/>
              </a:prstClr>
            </a:outerShdw>
          </a:effectLst>
        </p:spPr>
      </p:pic>
      <p:sp>
        <p:nvSpPr>
          <p:cNvPr id="9" name="Content Placeholder 1"/>
          <p:cNvSpPr>
            <a:spLocks noGrp="1"/>
          </p:cNvSpPr>
          <p:nvPr>
            <p:ph idx="1"/>
          </p:nvPr>
        </p:nvSpPr>
        <p:spPr>
          <a:xfrm>
            <a:off x="457200" y="1371600"/>
            <a:ext cx="2971800" cy="4480560"/>
          </a:xfrm>
        </p:spPr>
        <p:txBody>
          <a:bodyPr/>
          <a:lstStyle/>
          <a:p>
            <a:r>
              <a:rPr lang="en-US" u="none" dirty="0" smtClean="0"/>
              <a:t>Users can search for interventions by:</a:t>
            </a:r>
          </a:p>
          <a:p>
            <a:pPr marL="342900" indent="-342900">
              <a:buFont typeface="Arial" panose="020B0604020202020204" pitchFamily="34" charset="0"/>
              <a:buChar char="•"/>
            </a:pPr>
            <a:r>
              <a:rPr lang="en-US" u="none" dirty="0" smtClean="0"/>
              <a:t>Keyword</a:t>
            </a:r>
          </a:p>
          <a:p>
            <a:pPr marL="342900" indent="-342900">
              <a:buFont typeface="Arial" panose="020B0604020202020204" pitchFamily="34" charset="0"/>
              <a:buChar char="•"/>
            </a:pPr>
            <a:r>
              <a:rPr lang="en-US" u="none" dirty="0" smtClean="0"/>
              <a:t>School Availability</a:t>
            </a:r>
          </a:p>
          <a:p>
            <a:pPr marL="342900" indent="-342900">
              <a:buFont typeface="Arial" panose="020B0604020202020204" pitchFamily="34" charset="0"/>
              <a:buChar char="•"/>
            </a:pPr>
            <a:r>
              <a:rPr lang="en-US" u="none" dirty="0" smtClean="0"/>
              <a:t>Population</a:t>
            </a:r>
          </a:p>
          <a:p>
            <a:pPr marL="342900" indent="-342900">
              <a:buFont typeface="Arial" panose="020B0604020202020204" pitchFamily="34" charset="0"/>
              <a:buChar char="•"/>
            </a:pPr>
            <a:r>
              <a:rPr lang="en-US" u="none" dirty="0" smtClean="0"/>
              <a:t>Improvement Area</a:t>
            </a:r>
          </a:p>
          <a:p>
            <a:pPr marL="342900" indent="-342900">
              <a:buFont typeface="Arial" panose="020B0604020202020204" pitchFamily="34" charset="0"/>
              <a:buChar char="•"/>
            </a:pPr>
            <a:r>
              <a:rPr lang="en-US" u="none" dirty="0" smtClean="0"/>
              <a:t>Grade Level</a:t>
            </a:r>
          </a:p>
          <a:p>
            <a:pPr marL="342900" indent="-342900">
              <a:buFont typeface="Arial" panose="020B0604020202020204" pitchFamily="34" charset="0"/>
              <a:buChar char="•"/>
            </a:pPr>
            <a:r>
              <a:rPr lang="en-US" u="none" dirty="0" smtClean="0"/>
              <a:t>Intervention Level</a:t>
            </a:r>
          </a:p>
          <a:p>
            <a:pPr marL="342900" indent="-342900">
              <a:buFont typeface="Arial" panose="020B0604020202020204" pitchFamily="34" charset="0"/>
              <a:buChar char="•"/>
            </a:pPr>
            <a:r>
              <a:rPr lang="en-US" u="none" dirty="0" smtClean="0"/>
              <a:t>Gender Specificity </a:t>
            </a:r>
          </a:p>
        </p:txBody>
      </p:sp>
    </p:spTree>
    <p:extLst>
      <p:ext uri="{BB962C8B-B14F-4D97-AF65-F5344CB8AC3E}">
        <p14:creationId xmlns:p14="http://schemas.microsoft.com/office/powerpoint/2010/main" val="1984856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Searching for an Appropriate Intervention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24</a:t>
            </a:fld>
            <a:endParaRPr lang="en-US" altLang="en-US" dirty="0"/>
          </a:p>
        </p:txBody>
      </p:sp>
      <p:pic>
        <p:nvPicPr>
          <p:cNvPr id="5" name="Picture 4"/>
          <p:cNvPicPr>
            <a:picLocks noChangeAspect="1"/>
          </p:cNvPicPr>
          <p:nvPr/>
        </p:nvPicPr>
        <p:blipFill rotWithShape="1">
          <a:blip r:embed="rId3"/>
          <a:srcRect l="1278" t="1363" r="2876" b="12099"/>
          <a:stretch/>
        </p:blipFill>
        <p:spPr>
          <a:xfrm>
            <a:off x="3352800" y="1447800"/>
            <a:ext cx="5588000" cy="4023360"/>
          </a:xfrm>
          <a:prstGeom prst="rect">
            <a:avLst/>
          </a:prstGeom>
          <a:effectLst>
            <a:outerShdw blurRad="63500" sx="102000" sy="102000" algn="ctr" rotWithShape="0">
              <a:prstClr val="black">
                <a:alpha val="40000"/>
              </a:prstClr>
            </a:outerShdw>
          </a:effectLst>
        </p:spPr>
      </p:pic>
      <p:sp>
        <p:nvSpPr>
          <p:cNvPr id="9" name="Content Placeholder 1"/>
          <p:cNvSpPr>
            <a:spLocks noGrp="1"/>
          </p:cNvSpPr>
          <p:nvPr>
            <p:ph idx="1"/>
          </p:nvPr>
        </p:nvSpPr>
        <p:spPr>
          <a:xfrm>
            <a:off x="68046" y="1524000"/>
            <a:ext cx="3284754" cy="2962162"/>
          </a:xfrm>
        </p:spPr>
        <p:txBody>
          <a:bodyPr/>
          <a:lstStyle/>
          <a:p>
            <a:pPr marL="342900" indent="-342900">
              <a:spcBef>
                <a:spcPts val="0"/>
              </a:spcBef>
              <a:spcAft>
                <a:spcPts val="0"/>
              </a:spcAft>
              <a:buFont typeface="Arial" panose="020B0604020202020204" pitchFamily="34" charset="0"/>
              <a:buChar char="•"/>
            </a:pPr>
            <a:r>
              <a:rPr lang="en-US" u="none" dirty="0" smtClean="0"/>
              <a:t>This student is flagged at risk for the Language Arts Indicator</a:t>
            </a:r>
          </a:p>
          <a:p>
            <a:pPr marL="342900" indent="-342900">
              <a:spcBef>
                <a:spcPts val="0"/>
              </a:spcBef>
              <a:spcAft>
                <a:spcPts val="0"/>
              </a:spcAft>
              <a:buFont typeface="Arial" panose="020B0604020202020204" pitchFamily="34" charset="0"/>
              <a:buChar char="•"/>
            </a:pPr>
            <a:r>
              <a:rPr lang="en-US" u="none" dirty="0" smtClean="0"/>
              <a:t>Let’s select Language Arts under the Improvement Areas selection criteria</a:t>
            </a:r>
          </a:p>
        </p:txBody>
      </p:sp>
      <p:sp>
        <p:nvSpPr>
          <p:cNvPr id="6" name="Rectangle 5"/>
          <p:cNvSpPr/>
          <p:nvPr/>
        </p:nvSpPr>
        <p:spPr>
          <a:xfrm>
            <a:off x="7956134" y="1600200"/>
            <a:ext cx="883066" cy="609601"/>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3352800" y="5090160"/>
            <a:ext cx="1385455" cy="3810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ight Arrow 10"/>
          <p:cNvSpPr/>
          <p:nvPr/>
        </p:nvSpPr>
        <p:spPr>
          <a:xfrm rot="20213305">
            <a:off x="7076794" y="186371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9058766">
            <a:off x="4085323" y="466556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9338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Selecting the Intervention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25</a:t>
            </a:fld>
            <a:endParaRPr lang="en-US" altLang="en-US" dirty="0"/>
          </a:p>
        </p:txBody>
      </p:sp>
      <p:pic>
        <p:nvPicPr>
          <p:cNvPr id="5" name="Picture 4"/>
          <p:cNvPicPr>
            <a:picLocks noChangeAspect="1"/>
          </p:cNvPicPr>
          <p:nvPr/>
        </p:nvPicPr>
        <p:blipFill rotWithShape="1">
          <a:blip r:embed="rId3"/>
          <a:srcRect l="888" t="6349" r="1266"/>
          <a:stretch/>
        </p:blipFill>
        <p:spPr>
          <a:xfrm>
            <a:off x="3429000" y="1524000"/>
            <a:ext cx="5586984" cy="3378736"/>
          </a:xfrm>
          <a:prstGeom prst="rect">
            <a:avLst/>
          </a:prstGeom>
          <a:effectLst>
            <a:outerShdw blurRad="63500" sx="102000" sy="102000" algn="ctr" rotWithShape="0">
              <a:prstClr val="black">
                <a:alpha val="40000"/>
              </a:prstClr>
            </a:outerShdw>
          </a:effectLst>
        </p:spPr>
      </p:pic>
      <p:sp>
        <p:nvSpPr>
          <p:cNvPr id="6" name="Content Placeholder 1"/>
          <p:cNvSpPr>
            <a:spLocks noGrp="1"/>
          </p:cNvSpPr>
          <p:nvPr>
            <p:ph idx="1"/>
          </p:nvPr>
        </p:nvSpPr>
        <p:spPr>
          <a:xfrm>
            <a:off x="304800" y="1524000"/>
            <a:ext cx="2971800" cy="2362200"/>
          </a:xfrm>
        </p:spPr>
        <p:txBody>
          <a:bodyPr/>
          <a:lstStyle/>
          <a:p>
            <a:pPr marL="342900" indent="-342900">
              <a:spcBef>
                <a:spcPts val="0"/>
              </a:spcBef>
              <a:spcAft>
                <a:spcPts val="0"/>
              </a:spcAft>
              <a:buFont typeface="Arial" panose="020B0604020202020204" pitchFamily="34" charset="0"/>
              <a:buChar char="•"/>
            </a:pPr>
            <a:r>
              <a:rPr lang="en-US" u="none" dirty="0"/>
              <a:t>Select the desired Intervention from the </a:t>
            </a:r>
            <a:r>
              <a:rPr lang="en-US" u="none" dirty="0" smtClean="0"/>
              <a:t>Search Results </a:t>
            </a:r>
            <a:endParaRPr lang="en-US" u="none" dirty="0"/>
          </a:p>
          <a:p>
            <a:pPr marL="342900" indent="-342900">
              <a:spcBef>
                <a:spcPts val="0"/>
              </a:spcBef>
              <a:spcAft>
                <a:spcPts val="0"/>
              </a:spcAft>
              <a:buFont typeface="Arial" panose="020B0604020202020204" pitchFamily="34" charset="0"/>
              <a:buChar char="•"/>
            </a:pPr>
            <a:r>
              <a:rPr lang="en-US" u="none" dirty="0"/>
              <a:t>Click </a:t>
            </a:r>
            <a:r>
              <a:rPr lang="en-US" b="1" u="none" dirty="0"/>
              <a:t>Assign Intervention</a:t>
            </a:r>
          </a:p>
        </p:txBody>
      </p:sp>
      <p:sp>
        <p:nvSpPr>
          <p:cNvPr id="7" name="Right Arrow 6"/>
          <p:cNvSpPr/>
          <p:nvPr/>
        </p:nvSpPr>
        <p:spPr>
          <a:xfrm rot="1510870">
            <a:off x="7127825" y="390316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630529" y="4343400"/>
            <a:ext cx="1385455" cy="3810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10389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79082" y="1371600"/>
            <a:ext cx="3979118" cy="4572000"/>
          </a:xfrm>
          <a:prstGeom prst="rect">
            <a:avLst/>
          </a:prstGeom>
        </p:spPr>
      </p:pic>
      <p:sp>
        <p:nvSpPr>
          <p:cNvPr id="2" name="Content Placeholder 1"/>
          <p:cNvSpPr>
            <a:spLocks noGrp="1"/>
          </p:cNvSpPr>
          <p:nvPr>
            <p:ph idx="1"/>
          </p:nvPr>
        </p:nvSpPr>
        <p:spPr>
          <a:xfrm>
            <a:off x="371856" y="1345692"/>
            <a:ext cx="3666744" cy="3531108"/>
          </a:xfrm>
        </p:spPr>
        <p:txBody>
          <a:bodyPr/>
          <a:lstStyle/>
          <a:p>
            <a:pPr marL="342900" indent="-342900">
              <a:spcBef>
                <a:spcPts val="0"/>
              </a:spcBef>
              <a:spcAft>
                <a:spcPts val="0"/>
              </a:spcAft>
              <a:buFont typeface="Arial" panose="020B0604020202020204" pitchFamily="34" charset="0"/>
              <a:buChar char="•"/>
            </a:pPr>
            <a:r>
              <a:rPr lang="en-US" u="none" dirty="0" smtClean="0"/>
              <a:t>The Assign Intervention dialog box will pop up</a:t>
            </a:r>
          </a:p>
          <a:p>
            <a:pPr marL="342900" indent="-342900">
              <a:spcBef>
                <a:spcPts val="0"/>
              </a:spcBef>
              <a:spcAft>
                <a:spcPts val="0"/>
              </a:spcAft>
              <a:buFont typeface="Arial" panose="020B0604020202020204" pitchFamily="34" charset="0"/>
              <a:buChar char="•"/>
            </a:pPr>
            <a:r>
              <a:rPr lang="en-US" u="none" dirty="0" smtClean="0"/>
              <a:t>Select the appropriate Tier for the Intervention Level</a:t>
            </a:r>
          </a:p>
          <a:p>
            <a:pPr marL="342900" indent="-342900">
              <a:spcBef>
                <a:spcPts val="0"/>
              </a:spcBef>
              <a:spcAft>
                <a:spcPts val="0"/>
              </a:spcAft>
              <a:buFont typeface="Arial" panose="020B0604020202020204" pitchFamily="34" charset="0"/>
              <a:buChar char="•"/>
            </a:pPr>
            <a:r>
              <a:rPr lang="en-US" u="none" dirty="0" smtClean="0"/>
              <a:t>Select the Start and Expected Completion Date</a:t>
            </a:r>
          </a:p>
          <a:p>
            <a:pPr marL="342900" indent="-342900">
              <a:spcBef>
                <a:spcPts val="0"/>
              </a:spcBef>
              <a:spcAft>
                <a:spcPts val="0"/>
              </a:spcAft>
              <a:buFont typeface="Arial" panose="020B0604020202020204" pitchFamily="34" charset="0"/>
              <a:buChar char="•"/>
            </a:pPr>
            <a:r>
              <a:rPr lang="en-US" u="none" dirty="0" smtClean="0"/>
              <a:t>Enter a goal </a:t>
            </a:r>
          </a:p>
          <a:p>
            <a:pPr marL="342900" indent="-342900">
              <a:spcBef>
                <a:spcPts val="0"/>
              </a:spcBef>
              <a:spcAft>
                <a:spcPts val="0"/>
              </a:spcAft>
              <a:buFont typeface="Arial" panose="020B0604020202020204" pitchFamily="34" charset="0"/>
              <a:buChar char="•"/>
            </a:pPr>
            <a:r>
              <a:rPr lang="en-US" u="none" dirty="0" smtClean="0"/>
              <a:t>Click </a:t>
            </a:r>
            <a:r>
              <a:rPr lang="en-US" b="1" u="none" dirty="0" smtClean="0"/>
              <a:t>Confirm</a:t>
            </a:r>
            <a:endParaRPr lang="en-US" b="1" u="none" dirty="0"/>
          </a:p>
        </p:txBody>
      </p:sp>
      <p:sp>
        <p:nvSpPr>
          <p:cNvPr id="3" name="Title 2"/>
          <p:cNvSpPr>
            <a:spLocks noGrp="1"/>
          </p:cNvSpPr>
          <p:nvPr>
            <p:ph type="title"/>
          </p:nvPr>
        </p:nvSpPr>
        <p:spPr/>
        <p:txBody>
          <a:bodyPr/>
          <a:lstStyle/>
          <a:p>
            <a:r>
              <a:rPr lang="en-US" dirty="0" smtClean="0"/>
              <a:t>Setting Intervention Parameters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26</a:t>
            </a:fld>
            <a:endParaRPr lang="en-US" altLang="en-US" dirty="0"/>
          </a:p>
        </p:txBody>
      </p:sp>
      <p:sp>
        <p:nvSpPr>
          <p:cNvPr id="13" name="Rectangle 12"/>
          <p:cNvSpPr/>
          <p:nvPr/>
        </p:nvSpPr>
        <p:spPr>
          <a:xfrm>
            <a:off x="5454497" y="5257799"/>
            <a:ext cx="972700" cy="40825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ight Arrow 13"/>
          <p:cNvSpPr/>
          <p:nvPr/>
        </p:nvSpPr>
        <p:spPr>
          <a:xfrm rot="9231179">
            <a:off x="5070261" y="2451193"/>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9300606">
            <a:off x="7204043" y="305481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9300606">
            <a:off x="5275257" y="363693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2634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055" t="1826" r="42008"/>
          <a:stretch/>
        </p:blipFill>
        <p:spPr>
          <a:xfrm>
            <a:off x="3856979" y="1463040"/>
            <a:ext cx="5134621" cy="4297680"/>
          </a:xfrm>
          <a:prstGeom prst="rect">
            <a:avLst/>
          </a:prstGeom>
          <a:effectLst>
            <a:outerShdw blurRad="63500" sx="102000" sy="102000" algn="ctr" rotWithShape="0">
              <a:prstClr val="black">
                <a:alpha val="40000"/>
              </a:prstClr>
            </a:outerShdw>
          </a:effectLst>
        </p:spPr>
      </p:pic>
      <p:sp>
        <p:nvSpPr>
          <p:cNvPr id="2" name="Content Placeholder 1"/>
          <p:cNvSpPr>
            <a:spLocks noGrp="1"/>
          </p:cNvSpPr>
          <p:nvPr>
            <p:ph idx="1"/>
          </p:nvPr>
        </p:nvSpPr>
        <p:spPr>
          <a:xfrm>
            <a:off x="207628" y="1600200"/>
            <a:ext cx="3469522" cy="3276600"/>
          </a:xfrm>
        </p:spPr>
        <p:txBody>
          <a:bodyPr/>
          <a:lstStyle/>
          <a:p>
            <a:pPr marL="342900" indent="-342900">
              <a:spcBef>
                <a:spcPts val="0"/>
              </a:spcBef>
              <a:spcAft>
                <a:spcPts val="0"/>
              </a:spcAft>
              <a:buFont typeface="Arial" panose="020B0604020202020204" pitchFamily="34" charset="0"/>
              <a:buChar char="•"/>
            </a:pPr>
            <a:r>
              <a:rPr lang="en-US" u="none" dirty="0" smtClean="0"/>
              <a:t>Note the green circle next to Tracy’s picture with 1 intervention assigned</a:t>
            </a:r>
          </a:p>
          <a:p>
            <a:pPr marL="342900" indent="-342900">
              <a:spcBef>
                <a:spcPts val="0"/>
              </a:spcBef>
              <a:spcAft>
                <a:spcPts val="0"/>
              </a:spcAft>
              <a:buFont typeface="Arial" panose="020B0604020202020204" pitchFamily="34" charset="0"/>
              <a:buChar char="•"/>
            </a:pPr>
            <a:r>
              <a:rPr lang="en-US" u="none" dirty="0" smtClean="0"/>
              <a:t>This green circle reflects the total number of Interventions assigned to the student</a:t>
            </a:r>
            <a:endParaRPr lang="en-US" u="none" dirty="0"/>
          </a:p>
        </p:txBody>
      </p:sp>
      <p:sp>
        <p:nvSpPr>
          <p:cNvPr id="3" name="Title 2"/>
          <p:cNvSpPr>
            <a:spLocks noGrp="1"/>
          </p:cNvSpPr>
          <p:nvPr>
            <p:ph type="title"/>
          </p:nvPr>
        </p:nvSpPr>
        <p:spPr/>
        <p:txBody>
          <a:bodyPr/>
          <a:lstStyle/>
          <a:p>
            <a:r>
              <a:rPr lang="en-US" dirty="0" smtClean="0"/>
              <a:t>Confirming the Student’s </a:t>
            </a:r>
            <a:r>
              <a:rPr lang="en-US" dirty="0"/>
              <a:t>A</a:t>
            </a:r>
            <a:r>
              <a:rPr lang="en-US" dirty="0" smtClean="0"/>
              <a:t>ssigned Interventions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27</a:t>
            </a:fld>
            <a:endParaRPr lang="en-US" altLang="en-US" dirty="0"/>
          </a:p>
        </p:txBody>
      </p:sp>
      <p:sp>
        <p:nvSpPr>
          <p:cNvPr id="10" name="Rectangle 9"/>
          <p:cNvSpPr/>
          <p:nvPr/>
        </p:nvSpPr>
        <p:spPr>
          <a:xfrm>
            <a:off x="3894927" y="1524000"/>
            <a:ext cx="829473" cy="573484"/>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ight Arrow 10"/>
          <p:cNvSpPr/>
          <p:nvPr/>
        </p:nvSpPr>
        <p:spPr>
          <a:xfrm rot="12793180">
            <a:off x="4531674" y="2149785"/>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1310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62" t="33560"/>
          <a:stretch/>
        </p:blipFill>
        <p:spPr>
          <a:xfrm>
            <a:off x="210126" y="1508760"/>
            <a:ext cx="8824329" cy="283464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Reviewing the Student’s </a:t>
            </a:r>
            <a:r>
              <a:rPr lang="en-US" dirty="0"/>
              <a:t>A</a:t>
            </a:r>
            <a:r>
              <a:rPr lang="en-US" dirty="0" smtClean="0"/>
              <a:t>ssigned Interventions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28</a:t>
            </a:fld>
            <a:endParaRPr lang="en-US" altLang="en-US" dirty="0"/>
          </a:p>
        </p:txBody>
      </p:sp>
      <p:sp>
        <p:nvSpPr>
          <p:cNvPr id="10" name="Rectangle 9"/>
          <p:cNvSpPr/>
          <p:nvPr/>
        </p:nvSpPr>
        <p:spPr>
          <a:xfrm>
            <a:off x="232663" y="3861540"/>
            <a:ext cx="8801792" cy="475603"/>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flipH="1">
            <a:off x="232663" y="4631052"/>
            <a:ext cx="8380984" cy="1323439"/>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The Intervention is now posted on the Student Interventions page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Start date, Expected Completion Date, Tiered Level, Assigned by Contact and Date Completed are also posted</a:t>
            </a:r>
          </a:p>
        </p:txBody>
      </p:sp>
      <p:sp>
        <p:nvSpPr>
          <p:cNvPr id="12" name="Right Arrow 11"/>
          <p:cNvSpPr/>
          <p:nvPr/>
        </p:nvSpPr>
        <p:spPr>
          <a:xfrm rot="9336420">
            <a:off x="1641463" y="356859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6335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indent="-342900">
              <a:buFont typeface="Arial" panose="020B0604020202020204" pitchFamily="34" charset="0"/>
              <a:buChar char="•"/>
            </a:pPr>
            <a:r>
              <a:rPr lang="en-US" u="none" dirty="0" smtClean="0"/>
              <a:t>List the steps required to assign an intervention to a student.</a:t>
            </a:r>
          </a:p>
          <a:p>
            <a:pPr marL="342900" indent="-342900">
              <a:buFont typeface="Arial" panose="020B0604020202020204" pitchFamily="34" charset="0"/>
              <a:buChar char="•"/>
            </a:pPr>
            <a:r>
              <a:rPr lang="en-US" u="none" dirty="0" smtClean="0"/>
              <a:t>What are the three fields that must be completed to assign an intervention?</a:t>
            </a:r>
          </a:p>
          <a:p>
            <a:pPr marL="342900" indent="-342900">
              <a:buFont typeface="Arial" panose="020B0604020202020204" pitchFamily="34" charset="0"/>
              <a:buChar char="•"/>
            </a:pPr>
            <a:r>
              <a:rPr lang="en-US" u="none" dirty="0" smtClean="0"/>
              <a:t>Describe the two changes you see on the student’s Intervention Catalog Page when you have successfully assigned an intervention.</a:t>
            </a:r>
          </a:p>
          <a:p>
            <a:r>
              <a:rPr lang="en-US" u="none" dirty="0" smtClean="0"/>
              <a:t> </a:t>
            </a:r>
            <a:endParaRPr lang="en-US" u="none" dirty="0"/>
          </a:p>
        </p:txBody>
      </p:sp>
      <p:sp>
        <p:nvSpPr>
          <p:cNvPr id="3" name="Title 2"/>
          <p:cNvSpPr>
            <a:spLocks noGrp="1"/>
          </p:cNvSpPr>
          <p:nvPr>
            <p:ph type="title"/>
          </p:nvPr>
        </p:nvSpPr>
        <p:spPr/>
        <p:txBody>
          <a:bodyPr/>
          <a:lstStyle/>
          <a:p>
            <a:r>
              <a:rPr lang="en-US" dirty="0" smtClean="0"/>
              <a:t>Guided Practice Activity #2</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29</a:t>
            </a:fld>
            <a:endParaRPr lang="en-US" altLang="en-US" dirty="0"/>
          </a:p>
        </p:txBody>
      </p:sp>
    </p:spTree>
    <p:extLst>
      <p:ext uri="{BB962C8B-B14F-4D97-AF65-F5344CB8AC3E}">
        <p14:creationId xmlns:p14="http://schemas.microsoft.com/office/powerpoint/2010/main" val="205629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19200"/>
            <a:ext cx="8991600" cy="4480560"/>
          </a:xfrm>
        </p:spPr>
        <p:txBody>
          <a:bodyPr>
            <a:normAutofit lnSpcReduction="10000"/>
          </a:bodyPr>
          <a:lstStyle/>
          <a:p>
            <a:pPr>
              <a:defRPr/>
            </a:pPr>
            <a:r>
              <a:rPr lang="en-US" u="none" dirty="0"/>
              <a:t>Participants must have:</a:t>
            </a:r>
          </a:p>
          <a:p>
            <a:pPr marL="1085850" lvl="1" indent="-342900">
              <a:defRPr/>
            </a:pPr>
            <a:r>
              <a:rPr lang="en-US" dirty="0"/>
              <a:t>An account to the </a:t>
            </a:r>
            <a:r>
              <a:rPr lang="en-US" dirty="0" smtClean="0"/>
              <a:t>Pennsylvania Department of Education </a:t>
            </a:r>
            <a:r>
              <a:rPr lang="en-US" dirty="0"/>
              <a:t>Portal</a:t>
            </a:r>
          </a:p>
          <a:p>
            <a:pPr marL="1085850" lvl="1" indent="-342900">
              <a:defRPr/>
            </a:pPr>
            <a:r>
              <a:rPr lang="en-US" dirty="0"/>
              <a:t>An account to the Pennsylvania Educator Dashboard</a:t>
            </a:r>
          </a:p>
          <a:p>
            <a:pPr marL="1085850" lvl="1" indent="-342900">
              <a:defRPr/>
            </a:pPr>
            <a:r>
              <a:rPr lang="en-US" dirty="0"/>
              <a:t>An active account for the Standards Aligned Systems training platform (</a:t>
            </a:r>
            <a:r>
              <a:rPr lang="en-US" dirty="0">
                <a:hlinkClick r:id="rId3"/>
              </a:rPr>
              <a:t>http:www.pdesas.org</a:t>
            </a:r>
            <a:r>
              <a:rPr lang="en-US" dirty="0"/>
              <a:t>/)</a:t>
            </a:r>
          </a:p>
          <a:p>
            <a:pPr marL="285750">
              <a:defRPr/>
            </a:pPr>
            <a:r>
              <a:rPr lang="en-US" u="none" dirty="0"/>
              <a:t>Participants must have completed:</a:t>
            </a:r>
          </a:p>
          <a:p>
            <a:pPr marL="1085850" lvl="1" indent="-342900">
              <a:defRPr/>
            </a:pPr>
            <a:r>
              <a:rPr lang="en-US" dirty="0"/>
              <a:t>Course </a:t>
            </a:r>
            <a:r>
              <a:rPr lang="en-US" dirty="0" smtClean="0"/>
              <a:t>1: Overview</a:t>
            </a:r>
          </a:p>
          <a:p>
            <a:pPr marL="1085850" lvl="1" indent="-342900">
              <a:defRPr/>
            </a:pPr>
            <a:r>
              <a:rPr lang="en-US" dirty="0" smtClean="0"/>
              <a:t>Course 2: Early Warning System and at Risk Identification</a:t>
            </a:r>
          </a:p>
          <a:p>
            <a:pPr marL="1085850" lvl="1" indent="-342900">
              <a:defRPr/>
            </a:pPr>
            <a:r>
              <a:rPr lang="en-US" dirty="0" smtClean="0"/>
              <a:t>Course 3: Family Educational Rights and Privacy Act for the LEA</a:t>
            </a:r>
          </a:p>
        </p:txBody>
      </p:sp>
      <p:sp>
        <p:nvSpPr>
          <p:cNvPr id="3" name="Title 2"/>
          <p:cNvSpPr>
            <a:spLocks noGrp="1"/>
          </p:cNvSpPr>
          <p:nvPr>
            <p:ph type="title"/>
          </p:nvPr>
        </p:nvSpPr>
        <p:spPr/>
        <p:txBody>
          <a:bodyPr/>
          <a:lstStyle/>
          <a:p>
            <a:r>
              <a:rPr lang="en-US" dirty="0" smtClean="0"/>
              <a:t>Course Pre-Requisites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a:t>
            </a:fld>
            <a:endParaRPr lang="en-US" altLang="en-US" dirty="0"/>
          </a:p>
        </p:txBody>
      </p:sp>
    </p:spTree>
    <p:extLst>
      <p:ext uri="{BB962C8B-B14F-4D97-AF65-F5344CB8AC3E}">
        <p14:creationId xmlns:p14="http://schemas.microsoft.com/office/powerpoint/2010/main" val="951716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30</a:t>
            </a:fld>
            <a:endParaRPr lang="en-US" altLang="en-US" dirty="0"/>
          </a:p>
        </p:txBody>
      </p:sp>
      <p:sp>
        <p:nvSpPr>
          <p:cNvPr id="3" name="Title 2"/>
          <p:cNvSpPr>
            <a:spLocks noGrp="1"/>
          </p:cNvSpPr>
          <p:nvPr>
            <p:ph type="title"/>
          </p:nvPr>
        </p:nvSpPr>
        <p:spPr/>
        <p:txBody>
          <a:bodyPr/>
          <a:lstStyle/>
          <a:p>
            <a:r>
              <a:rPr lang="en-US" dirty="0" smtClean="0"/>
              <a:t>Adding Interventions to the Catalog</a:t>
            </a:r>
            <a:endParaRPr lang="en-US" dirty="0"/>
          </a:p>
        </p:txBody>
      </p:sp>
    </p:spTree>
    <p:extLst>
      <p:ext uri="{BB962C8B-B14F-4D97-AF65-F5344CB8AC3E}">
        <p14:creationId xmlns:p14="http://schemas.microsoft.com/office/powerpoint/2010/main" val="3810726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19686" y="1665885"/>
            <a:ext cx="8243314" cy="2743200"/>
          </a:xfrm>
          <a:prstGeom prst="rect">
            <a:avLst/>
          </a:prstGeom>
          <a:effectLst>
            <a:outerShdw blurRad="63500" sx="102000" sy="102000" algn="ctr" rotWithShape="0">
              <a:prstClr val="black">
                <a:alpha val="40000"/>
              </a:prstClr>
            </a:outerShdw>
          </a:effectLst>
        </p:spPr>
      </p:pic>
      <p:sp>
        <p:nvSpPr>
          <p:cNvPr id="2" name="Content Placeholder 1"/>
          <p:cNvSpPr>
            <a:spLocks noGrp="1"/>
          </p:cNvSpPr>
          <p:nvPr>
            <p:ph idx="1"/>
          </p:nvPr>
        </p:nvSpPr>
        <p:spPr>
          <a:xfrm>
            <a:off x="1344405" y="4693920"/>
            <a:ext cx="6665502" cy="1325880"/>
          </a:xfrm>
          <a:ln>
            <a:noFill/>
          </a:ln>
          <a:effectLst>
            <a:outerShdw blurRad="63500" sx="102000" sy="102000" algn="ctr" rotWithShape="0">
              <a:prstClr val="black">
                <a:alpha val="40000"/>
              </a:prstClr>
            </a:outerShdw>
          </a:effectLst>
        </p:spPr>
        <p:txBody>
          <a:bodyPr/>
          <a:lstStyle/>
          <a:p>
            <a:pPr>
              <a:spcBef>
                <a:spcPts val="0"/>
              </a:spcBef>
              <a:spcAft>
                <a:spcPts val="0"/>
              </a:spcAft>
            </a:pPr>
            <a:r>
              <a:rPr lang="en-US" u="none" dirty="0" smtClean="0"/>
              <a:t>To add Interventions to the catalog:</a:t>
            </a:r>
          </a:p>
          <a:p>
            <a:pPr marL="342900" indent="-342900">
              <a:spcBef>
                <a:spcPts val="0"/>
              </a:spcBef>
              <a:spcAft>
                <a:spcPts val="0"/>
              </a:spcAft>
              <a:buFont typeface="Arial" panose="020B0604020202020204" pitchFamily="34" charset="0"/>
              <a:buChar char="•"/>
            </a:pPr>
            <a:r>
              <a:rPr lang="en-US" u="none" dirty="0" smtClean="0"/>
              <a:t>Go to the Interventions tab in the Dashboard</a:t>
            </a:r>
          </a:p>
          <a:p>
            <a:pPr marL="342900" indent="-342900">
              <a:spcBef>
                <a:spcPts val="0"/>
              </a:spcBef>
              <a:spcAft>
                <a:spcPts val="0"/>
              </a:spcAft>
              <a:buFont typeface="Arial" panose="020B0604020202020204" pitchFamily="34" charset="0"/>
              <a:buChar char="•"/>
            </a:pPr>
            <a:r>
              <a:rPr lang="en-US" u="none" dirty="0" smtClean="0"/>
              <a:t>Click Add Intervention</a:t>
            </a:r>
            <a:endParaRPr lang="en-US" u="none" dirty="0"/>
          </a:p>
        </p:txBody>
      </p:sp>
      <p:sp>
        <p:nvSpPr>
          <p:cNvPr id="3" name="Title 2"/>
          <p:cNvSpPr>
            <a:spLocks noGrp="1"/>
          </p:cNvSpPr>
          <p:nvPr>
            <p:ph type="title"/>
          </p:nvPr>
        </p:nvSpPr>
        <p:spPr/>
        <p:txBody>
          <a:bodyPr/>
          <a:lstStyle/>
          <a:p>
            <a:r>
              <a:rPr lang="en-US" dirty="0"/>
              <a:t>Adding an Intervention to the Catalog</a:t>
            </a:r>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31</a:t>
            </a:fld>
            <a:endParaRPr lang="en-US" altLang="en-US" dirty="0"/>
          </a:p>
        </p:txBody>
      </p:sp>
      <p:sp>
        <p:nvSpPr>
          <p:cNvPr id="7" name="Rectangle 6"/>
          <p:cNvSpPr/>
          <p:nvPr/>
        </p:nvSpPr>
        <p:spPr>
          <a:xfrm>
            <a:off x="6861048" y="2092960"/>
            <a:ext cx="1752600" cy="42164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ight Arrow 7"/>
          <p:cNvSpPr/>
          <p:nvPr/>
        </p:nvSpPr>
        <p:spPr>
          <a:xfrm rot="1471130">
            <a:off x="5981585" y="173599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0559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Intervention Details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32</a:t>
            </a:fld>
            <a:endParaRPr lang="en-US" altLang="en-US" dirty="0"/>
          </a:p>
        </p:txBody>
      </p:sp>
      <p:sp>
        <p:nvSpPr>
          <p:cNvPr id="6" name="Content Placeholder 1"/>
          <p:cNvSpPr txBox="1">
            <a:spLocks/>
          </p:cNvSpPr>
          <p:nvPr/>
        </p:nvSpPr>
        <p:spPr bwMode="auto">
          <a:xfrm>
            <a:off x="457200" y="1428750"/>
            <a:ext cx="3276600" cy="478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300"/>
              </a:spcBef>
              <a:spcAft>
                <a:spcPts val="1200"/>
              </a:spcAft>
              <a:buNone/>
              <a:defRPr lang="en-US" altLang="en-US" sz="2000" u="sng">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0"/>
              </a:spcAft>
            </a:pPr>
            <a:r>
              <a:rPr lang="en-US" u="none" kern="0" dirty="0" smtClean="0"/>
              <a:t>When adding an intervention complete the required intervention details:</a:t>
            </a:r>
          </a:p>
          <a:p>
            <a:pPr marL="342900" indent="-342900">
              <a:spcBef>
                <a:spcPts val="0"/>
              </a:spcBef>
              <a:spcAft>
                <a:spcPts val="0"/>
              </a:spcAft>
              <a:buFont typeface="Arial" panose="020B0604020202020204" pitchFamily="34" charset="0"/>
              <a:buChar char="•"/>
            </a:pPr>
            <a:r>
              <a:rPr lang="en-US" u="none" kern="0" dirty="0" smtClean="0"/>
              <a:t>Intervention name, description, contact information, eligibility, cost, parent permission, duration, intervention level, school availability, location target population and grade level designation</a:t>
            </a:r>
          </a:p>
        </p:txBody>
      </p:sp>
      <p:pic>
        <p:nvPicPr>
          <p:cNvPr id="7" name="Picture 6"/>
          <p:cNvPicPr>
            <a:picLocks noChangeAspect="1"/>
          </p:cNvPicPr>
          <p:nvPr/>
        </p:nvPicPr>
        <p:blipFill>
          <a:blip r:embed="rId3"/>
          <a:stretch>
            <a:fillRect/>
          </a:stretch>
        </p:blipFill>
        <p:spPr>
          <a:xfrm>
            <a:off x="3733798" y="1295400"/>
            <a:ext cx="5179268" cy="47548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61155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Best Practices for Adding an Intervention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33</a:t>
            </a:fld>
            <a:endParaRPr lang="en-US" altLang="en-US" dirty="0"/>
          </a:p>
        </p:txBody>
      </p:sp>
      <p:sp>
        <p:nvSpPr>
          <p:cNvPr id="6" name="Content Placeholder 1"/>
          <p:cNvSpPr txBox="1">
            <a:spLocks/>
          </p:cNvSpPr>
          <p:nvPr/>
        </p:nvSpPr>
        <p:spPr bwMode="auto">
          <a:xfrm>
            <a:off x="304800" y="1386840"/>
            <a:ext cx="3429000"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300"/>
              </a:spcBef>
              <a:spcAft>
                <a:spcPts val="1200"/>
              </a:spcAft>
              <a:buNone/>
              <a:defRPr lang="en-US" altLang="en-US" sz="2000" u="sng">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indent="-342900">
              <a:spcBef>
                <a:spcPts val="0"/>
              </a:spcBef>
              <a:spcAft>
                <a:spcPts val="0"/>
              </a:spcAft>
              <a:buFont typeface="Arial" panose="020B0604020202020204" pitchFamily="34" charset="0"/>
              <a:buChar char="•"/>
            </a:pPr>
            <a:r>
              <a:rPr lang="en-US" u="none" kern="0" dirty="0" smtClean="0"/>
              <a:t>Interventions without the required fields cannot be saved to the catalog</a:t>
            </a:r>
          </a:p>
          <a:p>
            <a:pPr marL="342900" indent="-342900">
              <a:spcBef>
                <a:spcPts val="0"/>
              </a:spcBef>
              <a:spcAft>
                <a:spcPts val="0"/>
              </a:spcAft>
              <a:buFont typeface="Arial" panose="020B0604020202020204" pitchFamily="34" charset="0"/>
              <a:buChar char="•"/>
            </a:pPr>
            <a:r>
              <a:rPr lang="en-US" u="none" kern="0" dirty="0" smtClean="0"/>
              <a:t>Providing a relevant name and a detailed description will allow end users to select the correct intervention</a:t>
            </a:r>
          </a:p>
          <a:p>
            <a:pPr marL="342900" indent="-342900">
              <a:spcBef>
                <a:spcPts val="0"/>
              </a:spcBef>
              <a:spcAft>
                <a:spcPts val="0"/>
              </a:spcAft>
              <a:buFont typeface="Arial" panose="020B0604020202020204" pitchFamily="34" charset="0"/>
              <a:buChar char="•"/>
            </a:pPr>
            <a:r>
              <a:rPr lang="en-US" u="none" kern="0" dirty="0"/>
              <a:t>P</a:t>
            </a:r>
            <a:r>
              <a:rPr lang="en-US" u="none" kern="0" dirty="0" smtClean="0"/>
              <a:t>roviding accurate details will also improve accuracy of selections</a:t>
            </a:r>
          </a:p>
        </p:txBody>
      </p:sp>
      <p:pic>
        <p:nvPicPr>
          <p:cNvPr id="7" name="Picture 6"/>
          <p:cNvPicPr>
            <a:picLocks noChangeAspect="1"/>
          </p:cNvPicPr>
          <p:nvPr/>
        </p:nvPicPr>
        <p:blipFill>
          <a:blip r:embed="rId3"/>
          <a:stretch>
            <a:fillRect/>
          </a:stretch>
        </p:blipFill>
        <p:spPr>
          <a:xfrm>
            <a:off x="3721443" y="1234440"/>
            <a:ext cx="5179267" cy="47548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17173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753" t="5955" r="1982"/>
          <a:stretch/>
        </p:blipFill>
        <p:spPr>
          <a:xfrm>
            <a:off x="4039822" y="1361694"/>
            <a:ext cx="4929725" cy="475488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Required Fields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34</a:t>
            </a:fld>
            <a:endParaRPr lang="en-US" altLang="en-US" dirty="0"/>
          </a:p>
        </p:txBody>
      </p:sp>
      <p:sp>
        <p:nvSpPr>
          <p:cNvPr id="6" name="Content Placeholder 1"/>
          <p:cNvSpPr txBox="1">
            <a:spLocks/>
          </p:cNvSpPr>
          <p:nvPr/>
        </p:nvSpPr>
        <p:spPr bwMode="auto">
          <a:xfrm>
            <a:off x="228600" y="1956054"/>
            <a:ext cx="3666744" cy="292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300"/>
              </a:spcBef>
              <a:spcAft>
                <a:spcPts val="1200"/>
              </a:spcAft>
              <a:buNone/>
              <a:defRPr lang="en-US" altLang="en-US" sz="2000" u="sng">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indent="-342900">
              <a:spcBef>
                <a:spcPts val="0"/>
              </a:spcBef>
              <a:spcAft>
                <a:spcPts val="0"/>
              </a:spcAft>
              <a:buFont typeface="Arial" panose="020B0604020202020204" pitchFamily="34" charset="0"/>
              <a:buChar char="•"/>
            </a:pPr>
            <a:r>
              <a:rPr lang="en-US" u="none" kern="0" dirty="0" smtClean="0"/>
              <a:t>If a user clicks to save an intervention without providing all of the required fields, an error message appears at the top of the screen</a:t>
            </a:r>
          </a:p>
          <a:p>
            <a:pPr marL="342900" indent="-342900">
              <a:spcBef>
                <a:spcPts val="0"/>
              </a:spcBef>
              <a:spcAft>
                <a:spcPts val="0"/>
              </a:spcAft>
              <a:buFont typeface="Arial" panose="020B0604020202020204" pitchFamily="34" charset="0"/>
              <a:buChar char="•"/>
            </a:pPr>
            <a:r>
              <a:rPr lang="en-US" u="none" kern="0" dirty="0" smtClean="0"/>
              <a:t>The missing data fields will be highlighted in red</a:t>
            </a:r>
            <a:endParaRPr lang="en-US" u="none" kern="0" dirty="0"/>
          </a:p>
        </p:txBody>
      </p:sp>
    </p:spTree>
    <p:extLst>
      <p:ext uri="{BB962C8B-B14F-4D97-AF65-F5344CB8AC3E}">
        <p14:creationId xmlns:p14="http://schemas.microsoft.com/office/powerpoint/2010/main" val="3206045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657600" y="1219200"/>
            <a:ext cx="5124015" cy="484632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Adding an Intervention to the Catalog</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35</a:t>
            </a:fld>
            <a:endParaRPr lang="en-US" altLang="en-US" dirty="0"/>
          </a:p>
        </p:txBody>
      </p:sp>
      <p:sp>
        <p:nvSpPr>
          <p:cNvPr id="9" name="TextBox 8"/>
          <p:cNvSpPr txBox="1"/>
          <p:nvPr/>
        </p:nvSpPr>
        <p:spPr>
          <a:xfrm>
            <a:off x="457200" y="1371600"/>
            <a:ext cx="3200400" cy="2246769"/>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r>
              <a:rPr lang="en-US" altLang="en-US" sz="2000" kern="0" dirty="0">
                <a:latin typeface="Verdana" panose="020B0604030504040204" pitchFamily="34" charset="0"/>
                <a:ea typeface="Verdana" panose="020B0604030504040204" pitchFamily="34" charset="0"/>
                <a:cs typeface="Verdana" panose="020B0604030504040204" pitchFamily="34" charset="0"/>
              </a:rPr>
              <a:t>Once all of the information has been completed, select  Add Intervention at the bottom of the screen to save the intervention to the catalog</a:t>
            </a:r>
          </a:p>
        </p:txBody>
      </p:sp>
      <p:sp>
        <p:nvSpPr>
          <p:cNvPr id="10" name="Rectangle 9"/>
          <p:cNvSpPr/>
          <p:nvPr/>
        </p:nvSpPr>
        <p:spPr>
          <a:xfrm>
            <a:off x="5486400" y="5831510"/>
            <a:ext cx="1066800" cy="26449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ight Arrow 10"/>
          <p:cNvSpPr/>
          <p:nvPr/>
        </p:nvSpPr>
        <p:spPr>
          <a:xfrm rot="8968476">
            <a:off x="6079312" y="534535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4639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u="none" dirty="0" smtClean="0"/>
              <a:t>What are the steps required to add interventions to the catalog?</a:t>
            </a:r>
          </a:p>
          <a:p>
            <a:pPr marL="342900" indent="-342900">
              <a:buFont typeface="Arial" panose="020B0604020202020204" pitchFamily="34" charset="0"/>
              <a:buChar char="•"/>
            </a:pPr>
            <a:r>
              <a:rPr lang="en-US" u="none" dirty="0" smtClean="0"/>
              <a:t>What happens if a mandatory field is left blank?</a:t>
            </a:r>
          </a:p>
          <a:p>
            <a:pPr marL="342900" indent="-342900">
              <a:buFont typeface="Arial" panose="020B0604020202020204" pitchFamily="34" charset="0"/>
              <a:buChar char="•"/>
            </a:pPr>
            <a:r>
              <a:rPr lang="en-US" u="none" dirty="0" smtClean="0"/>
              <a:t>Log into the Dashboard and create a </a:t>
            </a:r>
            <a:r>
              <a:rPr lang="en-US" u="none" dirty="0"/>
              <a:t>sample intervention in the Intervention </a:t>
            </a:r>
            <a:r>
              <a:rPr lang="en-US" u="none" dirty="0" smtClean="0"/>
              <a:t>Catalog using the following naming convention: DELETE_your1stname_yourlastname.  </a:t>
            </a:r>
            <a:r>
              <a:rPr lang="en-US" u="none" dirty="0"/>
              <a:t>Once the Intervention is saved, used the Search feature to locate the intervention. </a:t>
            </a:r>
            <a:endParaRPr lang="en-US" u="none" dirty="0" smtClean="0"/>
          </a:p>
        </p:txBody>
      </p:sp>
      <p:sp>
        <p:nvSpPr>
          <p:cNvPr id="3" name="Title 2"/>
          <p:cNvSpPr>
            <a:spLocks noGrp="1"/>
          </p:cNvSpPr>
          <p:nvPr>
            <p:ph type="title"/>
          </p:nvPr>
        </p:nvSpPr>
        <p:spPr/>
        <p:txBody>
          <a:bodyPr/>
          <a:lstStyle/>
          <a:p>
            <a:r>
              <a:rPr lang="en-US" dirty="0" smtClean="0"/>
              <a:t>Guided Practice Activity #3</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36</a:t>
            </a:fld>
            <a:endParaRPr lang="en-US" altLang="en-US" dirty="0"/>
          </a:p>
        </p:txBody>
      </p:sp>
    </p:spTree>
    <p:extLst>
      <p:ext uri="{BB962C8B-B14F-4D97-AF65-F5344CB8AC3E}">
        <p14:creationId xmlns:p14="http://schemas.microsoft.com/office/powerpoint/2010/main" val="1420315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37</a:t>
            </a:fld>
            <a:endParaRPr lang="en-US" altLang="en-US" dirty="0"/>
          </a:p>
        </p:txBody>
      </p:sp>
      <p:sp>
        <p:nvSpPr>
          <p:cNvPr id="3" name="Title 2"/>
          <p:cNvSpPr>
            <a:spLocks noGrp="1"/>
          </p:cNvSpPr>
          <p:nvPr>
            <p:ph type="title"/>
          </p:nvPr>
        </p:nvSpPr>
        <p:spPr/>
        <p:txBody>
          <a:bodyPr/>
          <a:lstStyle/>
          <a:p>
            <a:r>
              <a:rPr lang="en-US" dirty="0" smtClean="0"/>
              <a:t>Editing An Intervention</a:t>
            </a:r>
            <a:endParaRPr lang="en-US" dirty="0"/>
          </a:p>
        </p:txBody>
      </p:sp>
    </p:spTree>
    <p:extLst>
      <p:ext uri="{BB962C8B-B14F-4D97-AF65-F5344CB8AC3E}">
        <p14:creationId xmlns:p14="http://schemas.microsoft.com/office/powerpoint/2010/main" val="22129591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600200"/>
            <a:ext cx="7769491" cy="283464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Choose the Intervention to Edit</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38</a:t>
            </a:fld>
            <a:endParaRPr lang="en-US" altLang="en-US" dirty="0"/>
          </a:p>
        </p:txBody>
      </p:sp>
      <p:sp>
        <p:nvSpPr>
          <p:cNvPr id="7" name="TextBox 6"/>
          <p:cNvSpPr txBox="1"/>
          <p:nvPr/>
        </p:nvSpPr>
        <p:spPr>
          <a:xfrm>
            <a:off x="476558" y="4919008"/>
            <a:ext cx="8134042" cy="707886"/>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the Interventions Dashboard and the Interventions List to display a list of the interventions in your </a:t>
            </a:r>
            <a:r>
              <a:rPr lang="en-US" sz="2000" dirty="0" smtClean="0">
                <a:latin typeface="Verdana" panose="020B0604030504040204" pitchFamily="34" charset="0"/>
                <a:ea typeface="Verdana" panose="020B0604030504040204" pitchFamily="34" charset="0"/>
                <a:cs typeface="Verdana" panose="020B0604030504040204" pitchFamily="34" charset="0"/>
              </a:rPr>
              <a:t>catalog</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5410199" y="1596052"/>
            <a:ext cx="1512443" cy="38514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905000" y="1981200"/>
            <a:ext cx="1600200" cy="321685"/>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ight Arrow 10"/>
          <p:cNvSpPr/>
          <p:nvPr/>
        </p:nvSpPr>
        <p:spPr>
          <a:xfrm rot="9283194">
            <a:off x="3430208" y="166224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2846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800" y="1577340"/>
            <a:ext cx="8661455" cy="310896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Editing an Intervention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39</a:t>
            </a:fld>
            <a:endParaRPr lang="en-US" altLang="en-US" dirty="0"/>
          </a:p>
        </p:txBody>
      </p:sp>
      <p:sp>
        <p:nvSpPr>
          <p:cNvPr id="12" name="Rectangle 11"/>
          <p:cNvSpPr/>
          <p:nvPr/>
        </p:nvSpPr>
        <p:spPr>
          <a:xfrm>
            <a:off x="7274379" y="2149029"/>
            <a:ext cx="1691876" cy="17526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1066800" y="4869557"/>
            <a:ext cx="7138812" cy="1015663"/>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Select</a:t>
            </a:r>
            <a:r>
              <a:rPr lang="en-US" sz="2000" dirty="0" smtClean="0">
                <a:latin typeface="Verdana" panose="020B0604030504040204" pitchFamily="34" charset="0"/>
                <a:ea typeface="Verdana" panose="020B0604030504040204" pitchFamily="34" charset="0"/>
                <a:cs typeface="Verdana" panose="020B0604030504040204" pitchFamily="34" charset="0"/>
              </a:rPr>
              <a:t> the Intervention you wish to edit</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Select the </a:t>
            </a:r>
            <a:r>
              <a:rPr lang="en-US" sz="2000" b="1" dirty="0" smtClean="0">
                <a:latin typeface="Verdana" panose="020B0604030504040204" pitchFamily="34" charset="0"/>
                <a:ea typeface="Verdana" panose="020B0604030504040204" pitchFamily="34" charset="0"/>
                <a:cs typeface="Verdana" panose="020B0604030504040204" pitchFamily="34" charset="0"/>
              </a:rPr>
              <a:t>More</a:t>
            </a:r>
            <a:r>
              <a:rPr lang="en-US" sz="2000" dirty="0" smtClean="0">
                <a:latin typeface="Verdana" panose="020B0604030504040204" pitchFamily="34" charset="0"/>
                <a:ea typeface="Verdana" panose="020B0604030504040204" pitchFamily="34" charset="0"/>
                <a:cs typeface="Verdana" panose="020B0604030504040204" pitchFamily="34" charset="0"/>
              </a:rPr>
              <a:t> button from the menu</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Then select </a:t>
            </a:r>
            <a:r>
              <a:rPr lang="en-US" sz="2000" b="1" dirty="0" smtClean="0">
                <a:latin typeface="Verdana" panose="020B0604030504040204" pitchFamily="34" charset="0"/>
                <a:ea typeface="Verdana" panose="020B0604030504040204" pitchFamily="34" charset="0"/>
                <a:cs typeface="Verdana" panose="020B0604030504040204" pitchFamily="34" charset="0"/>
              </a:rPr>
              <a:t>Edit</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13" name="Right Arrow 12"/>
          <p:cNvSpPr/>
          <p:nvPr/>
        </p:nvSpPr>
        <p:spPr>
          <a:xfrm rot="20213305">
            <a:off x="6594340" y="342403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20213305">
            <a:off x="6746740" y="225704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8940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defRPr/>
            </a:pPr>
            <a:r>
              <a:rPr lang="en-US" u="none" dirty="0" smtClean="0"/>
              <a:t>Participants </a:t>
            </a:r>
            <a:r>
              <a:rPr lang="en-US" u="none" dirty="0"/>
              <a:t>will be able to:</a:t>
            </a:r>
          </a:p>
          <a:p>
            <a:pPr marL="1085850" lvl="1" indent="-342900">
              <a:defRPr/>
            </a:pPr>
            <a:r>
              <a:rPr lang="en-US" dirty="0"/>
              <a:t>Login in as </a:t>
            </a:r>
            <a:r>
              <a:rPr lang="en-US" dirty="0" smtClean="0"/>
              <a:t>an Intervention Catalog Coordinator to </a:t>
            </a:r>
            <a:r>
              <a:rPr lang="en-US" dirty="0"/>
              <a:t>the PDE Educator Dashboard</a:t>
            </a:r>
          </a:p>
          <a:p>
            <a:pPr marL="1085850" lvl="1" indent="-342900">
              <a:defRPr/>
            </a:pPr>
            <a:r>
              <a:rPr lang="en-US" dirty="0" smtClean="0"/>
              <a:t>View, Search and Assign Interventions through the PDE Educator Dashboard</a:t>
            </a:r>
          </a:p>
          <a:p>
            <a:pPr marL="1085850" lvl="1" indent="-342900">
              <a:defRPr/>
            </a:pPr>
            <a:r>
              <a:rPr lang="en-US" dirty="0" smtClean="0"/>
              <a:t>Add, edit and delete interventions from the Intervention Catalog</a:t>
            </a:r>
          </a:p>
          <a:p>
            <a:pPr marL="1085850" lvl="1" indent="-342900">
              <a:defRPr/>
            </a:pPr>
            <a:r>
              <a:rPr lang="en-US" dirty="0" smtClean="0"/>
              <a:t>Manage notes, review and rate interventions and manage imports</a:t>
            </a:r>
          </a:p>
          <a:p>
            <a:pPr marL="1085850" lvl="1" indent="-342900">
              <a:defRPr/>
            </a:pPr>
            <a:r>
              <a:rPr lang="en-US" dirty="0" smtClean="0"/>
              <a:t>Assign interventions to a Watch List</a:t>
            </a:r>
          </a:p>
          <a:p>
            <a:pPr marL="1085850" lvl="1" indent="-342900">
              <a:defRPr/>
            </a:pPr>
            <a:r>
              <a:rPr lang="en-US" dirty="0" smtClean="0"/>
              <a:t>Manage intervention security functions</a:t>
            </a:r>
          </a:p>
          <a:p>
            <a:pPr marL="1657350" lvl="3" indent="0">
              <a:buNone/>
              <a:defRPr/>
            </a:pPr>
            <a:endParaRPr lang="en-US" dirty="0" smtClean="0"/>
          </a:p>
          <a:p>
            <a:pPr marL="1085850" lvl="1" indent="-342900">
              <a:buFont typeface="Wingdings" pitchFamily="2" charset="2"/>
              <a:buChar char="§"/>
              <a:defRPr/>
            </a:pPr>
            <a:endParaRPr lang="en-US" dirty="0"/>
          </a:p>
          <a:p>
            <a:pPr marL="1085850" lvl="1" indent="-342900">
              <a:buFont typeface="Wingdings" pitchFamily="2" charset="2"/>
              <a:buChar char="§"/>
              <a:defRPr/>
            </a:pPr>
            <a:endParaRPr lang="en-US" dirty="0"/>
          </a:p>
        </p:txBody>
      </p:sp>
      <p:sp>
        <p:nvSpPr>
          <p:cNvPr id="3" name="Title 2"/>
          <p:cNvSpPr>
            <a:spLocks noGrp="1"/>
          </p:cNvSpPr>
          <p:nvPr>
            <p:ph type="title"/>
          </p:nvPr>
        </p:nvSpPr>
        <p:spPr/>
        <p:txBody>
          <a:bodyPr/>
          <a:lstStyle/>
          <a:p>
            <a:r>
              <a:rPr lang="en-US" dirty="0" smtClean="0"/>
              <a:t>Course Learning Objectives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a:t>
            </a:fld>
            <a:endParaRPr lang="en-US" altLang="en-US" dirty="0"/>
          </a:p>
        </p:txBody>
      </p:sp>
    </p:spTree>
    <p:extLst>
      <p:ext uri="{BB962C8B-B14F-4D97-AF65-F5344CB8AC3E}">
        <p14:creationId xmlns:p14="http://schemas.microsoft.com/office/powerpoint/2010/main" val="3147709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510350" y="1219200"/>
            <a:ext cx="5075534" cy="484632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Saving Intervention Edits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40</a:t>
            </a:fld>
            <a:endParaRPr lang="en-US" altLang="en-US" dirty="0"/>
          </a:p>
        </p:txBody>
      </p:sp>
      <p:sp>
        <p:nvSpPr>
          <p:cNvPr id="2" name="Content Placeholder 1"/>
          <p:cNvSpPr>
            <a:spLocks noGrp="1"/>
          </p:cNvSpPr>
          <p:nvPr>
            <p:ph idx="1"/>
          </p:nvPr>
        </p:nvSpPr>
        <p:spPr>
          <a:xfrm>
            <a:off x="342054" y="1990343"/>
            <a:ext cx="3199420" cy="3505200"/>
          </a:xfrm>
        </p:spPr>
        <p:txBody>
          <a:bodyPr/>
          <a:lstStyle/>
          <a:p>
            <a:pPr marL="342900" indent="-342900">
              <a:spcBef>
                <a:spcPts val="0"/>
              </a:spcBef>
              <a:spcAft>
                <a:spcPts val="0"/>
              </a:spcAft>
              <a:buFont typeface="Arial" panose="020B0604020202020204" pitchFamily="34" charset="0"/>
              <a:buChar char="•"/>
            </a:pPr>
            <a:r>
              <a:rPr lang="en-US" u="none" dirty="0" smtClean="0"/>
              <a:t>The intervention is now in edit mode</a:t>
            </a:r>
          </a:p>
          <a:p>
            <a:pPr marL="342900" indent="-342900">
              <a:spcBef>
                <a:spcPts val="0"/>
              </a:spcBef>
              <a:spcAft>
                <a:spcPts val="0"/>
              </a:spcAft>
              <a:buFont typeface="Arial" panose="020B0604020202020204" pitchFamily="34" charset="0"/>
              <a:buChar char="•"/>
            </a:pPr>
            <a:r>
              <a:rPr lang="en-US" u="none" dirty="0" smtClean="0"/>
              <a:t>Correct or update the necessary information</a:t>
            </a:r>
          </a:p>
          <a:p>
            <a:pPr marL="342900" indent="-342900">
              <a:spcBef>
                <a:spcPts val="0"/>
              </a:spcBef>
              <a:spcAft>
                <a:spcPts val="0"/>
              </a:spcAft>
              <a:buFont typeface="Arial" panose="020B0604020202020204" pitchFamily="34" charset="0"/>
              <a:buChar char="•"/>
            </a:pPr>
            <a:r>
              <a:rPr lang="en-US" u="none" dirty="0" smtClean="0"/>
              <a:t>Click Save Intervention when you have completed your edits</a:t>
            </a:r>
          </a:p>
          <a:p>
            <a:endParaRPr lang="en-US" dirty="0" smtClean="0"/>
          </a:p>
        </p:txBody>
      </p:sp>
      <p:sp>
        <p:nvSpPr>
          <p:cNvPr id="10" name="Rectangle 9"/>
          <p:cNvSpPr/>
          <p:nvPr/>
        </p:nvSpPr>
        <p:spPr>
          <a:xfrm>
            <a:off x="5257800" y="5791200"/>
            <a:ext cx="1066800" cy="27432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ight Arrow 10"/>
          <p:cNvSpPr/>
          <p:nvPr/>
        </p:nvSpPr>
        <p:spPr>
          <a:xfrm rot="9191919">
            <a:off x="5691394" y="530504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2634054" y="114518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2948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2356" y="1345692"/>
            <a:ext cx="8229600" cy="4480560"/>
          </a:xfrm>
        </p:spPr>
        <p:txBody>
          <a:bodyPr/>
          <a:lstStyle/>
          <a:p>
            <a:pPr marL="342900" indent="-342900">
              <a:buFont typeface="Arial" panose="020B0604020202020204" pitchFamily="34" charset="0"/>
              <a:buChar char="•"/>
            </a:pPr>
            <a:r>
              <a:rPr lang="en-US" u="none" dirty="0" smtClean="0"/>
              <a:t>What are the required steps for editing an intervention?</a:t>
            </a:r>
          </a:p>
          <a:p>
            <a:pPr marL="342900" indent="-342900">
              <a:buFont typeface="Arial" panose="020B0604020202020204" pitchFamily="34" charset="0"/>
              <a:buChar char="•"/>
            </a:pPr>
            <a:r>
              <a:rPr lang="en-US" u="none" dirty="0" smtClean="0"/>
              <a:t>Log into the dashboard and edit the previously added intervention. </a:t>
            </a:r>
            <a:r>
              <a:rPr lang="en-US" u="none" dirty="0"/>
              <a:t>Select edit from the menu options and change 1-2 parameters and save the edits.</a:t>
            </a:r>
            <a:r>
              <a:rPr lang="en-US" u="none" dirty="0" smtClean="0"/>
              <a:t> </a:t>
            </a:r>
            <a:endParaRPr lang="en-US" u="none" dirty="0"/>
          </a:p>
        </p:txBody>
      </p:sp>
      <p:sp>
        <p:nvSpPr>
          <p:cNvPr id="3" name="Title 2"/>
          <p:cNvSpPr>
            <a:spLocks noGrp="1"/>
          </p:cNvSpPr>
          <p:nvPr>
            <p:ph type="title"/>
          </p:nvPr>
        </p:nvSpPr>
        <p:spPr/>
        <p:txBody>
          <a:bodyPr/>
          <a:lstStyle/>
          <a:p>
            <a:r>
              <a:rPr lang="en-US" dirty="0" smtClean="0"/>
              <a:t>Guided Practice Activity #4</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41</a:t>
            </a:fld>
            <a:endParaRPr lang="en-US" altLang="en-US" dirty="0"/>
          </a:p>
        </p:txBody>
      </p:sp>
    </p:spTree>
    <p:extLst>
      <p:ext uri="{BB962C8B-B14F-4D97-AF65-F5344CB8AC3E}">
        <p14:creationId xmlns:p14="http://schemas.microsoft.com/office/powerpoint/2010/main" val="1939347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42</a:t>
            </a:fld>
            <a:endParaRPr lang="en-US" altLang="en-US" dirty="0"/>
          </a:p>
        </p:txBody>
      </p:sp>
      <p:sp>
        <p:nvSpPr>
          <p:cNvPr id="3" name="Title 2"/>
          <p:cNvSpPr>
            <a:spLocks noGrp="1"/>
          </p:cNvSpPr>
          <p:nvPr>
            <p:ph type="title"/>
          </p:nvPr>
        </p:nvSpPr>
        <p:spPr/>
        <p:txBody>
          <a:bodyPr/>
          <a:lstStyle/>
          <a:p>
            <a:r>
              <a:rPr lang="en-US" dirty="0"/>
              <a:t>Deleting an Intervention</a:t>
            </a:r>
          </a:p>
        </p:txBody>
      </p:sp>
    </p:spTree>
    <p:extLst>
      <p:ext uri="{BB962C8B-B14F-4D97-AF65-F5344CB8AC3E}">
        <p14:creationId xmlns:p14="http://schemas.microsoft.com/office/powerpoint/2010/main" val="33575197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900142"/>
            <a:ext cx="8723083" cy="274320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Choose the Intervention to Delete</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43</a:t>
            </a:fld>
            <a:endParaRPr lang="en-US" altLang="en-US" dirty="0"/>
          </a:p>
        </p:txBody>
      </p:sp>
      <p:sp>
        <p:nvSpPr>
          <p:cNvPr id="7" name="TextBox 6"/>
          <p:cNvSpPr txBox="1"/>
          <p:nvPr/>
        </p:nvSpPr>
        <p:spPr>
          <a:xfrm>
            <a:off x="457200" y="4919008"/>
            <a:ext cx="8134042" cy="707886"/>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Select the Interventions Dashboard and the Interventions List to display a list of the interventions in your </a:t>
            </a:r>
            <a:r>
              <a:rPr lang="en-US" sz="2000" dirty="0" smtClean="0">
                <a:latin typeface="Verdana" panose="020B0604030504040204" pitchFamily="34" charset="0"/>
                <a:ea typeface="Verdana" panose="020B0604030504040204" pitchFamily="34" charset="0"/>
                <a:cs typeface="Verdana" panose="020B0604030504040204" pitchFamily="34" charset="0"/>
              </a:rPr>
              <a:t>catalog</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609600" y="1900142"/>
            <a:ext cx="2493264" cy="46205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ight Arrow 10"/>
          <p:cNvSpPr/>
          <p:nvPr/>
        </p:nvSpPr>
        <p:spPr>
          <a:xfrm rot="9578285">
            <a:off x="3088098" y="161624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44161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6294" y="1524000"/>
            <a:ext cx="8406706" cy="301752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Deleting an Intervention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44</a:t>
            </a:fld>
            <a:endParaRPr lang="en-US" altLang="en-US" dirty="0"/>
          </a:p>
        </p:txBody>
      </p:sp>
      <p:sp>
        <p:nvSpPr>
          <p:cNvPr id="12" name="Rectangle 11"/>
          <p:cNvSpPr/>
          <p:nvPr/>
        </p:nvSpPr>
        <p:spPr>
          <a:xfrm>
            <a:off x="7194518" y="2086966"/>
            <a:ext cx="1568482" cy="1646833"/>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1524000" y="4836136"/>
            <a:ext cx="6096000" cy="1015663"/>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Select the Intervention you wish to edit</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Select the </a:t>
            </a:r>
            <a:r>
              <a:rPr lang="en-US" sz="2000" b="1" dirty="0" smtClean="0">
                <a:latin typeface="Verdana" panose="020B0604030504040204" pitchFamily="34" charset="0"/>
                <a:ea typeface="Verdana" panose="020B0604030504040204" pitchFamily="34" charset="0"/>
                <a:cs typeface="Verdana" panose="020B0604030504040204" pitchFamily="34" charset="0"/>
              </a:rPr>
              <a:t>More</a:t>
            </a:r>
            <a:r>
              <a:rPr lang="en-US" sz="2000" dirty="0" smtClean="0">
                <a:latin typeface="Verdana" panose="020B0604030504040204" pitchFamily="34" charset="0"/>
                <a:ea typeface="Verdana" panose="020B0604030504040204" pitchFamily="34" charset="0"/>
                <a:cs typeface="Verdana" panose="020B0604030504040204" pitchFamily="34" charset="0"/>
              </a:rPr>
              <a:t> button from the menu</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Then select </a:t>
            </a:r>
            <a:r>
              <a:rPr lang="en-US" sz="2000" b="1" dirty="0" smtClean="0">
                <a:latin typeface="Verdana" panose="020B0604030504040204" pitchFamily="34" charset="0"/>
                <a:ea typeface="Verdana" panose="020B0604030504040204" pitchFamily="34" charset="0"/>
                <a:cs typeface="Verdana" panose="020B0604030504040204" pitchFamily="34" charset="0"/>
              </a:rPr>
              <a:t>Delete</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13" name="Right Arrow 12"/>
          <p:cNvSpPr/>
          <p:nvPr/>
        </p:nvSpPr>
        <p:spPr>
          <a:xfrm rot="20213305">
            <a:off x="6688535" y="2218683"/>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20213305">
            <a:off x="6501857" y="35608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51090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293" y="4069026"/>
            <a:ext cx="8080248" cy="1920240"/>
          </a:xfrm>
          <a:ln>
            <a:solidFill>
              <a:schemeClr val="bg1"/>
            </a:solidFill>
          </a:ln>
          <a:effectLst/>
        </p:spPr>
        <p:txBody>
          <a:bodyPr/>
          <a:lstStyle/>
          <a:p>
            <a:pPr marL="285750" indent="-285750">
              <a:spcAft>
                <a:spcPts val="0"/>
              </a:spcAft>
              <a:buFont typeface="Arial" panose="020B0604020202020204" pitchFamily="34" charset="0"/>
              <a:buChar char="•"/>
            </a:pPr>
            <a:r>
              <a:rPr lang="en-US" u="none" dirty="0" smtClean="0"/>
              <a:t>The system will ask you to confirm the delete.</a:t>
            </a:r>
          </a:p>
          <a:p>
            <a:pPr marL="285750" indent="-285750">
              <a:spcAft>
                <a:spcPts val="0"/>
              </a:spcAft>
              <a:buFont typeface="Arial" panose="020B0604020202020204" pitchFamily="34" charset="0"/>
              <a:buChar char="•"/>
            </a:pPr>
            <a:r>
              <a:rPr lang="en-US" u="none" dirty="0" smtClean="0"/>
              <a:t>Note: The intervention will no longer be available to assign to students. </a:t>
            </a:r>
          </a:p>
          <a:p>
            <a:pPr marL="285750" indent="-285750">
              <a:spcAft>
                <a:spcPts val="0"/>
              </a:spcAft>
              <a:buFont typeface="Arial" panose="020B0604020202020204" pitchFamily="34" charset="0"/>
              <a:buChar char="•"/>
            </a:pPr>
            <a:r>
              <a:rPr lang="en-US" u="none" dirty="0" smtClean="0"/>
              <a:t>However, students who already have this intervention assigned will not lose the intervention in their list. They may still complete the intervention.</a:t>
            </a:r>
            <a:endParaRPr lang="en-US" u="none" dirty="0"/>
          </a:p>
        </p:txBody>
      </p:sp>
      <p:sp>
        <p:nvSpPr>
          <p:cNvPr id="3" name="Title 2"/>
          <p:cNvSpPr>
            <a:spLocks noGrp="1"/>
          </p:cNvSpPr>
          <p:nvPr>
            <p:ph type="title"/>
          </p:nvPr>
        </p:nvSpPr>
        <p:spPr/>
        <p:txBody>
          <a:bodyPr/>
          <a:lstStyle/>
          <a:p>
            <a:r>
              <a:rPr lang="en-US" dirty="0" smtClean="0"/>
              <a:t>Deleting an Intervention: Confirm</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45</a:t>
            </a:fld>
            <a:endParaRPr lang="en-US" altLang="en-US" dirty="0"/>
          </a:p>
        </p:txBody>
      </p:sp>
      <p:pic>
        <p:nvPicPr>
          <p:cNvPr id="5" name="Picture 4"/>
          <p:cNvPicPr>
            <a:picLocks noChangeAspect="1"/>
          </p:cNvPicPr>
          <p:nvPr/>
        </p:nvPicPr>
        <p:blipFill>
          <a:blip r:embed="rId3"/>
          <a:stretch>
            <a:fillRect/>
          </a:stretch>
        </p:blipFill>
        <p:spPr>
          <a:xfrm>
            <a:off x="2345131" y="1388904"/>
            <a:ext cx="4388571" cy="2537143"/>
          </a:xfrm>
          <a:prstGeom prst="rect">
            <a:avLst/>
          </a:prstGeom>
          <a:effectLst>
            <a:outerShdw blurRad="63500" sx="102000" sy="102000" algn="ctr" rotWithShape="0">
              <a:prstClr val="black">
                <a:alpha val="40000"/>
              </a:prstClr>
            </a:outerShdw>
          </a:effectLst>
        </p:spPr>
      </p:pic>
      <p:sp>
        <p:nvSpPr>
          <p:cNvPr id="7" name="Rectangle 6"/>
          <p:cNvSpPr/>
          <p:nvPr/>
        </p:nvSpPr>
        <p:spPr>
          <a:xfrm>
            <a:off x="3366604" y="3135334"/>
            <a:ext cx="1281596" cy="380998"/>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0800000">
            <a:off x="4806071" y="313533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17009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u="none" dirty="0" smtClean="0"/>
              <a:t>What are the required steps for deleting an intervention?</a:t>
            </a:r>
          </a:p>
          <a:p>
            <a:pPr marL="342900" indent="-342900">
              <a:buFont typeface="Arial" panose="020B0604020202020204" pitchFamily="34" charset="0"/>
              <a:buChar char="•"/>
            </a:pPr>
            <a:r>
              <a:rPr lang="en-US" u="none" dirty="0" smtClean="0"/>
              <a:t>Log into the dashboard and locate the intervention that you previously added and edited.  Delete the intervention.  </a:t>
            </a:r>
            <a:endParaRPr lang="en-US" u="none" dirty="0"/>
          </a:p>
        </p:txBody>
      </p:sp>
      <p:sp>
        <p:nvSpPr>
          <p:cNvPr id="3" name="Title 2"/>
          <p:cNvSpPr>
            <a:spLocks noGrp="1"/>
          </p:cNvSpPr>
          <p:nvPr>
            <p:ph type="title"/>
          </p:nvPr>
        </p:nvSpPr>
        <p:spPr/>
        <p:txBody>
          <a:bodyPr/>
          <a:lstStyle/>
          <a:p>
            <a:r>
              <a:rPr lang="en-US" dirty="0" smtClean="0"/>
              <a:t>Guided Practice Activity #5</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46</a:t>
            </a:fld>
            <a:endParaRPr lang="en-US" altLang="en-US" dirty="0"/>
          </a:p>
        </p:txBody>
      </p:sp>
    </p:spTree>
    <p:extLst>
      <p:ext uri="{BB962C8B-B14F-4D97-AF65-F5344CB8AC3E}">
        <p14:creationId xmlns:p14="http://schemas.microsoft.com/office/powerpoint/2010/main" val="2269049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47</a:t>
            </a:fld>
            <a:endParaRPr lang="en-US" altLang="en-US" dirty="0"/>
          </a:p>
        </p:txBody>
      </p:sp>
      <p:sp>
        <p:nvSpPr>
          <p:cNvPr id="5" name="Title 4"/>
          <p:cNvSpPr>
            <a:spLocks noGrp="1"/>
          </p:cNvSpPr>
          <p:nvPr>
            <p:ph type="title"/>
          </p:nvPr>
        </p:nvSpPr>
        <p:spPr/>
        <p:txBody>
          <a:bodyPr/>
          <a:lstStyle/>
          <a:p>
            <a:r>
              <a:rPr lang="en-US" dirty="0" smtClean="0"/>
              <a:t>Intervention Notes, Reviews, Ratings &amp; Imports</a:t>
            </a:r>
            <a:endParaRPr lang="en-US" dirty="0"/>
          </a:p>
        </p:txBody>
      </p:sp>
    </p:spTree>
    <p:extLst>
      <p:ext uri="{BB962C8B-B14F-4D97-AF65-F5344CB8AC3E}">
        <p14:creationId xmlns:p14="http://schemas.microsoft.com/office/powerpoint/2010/main" val="30205788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5048" y="2507423"/>
            <a:ext cx="7628571" cy="3542857"/>
          </a:xfrm>
          <a:prstGeom prst="rect">
            <a:avLst/>
          </a:prstGeom>
          <a:effectLst>
            <a:outerShdw blurRad="63500" sx="102000" sy="102000" algn="ctr" rotWithShape="0">
              <a:prstClr val="black">
                <a:alpha val="40000"/>
              </a:prstClr>
            </a:outerShdw>
          </a:effectLst>
        </p:spPr>
      </p:pic>
      <p:sp>
        <p:nvSpPr>
          <p:cNvPr id="2" name="Content Placeholder 1"/>
          <p:cNvSpPr>
            <a:spLocks noGrp="1"/>
          </p:cNvSpPr>
          <p:nvPr>
            <p:ph idx="1"/>
          </p:nvPr>
        </p:nvSpPr>
        <p:spPr/>
        <p:txBody>
          <a:bodyPr/>
          <a:lstStyle/>
          <a:p>
            <a:pPr>
              <a:spcBef>
                <a:spcPts val="0"/>
              </a:spcBef>
              <a:spcAft>
                <a:spcPts val="0"/>
              </a:spcAft>
            </a:pPr>
            <a:r>
              <a:rPr lang="en-US" u="none" dirty="0" smtClean="0"/>
              <a:t>Teachers can add notes to students with interventions </a:t>
            </a:r>
          </a:p>
          <a:p>
            <a:pPr marL="342900" indent="-342900">
              <a:spcBef>
                <a:spcPts val="0"/>
              </a:spcBef>
              <a:spcAft>
                <a:spcPts val="0"/>
              </a:spcAft>
              <a:buFont typeface="Arial" panose="020B0604020202020204" pitchFamily="34" charset="0"/>
              <a:buChar char="•"/>
            </a:pPr>
            <a:r>
              <a:rPr lang="en-US" u="none" dirty="0" smtClean="0"/>
              <a:t>Click the Intervention Catalog tab</a:t>
            </a:r>
          </a:p>
          <a:p>
            <a:pPr marL="342900" indent="-342900">
              <a:spcBef>
                <a:spcPts val="0"/>
              </a:spcBef>
              <a:spcAft>
                <a:spcPts val="0"/>
              </a:spcAft>
              <a:buFont typeface="Arial" panose="020B0604020202020204" pitchFamily="34" charset="0"/>
              <a:buChar char="•"/>
            </a:pPr>
            <a:r>
              <a:rPr lang="en-US" u="none" dirty="0" smtClean="0"/>
              <a:t>Then click Notes</a:t>
            </a:r>
            <a:endParaRPr lang="en-US" u="none" dirty="0"/>
          </a:p>
        </p:txBody>
      </p:sp>
      <p:sp>
        <p:nvSpPr>
          <p:cNvPr id="3" name="Title 2"/>
          <p:cNvSpPr>
            <a:spLocks noGrp="1"/>
          </p:cNvSpPr>
          <p:nvPr>
            <p:ph type="title"/>
          </p:nvPr>
        </p:nvSpPr>
        <p:spPr/>
        <p:txBody>
          <a:bodyPr/>
          <a:lstStyle/>
          <a:p>
            <a:r>
              <a:rPr lang="en-US" dirty="0" smtClean="0"/>
              <a:t>Intervention Notes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48</a:t>
            </a:fld>
            <a:endParaRPr lang="en-US" altLang="en-US" dirty="0"/>
          </a:p>
        </p:txBody>
      </p:sp>
      <p:sp>
        <p:nvSpPr>
          <p:cNvPr id="8" name="Right Arrow 7"/>
          <p:cNvSpPr/>
          <p:nvPr/>
        </p:nvSpPr>
        <p:spPr>
          <a:xfrm rot="9336420">
            <a:off x="6975463" y="276632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9336420">
            <a:off x="2327263" y="531508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341793" y="3180855"/>
            <a:ext cx="1516207" cy="400545"/>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23072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61" r="2198"/>
          <a:stretch/>
        </p:blipFill>
        <p:spPr>
          <a:xfrm>
            <a:off x="3276600" y="1219200"/>
            <a:ext cx="5539343" cy="4846320"/>
          </a:xfrm>
          <a:prstGeom prst="rect">
            <a:avLst/>
          </a:prstGeom>
          <a:effectLst>
            <a:outerShdw blurRad="63500" sx="102000" sy="102000" algn="ctr" rotWithShape="0">
              <a:prstClr val="black">
                <a:alpha val="40000"/>
              </a:prstClr>
            </a:outerShdw>
          </a:effectLst>
        </p:spPr>
      </p:pic>
      <p:sp>
        <p:nvSpPr>
          <p:cNvPr id="2" name="Content Placeholder 1"/>
          <p:cNvSpPr>
            <a:spLocks noGrp="1"/>
          </p:cNvSpPr>
          <p:nvPr>
            <p:ph idx="1"/>
          </p:nvPr>
        </p:nvSpPr>
        <p:spPr>
          <a:xfrm>
            <a:off x="152400" y="1262766"/>
            <a:ext cx="3004187" cy="4452234"/>
          </a:xfrm>
        </p:spPr>
        <p:txBody>
          <a:bodyPr/>
          <a:lstStyle/>
          <a:p>
            <a:pPr marL="342900" indent="-342900">
              <a:spcBef>
                <a:spcPts val="0"/>
              </a:spcBef>
              <a:spcAft>
                <a:spcPts val="0"/>
              </a:spcAft>
              <a:buFont typeface="Arial" panose="020B0604020202020204" pitchFamily="34" charset="0"/>
              <a:buChar char="•"/>
            </a:pPr>
            <a:r>
              <a:rPr lang="en-US" u="none" dirty="0" smtClean="0"/>
              <a:t>Click in the Add New Note box</a:t>
            </a:r>
          </a:p>
          <a:p>
            <a:pPr marL="342900" indent="-342900">
              <a:spcBef>
                <a:spcPts val="0"/>
              </a:spcBef>
              <a:spcAft>
                <a:spcPts val="0"/>
              </a:spcAft>
              <a:buFont typeface="Arial" panose="020B0604020202020204" pitchFamily="34" charset="0"/>
              <a:buChar char="•"/>
            </a:pPr>
            <a:r>
              <a:rPr lang="en-US" u="none" dirty="0"/>
              <a:t>Use notes to assist with progress monitoring and to share implementation details </a:t>
            </a:r>
          </a:p>
          <a:p>
            <a:pPr marL="342900" indent="-342900">
              <a:spcBef>
                <a:spcPts val="0"/>
              </a:spcBef>
              <a:spcAft>
                <a:spcPts val="0"/>
              </a:spcAft>
              <a:buFont typeface="Arial" panose="020B0604020202020204" pitchFamily="34" charset="0"/>
              <a:buChar char="•"/>
            </a:pPr>
            <a:r>
              <a:rPr lang="en-US" u="none" dirty="0" smtClean="0"/>
              <a:t>Click Add Note to save the note</a:t>
            </a:r>
          </a:p>
        </p:txBody>
      </p:sp>
      <p:sp>
        <p:nvSpPr>
          <p:cNvPr id="3" name="Title 2"/>
          <p:cNvSpPr>
            <a:spLocks noGrp="1"/>
          </p:cNvSpPr>
          <p:nvPr>
            <p:ph type="title"/>
          </p:nvPr>
        </p:nvSpPr>
        <p:spPr/>
        <p:txBody>
          <a:bodyPr/>
          <a:lstStyle/>
          <a:p>
            <a:r>
              <a:rPr lang="en-US" dirty="0" smtClean="0"/>
              <a:t>Adding Notes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49</a:t>
            </a:fld>
            <a:endParaRPr lang="en-US" altLang="en-US" dirty="0"/>
          </a:p>
        </p:txBody>
      </p:sp>
      <p:sp>
        <p:nvSpPr>
          <p:cNvPr id="8" name="Right Arrow 7"/>
          <p:cNvSpPr/>
          <p:nvPr/>
        </p:nvSpPr>
        <p:spPr>
          <a:xfrm rot="9336420">
            <a:off x="3927464" y="4520195"/>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105400" y="5651887"/>
            <a:ext cx="1129242" cy="400545"/>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ight Arrow 8"/>
          <p:cNvSpPr/>
          <p:nvPr/>
        </p:nvSpPr>
        <p:spPr>
          <a:xfrm>
            <a:off x="4147187" y="567143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8947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u="none" dirty="0" smtClean="0"/>
              <a:t>Security/Roles</a:t>
            </a:r>
            <a:endParaRPr lang="en-US" u="none" dirty="0"/>
          </a:p>
          <a:p>
            <a:pPr marL="800100" lvl="1" indent="-342900">
              <a:defRPr/>
            </a:pPr>
            <a:r>
              <a:rPr lang="en-US" u="none" dirty="0"/>
              <a:t>The Educator Dashboard and </a:t>
            </a:r>
            <a:r>
              <a:rPr lang="en-US" u="none" dirty="0" smtClean="0"/>
              <a:t>Early Warning System have </a:t>
            </a:r>
            <a:r>
              <a:rPr lang="en-US" u="none" dirty="0"/>
              <a:t>security restrictions to control the level of access for each school and district staff member</a:t>
            </a:r>
            <a:r>
              <a:rPr lang="en-US" u="none" dirty="0" smtClean="0"/>
              <a:t>.</a:t>
            </a:r>
            <a:endParaRPr lang="en-US" dirty="0"/>
          </a:p>
          <a:p>
            <a:pPr marL="800100" lvl="1" indent="-342900">
              <a:defRPr/>
            </a:pPr>
            <a:r>
              <a:rPr lang="en-US" dirty="0" smtClean="0"/>
              <a:t>The Intervention Catalog Coordinator </a:t>
            </a:r>
            <a:r>
              <a:rPr lang="en-US" dirty="0"/>
              <a:t>r</a:t>
            </a:r>
            <a:r>
              <a:rPr lang="en-US" dirty="0" smtClean="0"/>
              <a:t>ole may be assigned to:</a:t>
            </a:r>
          </a:p>
          <a:p>
            <a:pPr marL="1257300" lvl="2" indent="-342900">
              <a:defRPr/>
            </a:pPr>
            <a:r>
              <a:rPr lang="en-US" u="none" dirty="0" smtClean="0"/>
              <a:t>LEA Specialist</a:t>
            </a:r>
          </a:p>
          <a:p>
            <a:pPr marL="1257300" lvl="2" indent="-342900">
              <a:defRPr/>
            </a:pPr>
            <a:r>
              <a:rPr lang="en-US" dirty="0" smtClean="0"/>
              <a:t>Staff member</a:t>
            </a:r>
            <a:endParaRPr lang="en-US" u="none" dirty="0" smtClean="0"/>
          </a:p>
          <a:p>
            <a:pPr marL="1257300" lvl="2" indent="-342900">
              <a:defRPr/>
            </a:pPr>
            <a:r>
              <a:rPr lang="en-US" dirty="0" smtClean="0"/>
              <a:t>District Administrator</a:t>
            </a:r>
            <a:endParaRPr lang="en-US" u="none" dirty="0" smtClean="0"/>
          </a:p>
          <a:p>
            <a:pPr marL="1257300" lvl="2" indent="-342900">
              <a:defRPr/>
            </a:pPr>
            <a:r>
              <a:rPr lang="en-US" dirty="0" smtClean="0"/>
              <a:t>School Administrator</a:t>
            </a:r>
            <a:endParaRPr lang="en-US" u="none" dirty="0"/>
          </a:p>
        </p:txBody>
      </p:sp>
      <p:sp>
        <p:nvSpPr>
          <p:cNvPr id="3" name="Title 2"/>
          <p:cNvSpPr>
            <a:spLocks noGrp="1"/>
          </p:cNvSpPr>
          <p:nvPr>
            <p:ph type="title"/>
          </p:nvPr>
        </p:nvSpPr>
        <p:spPr/>
        <p:txBody>
          <a:bodyPr/>
          <a:lstStyle/>
          <a:p>
            <a:r>
              <a:rPr lang="en-US" dirty="0" smtClean="0"/>
              <a:t>Security/Roles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a:t>
            </a:fld>
            <a:endParaRPr lang="en-US" altLang="en-US" dirty="0"/>
          </a:p>
        </p:txBody>
      </p:sp>
    </p:spTree>
    <p:extLst>
      <p:ext uri="{BB962C8B-B14F-4D97-AF65-F5344CB8AC3E}">
        <p14:creationId xmlns:p14="http://schemas.microsoft.com/office/powerpoint/2010/main" val="20034808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Exporting Notes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50</a:t>
            </a:fld>
            <a:endParaRPr lang="en-US" altLang="en-US" dirty="0"/>
          </a:p>
        </p:txBody>
      </p:sp>
      <p:pic>
        <p:nvPicPr>
          <p:cNvPr id="5" name="Picture 4"/>
          <p:cNvPicPr>
            <a:picLocks noChangeAspect="1"/>
          </p:cNvPicPr>
          <p:nvPr/>
        </p:nvPicPr>
        <p:blipFill rotWithShape="1">
          <a:blip r:embed="rId3"/>
          <a:srcRect l="1145" r="1561" b="55352"/>
          <a:stretch/>
        </p:blipFill>
        <p:spPr>
          <a:xfrm>
            <a:off x="1066800" y="1478280"/>
            <a:ext cx="7150608" cy="2103120"/>
          </a:xfrm>
          <a:prstGeom prst="rect">
            <a:avLst/>
          </a:prstGeom>
          <a:effectLst>
            <a:outerShdw blurRad="63500" sx="102000" sy="102000" algn="ctr" rotWithShape="0">
              <a:prstClr val="black">
                <a:alpha val="40000"/>
              </a:prstClr>
            </a:outerShdw>
          </a:effectLst>
        </p:spPr>
      </p:pic>
      <p:sp>
        <p:nvSpPr>
          <p:cNvPr id="6" name="Rectangle 5"/>
          <p:cNvSpPr/>
          <p:nvPr/>
        </p:nvSpPr>
        <p:spPr>
          <a:xfrm>
            <a:off x="7467600" y="1478280"/>
            <a:ext cx="824442" cy="400545"/>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ight Arrow 6"/>
          <p:cNvSpPr/>
          <p:nvPr/>
        </p:nvSpPr>
        <p:spPr>
          <a:xfrm>
            <a:off x="6525088" y="155448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
          <p:cNvSpPr>
            <a:spLocks noGrp="1"/>
          </p:cNvSpPr>
          <p:nvPr>
            <p:ph idx="1"/>
          </p:nvPr>
        </p:nvSpPr>
        <p:spPr>
          <a:xfrm>
            <a:off x="1196901" y="3810000"/>
            <a:ext cx="6727899" cy="2057400"/>
          </a:xfrm>
        </p:spPr>
        <p:txBody>
          <a:bodyPr/>
          <a:lstStyle/>
          <a:p>
            <a:pPr marL="342900" indent="-342900">
              <a:spcBef>
                <a:spcPts val="0"/>
              </a:spcBef>
              <a:spcAft>
                <a:spcPts val="0"/>
              </a:spcAft>
              <a:buFont typeface="Arial" panose="020B0604020202020204" pitchFamily="34" charset="0"/>
              <a:buChar char="•"/>
            </a:pPr>
            <a:r>
              <a:rPr lang="en-US" u="none" dirty="0" smtClean="0"/>
              <a:t>The Export Notes function allows users to export all the Intervention notes into an Excel spreadsheet</a:t>
            </a:r>
          </a:p>
          <a:p>
            <a:pPr marL="342900" indent="-342900">
              <a:spcBef>
                <a:spcPts val="0"/>
              </a:spcBef>
              <a:spcAft>
                <a:spcPts val="0"/>
              </a:spcAft>
              <a:buFont typeface="Arial" panose="020B0604020202020204" pitchFamily="34" charset="0"/>
              <a:buChar char="•"/>
            </a:pPr>
            <a:r>
              <a:rPr lang="en-US" u="none" dirty="0" smtClean="0"/>
              <a:t>All the information about the Note is captured, including who entered the note, the time stamp and the details</a:t>
            </a:r>
          </a:p>
        </p:txBody>
      </p:sp>
    </p:spTree>
    <p:extLst>
      <p:ext uri="{BB962C8B-B14F-4D97-AF65-F5344CB8AC3E}">
        <p14:creationId xmlns:p14="http://schemas.microsoft.com/office/powerpoint/2010/main" val="24791988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spcBef>
                <a:spcPts val="0"/>
              </a:spcBef>
              <a:spcAft>
                <a:spcPts val="0"/>
              </a:spcAft>
              <a:buFont typeface="Arial" panose="020B0604020202020204" pitchFamily="34" charset="0"/>
              <a:buChar char="•"/>
            </a:pPr>
            <a:r>
              <a:rPr lang="en-US" u="none" dirty="0" smtClean="0"/>
              <a:t>Ratings and reviews can be added to Interventions when Interventions are closed</a:t>
            </a:r>
          </a:p>
          <a:p>
            <a:pPr marL="342900" indent="-342900">
              <a:spcBef>
                <a:spcPts val="0"/>
              </a:spcBef>
              <a:spcAft>
                <a:spcPts val="0"/>
              </a:spcAft>
              <a:buFont typeface="Arial" panose="020B0604020202020204" pitchFamily="34" charset="0"/>
              <a:buChar char="•"/>
            </a:pPr>
            <a:r>
              <a:rPr lang="en-US" u="none" dirty="0" smtClean="0"/>
              <a:t>We use ratings and reviews to share with colleagues how effective an Intervention was for a particular student</a:t>
            </a:r>
          </a:p>
          <a:p>
            <a:pPr marL="342900" indent="-342900">
              <a:spcBef>
                <a:spcPts val="0"/>
              </a:spcBef>
              <a:spcAft>
                <a:spcPts val="0"/>
              </a:spcAft>
              <a:buFont typeface="Arial" panose="020B0604020202020204" pitchFamily="34" charset="0"/>
              <a:buChar char="•"/>
            </a:pPr>
            <a:r>
              <a:rPr lang="en-US" u="none" dirty="0" smtClean="0"/>
              <a:t>As a best practice, the more accurate and detailed reviews will be the most helpful</a:t>
            </a:r>
          </a:p>
          <a:p>
            <a:pPr marL="342900" indent="-342900">
              <a:buFont typeface="Arial" panose="020B0604020202020204" pitchFamily="34" charset="0"/>
              <a:buChar char="•"/>
            </a:pPr>
            <a:endParaRPr lang="en-US" u="none" dirty="0" smtClean="0"/>
          </a:p>
        </p:txBody>
      </p:sp>
      <p:sp>
        <p:nvSpPr>
          <p:cNvPr id="3" name="Title 2"/>
          <p:cNvSpPr>
            <a:spLocks noGrp="1"/>
          </p:cNvSpPr>
          <p:nvPr>
            <p:ph type="title"/>
          </p:nvPr>
        </p:nvSpPr>
        <p:spPr/>
        <p:txBody>
          <a:bodyPr/>
          <a:lstStyle/>
          <a:p>
            <a:r>
              <a:rPr lang="en-US" dirty="0" smtClean="0"/>
              <a:t>Ratings and Reviews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51</a:t>
            </a:fld>
            <a:endParaRPr lang="en-US" altLang="en-US" dirty="0"/>
          </a:p>
        </p:txBody>
      </p:sp>
      <p:pic>
        <p:nvPicPr>
          <p:cNvPr id="5" name="Picture 4"/>
          <p:cNvPicPr>
            <a:picLocks noChangeAspect="1"/>
          </p:cNvPicPr>
          <p:nvPr/>
        </p:nvPicPr>
        <p:blipFill rotWithShape="1">
          <a:blip r:embed="rId3"/>
          <a:srcRect b="6172"/>
          <a:stretch/>
        </p:blipFill>
        <p:spPr>
          <a:xfrm>
            <a:off x="1451071" y="3733800"/>
            <a:ext cx="6321329" cy="23164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219552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spcBef>
                <a:spcPts val="0"/>
              </a:spcBef>
              <a:spcAft>
                <a:spcPts val="0"/>
              </a:spcAft>
              <a:buFont typeface="Arial" panose="020B0604020202020204" pitchFamily="34" charset="0"/>
              <a:buChar char="•"/>
            </a:pPr>
            <a:r>
              <a:rPr lang="en-US" u="none" dirty="0"/>
              <a:t>C</a:t>
            </a:r>
            <a:r>
              <a:rPr lang="en-US" u="none" dirty="0" smtClean="0"/>
              <a:t>lose an Intervention for a student when the goal has been achieved or the resource is no longer available</a:t>
            </a:r>
          </a:p>
          <a:p>
            <a:pPr marL="342900" indent="-342900">
              <a:spcBef>
                <a:spcPts val="0"/>
              </a:spcBef>
              <a:spcAft>
                <a:spcPts val="0"/>
              </a:spcAft>
              <a:buFont typeface="Arial" panose="020B0604020202020204" pitchFamily="34" charset="0"/>
              <a:buChar char="•"/>
            </a:pPr>
            <a:r>
              <a:rPr lang="en-US" u="none" dirty="0" smtClean="0"/>
              <a:t>Change the status of the Intervention by clicking </a:t>
            </a:r>
            <a:r>
              <a:rPr lang="en-US" b="1" u="none" dirty="0" smtClean="0"/>
              <a:t>Not Completed</a:t>
            </a:r>
            <a:r>
              <a:rPr lang="en-US" u="none" dirty="0" smtClean="0"/>
              <a:t> next to the target Intervention</a:t>
            </a:r>
            <a:endParaRPr lang="en-US" u="none" dirty="0"/>
          </a:p>
        </p:txBody>
      </p:sp>
      <p:sp>
        <p:nvSpPr>
          <p:cNvPr id="3" name="Title 2"/>
          <p:cNvSpPr>
            <a:spLocks noGrp="1"/>
          </p:cNvSpPr>
          <p:nvPr>
            <p:ph type="title"/>
          </p:nvPr>
        </p:nvSpPr>
        <p:spPr/>
        <p:txBody>
          <a:bodyPr/>
          <a:lstStyle/>
          <a:p>
            <a:r>
              <a:rPr lang="en-US" dirty="0" smtClean="0"/>
              <a:t>Marking an Intervention Complete</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52</a:t>
            </a:fld>
            <a:endParaRPr lang="en-US" altLang="en-US" dirty="0"/>
          </a:p>
        </p:txBody>
      </p:sp>
      <p:pic>
        <p:nvPicPr>
          <p:cNvPr id="5" name="Picture 4"/>
          <p:cNvPicPr>
            <a:picLocks noChangeAspect="1"/>
          </p:cNvPicPr>
          <p:nvPr/>
        </p:nvPicPr>
        <p:blipFill rotWithShape="1">
          <a:blip r:embed="rId3"/>
          <a:srcRect t="4486" b="9275"/>
          <a:stretch/>
        </p:blipFill>
        <p:spPr>
          <a:xfrm>
            <a:off x="381000" y="3048000"/>
            <a:ext cx="8390476" cy="2743200"/>
          </a:xfrm>
          <a:prstGeom prst="rect">
            <a:avLst/>
          </a:prstGeom>
          <a:effectLst>
            <a:outerShdw blurRad="63500" sx="102000" sy="102000" algn="ctr" rotWithShape="0">
              <a:prstClr val="black">
                <a:alpha val="40000"/>
              </a:prstClr>
            </a:outerShdw>
          </a:effectLst>
        </p:spPr>
      </p:pic>
      <p:sp>
        <p:nvSpPr>
          <p:cNvPr id="6" name="Rectangle 5"/>
          <p:cNvSpPr/>
          <p:nvPr/>
        </p:nvSpPr>
        <p:spPr>
          <a:xfrm>
            <a:off x="6553199" y="5257800"/>
            <a:ext cx="1143001" cy="59436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ight Arrow 6"/>
          <p:cNvSpPr/>
          <p:nvPr/>
        </p:nvSpPr>
        <p:spPr>
          <a:xfrm rot="9336420">
            <a:off x="7473988" y="480428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9336420">
            <a:off x="3927463" y="442328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48414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568418" y="1173480"/>
            <a:ext cx="3933832" cy="4846320"/>
          </a:xfrm>
          <a:prstGeom prst="rect">
            <a:avLst/>
          </a:prstGeom>
        </p:spPr>
      </p:pic>
      <p:sp>
        <p:nvSpPr>
          <p:cNvPr id="3" name="Title 2"/>
          <p:cNvSpPr>
            <a:spLocks noGrp="1"/>
          </p:cNvSpPr>
          <p:nvPr>
            <p:ph type="title"/>
          </p:nvPr>
        </p:nvSpPr>
        <p:spPr/>
        <p:txBody>
          <a:bodyPr/>
          <a:lstStyle/>
          <a:p>
            <a:r>
              <a:rPr lang="en-US" dirty="0" smtClean="0"/>
              <a:t>Creating a Rating &amp; Review</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53</a:t>
            </a:fld>
            <a:endParaRPr lang="en-US" altLang="en-US" dirty="0"/>
          </a:p>
        </p:txBody>
      </p:sp>
      <p:sp>
        <p:nvSpPr>
          <p:cNvPr id="7" name="TextBox 6"/>
          <p:cNvSpPr txBox="1"/>
          <p:nvPr/>
        </p:nvSpPr>
        <p:spPr>
          <a:xfrm>
            <a:off x="457199" y="1460480"/>
            <a:ext cx="3939917"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Enter the Completion Date for the Intervention</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Rate the Intervention using a 5-star scale</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Provide a detailed reason for rating the Intervention</a:t>
            </a:r>
          </a:p>
          <a:p>
            <a:pPr marL="742950" lvl="1"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The more information provided here will make program evaluation more effective and accurate</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Select Confirm when complete</a:t>
            </a:r>
          </a:p>
        </p:txBody>
      </p:sp>
      <p:sp>
        <p:nvSpPr>
          <p:cNvPr id="8" name="Rectangle 7"/>
          <p:cNvSpPr/>
          <p:nvPr/>
        </p:nvSpPr>
        <p:spPr>
          <a:xfrm>
            <a:off x="5562600" y="5334000"/>
            <a:ext cx="889536" cy="3810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ight Arrow 8"/>
          <p:cNvSpPr/>
          <p:nvPr/>
        </p:nvSpPr>
        <p:spPr>
          <a:xfrm rot="9336420">
            <a:off x="6493400" y="228968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9336420">
            <a:off x="6457303" y="332472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9336420">
            <a:off x="7204063" y="366659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41905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103" t="45407" r="63540" b="29165"/>
          <a:stretch/>
        </p:blipFill>
        <p:spPr>
          <a:xfrm>
            <a:off x="926757" y="3343758"/>
            <a:ext cx="7234370" cy="2702971"/>
          </a:xfrm>
          <a:prstGeom prst="rect">
            <a:avLst/>
          </a:prstGeom>
          <a:effectLst>
            <a:outerShdw blurRad="63500" sx="102000" sy="102000" algn="ctr" rotWithShape="0">
              <a:prstClr val="black">
                <a:alpha val="40000"/>
              </a:prstClr>
            </a:outerShdw>
          </a:effectLst>
        </p:spPr>
      </p:pic>
      <p:sp>
        <p:nvSpPr>
          <p:cNvPr id="2" name="Content Placeholder 1"/>
          <p:cNvSpPr>
            <a:spLocks noGrp="1"/>
          </p:cNvSpPr>
          <p:nvPr>
            <p:ph idx="1"/>
          </p:nvPr>
        </p:nvSpPr>
        <p:spPr/>
        <p:txBody>
          <a:bodyPr/>
          <a:lstStyle/>
          <a:p>
            <a:pPr marL="342900" indent="-342900">
              <a:spcBef>
                <a:spcPts val="0"/>
              </a:spcBef>
              <a:spcAft>
                <a:spcPts val="0"/>
              </a:spcAft>
              <a:buFont typeface="Arial" panose="020B0604020202020204" pitchFamily="34" charset="0"/>
              <a:buChar char="•"/>
            </a:pPr>
            <a:r>
              <a:rPr lang="en-US" u="none" dirty="0" smtClean="0"/>
              <a:t>Once reviews have been added by individuals, staff members with access to the Intervention Catalog can access the peer reviews</a:t>
            </a:r>
          </a:p>
          <a:p>
            <a:pPr marL="342900" indent="-342900">
              <a:spcBef>
                <a:spcPts val="0"/>
              </a:spcBef>
              <a:spcAft>
                <a:spcPts val="0"/>
              </a:spcAft>
              <a:buFont typeface="Arial" panose="020B0604020202020204" pitchFamily="34" charset="0"/>
              <a:buChar char="•"/>
            </a:pPr>
            <a:r>
              <a:rPr lang="en-US" u="none" dirty="0" smtClean="0"/>
              <a:t>The reviews help identify effective Interventions</a:t>
            </a:r>
          </a:p>
          <a:p>
            <a:pPr marL="342900" indent="-342900">
              <a:spcBef>
                <a:spcPts val="0"/>
              </a:spcBef>
              <a:spcAft>
                <a:spcPts val="0"/>
              </a:spcAft>
              <a:buFont typeface="Arial" panose="020B0604020202020204" pitchFamily="34" charset="0"/>
              <a:buChar char="•"/>
            </a:pPr>
            <a:r>
              <a:rPr lang="en-US" u="none" dirty="0" smtClean="0"/>
              <a:t>Select </a:t>
            </a:r>
            <a:r>
              <a:rPr lang="en-US" b="1" u="none" dirty="0" smtClean="0"/>
              <a:t>More </a:t>
            </a:r>
            <a:r>
              <a:rPr lang="en-US" u="none" dirty="0" smtClean="0"/>
              <a:t>next to the target Intervention, and then click </a:t>
            </a:r>
            <a:r>
              <a:rPr lang="en-US" b="1" u="none" dirty="0" smtClean="0"/>
              <a:t>Reviews</a:t>
            </a:r>
            <a:endParaRPr lang="en-US" u="none" dirty="0"/>
          </a:p>
        </p:txBody>
      </p:sp>
      <p:sp>
        <p:nvSpPr>
          <p:cNvPr id="3" name="Title 2"/>
          <p:cNvSpPr>
            <a:spLocks noGrp="1"/>
          </p:cNvSpPr>
          <p:nvPr>
            <p:ph type="title"/>
          </p:nvPr>
        </p:nvSpPr>
        <p:spPr/>
        <p:txBody>
          <a:bodyPr/>
          <a:lstStyle/>
          <a:p>
            <a:r>
              <a:rPr lang="en-US" dirty="0" smtClean="0"/>
              <a:t>Accessing Intervention Reviews I</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54</a:t>
            </a:fld>
            <a:endParaRPr lang="en-US" altLang="en-US" dirty="0"/>
          </a:p>
        </p:txBody>
      </p:sp>
      <p:sp>
        <p:nvSpPr>
          <p:cNvPr id="9" name="Right Arrow 8"/>
          <p:cNvSpPr/>
          <p:nvPr/>
        </p:nvSpPr>
        <p:spPr>
          <a:xfrm>
            <a:off x="5867400" y="526574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488719">
            <a:off x="6213454" y="4523743"/>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2550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spcBef>
                <a:spcPts val="0"/>
              </a:spcBef>
              <a:spcAft>
                <a:spcPts val="0"/>
              </a:spcAft>
              <a:buFont typeface="Arial" panose="020B0604020202020204" pitchFamily="34" charset="0"/>
              <a:buChar char="•"/>
            </a:pPr>
            <a:r>
              <a:rPr lang="en-US" u="none" dirty="0" smtClean="0"/>
              <a:t>Next to each Intervention we can see how many reviews have been added</a:t>
            </a:r>
          </a:p>
          <a:p>
            <a:pPr marL="342900" indent="-342900">
              <a:spcBef>
                <a:spcPts val="0"/>
              </a:spcBef>
              <a:spcAft>
                <a:spcPts val="0"/>
              </a:spcAft>
              <a:buFont typeface="Arial" panose="020B0604020202020204" pitchFamily="34" charset="0"/>
              <a:buChar char="•"/>
            </a:pPr>
            <a:r>
              <a:rPr lang="en-US" u="none" dirty="0" smtClean="0"/>
              <a:t>Once the reviews have been expanded we can review the details added by peers</a:t>
            </a:r>
          </a:p>
          <a:p>
            <a:pPr marL="342900" indent="-342900">
              <a:buFont typeface="Arial" panose="020B0604020202020204" pitchFamily="34" charset="0"/>
              <a:buChar char="•"/>
            </a:pPr>
            <a:endParaRPr lang="en-US" u="none" dirty="0"/>
          </a:p>
        </p:txBody>
      </p:sp>
      <p:sp>
        <p:nvSpPr>
          <p:cNvPr id="3" name="Title 2"/>
          <p:cNvSpPr>
            <a:spLocks noGrp="1"/>
          </p:cNvSpPr>
          <p:nvPr>
            <p:ph type="title"/>
          </p:nvPr>
        </p:nvSpPr>
        <p:spPr/>
        <p:txBody>
          <a:bodyPr/>
          <a:lstStyle/>
          <a:p>
            <a:r>
              <a:rPr lang="en-US" dirty="0" smtClean="0"/>
              <a:t>Accessing Intervention Reviews II</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55</a:t>
            </a:fld>
            <a:endParaRPr lang="en-US" altLang="en-US" dirty="0"/>
          </a:p>
        </p:txBody>
      </p:sp>
      <p:sp>
        <p:nvSpPr>
          <p:cNvPr id="9" name="Right Arrow 8"/>
          <p:cNvSpPr/>
          <p:nvPr/>
        </p:nvSpPr>
        <p:spPr>
          <a:xfrm rot="1113509">
            <a:off x="5982438" y="383173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081367">
            <a:off x="6210576" y="316398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3"/>
          <a:srcRect l="1017" t="2499" r="3417" b="2488"/>
          <a:stretch/>
        </p:blipFill>
        <p:spPr>
          <a:xfrm>
            <a:off x="723900" y="2971800"/>
            <a:ext cx="7690583" cy="3108960"/>
          </a:xfrm>
          <a:prstGeom prst="rect">
            <a:avLst/>
          </a:prstGeom>
          <a:effectLst>
            <a:outerShdw blurRad="63500" sx="102000" sy="102000" algn="ctr" rotWithShape="0">
              <a:prstClr val="black">
                <a:alpha val="40000"/>
              </a:prstClr>
            </a:outerShdw>
          </a:effectLst>
        </p:spPr>
      </p:pic>
      <p:sp>
        <p:nvSpPr>
          <p:cNvPr id="11" name="Rectangle 10"/>
          <p:cNvSpPr/>
          <p:nvPr/>
        </p:nvSpPr>
        <p:spPr>
          <a:xfrm>
            <a:off x="1905000" y="4267200"/>
            <a:ext cx="304800" cy="26626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Arrow 11"/>
          <p:cNvSpPr/>
          <p:nvPr/>
        </p:nvSpPr>
        <p:spPr>
          <a:xfrm rot="9360277">
            <a:off x="2251049" y="390243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40664" y="5631619"/>
            <a:ext cx="7673818" cy="449141"/>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ight Arrow 13"/>
          <p:cNvSpPr/>
          <p:nvPr/>
        </p:nvSpPr>
        <p:spPr>
          <a:xfrm rot="9360277">
            <a:off x="6668052" y="515560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63657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82000" cy="2243657"/>
          </a:xfrm>
        </p:spPr>
        <p:txBody>
          <a:bodyPr/>
          <a:lstStyle/>
          <a:p>
            <a:pPr>
              <a:spcBef>
                <a:spcPts val="0"/>
              </a:spcBef>
              <a:spcAft>
                <a:spcPts val="0"/>
              </a:spcAft>
            </a:pPr>
            <a:r>
              <a:rPr lang="en-US" u="none" dirty="0" smtClean="0"/>
              <a:t>To help collaboration between districts, there is an Import Interventions function that allows users to bulk import selected interventions </a:t>
            </a:r>
          </a:p>
          <a:p>
            <a:pPr marL="342900" indent="-342900">
              <a:spcBef>
                <a:spcPts val="0"/>
              </a:spcBef>
              <a:spcAft>
                <a:spcPts val="0"/>
              </a:spcAft>
              <a:buFont typeface="Arial" panose="020B0604020202020204" pitchFamily="34" charset="0"/>
              <a:buChar char="•"/>
            </a:pPr>
            <a:r>
              <a:rPr lang="en-US" u="none" dirty="0" smtClean="0"/>
              <a:t>Select the Import Interventions tab, under Interventions</a:t>
            </a:r>
          </a:p>
          <a:p>
            <a:pPr marL="342900" indent="-342900">
              <a:spcBef>
                <a:spcPts val="0"/>
              </a:spcBef>
              <a:spcAft>
                <a:spcPts val="0"/>
              </a:spcAft>
              <a:buFont typeface="Arial" panose="020B0604020202020204" pitchFamily="34" charset="0"/>
              <a:buChar char="•"/>
            </a:pPr>
            <a:r>
              <a:rPr lang="en-US" u="none" dirty="0" smtClean="0"/>
              <a:t>Select a District from the drop down menu</a:t>
            </a:r>
          </a:p>
          <a:p>
            <a:pPr marL="342900" indent="-342900">
              <a:spcBef>
                <a:spcPts val="0"/>
              </a:spcBef>
              <a:spcAft>
                <a:spcPts val="0"/>
              </a:spcAft>
              <a:buFont typeface="Arial" panose="020B0604020202020204" pitchFamily="34" charset="0"/>
              <a:buChar char="•"/>
            </a:pPr>
            <a:r>
              <a:rPr lang="en-US" u="none" dirty="0" smtClean="0"/>
              <a:t>Select the Interventions you wish to import</a:t>
            </a:r>
          </a:p>
          <a:p>
            <a:endParaRPr lang="en-US" u="none" dirty="0" smtClean="0"/>
          </a:p>
          <a:p>
            <a:endParaRPr lang="en-US" dirty="0"/>
          </a:p>
        </p:txBody>
      </p:sp>
      <p:sp>
        <p:nvSpPr>
          <p:cNvPr id="3" name="Title 2"/>
          <p:cNvSpPr>
            <a:spLocks noGrp="1"/>
          </p:cNvSpPr>
          <p:nvPr>
            <p:ph type="title"/>
          </p:nvPr>
        </p:nvSpPr>
        <p:spPr/>
        <p:txBody>
          <a:bodyPr/>
          <a:lstStyle/>
          <a:p>
            <a:r>
              <a:rPr lang="en-US" dirty="0" smtClean="0"/>
              <a:t>Importing an Intervention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56</a:t>
            </a:fld>
            <a:endParaRPr lang="en-US" altLang="en-US"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15797" b="54082"/>
          <a:stretch/>
        </p:blipFill>
        <p:spPr>
          <a:xfrm>
            <a:off x="1295400" y="3611880"/>
            <a:ext cx="6725655" cy="2484120"/>
          </a:xfrm>
          <a:prstGeom prst="rect">
            <a:avLst/>
          </a:prstGeom>
          <a:effectLst>
            <a:outerShdw blurRad="63500" sx="102000" sy="102000" algn="ctr" rotWithShape="0">
              <a:prstClr val="black">
                <a:alpha val="40000"/>
              </a:prstClr>
            </a:outerShdw>
          </a:effectLst>
        </p:spPr>
      </p:pic>
      <p:sp>
        <p:nvSpPr>
          <p:cNvPr id="18" name="Rectangle 17"/>
          <p:cNvSpPr/>
          <p:nvPr/>
        </p:nvSpPr>
        <p:spPr>
          <a:xfrm>
            <a:off x="5791199" y="3962400"/>
            <a:ext cx="2229855" cy="3810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ight Arrow 18"/>
          <p:cNvSpPr/>
          <p:nvPr/>
        </p:nvSpPr>
        <p:spPr>
          <a:xfrm>
            <a:off x="4876800" y="39624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447800" y="4535556"/>
            <a:ext cx="914400" cy="18884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Demo District</a:t>
            </a:r>
            <a:endParaRPr lang="en-US" sz="800" dirty="0">
              <a:solidFill>
                <a:schemeClr val="tx1"/>
              </a:solidFill>
            </a:endParaRPr>
          </a:p>
        </p:txBody>
      </p:sp>
      <p:sp>
        <p:nvSpPr>
          <p:cNvPr id="21" name="Rectangle 20"/>
          <p:cNvSpPr/>
          <p:nvPr/>
        </p:nvSpPr>
        <p:spPr>
          <a:xfrm>
            <a:off x="1676400" y="5577840"/>
            <a:ext cx="990600" cy="13716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971800" y="5181600"/>
            <a:ext cx="990600" cy="9144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54563" y="4389692"/>
            <a:ext cx="1717237" cy="48710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ight Arrow 24"/>
          <p:cNvSpPr/>
          <p:nvPr/>
        </p:nvSpPr>
        <p:spPr>
          <a:xfrm rot="9673537">
            <a:off x="2840181" y="409908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rot="9673537">
            <a:off x="1616059" y="54483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98658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Import Selected Interventions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57</a:t>
            </a:fld>
            <a:endParaRPr lang="en-US" alt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64" t="69733" r="2564" b="4979"/>
          <a:stretch/>
        </p:blipFill>
        <p:spPr>
          <a:xfrm>
            <a:off x="609600" y="2438400"/>
            <a:ext cx="8102046" cy="2651760"/>
          </a:xfrm>
          <a:prstGeom prst="rect">
            <a:avLst/>
          </a:prstGeom>
          <a:effectLst>
            <a:outerShdw blurRad="63500" sx="102000" sy="102000" algn="ctr" rotWithShape="0">
              <a:prstClr val="black">
                <a:alpha val="40000"/>
              </a:prstClr>
            </a:outerShdw>
          </a:effectLst>
        </p:spPr>
      </p:pic>
      <p:sp>
        <p:nvSpPr>
          <p:cNvPr id="6" name="Content Placeholder 1"/>
          <p:cNvSpPr txBox="1">
            <a:spLocks/>
          </p:cNvSpPr>
          <p:nvPr/>
        </p:nvSpPr>
        <p:spPr bwMode="auto">
          <a:xfrm>
            <a:off x="457200" y="1295400"/>
            <a:ext cx="8382000" cy="224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300"/>
              </a:spcBef>
              <a:spcAft>
                <a:spcPts val="1200"/>
              </a:spcAft>
              <a:buNone/>
              <a:defRPr lang="en-US" altLang="en-US" sz="2000" u="sng">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274320" algn="l" rtl="0" eaLnBrk="0" fontAlgn="base" hangingPunct="0">
              <a:spcBef>
                <a:spcPts val="300"/>
              </a:spcBef>
              <a:spcAft>
                <a:spcPts val="1200"/>
              </a:spcAft>
              <a:buFont typeface="Arial" panose="020B0604020202020204" pitchFamily="34" charset="0"/>
              <a:buChar char="•"/>
              <a:defRPr lang="en-US" altLang="en-US"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indent="-342900">
              <a:spcBef>
                <a:spcPts val="0"/>
              </a:spcBef>
              <a:spcAft>
                <a:spcPts val="0"/>
              </a:spcAft>
              <a:buFont typeface="Arial" panose="020B0604020202020204" pitchFamily="34" charset="0"/>
              <a:buChar char="•"/>
            </a:pPr>
            <a:r>
              <a:rPr lang="en-US" u="none" kern="0" dirty="0" smtClean="0"/>
              <a:t>Check all the interventions that will be included in the import</a:t>
            </a:r>
          </a:p>
          <a:p>
            <a:pPr marL="342900" indent="-342900">
              <a:spcBef>
                <a:spcPts val="0"/>
              </a:spcBef>
              <a:spcAft>
                <a:spcPts val="0"/>
              </a:spcAft>
              <a:buFont typeface="Arial" panose="020B0604020202020204" pitchFamily="34" charset="0"/>
              <a:buChar char="•"/>
            </a:pPr>
            <a:r>
              <a:rPr lang="en-US" u="none" kern="0" dirty="0" smtClean="0"/>
              <a:t>Select Import Selected Interventions at the bottom of the page</a:t>
            </a:r>
          </a:p>
          <a:p>
            <a:endParaRPr lang="en-US" u="none" kern="0" dirty="0" smtClean="0"/>
          </a:p>
          <a:p>
            <a:endParaRPr lang="en-US" kern="0" dirty="0"/>
          </a:p>
        </p:txBody>
      </p:sp>
      <p:sp>
        <p:nvSpPr>
          <p:cNvPr id="7" name="Right Arrow 6"/>
          <p:cNvSpPr/>
          <p:nvPr/>
        </p:nvSpPr>
        <p:spPr>
          <a:xfrm rot="8600030">
            <a:off x="5571713" y="3068195"/>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581400" y="3570695"/>
            <a:ext cx="2362200" cy="467905"/>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90800" y="2471529"/>
            <a:ext cx="990600" cy="106752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3124200"/>
            <a:ext cx="457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2870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156448" cy="1905000"/>
          </a:xfrm>
        </p:spPr>
        <p:txBody>
          <a:bodyPr/>
          <a:lstStyle/>
          <a:p>
            <a:pPr marL="342900" indent="-342900">
              <a:spcBef>
                <a:spcPts val="0"/>
              </a:spcBef>
              <a:spcAft>
                <a:spcPts val="0"/>
              </a:spcAft>
              <a:buFont typeface="Arial" panose="020B0604020202020204" pitchFamily="34" charset="0"/>
              <a:buChar char="•"/>
            </a:pPr>
            <a:r>
              <a:rPr lang="en-US" u="none" dirty="0" smtClean="0"/>
              <a:t>Next, confirm the import was successful</a:t>
            </a:r>
          </a:p>
          <a:p>
            <a:pPr marL="342900" indent="-342900">
              <a:spcBef>
                <a:spcPts val="0"/>
              </a:spcBef>
              <a:spcAft>
                <a:spcPts val="0"/>
              </a:spcAft>
              <a:buFont typeface="Arial" panose="020B0604020202020204" pitchFamily="34" charset="0"/>
              <a:buChar char="•"/>
            </a:pPr>
            <a:r>
              <a:rPr lang="en-US" u="none" dirty="0" smtClean="0"/>
              <a:t>The contact, population, location, intervention level and availability will have the value “unknown”</a:t>
            </a:r>
          </a:p>
          <a:p>
            <a:pPr marL="342900" indent="-342900">
              <a:spcBef>
                <a:spcPts val="0"/>
              </a:spcBef>
              <a:spcAft>
                <a:spcPts val="0"/>
              </a:spcAft>
              <a:buFont typeface="Arial" panose="020B0604020202020204" pitchFamily="34" charset="0"/>
              <a:buChar char="•"/>
            </a:pPr>
            <a:r>
              <a:rPr lang="en-US" u="none" dirty="0" smtClean="0"/>
              <a:t>Edit the intervention to meet your district specific requirements</a:t>
            </a:r>
            <a:endParaRPr lang="en-US" u="none" dirty="0"/>
          </a:p>
        </p:txBody>
      </p:sp>
      <p:sp>
        <p:nvSpPr>
          <p:cNvPr id="3" name="Title 2"/>
          <p:cNvSpPr>
            <a:spLocks noGrp="1"/>
          </p:cNvSpPr>
          <p:nvPr>
            <p:ph type="title"/>
          </p:nvPr>
        </p:nvSpPr>
        <p:spPr/>
        <p:txBody>
          <a:bodyPr/>
          <a:lstStyle/>
          <a:p>
            <a:r>
              <a:rPr lang="en-US" dirty="0" smtClean="0"/>
              <a:t>Confirm Import and Edit Details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58</a:t>
            </a:fld>
            <a:endParaRPr lang="en-US" altLang="en-US" dirty="0"/>
          </a:p>
        </p:txBody>
      </p:sp>
      <p:pic>
        <p:nvPicPr>
          <p:cNvPr id="5" name="Picture 4"/>
          <p:cNvPicPr>
            <a:picLocks noChangeAspect="1"/>
          </p:cNvPicPr>
          <p:nvPr/>
        </p:nvPicPr>
        <p:blipFill>
          <a:blip r:embed="rId3"/>
          <a:stretch>
            <a:fillRect/>
          </a:stretch>
        </p:blipFill>
        <p:spPr>
          <a:xfrm>
            <a:off x="777106" y="3962400"/>
            <a:ext cx="7448550" cy="2103120"/>
          </a:xfrm>
          <a:prstGeom prst="rect">
            <a:avLst/>
          </a:prstGeom>
          <a:effectLst>
            <a:outerShdw blurRad="63500" sx="102000" sy="102000" algn="ctr" rotWithShape="0">
              <a:prstClr val="black">
                <a:alpha val="40000"/>
              </a:prstClr>
            </a:outerShdw>
          </a:effectLst>
        </p:spPr>
      </p:pic>
      <p:sp>
        <p:nvSpPr>
          <p:cNvPr id="6" name="Rectangle 5"/>
          <p:cNvSpPr/>
          <p:nvPr/>
        </p:nvSpPr>
        <p:spPr>
          <a:xfrm>
            <a:off x="2590800" y="5590032"/>
            <a:ext cx="4191000" cy="47548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ight Arrow 6"/>
          <p:cNvSpPr/>
          <p:nvPr/>
        </p:nvSpPr>
        <p:spPr>
          <a:xfrm rot="12015935" flipH="1">
            <a:off x="1794937" y="505712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4"/>
          <a:srcRect l="2034" t="81857" r="1813" b="1594"/>
          <a:stretch/>
        </p:blipFill>
        <p:spPr>
          <a:xfrm>
            <a:off x="533400" y="3352799"/>
            <a:ext cx="8001000" cy="53340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442635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u="none" dirty="0" smtClean="0"/>
              <a:t>What kind of details should you include in a review of an intervention?</a:t>
            </a:r>
          </a:p>
          <a:p>
            <a:pPr marL="342900" indent="-342900">
              <a:buFont typeface="Arial" panose="020B0604020202020204" pitchFamily="34" charset="0"/>
              <a:buChar char="•"/>
            </a:pPr>
            <a:r>
              <a:rPr lang="en-US" u="none" dirty="0" smtClean="0"/>
              <a:t>Do you feel that these reviews will help you select effective interventions?</a:t>
            </a:r>
          </a:p>
          <a:p>
            <a:pPr marL="342900" indent="-342900">
              <a:buFont typeface="Arial" panose="020B0604020202020204" pitchFamily="34" charset="0"/>
              <a:buChar char="•"/>
            </a:pPr>
            <a:r>
              <a:rPr lang="en-US" u="none" dirty="0" smtClean="0"/>
              <a:t>Do you think </a:t>
            </a:r>
            <a:r>
              <a:rPr lang="en-US" u="none" dirty="0"/>
              <a:t>your district </a:t>
            </a:r>
            <a:r>
              <a:rPr lang="en-US" u="none" dirty="0" smtClean="0"/>
              <a:t>will use </a:t>
            </a:r>
            <a:r>
              <a:rPr lang="en-US" u="none" dirty="0"/>
              <a:t>the Import Interventions feature? Why or why not?</a:t>
            </a:r>
            <a:endParaRPr lang="en-US" b="1" u="none" dirty="0"/>
          </a:p>
          <a:p>
            <a:pPr marL="342900" indent="-342900">
              <a:buFont typeface="Arial" panose="020B0604020202020204" pitchFamily="34" charset="0"/>
              <a:buChar char="•"/>
            </a:pPr>
            <a:endParaRPr lang="en-US" u="none" dirty="0"/>
          </a:p>
        </p:txBody>
      </p:sp>
      <p:sp>
        <p:nvSpPr>
          <p:cNvPr id="3" name="Title 2"/>
          <p:cNvSpPr>
            <a:spLocks noGrp="1"/>
          </p:cNvSpPr>
          <p:nvPr>
            <p:ph type="title"/>
          </p:nvPr>
        </p:nvSpPr>
        <p:spPr/>
        <p:txBody>
          <a:bodyPr/>
          <a:lstStyle/>
          <a:p>
            <a:r>
              <a:rPr lang="en-US" dirty="0" smtClean="0"/>
              <a:t>Guided Practice #6</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59</a:t>
            </a:fld>
            <a:endParaRPr lang="en-US" altLang="en-US" dirty="0"/>
          </a:p>
        </p:txBody>
      </p:sp>
    </p:spTree>
    <p:extLst>
      <p:ext uri="{BB962C8B-B14F-4D97-AF65-F5344CB8AC3E}">
        <p14:creationId xmlns:p14="http://schemas.microsoft.com/office/powerpoint/2010/main" val="278118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u="none" dirty="0" smtClean="0"/>
              <a:t>Access the Pennsylvania Education portal - </a:t>
            </a:r>
            <a:r>
              <a:rPr lang="en-US" altLang="en-US" kern="1200" dirty="0">
                <a:hlinkClick r:id="rId3"/>
              </a:rPr>
              <a:t>http://www.education.state.pa.us</a:t>
            </a:r>
            <a:r>
              <a:rPr lang="en-US" altLang="en-US" u="none" kern="1200" dirty="0"/>
              <a:t>. </a:t>
            </a:r>
            <a:endParaRPr lang="en-US" altLang="en-US" u="none" kern="1200" dirty="0" smtClean="0"/>
          </a:p>
          <a:p>
            <a:pPr marL="342900" indent="-342900">
              <a:buFont typeface="Arial" panose="020B0604020202020204" pitchFamily="34" charset="0"/>
              <a:buChar char="•"/>
            </a:pPr>
            <a:r>
              <a:rPr lang="en-US" u="none" kern="1200" dirty="0" smtClean="0"/>
              <a:t>Login into the enterprise portal</a:t>
            </a:r>
          </a:p>
          <a:p>
            <a:pPr marL="342900" indent="-342900">
              <a:buFont typeface="Arial" panose="020B0604020202020204" pitchFamily="34" charset="0"/>
              <a:buChar char="•"/>
            </a:pPr>
            <a:r>
              <a:rPr lang="en-US" u="none" kern="1200" dirty="0" smtClean="0"/>
              <a:t>Access </a:t>
            </a:r>
            <a:r>
              <a:rPr lang="en-US" u="none" kern="1200" dirty="0" err="1" smtClean="0"/>
              <a:t>myPDE</a:t>
            </a:r>
            <a:endParaRPr lang="en-US" u="none" kern="1200" dirty="0" smtClean="0"/>
          </a:p>
          <a:p>
            <a:pPr marL="342900" indent="-342900">
              <a:buFont typeface="Arial" panose="020B0604020202020204" pitchFamily="34" charset="0"/>
              <a:buChar char="•"/>
            </a:pPr>
            <a:r>
              <a:rPr lang="en-US" u="none" kern="1200" dirty="0" smtClean="0"/>
              <a:t>Login into the Educator dashboard</a:t>
            </a:r>
            <a:br>
              <a:rPr lang="en-US" u="none" kern="1200" dirty="0" smtClean="0"/>
            </a:br>
            <a:endParaRPr lang="en-US" u="none" dirty="0"/>
          </a:p>
        </p:txBody>
      </p:sp>
      <p:sp>
        <p:nvSpPr>
          <p:cNvPr id="3" name="Title 2"/>
          <p:cNvSpPr>
            <a:spLocks noGrp="1"/>
          </p:cNvSpPr>
          <p:nvPr>
            <p:ph type="title"/>
          </p:nvPr>
        </p:nvSpPr>
        <p:spPr/>
        <p:txBody>
          <a:bodyPr/>
          <a:lstStyle/>
          <a:p>
            <a:r>
              <a:rPr lang="en-US" dirty="0" smtClean="0"/>
              <a:t>Educator Dashboard Login Review</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a:t>
            </a:fld>
            <a:endParaRPr lang="en-US" altLang="en-US" dirty="0"/>
          </a:p>
        </p:txBody>
      </p:sp>
    </p:spTree>
    <p:extLst>
      <p:ext uri="{BB962C8B-B14F-4D97-AF65-F5344CB8AC3E}">
        <p14:creationId xmlns:p14="http://schemas.microsoft.com/office/powerpoint/2010/main" val="180128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60</a:t>
            </a:fld>
            <a:endParaRPr lang="en-US" altLang="en-US" dirty="0"/>
          </a:p>
        </p:txBody>
      </p:sp>
      <p:sp>
        <p:nvSpPr>
          <p:cNvPr id="5" name="Title 4"/>
          <p:cNvSpPr>
            <a:spLocks noGrp="1"/>
          </p:cNvSpPr>
          <p:nvPr>
            <p:ph type="title"/>
          </p:nvPr>
        </p:nvSpPr>
        <p:spPr/>
        <p:txBody>
          <a:bodyPr/>
          <a:lstStyle/>
          <a:p>
            <a:r>
              <a:rPr lang="en-US" dirty="0" smtClean="0"/>
              <a:t>Assigning an Intervention to a Watch List</a:t>
            </a:r>
            <a:endParaRPr lang="en-US" dirty="0"/>
          </a:p>
        </p:txBody>
      </p:sp>
    </p:spTree>
    <p:extLst>
      <p:ext uri="{BB962C8B-B14F-4D97-AF65-F5344CB8AC3E}">
        <p14:creationId xmlns:p14="http://schemas.microsoft.com/office/powerpoint/2010/main" val="4024418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342900" indent="-342900">
              <a:spcBef>
                <a:spcPts val="0"/>
              </a:spcBef>
              <a:spcAft>
                <a:spcPts val="0"/>
              </a:spcAft>
              <a:buFont typeface="Arial" panose="020B0604020202020204" pitchFamily="34" charset="0"/>
              <a:buChar char="•"/>
            </a:pPr>
            <a:r>
              <a:rPr lang="en-US" u="none" dirty="0" smtClean="0"/>
              <a:t>We use Watch </a:t>
            </a:r>
            <a:r>
              <a:rPr lang="en-US" u="none" dirty="0"/>
              <a:t>L</a:t>
            </a:r>
            <a:r>
              <a:rPr lang="en-US" u="none" dirty="0" smtClean="0"/>
              <a:t>ists to track and monitor sub-groups of students based on the indicators and metrics within the Dashboard</a:t>
            </a:r>
          </a:p>
          <a:p>
            <a:pPr marL="342900" indent="-342900">
              <a:spcBef>
                <a:spcPts val="0"/>
              </a:spcBef>
              <a:spcAft>
                <a:spcPts val="0"/>
              </a:spcAft>
              <a:buFont typeface="Arial" panose="020B0604020202020204" pitchFamily="34" charset="0"/>
              <a:buChar char="•"/>
            </a:pPr>
            <a:r>
              <a:rPr lang="en-US" u="none" dirty="0" smtClean="0"/>
              <a:t>These sub-groups of students have similar issues and therefore may benefit from participating in the same Interventions</a:t>
            </a:r>
          </a:p>
          <a:p>
            <a:pPr marL="342900" indent="-342900">
              <a:spcBef>
                <a:spcPts val="0"/>
              </a:spcBef>
              <a:spcAft>
                <a:spcPts val="0"/>
              </a:spcAft>
              <a:buFont typeface="Arial" panose="020B0604020202020204" pitchFamily="34" charset="0"/>
              <a:buChar char="•"/>
            </a:pPr>
            <a:r>
              <a:rPr lang="en-US" u="none" dirty="0" smtClean="0"/>
              <a:t>The Assign an Intervention to a Watch List function allows us to assign an Intervention to all the students in the group at once </a:t>
            </a:r>
            <a:endParaRPr lang="en-US" u="none" dirty="0"/>
          </a:p>
        </p:txBody>
      </p:sp>
      <p:sp>
        <p:nvSpPr>
          <p:cNvPr id="4" name="Title 3"/>
          <p:cNvSpPr>
            <a:spLocks noGrp="1"/>
          </p:cNvSpPr>
          <p:nvPr>
            <p:ph type="title"/>
          </p:nvPr>
        </p:nvSpPr>
        <p:spPr/>
        <p:txBody>
          <a:bodyPr/>
          <a:lstStyle/>
          <a:p>
            <a:r>
              <a:rPr lang="en-US" dirty="0" smtClean="0"/>
              <a:t>Watch Lists and Interventions Overview</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61</a:t>
            </a:fld>
            <a:endParaRPr lang="en-US" altLang="en-US" dirty="0"/>
          </a:p>
        </p:txBody>
      </p:sp>
    </p:spTree>
    <p:extLst>
      <p:ext uri="{BB962C8B-B14F-4D97-AF65-F5344CB8AC3E}">
        <p14:creationId xmlns:p14="http://schemas.microsoft.com/office/powerpoint/2010/main" val="19756700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1280160"/>
          </a:xfrm>
        </p:spPr>
        <p:txBody>
          <a:bodyPr/>
          <a:lstStyle/>
          <a:p>
            <a:pPr>
              <a:spcBef>
                <a:spcPts val="0"/>
              </a:spcBef>
              <a:spcAft>
                <a:spcPts val="0"/>
              </a:spcAft>
            </a:pPr>
            <a:r>
              <a:rPr lang="en-US" u="none" dirty="0" smtClean="0"/>
              <a:t>Within the Intervention Catalog, to assign an Intervention to a Watch List:</a:t>
            </a:r>
          </a:p>
          <a:p>
            <a:pPr marL="342900" indent="-342900">
              <a:spcBef>
                <a:spcPts val="0"/>
              </a:spcBef>
              <a:spcAft>
                <a:spcPts val="0"/>
              </a:spcAft>
              <a:buFont typeface="Arial" panose="020B0604020202020204" pitchFamily="34" charset="0"/>
              <a:buChar char="•"/>
            </a:pPr>
            <a:r>
              <a:rPr lang="en-US" u="none" dirty="0" smtClean="0"/>
              <a:t>Click the More button</a:t>
            </a:r>
          </a:p>
          <a:p>
            <a:pPr marL="342900" indent="-342900">
              <a:spcBef>
                <a:spcPts val="0"/>
              </a:spcBef>
              <a:spcAft>
                <a:spcPts val="0"/>
              </a:spcAft>
              <a:buFont typeface="Arial" panose="020B0604020202020204" pitchFamily="34" charset="0"/>
              <a:buChar char="•"/>
            </a:pPr>
            <a:r>
              <a:rPr lang="en-US" u="none" dirty="0" smtClean="0"/>
              <a:t>Click Assign to Watch List</a:t>
            </a:r>
          </a:p>
        </p:txBody>
      </p:sp>
      <p:sp>
        <p:nvSpPr>
          <p:cNvPr id="4" name="Title 3"/>
          <p:cNvSpPr>
            <a:spLocks noGrp="1"/>
          </p:cNvSpPr>
          <p:nvPr>
            <p:ph type="title"/>
          </p:nvPr>
        </p:nvSpPr>
        <p:spPr/>
        <p:txBody>
          <a:bodyPr/>
          <a:lstStyle/>
          <a:p>
            <a:r>
              <a:rPr lang="en-US" dirty="0" smtClean="0"/>
              <a:t>Accessing the Assign to a Watch List Function</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62</a:t>
            </a:fld>
            <a:endParaRPr lang="en-US" altLang="en-US" dirty="0"/>
          </a:p>
        </p:txBody>
      </p:sp>
      <p:pic>
        <p:nvPicPr>
          <p:cNvPr id="6" name="Picture 5"/>
          <p:cNvPicPr>
            <a:picLocks noChangeAspect="1"/>
          </p:cNvPicPr>
          <p:nvPr/>
        </p:nvPicPr>
        <p:blipFill>
          <a:blip r:embed="rId3"/>
          <a:stretch>
            <a:fillRect/>
          </a:stretch>
        </p:blipFill>
        <p:spPr>
          <a:xfrm>
            <a:off x="253945" y="2895600"/>
            <a:ext cx="8661455" cy="3108960"/>
          </a:xfrm>
          <a:prstGeom prst="rect">
            <a:avLst/>
          </a:prstGeom>
          <a:effectLst>
            <a:outerShdw blurRad="63500" sx="102000" sy="102000" algn="ctr" rotWithShape="0">
              <a:prstClr val="black">
                <a:alpha val="40000"/>
              </a:prstClr>
            </a:outerShdw>
          </a:effectLst>
        </p:spPr>
      </p:pic>
      <p:sp>
        <p:nvSpPr>
          <p:cNvPr id="9" name="Right Arrow 8"/>
          <p:cNvSpPr/>
          <p:nvPr/>
        </p:nvSpPr>
        <p:spPr>
          <a:xfrm rot="20570308">
            <a:off x="6666950" y="360338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20570308">
            <a:off x="6590750" y="445858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54575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4191000" cy="4521032"/>
          </a:xfrm>
        </p:spPr>
        <p:txBody>
          <a:bodyPr/>
          <a:lstStyle/>
          <a:p>
            <a:pPr marL="342900" indent="-342900">
              <a:spcBef>
                <a:spcPts val="0"/>
              </a:spcBef>
              <a:spcAft>
                <a:spcPts val="0"/>
              </a:spcAft>
              <a:buFont typeface="Arial" panose="020B0604020202020204" pitchFamily="34" charset="0"/>
              <a:buChar char="•"/>
            </a:pPr>
            <a:r>
              <a:rPr lang="en-US" u="none" dirty="0" smtClean="0"/>
              <a:t>Select the desired watch list from the drop down box</a:t>
            </a:r>
          </a:p>
          <a:p>
            <a:pPr marL="342900" indent="-342900">
              <a:spcBef>
                <a:spcPts val="0"/>
              </a:spcBef>
              <a:spcAft>
                <a:spcPts val="0"/>
              </a:spcAft>
              <a:buFont typeface="Arial" panose="020B0604020202020204" pitchFamily="34" charset="0"/>
              <a:buChar char="•"/>
            </a:pPr>
            <a:r>
              <a:rPr lang="en-US" u="none" dirty="0" smtClean="0"/>
              <a:t>Click the radio button next to the desired Intervention level</a:t>
            </a:r>
          </a:p>
          <a:p>
            <a:pPr marL="342900" indent="-342900">
              <a:spcBef>
                <a:spcPts val="0"/>
              </a:spcBef>
              <a:spcAft>
                <a:spcPts val="0"/>
              </a:spcAft>
              <a:buFont typeface="Arial" panose="020B0604020202020204" pitchFamily="34" charset="0"/>
              <a:buChar char="•"/>
            </a:pPr>
            <a:r>
              <a:rPr lang="en-US" u="none" dirty="0" smtClean="0"/>
              <a:t>Select a Start Date and Completion Date from the calendar</a:t>
            </a:r>
          </a:p>
          <a:p>
            <a:pPr marL="342900" indent="-342900">
              <a:spcBef>
                <a:spcPts val="0"/>
              </a:spcBef>
              <a:spcAft>
                <a:spcPts val="0"/>
              </a:spcAft>
              <a:buFont typeface="Arial" panose="020B0604020202020204" pitchFamily="34" charset="0"/>
              <a:buChar char="•"/>
            </a:pPr>
            <a:r>
              <a:rPr lang="en-US" u="none" dirty="0" smtClean="0"/>
              <a:t>Type the Goal (required)</a:t>
            </a:r>
          </a:p>
          <a:p>
            <a:pPr marL="342900" indent="-342900">
              <a:spcBef>
                <a:spcPts val="0"/>
              </a:spcBef>
              <a:spcAft>
                <a:spcPts val="0"/>
              </a:spcAft>
              <a:buFont typeface="Arial" panose="020B0604020202020204" pitchFamily="34" charset="0"/>
              <a:buChar char="•"/>
            </a:pPr>
            <a:r>
              <a:rPr lang="en-US" u="none" dirty="0" smtClean="0"/>
              <a:t>Click Assign</a:t>
            </a:r>
            <a:endParaRPr lang="en-US" u="none" dirty="0"/>
          </a:p>
        </p:txBody>
      </p:sp>
      <p:sp>
        <p:nvSpPr>
          <p:cNvPr id="4" name="Title 3"/>
          <p:cNvSpPr>
            <a:spLocks noGrp="1"/>
          </p:cNvSpPr>
          <p:nvPr>
            <p:ph type="title"/>
          </p:nvPr>
        </p:nvSpPr>
        <p:spPr/>
        <p:txBody>
          <a:bodyPr/>
          <a:lstStyle/>
          <a:p>
            <a:r>
              <a:rPr lang="en-US" dirty="0" smtClean="0"/>
              <a:t>Watch Lists and Interventions</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63</a:t>
            </a:fld>
            <a:endParaRPr lang="en-US" altLang="en-US" dirty="0"/>
          </a:p>
        </p:txBody>
      </p:sp>
      <p:pic>
        <p:nvPicPr>
          <p:cNvPr id="3" name="Picture 2"/>
          <p:cNvPicPr>
            <a:picLocks noChangeAspect="1"/>
          </p:cNvPicPr>
          <p:nvPr/>
        </p:nvPicPr>
        <p:blipFill>
          <a:blip r:embed="rId3"/>
          <a:stretch>
            <a:fillRect/>
          </a:stretch>
        </p:blipFill>
        <p:spPr>
          <a:xfrm>
            <a:off x="5105400" y="1371600"/>
            <a:ext cx="3334512" cy="4368632"/>
          </a:xfrm>
          <a:prstGeom prst="rect">
            <a:avLst/>
          </a:prstGeom>
          <a:effectLst>
            <a:outerShdw blurRad="63500" sx="102000" sy="102000" algn="ctr" rotWithShape="0">
              <a:prstClr val="black">
                <a:alpha val="40000"/>
              </a:prstClr>
            </a:outerShdw>
          </a:effectLst>
        </p:spPr>
      </p:pic>
      <p:sp>
        <p:nvSpPr>
          <p:cNvPr id="6" name="Right Arrow 5"/>
          <p:cNvSpPr/>
          <p:nvPr/>
        </p:nvSpPr>
        <p:spPr>
          <a:xfrm rot="20570308">
            <a:off x="5067300" y="551676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943600" y="5194796"/>
            <a:ext cx="762000" cy="479508"/>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7114395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64</a:t>
            </a:fld>
            <a:endParaRPr lang="en-US" altLang="en-US" dirty="0"/>
          </a:p>
        </p:txBody>
      </p:sp>
      <p:sp>
        <p:nvSpPr>
          <p:cNvPr id="5" name="Title 4"/>
          <p:cNvSpPr>
            <a:spLocks noGrp="1"/>
          </p:cNvSpPr>
          <p:nvPr>
            <p:ph type="title"/>
          </p:nvPr>
        </p:nvSpPr>
        <p:spPr/>
        <p:txBody>
          <a:bodyPr/>
          <a:lstStyle/>
          <a:p>
            <a:r>
              <a:rPr lang="en-US" dirty="0" smtClean="0"/>
              <a:t>Intervention Security</a:t>
            </a:r>
            <a:endParaRPr lang="en-US" dirty="0"/>
          </a:p>
        </p:txBody>
      </p:sp>
    </p:spTree>
    <p:extLst>
      <p:ext uri="{BB962C8B-B14F-4D97-AF65-F5344CB8AC3E}">
        <p14:creationId xmlns:p14="http://schemas.microsoft.com/office/powerpoint/2010/main" val="39115546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362200"/>
            <a:ext cx="8229600" cy="2514600"/>
          </a:xfrm>
        </p:spPr>
        <p:txBody>
          <a:bodyPr/>
          <a:lstStyle/>
          <a:p>
            <a:pPr marL="342900" indent="-342900">
              <a:spcBef>
                <a:spcPts val="0"/>
              </a:spcBef>
              <a:spcAft>
                <a:spcPts val="0"/>
              </a:spcAft>
              <a:buFont typeface="Arial" panose="020B0604020202020204" pitchFamily="34" charset="0"/>
              <a:buChar char="•"/>
            </a:pPr>
            <a:r>
              <a:rPr lang="en-US" u="none" dirty="0" smtClean="0"/>
              <a:t>Once an Intervention has been assigned to a student, the assignor can determine who can see the Intervention for this particular student</a:t>
            </a:r>
          </a:p>
          <a:p>
            <a:pPr marL="342900" indent="-342900">
              <a:spcBef>
                <a:spcPts val="0"/>
              </a:spcBef>
              <a:spcAft>
                <a:spcPts val="0"/>
              </a:spcAft>
              <a:buFont typeface="Arial" panose="020B0604020202020204" pitchFamily="34" charset="0"/>
              <a:buChar char="•"/>
            </a:pPr>
            <a:r>
              <a:rPr lang="en-US" u="none" dirty="0" smtClean="0"/>
              <a:t>Some Interventions may be confidential in nature, and therefore not appropriate for all staff members to view </a:t>
            </a:r>
          </a:p>
          <a:p>
            <a:pPr marL="342900" indent="-342900">
              <a:spcBef>
                <a:spcPts val="0"/>
              </a:spcBef>
              <a:spcAft>
                <a:spcPts val="0"/>
              </a:spcAft>
              <a:buFont typeface="Arial" panose="020B0604020202020204" pitchFamily="34" charset="0"/>
              <a:buChar char="•"/>
            </a:pPr>
            <a:r>
              <a:rPr lang="en-US" u="none" dirty="0" smtClean="0"/>
              <a:t>This access is managed through the Security feature with the student’s Intervention Catalog</a:t>
            </a:r>
            <a:endParaRPr lang="en-US" u="none" dirty="0"/>
          </a:p>
        </p:txBody>
      </p:sp>
      <p:sp>
        <p:nvSpPr>
          <p:cNvPr id="4" name="Title 3"/>
          <p:cNvSpPr>
            <a:spLocks noGrp="1"/>
          </p:cNvSpPr>
          <p:nvPr>
            <p:ph type="title"/>
          </p:nvPr>
        </p:nvSpPr>
        <p:spPr/>
        <p:txBody>
          <a:bodyPr/>
          <a:lstStyle/>
          <a:p>
            <a:r>
              <a:rPr lang="en-US" dirty="0" smtClean="0"/>
              <a:t>Intervention Security Overview</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65</a:t>
            </a:fld>
            <a:endParaRPr lang="en-US" altLang="en-US" dirty="0"/>
          </a:p>
        </p:txBody>
      </p:sp>
    </p:spTree>
    <p:extLst>
      <p:ext uri="{BB962C8B-B14F-4D97-AF65-F5344CB8AC3E}">
        <p14:creationId xmlns:p14="http://schemas.microsoft.com/office/powerpoint/2010/main" val="1485101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4800" y="2657856"/>
            <a:ext cx="8681389" cy="3474720"/>
          </a:xfrm>
          <a:prstGeom prst="rect">
            <a:avLst/>
          </a:prstGeom>
          <a:effectLst>
            <a:outerShdw blurRad="63500" sx="102000" sy="102000" algn="ctr" rotWithShape="0">
              <a:prstClr val="black">
                <a:alpha val="40000"/>
              </a:prstClr>
            </a:outerShdw>
          </a:effectLst>
        </p:spPr>
      </p:pic>
      <p:sp>
        <p:nvSpPr>
          <p:cNvPr id="2" name="Content Placeholder 1"/>
          <p:cNvSpPr>
            <a:spLocks noGrp="1"/>
          </p:cNvSpPr>
          <p:nvPr>
            <p:ph idx="1"/>
          </p:nvPr>
        </p:nvSpPr>
        <p:spPr/>
        <p:txBody>
          <a:bodyPr/>
          <a:lstStyle/>
          <a:p>
            <a:pPr marL="285750" indent="-285750">
              <a:spcBef>
                <a:spcPts val="0"/>
              </a:spcBef>
              <a:spcAft>
                <a:spcPts val="0"/>
              </a:spcAft>
              <a:buFont typeface="Arial" panose="020B0604020202020204" pitchFamily="34" charset="0"/>
              <a:buChar char="•"/>
            </a:pPr>
            <a:r>
              <a:rPr lang="en-US" u="none" dirty="0" smtClean="0"/>
              <a:t>Next to each Intervention assigned to a student there is a Security button</a:t>
            </a:r>
          </a:p>
          <a:p>
            <a:pPr marL="285750" indent="-285750">
              <a:spcBef>
                <a:spcPts val="0"/>
              </a:spcBef>
              <a:spcAft>
                <a:spcPts val="0"/>
              </a:spcAft>
              <a:buFont typeface="Arial" panose="020B0604020202020204" pitchFamily="34" charset="0"/>
              <a:buChar char="•"/>
            </a:pPr>
            <a:r>
              <a:rPr lang="en-US" u="none" dirty="0" smtClean="0"/>
              <a:t>Click the button to change the status</a:t>
            </a:r>
            <a:endParaRPr lang="en-US" u="none" dirty="0"/>
          </a:p>
        </p:txBody>
      </p:sp>
      <p:sp>
        <p:nvSpPr>
          <p:cNvPr id="3" name="Title 2"/>
          <p:cNvSpPr>
            <a:spLocks noGrp="1"/>
          </p:cNvSpPr>
          <p:nvPr>
            <p:ph type="title"/>
          </p:nvPr>
        </p:nvSpPr>
        <p:spPr/>
        <p:txBody>
          <a:bodyPr/>
          <a:lstStyle/>
          <a:p>
            <a:r>
              <a:rPr lang="en-US" dirty="0" smtClean="0"/>
              <a:t>Enabling Intervention Security</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66</a:t>
            </a:fld>
            <a:endParaRPr lang="en-US" altLang="en-US" dirty="0"/>
          </a:p>
        </p:txBody>
      </p:sp>
      <p:sp>
        <p:nvSpPr>
          <p:cNvPr id="8" name="Rectangle 7"/>
          <p:cNvSpPr/>
          <p:nvPr/>
        </p:nvSpPr>
        <p:spPr>
          <a:xfrm>
            <a:off x="8056463" y="5180536"/>
            <a:ext cx="656262" cy="86868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ight Arrow 8"/>
          <p:cNvSpPr/>
          <p:nvPr/>
        </p:nvSpPr>
        <p:spPr>
          <a:xfrm rot="718588">
            <a:off x="7187856" y="535375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2302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2895600" cy="4480560"/>
          </a:xfrm>
        </p:spPr>
        <p:txBody>
          <a:bodyPr/>
          <a:lstStyle/>
          <a:p>
            <a:pPr marL="342900" indent="-342900">
              <a:spcBef>
                <a:spcPts val="0"/>
              </a:spcBef>
              <a:spcAft>
                <a:spcPts val="0"/>
              </a:spcAft>
              <a:buFont typeface="Arial" panose="020B0604020202020204" pitchFamily="34" charset="0"/>
              <a:buChar char="•"/>
            </a:pPr>
            <a:r>
              <a:rPr lang="en-US" u="none" dirty="0" smtClean="0"/>
              <a:t>Click the radio button next to Restricted</a:t>
            </a:r>
          </a:p>
          <a:p>
            <a:pPr marL="342900" indent="-342900">
              <a:spcBef>
                <a:spcPts val="0"/>
              </a:spcBef>
              <a:spcAft>
                <a:spcPts val="0"/>
              </a:spcAft>
              <a:buFont typeface="Arial" panose="020B0604020202020204" pitchFamily="34" charset="0"/>
              <a:buChar char="•"/>
            </a:pPr>
            <a:r>
              <a:rPr lang="en-US" u="none" dirty="0" smtClean="0"/>
              <a:t>Click the names of the staff members who will be able to view the Intervention for this student</a:t>
            </a:r>
          </a:p>
          <a:p>
            <a:pPr marL="342900" indent="-342900">
              <a:spcBef>
                <a:spcPts val="0"/>
              </a:spcBef>
              <a:spcAft>
                <a:spcPts val="0"/>
              </a:spcAft>
              <a:buFont typeface="Arial" panose="020B0604020202020204" pitchFamily="34" charset="0"/>
              <a:buChar char="•"/>
            </a:pPr>
            <a:r>
              <a:rPr lang="en-US" u="none" dirty="0" smtClean="0"/>
              <a:t>Click Confirm</a:t>
            </a:r>
          </a:p>
          <a:p>
            <a:endParaRPr lang="en-US" dirty="0" smtClean="0"/>
          </a:p>
          <a:p>
            <a:endParaRPr lang="en-US" dirty="0"/>
          </a:p>
        </p:txBody>
      </p:sp>
      <p:sp>
        <p:nvSpPr>
          <p:cNvPr id="3" name="Title 2"/>
          <p:cNvSpPr>
            <a:spLocks noGrp="1"/>
          </p:cNvSpPr>
          <p:nvPr>
            <p:ph type="title"/>
          </p:nvPr>
        </p:nvSpPr>
        <p:spPr/>
        <p:txBody>
          <a:bodyPr/>
          <a:lstStyle/>
          <a:p>
            <a:r>
              <a:rPr lang="en-US" dirty="0" smtClean="0"/>
              <a:t>Intervention Security Settings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67</a:t>
            </a:fld>
            <a:endParaRPr lang="en-US" altLang="en-US" dirty="0"/>
          </a:p>
        </p:txBody>
      </p:sp>
      <p:pic>
        <p:nvPicPr>
          <p:cNvPr id="5" name="Picture 4"/>
          <p:cNvPicPr>
            <a:picLocks noChangeAspect="1"/>
          </p:cNvPicPr>
          <p:nvPr/>
        </p:nvPicPr>
        <p:blipFill rotWithShape="1">
          <a:blip r:embed="rId3"/>
          <a:srcRect l="1572" r="2542"/>
          <a:stretch/>
        </p:blipFill>
        <p:spPr>
          <a:xfrm>
            <a:off x="3657600" y="1371600"/>
            <a:ext cx="5097142" cy="4114800"/>
          </a:xfrm>
          <a:prstGeom prst="rect">
            <a:avLst/>
          </a:prstGeom>
          <a:effectLst>
            <a:outerShdw blurRad="63500" sx="102000" sy="102000" algn="ctr" rotWithShape="0">
              <a:prstClr val="black">
                <a:alpha val="40000"/>
              </a:prstClr>
            </a:outerShdw>
          </a:effectLst>
        </p:spPr>
      </p:pic>
      <p:sp>
        <p:nvSpPr>
          <p:cNvPr id="10" name="Rectangle 9"/>
          <p:cNvSpPr/>
          <p:nvPr/>
        </p:nvSpPr>
        <p:spPr>
          <a:xfrm>
            <a:off x="3657600" y="2057400"/>
            <a:ext cx="1447800" cy="56388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ight Arrow 10"/>
          <p:cNvSpPr/>
          <p:nvPr/>
        </p:nvSpPr>
        <p:spPr>
          <a:xfrm rot="9723141">
            <a:off x="5143708" y="183846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105400" y="5029200"/>
            <a:ext cx="914816" cy="4572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ight Arrow 12"/>
          <p:cNvSpPr/>
          <p:nvPr/>
        </p:nvSpPr>
        <p:spPr>
          <a:xfrm rot="9723141">
            <a:off x="6053564" y="4691875"/>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48318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8654" y="1371600"/>
            <a:ext cx="7848600" cy="762000"/>
          </a:xfrm>
        </p:spPr>
        <p:txBody>
          <a:bodyPr/>
          <a:lstStyle/>
          <a:p>
            <a:pPr marL="342900" indent="-342900">
              <a:spcBef>
                <a:spcPts val="0"/>
              </a:spcBef>
              <a:spcAft>
                <a:spcPts val="0"/>
              </a:spcAft>
              <a:buFont typeface="Arial" panose="020B0604020202020204" pitchFamily="34" charset="0"/>
              <a:buChar char="•"/>
            </a:pPr>
            <a:r>
              <a:rPr lang="en-US" u="none" dirty="0" smtClean="0"/>
              <a:t>Note the Security status is now</a:t>
            </a:r>
            <a:r>
              <a:rPr lang="en-US" b="1" u="none" dirty="0"/>
              <a:t> </a:t>
            </a:r>
            <a:r>
              <a:rPr lang="en-US" b="1" u="none" dirty="0" smtClean="0"/>
              <a:t>On</a:t>
            </a:r>
            <a:endParaRPr lang="en-US" u="none" dirty="0" smtClean="0"/>
          </a:p>
          <a:p>
            <a:pPr marL="342900" indent="-342900">
              <a:spcBef>
                <a:spcPts val="0"/>
              </a:spcBef>
              <a:spcAft>
                <a:spcPts val="0"/>
              </a:spcAft>
              <a:buFont typeface="Arial" panose="020B0604020202020204" pitchFamily="34" charset="0"/>
              <a:buChar char="•"/>
            </a:pPr>
            <a:r>
              <a:rPr lang="en-US" u="none" dirty="0" smtClean="0"/>
              <a:t>The assignor can edit the security settings as necessary</a:t>
            </a:r>
            <a:endParaRPr lang="en-US" u="none" dirty="0"/>
          </a:p>
        </p:txBody>
      </p:sp>
      <p:sp>
        <p:nvSpPr>
          <p:cNvPr id="3" name="Title 2"/>
          <p:cNvSpPr>
            <a:spLocks noGrp="1"/>
          </p:cNvSpPr>
          <p:nvPr>
            <p:ph type="title"/>
          </p:nvPr>
        </p:nvSpPr>
        <p:spPr/>
        <p:txBody>
          <a:bodyPr/>
          <a:lstStyle/>
          <a:p>
            <a:r>
              <a:rPr lang="en-US" dirty="0" smtClean="0"/>
              <a:t>Confirming Security </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68</a:t>
            </a:fld>
            <a:endParaRPr lang="en-US" altLang="en-US" dirty="0"/>
          </a:p>
        </p:txBody>
      </p:sp>
      <p:pic>
        <p:nvPicPr>
          <p:cNvPr id="5" name="Picture 4"/>
          <p:cNvPicPr>
            <a:picLocks noChangeAspect="1"/>
          </p:cNvPicPr>
          <p:nvPr/>
        </p:nvPicPr>
        <p:blipFill>
          <a:blip r:embed="rId3"/>
          <a:stretch>
            <a:fillRect/>
          </a:stretch>
        </p:blipFill>
        <p:spPr>
          <a:xfrm>
            <a:off x="155883" y="2590800"/>
            <a:ext cx="8835717" cy="3474720"/>
          </a:xfrm>
          <a:prstGeom prst="rect">
            <a:avLst/>
          </a:prstGeom>
          <a:effectLst>
            <a:outerShdw blurRad="63500" sx="102000" sy="102000" algn="ctr" rotWithShape="0">
              <a:prstClr val="black">
                <a:alpha val="40000"/>
              </a:prstClr>
            </a:outerShdw>
          </a:effectLst>
        </p:spPr>
      </p:pic>
      <p:sp>
        <p:nvSpPr>
          <p:cNvPr id="6" name="Rectangle 5"/>
          <p:cNvSpPr/>
          <p:nvPr/>
        </p:nvSpPr>
        <p:spPr>
          <a:xfrm>
            <a:off x="8056463" y="5180536"/>
            <a:ext cx="656262" cy="86868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ight Arrow 6"/>
          <p:cNvSpPr/>
          <p:nvPr/>
        </p:nvSpPr>
        <p:spPr>
          <a:xfrm rot="718588">
            <a:off x="7201210" y="5336533"/>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67764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u="none" dirty="0" smtClean="0"/>
              <a:t>When would it be appropriate to enable security on an intervention?  Provide an example.</a:t>
            </a:r>
            <a:endParaRPr lang="en-US" u="none" dirty="0"/>
          </a:p>
        </p:txBody>
      </p:sp>
      <p:sp>
        <p:nvSpPr>
          <p:cNvPr id="3" name="Title 2"/>
          <p:cNvSpPr>
            <a:spLocks noGrp="1"/>
          </p:cNvSpPr>
          <p:nvPr>
            <p:ph type="title"/>
          </p:nvPr>
        </p:nvSpPr>
        <p:spPr/>
        <p:txBody>
          <a:bodyPr/>
          <a:lstStyle/>
          <a:p>
            <a:r>
              <a:rPr lang="en-US" dirty="0" smtClean="0"/>
              <a:t>Guided Practice #7</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69</a:t>
            </a:fld>
            <a:endParaRPr lang="en-US" altLang="en-US" dirty="0">
              <a:solidFill>
                <a:prstClr val="black"/>
              </a:solidFill>
            </a:endParaRPr>
          </a:p>
        </p:txBody>
      </p:sp>
    </p:spTree>
    <p:extLst>
      <p:ext uri="{BB962C8B-B14F-4D97-AF65-F5344CB8AC3E}">
        <p14:creationId xmlns:p14="http://schemas.microsoft.com/office/powerpoint/2010/main" val="352979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7</a:t>
            </a:fld>
            <a:endParaRPr lang="en-US" altLang="en-US" dirty="0"/>
          </a:p>
        </p:txBody>
      </p:sp>
      <p:sp>
        <p:nvSpPr>
          <p:cNvPr id="3" name="Title 2"/>
          <p:cNvSpPr>
            <a:spLocks noGrp="1"/>
          </p:cNvSpPr>
          <p:nvPr>
            <p:ph type="title"/>
          </p:nvPr>
        </p:nvSpPr>
        <p:spPr/>
        <p:txBody>
          <a:bodyPr/>
          <a:lstStyle/>
          <a:p>
            <a:r>
              <a:rPr lang="en-US" dirty="0" smtClean="0"/>
              <a:t>Intervention Catalog Overview</a:t>
            </a:r>
            <a:endParaRPr lang="en-US" dirty="0"/>
          </a:p>
        </p:txBody>
      </p:sp>
    </p:spTree>
    <p:extLst>
      <p:ext uri="{BB962C8B-B14F-4D97-AF65-F5344CB8AC3E}">
        <p14:creationId xmlns:p14="http://schemas.microsoft.com/office/powerpoint/2010/main" val="42629495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8650" indent="-342900">
              <a:defRPr/>
            </a:pPr>
            <a:r>
              <a:rPr lang="en-US" dirty="0" smtClean="0"/>
              <a:t>Wrap Up</a:t>
            </a:r>
          </a:p>
          <a:p>
            <a:pPr marL="628650" indent="-342900">
              <a:buFont typeface="Arial" panose="020B0604020202020204" pitchFamily="34" charset="0"/>
              <a:buChar char="•"/>
              <a:defRPr/>
            </a:pPr>
            <a:r>
              <a:rPr lang="en-US" u="none" dirty="0" smtClean="0"/>
              <a:t>What </a:t>
            </a:r>
            <a:r>
              <a:rPr lang="en-US" u="none" dirty="0"/>
              <a:t>are the steps you would take to </a:t>
            </a:r>
            <a:r>
              <a:rPr lang="en-US" u="none" dirty="0" smtClean="0"/>
              <a:t>search for </a:t>
            </a:r>
            <a:r>
              <a:rPr lang="en-US" u="none" dirty="0"/>
              <a:t>an intervention in the IC</a:t>
            </a:r>
            <a:r>
              <a:rPr lang="en-US" u="none" dirty="0" smtClean="0"/>
              <a:t>?</a:t>
            </a:r>
          </a:p>
          <a:p>
            <a:pPr marL="628650" indent="-342900">
              <a:buFont typeface="Arial" panose="020B0604020202020204" pitchFamily="34" charset="0"/>
              <a:buChar char="•"/>
              <a:defRPr/>
            </a:pPr>
            <a:r>
              <a:rPr lang="en-US" u="none" dirty="0" smtClean="0"/>
              <a:t>Who can assign a student an intervention?</a:t>
            </a:r>
            <a:endParaRPr lang="en-US" u="none" dirty="0"/>
          </a:p>
          <a:p>
            <a:pPr marL="628650" indent="-342900">
              <a:buFont typeface="Arial" panose="020B0604020202020204" pitchFamily="34" charset="0"/>
              <a:buChar char="•"/>
              <a:defRPr/>
            </a:pPr>
            <a:r>
              <a:rPr lang="en-US" u="none" dirty="0" smtClean="0"/>
              <a:t>What role(s) have rights to add, delete</a:t>
            </a:r>
            <a:r>
              <a:rPr lang="en-US" u="none" dirty="0"/>
              <a:t> </a:t>
            </a:r>
            <a:r>
              <a:rPr lang="en-US" u="none" dirty="0" smtClean="0"/>
              <a:t>and edit interventions?</a:t>
            </a:r>
          </a:p>
          <a:p>
            <a:pPr marL="628650" indent="-342900">
              <a:buFont typeface="Arial" panose="020B0604020202020204" pitchFamily="34" charset="0"/>
              <a:buChar char="•"/>
              <a:defRPr/>
            </a:pPr>
            <a:r>
              <a:rPr lang="en-US" u="none" dirty="0" smtClean="0"/>
              <a:t>What Intervention Catalog related procedures can the intervention coordinator perform that a district staff member can not?</a:t>
            </a:r>
            <a:endParaRPr lang="en-US" u="none" dirty="0"/>
          </a:p>
          <a:p>
            <a:pPr marL="285750">
              <a:defRPr/>
            </a:pPr>
            <a:endParaRPr lang="en-US" u="none" dirty="0"/>
          </a:p>
          <a:p>
            <a:pPr eaLnBrk="1" hangingPunct="1">
              <a:defRPr/>
            </a:pPr>
            <a:endParaRPr lang="en-US" dirty="0"/>
          </a:p>
        </p:txBody>
      </p:sp>
      <p:sp>
        <p:nvSpPr>
          <p:cNvPr id="3" name="Title 2"/>
          <p:cNvSpPr>
            <a:spLocks noGrp="1"/>
          </p:cNvSpPr>
          <p:nvPr>
            <p:ph type="title"/>
          </p:nvPr>
        </p:nvSpPr>
        <p:spPr/>
        <p:txBody>
          <a:bodyPr/>
          <a:lstStyle/>
          <a:p>
            <a:r>
              <a:rPr lang="en-US" dirty="0" smtClean="0"/>
              <a:t>Wrap Up, Assessment and Evaluation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70</a:t>
            </a:fld>
            <a:endParaRPr lang="en-US" altLang="en-US" dirty="0"/>
          </a:p>
        </p:txBody>
      </p:sp>
    </p:spTree>
    <p:extLst>
      <p:ext uri="{BB962C8B-B14F-4D97-AF65-F5344CB8AC3E}">
        <p14:creationId xmlns:p14="http://schemas.microsoft.com/office/powerpoint/2010/main" val="6454894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8650" indent="-342900">
              <a:defRPr/>
            </a:pPr>
            <a:r>
              <a:rPr lang="en-US" dirty="0" smtClean="0"/>
              <a:t>Assessment</a:t>
            </a:r>
          </a:p>
          <a:p>
            <a:pPr marL="628650" indent="-342900">
              <a:buFont typeface="Arial" panose="020B0604020202020204" pitchFamily="34" charset="0"/>
              <a:buChar char="•"/>
              <a:defRPr/>
            </a:pPr>
            <a:r>
              <a:rPr lang="en-US" dirty="0" smtClean="0"/>
              <a:t>Take a moment and answer the questions on the brief assessment</a:t>
            </a:r>
          </a:p>
          <a:p>
            <a:pPr marL="628650" indent="-342900">
              <a:buFont typeface="Arial" panose="020B0604020202020204" pitchFamily="34" charset="0"/>
              <a:buChar char="•"/>
              <a:defRPr/>
            </a:pPr>
            <a:endParaRPr lang="en-US" dirty="0"/>
          </a:p>
          <a:p>
            <a:pPr marL="628650" indent="-342900">
              <a:buFont typeface="Arial" panose="020B0604020202020204" pitchFamily="34" charset="0"/>
              <a:buChar char="•"/>
              <a:defRPr/>
            </a:pPr>
            <a:endParaRPr lang="en-US" dirty="0"/>
          </a:p>
          <a:p>
            <a:pPr marL="285750">
              <a:defRPr/>
            </a:pPr>
            <a:endParaRPr lang="en-US" dirty="0"/>
          </a:p>
          <a:p>
            <a:pPr eaLnBrk="1" hangingPunct="1">
              <a:defRPr/>
            </a:pPr>
            <a:endParaRPr lang="en-US" sz="2400" dirty="0">
              <a:solidFill>
                <a:schemeClr val="bg1"/>
              </a:solidFill>
            </a:endParaRPr>
          </a:p>
        </p:txBody>
      </p:sp>
      <p:sp>
        <p:nvSpPr>
          <p:cNvPr id="3" name="Title 2"/>
          <p:cNvSpPr>
            <a:spLocks noGrp="1"/>
          </p:cNvSpPr>
          <p:nvPr>
            <p:ph type="title"/>
          </p:nvPr>
        </p:nvSpPr>
        <p:spPr/>
        <p:txBody>
          <a:bodyPr/>
          <a:lstStyle/>
          <a:p>
            <a:r>
              <a:rPr lang="en-US" dirty="0" smtClean="0"/>
              <a:t>Wrap Up, Assessment and Evaluation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71</a:t>
            </a:fld>
            <a:endParaRPr lang="en-US" altLang="en-US" dirty="0"/>
          </a:p>
        </p:txBody>
      </p:sp>
      <p:sp>
        <p:nvSpPr>
          <p:cNvPr id="5" name="Rounded Rectangle 4"/>
          <p:cNvSpPr/>
          <p:nvPr/>
        </p:nvSpPr>
        <p:spPr>
          <a:xfrm>
            <a:off x="530352" y="3810000"/>
            <a:ext cx="8156448" cy="609600"/>
          </a:xfrm>
          <a:prstGeom prst="roundRect">
            <a:avLst/>
          </a:prstGeom>
          <a:solidFill>
            <a:schemeClr val="accent4">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Assessment</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828003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8650" indent="-342900">
              <a:defRPr/>
            </a:pPr>
            <a:r>
              <a:rPr lang="en-US" dirty="0" smtClean="0"/>
              <a:t>Evaluation</a:t>
            </a:r>
          </a:p>
          <a:p>
            <a:pPr marL="628650" indent="-342900">
              <a:buFont typeface="Arial" panose="020B0604020202020204" pitchFamily="34" charset="0"/>
              <a:buChar char="•"/>
              <a:defRPr/>
            </a:pPr>
            <a:r>
              <a:rPr lang="en-US" dirty="0" smtClean="0"/>
              <a:t>Take a moment and answer the questions on the brief evaluation survey</a:t>
            </a:r>
            <a:endParaRPr lang="en-US" dirty="0"/>
          </a:p>
          <a:p>
            <a:pPr marL="285750">
              <a:defRPr/>
            </a:pPr>
            <a:endParaRPr lang="en-US" dirty="0"/>
          </a:p>
          <a:p>
            <a:pPr eaLnBrk="1" hangingPunct="1">
              <a:defRPr/>
            </a:pPr>
            <a:endParaRPr lang="en-US" sz="2400" dirty="0">
              <a:solidFill>
                <a:schemeClr val="bg1"/>
              </a:solidFill>
            </a:endParaRPr>
          </a:p>
        </p:txBody>
      </p:sp>
      <p:sp>
        <p:nvSpPr>
          <p:cNvPr id="3" name="Title 2"/>
          <p:cNvSpPr>
            <a:spLocks noGrp="1"/>
          </p:cNvSpPr>
          <p:nvPr>
            <p:ph type="title"/>
          </p:nvPr>
        </p:nvSpPr>
        <p:spPr/>
        <p:txBody>
          <a:bodyPr/>
          <a:lstStyle/>
          <a:p>
            <a:r>
              <a:rPr lang="en-US" dirty="0" smtClean="0"/>
              <a:t>Wrap Up, Assessment and Evaluation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72</a:t>
            </a:fld>
            <a:endParaRPr lang="en-US" altLang="en-US" dirty="0"/>
          </a:p>
        </p:txBody>
      </p:sp>
      <p:sp>
        <p:nvSpPr>
          <p:cNvPr id="5" name="Rounded Rectangle 4"/>
          <p:cNvSpPr/>
          <p:nvPr/>
        </p:nvSpPr>
        <p:spPr>
          <a:xfrm>
            <a:off x="493776" y="3505200"/>
            <a:ext cx="8156448" cy="609600"/>
          </a:xfrm>
          <a:prstGeom prst="roundRect">
            <a:avLst/>
          </a:prstGeom>
          <a:solidFill>
            <a:schemeClr val="accent4">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Evaluation</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795192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5"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Slide Number Placeholder 3"/>
          <p:cNvSpPr>
            <a:spLocks noGrp="1"/>
          </p:cNvSpPr>
          <p:nvPr>
            <p:ph type="sldNum" sz="quarter" idx="4294967295"/>
          </p:nvPr>
        </p:nvSpPr>
        <p:spPr>
          <a:xfrm>
            <a:off x="8686800" y="6400800"/>
            <a:ext cx="304800" cy="307975"/>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E14CEA-8BE4-4554-970D-16FA80747DED}" type="slidenum">
              <a:rPr lang="en-US" altLang="en-US" sz="1200">
                <a:latin typeface="Verdana" panose="020B0604030504040204" pitchFamily="34" charset="0"/>
                <a:ea typeface="Verdana" panose="020B0604030504040204" pitchFamily="34" charset="0"/>
                <a:cs typeface="Verdana" panose="020B0604030504040204" pitchFamily="34" charset="0"/>
              </a:rPr>
              <a:pPr>
                <a:spcBef>
                  <a:spcPct val="0"/>
                </a:spcBef>
                <a:buFontTx/>
                <a:buNone/>
              </a:pPr>
              <a:t>73</a:t>
            </a:fld>
            <a:endParaRPr lang="en-US" altLang="en-US" sz="1200">
              <a:latin typeface="Verdana" panose="020B0604030504040204" pitchFamily="34" charset="0"/>
              <a:ea typeface="Verdana" panose="020B0604030504040204" pitchFamily="34" charset="0"/>
              <a:cs typeface="Verdana" panose="020B0604030504040204" pitchFamily="34" charset="0"/>
            </a:endParaRPr>
          </a:p>
        </p:txBody>
      </p:sp>
      <p:sp>
        <p:nvSpPr>
          <p:cNvPr id="5125" name="TextBox 6"/>
          <p:cNvSpPr txBox="1">
            <a:spLocks noChangeArrowheads="1"/>
          </p:cNvSpPr>
          <p:nvPr/>
        </p:nvSpPr>
        <p:spPr bwMode="auto">
          <a:xfrm>
            <a:off x="476250" y="2430463"/>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For more information on </a:t>
            </a:r>
            <a:r>
              <a:rPr lang="en-US" alt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Intervention Catalog Coordinator Navigation please </a:t>
            </a: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visit PDE’s website at </a:t>
            </a:r>
            <a:r>
              <a:rPr lang="en-US" altLang="en-US" sz="2000" u="sng" dirty="0">
                <a:solidFill>
                  <a:srgbClr val="0000FF"/>
                </a:solidFill>
                <a:latin typeface="Verdana" panose="020B0604030504040204" pitchFamily="34" charset="0"/>
                <a:ea typeface="Verdana" panose="020B0604030504040204" pitchFamily="34" charset="0"/>
                <a:cs typeface="Verdana" panose="020B0604030504040204" pitchFamily="34" charset="0"/>
              </a:rPr>
              <a:t>www.education.state.pa.us</a:t>
            </a: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US" altLang="en-US" sz="1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126" name="TextBox 9"/>
          <p:cNvSpPr txBox="1">
            <a:spLocks noChangeArrowheads="1"/>
          </p:cNvSpPr>
          <p:nvPr/>
        </p:nvSpPr>
        <p:spPr bwMode="auto">
          <a:xfrm>
            <a:off x="457200" y="4572000"/>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i="1">
                <a:solidFill>
                  <a:srgbClr val="000000"/>
                </a:solidFill>
                <a:latin typeface="Verdana" panose="020B0604030504040204" pitchFamily="34" charset="0"/>
                <a:ea typeface="Verdana" panose="020B0604030504040204" pitchFamily="34" charset="0"/>
                <a:cs typeface="Verdana" panose="020B0604030504040204" pitchFamily="34" charset="0"/>
              </a:rPr>
              <a:t>The mission of the department is to academically prepare children and adults to succeed as productive citizens. The department seeks to ensure that the technical support, resources and opportunities are in place for all students, whether children or adults, to receive a high quality education.</a:t>
            </a:r>
            <a:endParaRPr lang="en-US" altLang="en-US" sz="1400" i="1">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52708"/>
            <a:ext cx="8229600" cy="5171892"/>
          </a:xfrm>
        </p:spPr>
        <p:txBody>
          <a:bodyPr>
            <a:normAutofit lnSpcReduction="10000"/>
          </a:bodyPr>
          <a:lstStyle/>
          <a:p>
            <a:r>
              <a:rPr lang="en-US" altLang="en-US" u="none" dirty="0"/>
              <a:t>The Intervention Catalog may include a range of attendance, behavioral, academic, and/or social-emotional programs or agencies available in each district for use as a tool to assist at risk students. Under each category, the interventions for the catalog could include the following: </a:t>
            </a:r>
          </a:p>
          <a:p>
            <a:r>
              <a:rPr lang="en-US" altLang="en-US" b="1" u="none" dirty="0"/>
              <a:t>Attendance:</a:t>
            </a:r>
            <a:r>
              <a:rPr lang="en-US" altLang="en-US" u="none" dirty="0"/>
              <a:t> Truancy elimination services, attendance monitoring</a:t>
            </a:r>
          </a:p>
          <a:p>
            <a:r>
              <a:rPr lang="en-US" altLang="en-US" b="1" u="none" dirty="0"/>
              <a:t>Behavior:</a:t>
            </a:r>
            <a:r>
              <a:rPr lang="en-US" altLang="en-US" u="none" dirty="0"/>
              <a:t> Positive behavior supports, character education resources, anti-bullying, anger management</a:t>
            </a:r>
          </a:p>
          <a:p>
            <a:r>
              <a:rPr lang="en-US" altLang="en-US" b="1" u="none" dirty="0"/>
              <a:t>Academic:</a:t>
            </a:r>
            <a:r>
              <a:rPr lang="en-US" altLang="en-US" u="none" dirty="0"/>
              <a:t> tutoring, afterschool programs, IEP, 504 services, career planning, differentiated instruction, study skill instruction</a:t>
            </a:r>
          </a:p>
          <a:p>
            <a:r>
              <a:rPr lang="en-US" altLang="en-US" b="1" u="none" dirty="0"/>
              <a:t>Social-emotional:</a:t>
            </a:r>
            <a:r>
              <a:rPr lang="en-US" altLang="en-US" u="none" dirty="0"/>
              <a:t> Social workers, counseling, SAP teams, mental health, substance abuse education and services, mentors, ecumenical ministerial </a:t>
            </a:r>
            <a:r>
              <a:rPr lang="en-US" altLang="en-US" u="none" dirty="0" smtClean="0"/>
              <a:t>services</a:t>
            </a:r>
            <a:endParaRPr lang="en-US" altLang="en-US" u="none" dirty="0"/>
          </a:p>
        </p:txBody>
      </p:sp>
      <p:sp>
        <p:nvSpPr>
          <p:cNvPr id="4" name="Title 3"/>
          <p:cNvSpPr>
            <a:spLocks noGrp="1"/>
          </p:cNvSpPr>
          <p:nvPr>
            <p:ph type="title"/>
          </p:nvPr>
        </p:nvSpPr>
        <p:spPr/>
        <p:txBody>
          <a:bodyPr/>
          <a:lstStyle/>
          <a:p>
            <a:r>
              <a:rPr lang="en-US" dirty="0" smtClean="0"/>
              <a:t>Intervention Catalog Overview</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8</a:t>
            </a:fld>
            <a:endParaRPr lang="en-US" altLang="en-US" dirty="0"/>
          </a:p>
        </p:txBody>
      </p:sp>
    </p:spTree>
    <p:extLst>
      <p:ext uri="{BB962C8B-B14F-4D97-AF65-F5344CB8AC3E}">
        <p14:creationId xmlns:p14="http://schemas.microsoft.com/office/powerpoint/2010/main" val="1916404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8221" y="1219200"/>
            <a:ext cx="8229600" cy="4456386"/>
          </a:xfrm>
        </p:spPr>
        <p:txBody>
          <a:bodyPr>
            <a:normAutofit/>
          </a:bodyPr>
          <a:lstStyle/>
          <a:p>
            <a:pPr marL="342900" indent="-342900">
              <a:spcBef>
                <a:spcPts val="0"/>
              </a:spcBef>
              <a:spcAft>
                <a:spcPts val="0"/>
              </a:spcAft>
              <a:buFont typeface="Arial" panose="020B0604020202020204" pitchFamily="34" charset="0"/>
              <a:buChar char="•"/>
            </a:pPr>
            <a:r>
              <a:rPr lang="en-US" altLang="en-US" u="none" dirty="0" smtClean="0"/>
              <a:t>Additional </a:t>
            </a:r>
            <a:r>
              <a:rPr lang="en-US" altLang="en-US" u="none" dirty="0"/>
              <a:t>state-mandated interventions should be included in the catalog such as the Student Assistance Program, truancy elimination programs supported by the county courts, mental health interventions, and drug and alcohol abuse services. </a:t>
            </a:r>
            <a:endParaRPr lang="en-US" altLang="en-US" u="none" dirty="0" smtClean="0"/>
          </a:p>
          <a:p>
            <a:pPr marL="342900" indent="-342900">
              <a:spcBef>
                <a:spcPts val="0"/>
              </a:spcBef>
              <a:spcAft>
                <a:spcPts val="0"/>
              </a:spcAft>
              <a:buFont typeface="Arial" panose="020B0604020202020204" pitchFamily="34" charset="0"/>
              <a:buChar char="•"/>
            </a:pPr>
            <a:r>
              <a:rPr lang="en-US" altLang="en-US" u="none" dirty="0" smtClean="0"/>
              <a:t>The </a:t>
            </a:r>
            <a:r>
              <a:rPr lang="en-US" altLang="en-US" u="none" dirty="0"/>
              <a:t>Intervention Catalog is customized to meet the specific needs of the students in the district.</a:t>
            </a:r>
            <a:r>
              <a:rPr lang="en-US" altLang="en-US" i="1" u="none" dirty="0"/>
              <a:t>  </a:t>
            </a:r>
            <a:r>
              <a:rPr lang="en-US" altLang="en-US" u="none" dirty="0"/>
              <a:t>Therefore each district will need to work with their community partners and district staff to determine all of the appropriate interventions to include in the Intervention Catalog.</a:t>
            </a:r>
            <a:endParaRPr lang="en-US" u="none" dirty="0"/>
          </a:p>
        </p:txBody>
      </p:sp>
      <p:sp>
        <p:nvSpPr>
          <p:cNvPr id="4" name="Title 3"/>
          <p:cNvSpPr>
            <a:spLocks noGrp="1"/>
          </p:cNvSpPr>
          <p:nvPr>
            <p:ph type="title"/>
          </p:nvPr>
        </p:nvSpPr>
        <p:spPr/>
        <p:txBody>
          <a:bodyPr/>
          <a:lstStyle/>
          <a:p>
            <a:r>
              <a:rPr lang="en-US" dirty="0" smtClean="0"/>
              <a:t>Intervention Catalog Overview II</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9</a:t>
            </a:fld>
            <a:endParaRPr lang="en-US" altLang="en-US" dirty="0"/>
          </a:p>
        </p:txBody>
      </p:sp>
    </p:spTree>
    <p:extLst>
      <p:ext uri="{BB962C8B-B14F-4D97-AF65-F5344CB8AC3E}">
        <p14:creationId xmlns:p14="http://schemas.microsoft.com/office/powerpoint/2010/main" val="689221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6">
      <a:dk1>
        <a:sysClr val="windowText" lastClr="000000"/>
      </a:dk1>
      <a:lt1>
        <a:sysClr val="window" lastClr="FFFFFF"/>
      </a:lt1>
      <a:dk2>
        <a:srgbClr val="070153"/>
      </a:dk2>
      <a:lt2>
        <a:srgbClr val="B4BACC"/>
      </a:lt2>
      <a:accent1>
        <a:srgbClr val="E4C850"/>
      </a:accent1>
      <a:accent2>
        <a:srgbClr val="9CB084"/>
      </a:accent2>
      <a:accent3>
        <a:srgbClr val="6BB1C9"/>
      </a:accent3>
      <a:accent4>
        <a:srgbClr val="6585CF"/>
      </a:accent4>
      <a:accent5>
        <a:srgbClr val="6368D1"/>
      </a:accent5>
      <a:accent6>
        <a:srgbClr val="E6CC08"/>
      </a:accent6>
      <a:hlink>
        <a:srgbClr val="000F82"/>
      </a:hlink>
      <a:folHlink>
        <a:srgbClr val="274C9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E48CD19314714EB1C751A172ABF2B2" ma:contentTypeVersion="0" ma:contentTypeDescription="Create a new document." ma:contentTypeScope="" ma:versionID="0dc1f5e7599ca1aa931583c117aec78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AD10B7-4E71-429E-87F6-53297014F929}">
  <ds:schemaRefs>
    <ds:schemaRef ds:uri="http://purl.org/dc/terms/"/>
    <ds:schemaRef ds:uri="http://schemas.microsoft.com/office/2006/documentManagement/types"/>
    <ds:schemaRef ds:uri="http://schemas.microsoft.com/office/2006/metadata/propertie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008C1B6-A349-426C-88B9-26FC73D70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3185</TotalTime>
  <Words>5217</Words>
  <Application>Microsoft Office PowerPoint</Application>
  <PresentationFormat>On-screen Show (4:3)</PresentationFormat>
  <Paragraphs>648</Paragraphs>
  <Slides>73</Slides>
  <Notes>73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Verdana</vt:lpstr>
      <vt:lpstr>Wingdings</vt:lpstr>
      <vt:lpstr>Default Design</vt:lpstr>
      <vt:lpstr>PowerPoint Presentation</vt:lpstr>
      <vt:lpstr>Agenda</vt:lpstr>
      <vt:lpstr>Course Pre-Requisites</vt:lpstr>
      <vt:lpstr>Course Learning Objectives</vt:lpstr>
      <vt:lpstr>Security/Roles</vt:lpstr>
      <vt:lpstr>Educator Dashboard Login Review</vt:lpstr>
      <vt:lpstr>Intervention Catalog Overview</vt:lpstr>
      <vt:lpstr>Intervention Catalog Overview</vt:lpstr>
      <vt:lpstr>Intervention Catalog Overview II</vt:lpstr>
      <vt:lpstr>Viewing and Searching Interventions</vt:lpstr>
      <vt:lpstr>Viewing Interventions I </vt:lpstr>
      <vt:lpstr>Viewing Interventions: More Button</vt:lpstr>
      <vt:lpstr>Viewing Interventions: Details</vt:lpstr>
      <vt:lpstr>Search for Interventions</vt:lpstr>
      <vt:lpstr>Intervention Search Parameters</vt:lpstr>
      <vt:lpstr>Search Results</vt:lpstr>
      <vt:lpstr>View Interventions: Student List I </vt:lpstr>
      <vt:lpstr>View Interventions: Student List II </vt:lpstr>
      <vt:lpstr>Guided Practice Activity #1</vt:lpstr>
      <vt:lpstr>Assigning Interventions</vt:lpstr>
      <vt:lpstr>Identify Students who Need an Intervention</vt:lpstr>
      <vt:lpstr>Assign an Intervention</vt:lpstr>
      <vt:lpstr>Searching Parameters for Interventions</vt:lpstr>
      <vt:lpstr>Searching for an Appropriate Intervention</vt:lpstr>
      <vt:lpstr>Selecting the Intervention</vt:lpstr>
      <vt:lpstr>Setting Intervention Parameters</vt:lpstr>
      <vt:lpstr>Confirming the Student’s Assigned Interventions</vt:lpstr>
      <vt:lpstr>Reviewing the Student’s Assigned Interventions</vt:lpstr>
      <vt:lpstr>Guided Practice Activity #2</vt:lpstr>
      <vt:lpstr>Adding Interventions to the Catalog</vt:lpstr>
      <vt:lpstr>Adding an Intervention to the Catalog</vt:lpstr>
      <vt:lpstr>Intervention Details</vt:lpstr>
      <vt:lpstr>Best Practices for Adding an Intervention</vt:lpstr>
      <vt:lpstr>Required Fields</vt:lpstr>
      <vt:lpstr>Adding an Intervention to the Catalog</vt:lpstr>
      <vt:lpstr>Guided Practice Activity #3</vt:lpstr>
      <vt:lpstr>Editing An Intervention</vt:lpstr>
      <vt:lpstr>Choose the Intervention to Edit</vt:lpstr>
      <vt:lpstr>Editing an Intervention</vt:lpstr>
      <vt:lpstr>Saving Intervention Edits</vt:lpstr>
      <vt:lpstr>Guided Practice Activity #4</vt:lpstr>
      <vt:lpstr>Deleting an Intervention</vt:lpstr>
      <vt:lpstr>Choose the Intervention to Delete</vt:lpstr>
      <vt:lpstr>Deleting an Intervention</vt:lpstr>
      <vt:lpstr>Deleting an Intervention: Confirm</vt:lpstr>
      <vt:lpstr>Guided Practice Activity #5</vt:lpstr>
      <vt:lpstr>Intervention Notes, Reviews, Ratings &amp; Imports</vt:lpstr>
      <vt:lpstr>Intervention Notes</vt:lpstr>
      <vt:lpstr>Adding Notes</vt:lpstr>
      <vt:lpstr>Exporting Notes</vt:lpstr>
      <vt:lpstr>Ratings and Reviews</vt:lpstr>
      <vt:lpstr>Marking an Intervention Complete</vt:lpstr>
      <vt:lpstr>Creating a Rating &amp; Review</vt:lpstr>
      <vt:lpstr>Accessing Intervention Reviews I</vt:lpstr>
      <vt:lpstr>Accessing Intervention Reviews II</vt:lpstr>
      <vt:lpstr>Importing an Intervention</vt:lpstr>
      <vt:lpstr>Import Selected Interventions</vt:lpstr>
      <vt:lpstr>Confirm Import and Edit Details</vt:lpstr>
      <vt:lpstr>Guided Practice #6</vt:lpstr>
      <vt:lpstr>Assigning an Intervention to a Watch List</vt:lpstr>
      <vt:lpstr>Watch Lists and Interventions Overview</vt:lpstr>
      <vt:lpstr>Accessing the Assign to a Watch List Function</vt:lpstr>
      <vt:lpstr>Watch Lists and Interventions</vt:lpstr>
      <vt:lpstr>Intervention Security</vt:lpstr>
      <vt:lpstr>Intervention Security Overview</vt:lpstr>
      <vt:lpstr>Enabling Intervention Security</vt:lpstr>
      <vt:lpstr>Intervention Security Settings</vt:lpstr>
      <vt:lpstr>Confirming Security </vt:lpstr>
      <vt:lpstr>Guided Practice #7</vt:lpstr>
      <vt:lpstr>Wrap Up, Assessment and Evaluation</vt:lpstr>
      <vt:lpstr>Wrap Up, Assessment and Evaluation</vt:lpstr>
      <vt:lpstr>Wrap Up, Assessment and Evaluation</vt:lpstr>
      <vt:lpstr>PowerPoint Presentation</vt:lpstr>
    </vt:vector>
  </TitlesOfParts>
  <Company>Office of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Pennsylvania Department of Education</dc:title>
  <dc:creator>Pennsylvania Department of Education</dc:creator>
  <cp:lastModifiedBy>Lisa McNicholas</cp:lastModifiedBy>
  <cp:revision>323</cp:revision>
  <cp:lastPrinted>2014-05-01T19:00:04Z</cp:lastPrinted>
  <dcterms:created xsi:type="dcterms:W3CDTF">2011-11-29T20:35:02Z</dcterms:created>
  <dcterms:modified xsi:type="dcterms:W3CDTF">2014-10-14T15:14:05Z</dcterms:modified>
</cp:coreProperties>
</file>