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3"/>
  </p:sldMasterIdLst>
  <p:notesMasterIdLst>
    <p:notesMasterId r:id="rId105"/>
  </p:notesMasterIdLst>
  <p:sldIdLst>
    <p:sldId id="343" r:id="rId4"/>
    <p:sldId id="264" r:id="rId5"/>
    <p:sldId id="377" r:id="rId6"/>
    <p:sldId id="276" r:id="rId7"/>
    <p:sldId id="274" r:id="rId8"/>
    <p:sldId id="338" r:id="rId9"/>
    <p:sldId id="473" r:id="rId10"/>
    <p:sldId id="474" r:id="rId11"/>
    <p:sldId id="475" r:id="rId12"/>
    <p:sldId id="476" r:id="rId13"/>
    <p:sldId id="477" r:id="rId14"/>
    <p:sldId id="478" r:id="rId15"/>
    <p:sldId id="479" r:id="rId16"/>
    <p:sldId id="402" r:id="rId17"/>
    <p:sldId id="403" r:id="rId18"/>
    <p:sldId id="432" r:id="rId19"/>
    <p:sldId id="433" r:id="rId20"/>
    <p:sldId id="404" r:id="rId21"/>
    <p:sldId id="325" r:id="rId22"/>
    <p:sldId id="300" r:id="rId23"/>
    <p:sldId id="301" r:id="rId24"/>
    <p:sldId id="302" r:id="rId25"/>
    <p:sldId id="303" r:id="rId26"/>
    <p:sldId id="326" r:id="rId27"/>
    <p:sldId id="382" r:id="rId28"/>
    <p:sldId id="383" r:id="rId29"/>
    <p:sldId id="431" r:id="rId30"/>
    <p:sldId id="304" r:id="rId31"/>
    <p:sldId id="316" r:id="rId32"/>
    <p:sldId id="305" r:id="rId33"/>
    <p:sldId id="405" r:id="rId34"/>
    <p:sldId id="406" r:id="rId35"/>
    <p:sldId id="407" r:id="rId36"/>
    <p:sldId id="384" r:id="rId37"/>
    <p:sldId id="408" r:id="rId38"/>
    <p:sldId id="421" r:id="rId39"/>
    <p:sldId id="328" r:id="rId40"/>
    <p:sldId id="311" r:id="rId41"/>
    <p:sldId id="409" r:id="rId42"/>
    <p:sldId id="413" r:id="rId43"/>
    <p:sldId id="412" r:id="rId44"/>
    <p:sldId id="385" r:id="rId45"/>
    <p:sldId id="312" r:id="rId46"/>
    <p:sldId id="294" r:id="rId47"/>
    <p:sldId id="417" r:id="rId48"/>
    <p:sldId id="416" r:id="rId49"/>
    <p:sldId id="418" r:id="rId50"/>
    <p:sldId id="414" r:id="rId51"/>
    <p:sldId id="422" r:id="rId52"/>
    <p:sldId id="291" r:id="rId53"/>
    <p:sldId id="419" r:id="rId54"/>
    <p:sldId id="296" r:id="rId55"/>
    <p:sldId id="315" r:id="rId56"/>
    <p:sldId id="313" r:id="rId57"/>
    <p:sldId id="318" r:id="rId58"/>
    <p:sldId id="359" r:id="rId59"/>
    <p:sldId id="376" r:id="rId60"/>
    <p:sldId id="355" r:id="rId61"/>
    <p:sldId id="394" r:id="rId62"/>
    <p:sldId id="426" r:id="rId63"/>
    <p:sldId id="427" r:id="rId64"/>
    <p:sldId id="428" r:id="rId65"/>
    <p:sldId id="429" r:id="rId66"/>
    <p:sldId id="319" r:id="rId67"/>
    <p:sldId id="434" r:id="rId68"/>
    <p:sldId id="435" r:id="rId69"/>
    <p:sldId id="436" r:id="rId70"/>
    <p:sldId id="437" r:id="rId71"/>
    <p:sldId id="439" r:id="rId72"/>
    <p:sldId id="438" r:id="rId73"/>
    <p:sldId id="441" r:id="rId74"/>
    <p:sldId id="442" r:id="rId75"/>
    <p:sldId id="443" r:id="rId76"/>
    <p:sldId id="444" r:id="rId77"/>
    <p:sldId id="445" r:id="rId78"/>
    <p:sldId id="446" r:id="rId79"/>
    <p:sldId id="447" r:id="rId80"/>
    <p:sldId id="448" r:id="rId81"/>
    <p:sldId id="449" r:id="rId82"/>
    <p:sldId id="450" r:id="rId83"/>
    <p:sldId id="451" r:id="rId84"/>
    <p:sldId id="452" r:id="rId85"/>
    <p:sldId id="453" r:id="rId86"/>
    <p:sldId id="454" r:id="rId87"/>
    <p:sldId id="455" r:id="rId88"/>
    <p:sldId id="456" r:id="rId89"/>
    <p:sldId id="457" r:id="rId90"/>
    <p:sldId id="459" r:id="rId91"/>
    <p:sldId id="463" r:id="rId92"/>
    <p:sldId id="465" r:id="rId93"/>
    <p:sldId id="466" r:id="rId94"/>
    <p:sldId id="467" r:id="rId95"/>
    <p:sldId id="468" r:id="rId96"/>
    <p:sldId id="469" r:id="rId97"/>
    <p:sldId id="480" r:id="rId98"/>
    <p:sldId id="471" r:id="rId99"/>
    <p:sldId id="472" r:id="rId100"/>
    <p:sldId id="322" r:id="rId101"/>
    <p:sldId id="323" r:id="rId102"/>
    <p:sldId id="324" r:id="rId103"/>
    <p:sldId id="258" r:id="rId104"/>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modifyVerifier cryptProviderType="rsaAES" cryptAlgorithmClass="hash" cryptAlgorithmType="typeAny" cryptAlgorithmSid="14" spinCount="100000" saltData="0vSFAv24YqNAYXApw9G2vg==" hashData="klWQeGQb9Zha7SiygmsbOhrOAjoNvtiwdvJ0PrZE5VMAGfyUtTJ4Ny0lsx5/V7y7HY6tI7MwbYTfnm0mrVG/Cg=="/>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sa McNicholas" initials="LM" lastIdx="41" clrIdx="0">
    <p:extLst>
      <p:ext uri="{19B8F6BF-5375-455C-9EA6-DF929625EA0E}">
        <p15:presenceInfo xmlns:p15="http://schemas.microsoft.com/office/powerpoint/2012/main" userId="S-1-5-21-3049314940-2468439726-3657934738-6645" providerId="AD"/>
      </p:ext>
    </p:extLst>
  </p:cmAuthor>
  <p:cmAuthor id="2" name="Elaine Rulla" initials="ER" lastIdx="8" clrIdx="1">
    <p:extLst>
      <p:ext uri="{19B8F6BF-5375-455C-9EA6-DF929625EA0E}">
        <p15:presenceInfo xmlns:p15="http://schemas.microsoft.com/office/powerpoint/2012/main" userId="S-1-5-21-3049314940-2468439726-3657934738-7327" providerId="AD"/>
      </p:ext>
    </p:extLst>
  </p:cmAuthor>
  <p:cmAuthor id="3" name="Jim Doherty" initials="JD" lastIdx="1" clrIdx="2">
    <p:extLst>
      <p:ext uri="{19B8F6BF-5375-455C-9EA6-DF929625EA0E}">
        <p15:presenceInfo xmlns:p15="http://schemas.microsoft.com/office/powerpoint/2012/main" userId="S-1-5-21-3049314940-2468439726-3657934738-6862" providerId="AD"/>
      </p:ext>
    </p:extLst>
  </p:cmAuthor>
  <p:cmAuthor id="4" name="Janet Dougherty" initials="JD" lastIdx="2" clrIdx="3">
    <p:extLst>
      <p:ext uri="{19B8F6BF-5375-455C-9EA6-DF929625EA0E}">
        <p15:presenceInfo xmlns:p15="http://schemas.microsoft.com/office/powerpoint/2012/main" userId="S-1-5-21-3049314940-2468439726-3657934738-14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893" autoAdjust="0"/>
  </p:normalViewPr>
  <p:slideViewPr>
    <p:cSldViewPr>
      <p:cViewPr varScale="1">
        <p:scale>
          <a:sx n="57" d="100"/>
          <a:sy n="57" d="100"/>
        </p:scale>
        <p:origin x="2286" y="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07" Type="http://schemas.openxmlformats.org/officeDocument/2006/relationships/presProps" Target="presProps.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viewProps" Target="viewProps.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commentAuthors" Target="commentAuthor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theme" Target="theme/theme1.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customXml" Target="../customXml/item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tableStyles" Target="tableStyles.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1.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4980"/>
          </a:xfrm>
          <a:prstGeom prst="rect">
            <a:avLst/>
          </a:prstGeom>
        </p:spPr>
        <p:txBody>
          <a:bodyPr vert="horz" lIns="92830" tIns="46415" rIns="92830" bIns="46415" rtlCol="0"/>
          <a:lstStyle>
            <a:lvl1pPr algn="l" eaLnBrk="1" hangingPunct="1">
              <a:defRPr sz="1200">
                <a:latin typeface="Arial" charset="0"/>
              </a:defRPr>
            </a:lvl1pPr>
          </a:lstStyle>
          <a:p>
            <a:pPr>
              <a:defRPr/>
            </a:pPr>
            <a:endParaRPr lang="en-US" dirty="0"/>
          </a:p>
        </p:txBody>
      </p:sp>
      <p:sp>
        <p:nvSpPr>
          <p:cNvPr id="3" name="Date Placeholder 2"/>
          <p:cNvSpPr>
            <a:spLocks noGrp="1"/>
          </p:cNvSpPr>
          <p:nvPr>
            <p:ph type="dt" idx="1"/>
          </p:nvPr>
        </p:nvSpPr>
        <p:spPr>
          <a:xfrm>
            <a:off x="3970339" y="1"/>
            <a:ext cx="3038475" cy="464980"/>
          </a:xfrm>
          <a:prstGeom prst="rect">
            <a:avLst/>
          </a:prstGeom>
        </p:spPr>
        <p:txBody>
          <a:bodyPr vert="horz" lIns="92830" tIns="46415" rIns="92830" bIns="46415" rtlCol="0"/>
          <a:lstStyle>
            <a:lvl1pPr algn="r" eaLnBrk="1" hangingPunct="1">
              <a:defRPr sz="1200">
                <a:latin typeface="Arial" charset="0"/>
              </a:defRPr>
            </a:lvl1pPr>
          </a:lstStyle>
          <a:p>
            <a:pPr>
              <a:defRPr/>
            </a:pPr>
            <a:fld id="{28E9AC5B-D260-409C-B97E-5FE71D3A4757}" type="datetimeFigureOut">
              <a:rPr lang="en-US"/>
              <a:pPr>
                <a:defRPr/>
              </a:pPr>
              <a:t>10/14/2014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830" tIns="46415" rIns="92830" bIns="46415" rtlCol="0" anchor="ctr"/>
          <a:lstStyle/>
          <a:p>
            <a:pPr lvl="0"/>
            <a:endParaRPr lang="en-US" noProof="0" dirty="0" smtClean="0"/>
          </a:p>
        </p:txBody>
      </p:sp>
      <p:sp>
        <p:nvSpPr>
          <p:cNvPr id="5" name="Notes Placeholder 4"/>
          <p:cNvSpPr>
            <a:spLocks noGrp="1"/>
          </p:cNvSpPr>
          <p:nvPr>
            <p:ph type="body" sz="quarter" idx="3"/>
          </p:nvPr>
        </p:nvSpPr>
        <p:spPr>
          <a:xfrm>
            <a:off x="701675" y="4416510"/>
            <a:ext cx="5607050" cy="4183220"/>
          </a:xfrm>
          <a:prstGeom prst="rect">
            <a:avLst/>
          </a:prstGeom>
        </p:spPr>
        <p:txBody>
          <a:bodyPr vert="horz" lIns="92830" tIns="46415" rIns="92830" bIns="46415"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1" y="8829823"/>
            <a:ext cx="3038475" cy="464980"/>
          </a:xfrm>
          <a:prstGeom prst="rect">
            <a:avLst/>
          </a:prstGeom>
        </p:spPr>
        <p:txBody>
          <a:bodyPr vert="horz" lIns="92830" tIns="46415" rIns="92830" bIns="46415" rtlCol="0" anchor="b"/>
          <a:lstStyle>
            <a:lvl1pPr algn="l" eaLnBrk="1" hangingPunct="1">
              <a:defRPr sz="1200">
                <a:latin typeface="Arial" charset="0"/>
              </a:defRPr>
            </a:lvl1pPr>
          </a:lstStyle>
          <a:p>
            <a:pPr>
              <a:defRPr/>
            </a:pPr>
            <a:endParaRPr lang="en-US" dirty="0"/>
          </a:p>
        </p:txBody>
      </p:sp>
      <p:sp>
        <p:nvSpPr>
          <p:cNvPr id="7" name="Slide Number Placeholder 6"/>
          <p:cNvSpPr>
            <a:spLocks noGrp="1"/>
          </p:cNvSpPr>
          <p:nvPr>
            <p:ph type="sldNum" sz="quarter" idx="5"/>
          </p:nvPr>
        </p:nvSpPr>
        <p:spPr>
          <a:xfrm>
            <a:off x="3970339" y="8829823"/>
            <a:ext cx="3038475" cy="464980"/>
          </a:xfrm>
          <a:prstGeom prst="rect">
            <a:avLst/>
          </a:prstGeom>
        </p:spPr>
        <p:txBody>
          <a:bodyPr vert="horz" wrap="square" lIns="92830" tIns="46415" rIns="92830" bIns="46415" numCol="1" anchor="b" anchorCtr="0" compatLnSpc="1">
            <a:prstTxWarp prst="textNoShape">
              <a:avLst/>
            </a:prstTxWarp>
          </a:bodyPr>
          <a:lstStyle>
            <a:lvl1pPr algn="r" eaLnBrk="1" hangingPunct="1">
              <a:defRPr sz="1200" smtClean="0"/>
            </a:lvl1pPr>
          </a:lstStyle>
          <a:p>
            <a:pPr>
              <a:defRPr/>
            </a:pPr>
            <a:fld id="{404F9923-1B1A-4575-B508-FFFDCE721753}" type="slidenum">
              <a:rPr lang="en-US" altLang="en-US"/>
              <a:pPr>
                <a:defRPr/>
              </a:pPr>
              <a:t>‹#›</a:t>
            </a:fld>
            <a:endParaRPr lang="en-US" altLang="en-US" dirty="0"/>
          </a:p>
        </p:txBody>
      </p:sp>
    </p:spTree>
    <p:extLst>
      <p:ext uri="{BB962C8B-B14F-4D97-AF65-F5344CB8AC3E}">
        <p14:creationId xmlns:p14="http://schemas.microsoft.com/office/powerpoint/2010/main" val="7970448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pde.sas.org/"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education.state.pa.u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this course we will be taking a look at how to navigate through the dashboards that are available to a school or district administrator</a:t>
            </a:r>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a:solidFill>
                  <a:prstClr val="black"/>
                </a:solidFill>
              </a:rPr>
              <a:pPr>
                <a:defRPr/>
              </a:pPr>
              <a:t>1</a:t>
            </a:fld>
            <a:endParaRPr lang="en-US" altLang="en-US" dirty="0">
              <a:solidFill>
                <a:prstClr val="black"/>
              </a:solidFill>
            </a:endParaRPr>
          </a:p>
        </p:txBody>
      </p:sp>
    </p:spTree>
    <p:extLst>
      <p:ext uri="{BB962C8B-B14F-4D97-AF65-F5344CB8AC3E}">
        <p14:creationId xmlns:p14="http://schemas.microsoft.com/office/powerpoint/2010/main" val="3291098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807">
              <a:defRPr/>
            </a:pPr>
            <a:r>
              <a:rPr lang="en-US" dirty="0"/>
              <a:t>Click on Testing, if you have NOT moved your Dashboard data to Production.</a:t>
            </a: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10</a:t>
            </a:fld>
            <a:endParaRPr lang="en-US" altLang="en-US" dirty="0"/>
          </a:p>
        </p:txBody>
      </p:sp>
    </p:spTree>
    <p:extLst>
      <p:ext uri="{BB962C8B-B14F-4D97-AF65-F5344CB8AC3E}">
        <p14:creationId xmlns:p14="http://schemas.microsoft.com/office/powerpoint/2010/main" val="323118567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a:t>
            </a:r>
            <a:r>
              <a:rPr lang="en-US" baseline="0" dirty="0" smtClean="0"/>
              <a:t> take a moment and complete the evaluation survey.  Your instructor will provide instructions on accessing the survey.</a:t>
            </a:r>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100</a:t>
            </a:fld>
            <a:endParaRPr lang="en-US" altLang="en-US" dirty="0"/>
          </a:p>
        </p:txBody>
      </p:sp>
    </p:spTree>
    <p:extLst>
      <p:ext uri="{BB962C8B-B14F-4D97-AF65-F5344CB8AC3E}">
        <p14:creationId xmlns:p14="http://schemas.microsoft.com/office/powerpoint/2010/main" val="244904451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for completing Course 4B Administrator Navigation. </a:t>
            </a:r>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101</a:t>
            </a:fld>
            <a:endParaRPr lang="en-US" altLang="en-US" dirty="0"/>
          </a:p>
        </p:txBody>
      </p:sp>
    </p:spTree>
    <p:extLst>
      <p:ext uri="{BB962C8B-B14F-4D97-AF65-F5344CB8AC3E}">
        <p14:creationId xmlns:p14="http://schemas.microsoft.com/office/powerpoint/2010/main" val="4218453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807">
              <a:defRPr/>
            </a:pPr>
            <a:r>
              <a:rPr lang="en-US" dirty="0"/>
              <a:t>Click on Dashboard under Insider PDE, if you have moved your Dashboard data to Production</a:t>
            </a: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a:solidFill>
                  <a:prstClr val="black"/>
                </a:solidFill>
              </a:rPr>
              <a:pPr>
                <a:defRPr/>
              </a:pPr>
              <a:t>11</a:t>
            </a:fld>
            <a:endParaRPr lang="en-US" altLang="en-US" dirty="0">
              <a:solidFill>
                <a:prstClr val="black"/>
              </a:solidFill>
            </a:endParaRPr>
          </a:p>
        </p:txBody>
      </p:sp>
    </p:spTree>
    <p:extLst>
      <p:ext uri="{BB962C8B-B14F-4D97-AF65-F5344CB8AC3E}">
        <p14:creationId xmlns:p14="http://schemas.microsoft.com/office/powerpoint/2010/main" val="41436461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 Applications, select “Dashboard”.  If this is your first time logging in, you will need to enter your PPID, Date of Birth, and the last four digits of your SSN.</a:t>
            </a:r>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a:solidFill>
                  <a:prstClr val="black"/>
                </a:solidFill>
              </a:rPr>
              <a:pPr>
                <a:defRPr/>
              </a:pPr>
              <a:t>12</a:t>
            </a:fld>
            <a:endParaRPr lang="en-US" altLang="en-US" dirty="0">
              <a:solidFill>
                <a:prstClr val="black"/>
              </a:solidFill>
            </a:endParaRPr>
          </a:p>
        </p:txBody>
      </p:sp>
    </p:spTree>
    <p:extLst>
      <p:ext uri="{BB962C8B-B14F-4D97-AF65-F5344CB8AC3E}">
        <p14:creationId xmlns:p14="http://schemas.microsoft.com/office/powerpoint/2010/main" val="501142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going to navigate</a:t>
            </a:r>
            <a:r>
              <a:rPr lang="en-US" baseline="0" dirty="0" smtClean="0"/>
              <a:t> through the PA educator dashboard system as if we were a school administrator</a:t>
            </a:r>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13</a:t>
            </a:fld>
            <a:endParaRPr lang="en-US" altLang="en-US" dirty="0"/>
          </a:p>
        </p:txBody>
      </p:sp>
    </p:spTree>
    <p:extLst>
      <p:ext uri="{BB962C8B-B14F-4D97-AF65-F5344CB8AC3E}">
        <p14:creationId xmlns:p14="http://schemas.microsoft.com/office/powerpoint/2010/main" val="1424008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am logged in here as a</a:t>
            </a:r>
            <a:r>
              <a:rPr lang="en-US" baseline="0" dirty="0" smtClean="0"/>
              <a:t> school principal at the high school level.</a:t>
            </a:r>
            <a:endParaRPr lang="en-US" dirty="0" smtClean="0"/>
          </a:p>
          <a:p>
            <a:r>
              <a:rPr lang="en-US" dirty="0" smtClean="0"/>
              <a:t>This</a:t>
            </a:r>
            <a:r>
              <a:rPr lang="en-US" baseline="0" dirty="0" smtClean="0"/>
              <a:t> is the header that is displayed at the top of every dashboard screen.  </a:t>
            </a:r>
          </a:p>
          <a:p>
            <a:r>
              <a:rPr lang="en-US" baseline="0" dirty="0" smtClean="0"/>
              <a:t>Across the top you see the district name </a:t>
            </a:r>
            <a:endParaRPr lang="en-US" dirty="0" smtClean="0"/>
          </a:p>
          <a:p>
            <a:r>
              <a:rPr lang="en-US" dirty="0" smtClean="0"/>
              <a:t>next to the dashboard title,  are links to:  Export All,  Print,</a:t>
            </a:r>
            <a:r>
              <a:rPr lang="en-US" baseline="0" dirty="0" smtClean="0"/>
              <a:t> Support,  log out</a:t>
            </a:r>
          </a:p>
          <a:p>
            <a:r>
              <a:rPr lang="en-US" baseline="0" dirty="0" smtClean="0"/>
              <a:t>In the gray bar notice  the link back to the home page for this user (the little schoolhouse), a link to the district level data (due to role driven security) and  a link to the school level data (role driven)</a:t>
            </a:r>
          </a:p>
          <a:p>
            <a:endParaRPr lang="en-US" baseline="0" dirty="0" smtClean="0"/>
          </a:p>
          <a:p>
            <a:r>
              <a:rPr lang="en-US" baseline="0" dirty="0" smtClean="0"/>
              <a:t>On most of the subsequent slides we will not be showing the dashboard header but when you log into the system you will always see the header at the top of each dashboard.</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14</a:t>
            </a:fld>
            <a:endParaRPr lang="en-US" altLang="en-US"/>
          </a:p>
        </p:txBody>
      </p:sp>
    </p:spTree>
    <p:extLst>
      <p:ext uri="{BB962C8B-B14F-4D97-AF65-F5344CB8AC3E}">
        <p14:creationId xmlns:p14="http://schemas.microsoft.com/office/powerpoint/2010/main" val="18726182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dashboard</a:t>
            </a:r>
            <a:r>
              <a:rPr lang="en-US" baseline="0" dirty="0" smtClean="0"/>
              <a:t> has this same legend at the bottom.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On the subsequent slides we will not be showing the legend but it appears at the bottom of all dashboards.</a:t>
            </a:r>
            <a:endParaRPr lang="en-US" dirty="0" smtClean="0"/>
          </a:p>
          <a:p>
            <a:endParaRPr lang="en-US" baseline="0" dirty="0" smtClean="0"/>
          </a:p>
          <a:p>
            <a:r>
              <a:rPr lang="en-US" baseline="0" dirty="0" smtClean="0"/>
              <a:t>Trainer note: Go though some examples of indicators and their definitions – red indicators generally show that something is amiss</a:t>
            </a:r>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15</a:t>
            </a:fld>
            <a:endParaRPr lang="en-US" altLang="en-US"/>
          </a:p>
        </p:txBody>
      </p:sp>
    </p:spTree>
    <p:extLst>
      <p:ext uri="{BB962C8B-B14F-4D97-AF65-F5344CB8AC3E}">
        <p14:creationId xmlns:p14="http://schemas.microsoft.com/office/powerpoint/2010/main" val="4143324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5677" indent="-345677">
              <a:buFont typeface="Arial" panose="020B0604020202020204" pitchFamily="34" charset="0"/>
              <a:buChar char="•"/>
            </a:pPr>
            <a:r>
              <a:rPr lang="en-US" u="none" dirty="0" smtClean="0"/>
              <a:t>School</a:t>
            </a:r>
            <a:r>
              <a:rPr lang="en-US" u="none" baseline="0" dirty="0" smtClean="0"/>
              <a:t> administrators</a:t>
            </a:r>
            <a:r>
              <a:rPr lang="en-US" u="none" dirty="0" smtClean="0"/>
              <a:t> can view both school level aggregate data and individual student data for</a:t>
            </a:r>
            <a:r>
              <a:rPr lang="en-US" u="none" baseline="0" dirty="0" smtClean="0"/>
              <a:t> all students on the school’s roster</a:t>
            </a:r>
            <a:endParaRPr lang="en-US" u="none" dirty="0" smtClean="0"/>
          </a:p>
          <a:p>
            <a:pPr marL="345677" indent="-345677">
              <a:buFont typeface="Arial" panose="020B0604020202020204" pitchFamily="34" charset="0"/>
              <a:buChar char="•"/>
            </a:pPr>
            <a:r>
              <a:rPr lang="en-US" u="none" dirty="0" smtClean="0"/>
              <a:t>Many of the metric categories are the same between school level and student level dashboards</a:t>
            </a:r>
          </a:p>
          <a:p>
            <a:pPr marL="345677" indent="-345677">
              <a:buFont typeface="Arial" panose="020B0604020202020204" pitchFamily="34" charset="0"/>
              <a:buChar char="•"/>
            </a:pPr>
            <a:r>
              <a:rPr lang="en-US" u="none" dirty="0" smtClean="0"/>
              <a:t>The difference is in the granularity of the data</a:t>
            </a:r>
          </a:p>
          <a:p>
            <a:pPr marL="345677" indent="-345677">
              <a:buFont typeface="Arial" panose="020B0604020202020204" pitchFamily="34" charset="0"/>
              <a:buChar char="•"/>
            </a:pPr>
            <a:r>
              <a:rPr lang="en-US" u="none" dirty="0" smtClean="0"/>
              <a:t>For</a:t>
            </a:r>
            <a:r>
              <a:rPr lang="en-US" u="none" baseline="0" dirty="0" smtClean="0"/>
              <a:t> this training module we will be focusing on school level data but we will cover accessing individual student data briefly at the end of the session</a:t>
            </a:r>
            <a:endParaRPr lang="en-US" u="none" dirty="0" smtClean="0"/>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16</a:t>
            </a:fld>
            <a:endParaRPr lang="en-US" altLang="en-US" dirty="0"/>
          </a:p>
        </p:txBody>
      </p:sp>
    </p:spTree>
    <p:extLst>
      <p:ext uri="{BB962C8B-B14F-4D97-AF65-F5344CB8AC3E}">
        <p14:creationId xmlns:p14="http://schemas.microsoft.com/office/powerpoint/2010/main" val="4156398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p>
          <a:p>
            <a:r>
              <a:rPr lang="en-US" dirty="0" smtClean="0"/>
              <a:t>In</a:t>
            </a:r>
            <a:r>
              <a:rPr lang="en-US" baseline="0" dirty="0" smtClean="0"/>
              <a:t> this next section we will navigate to the school level information for a school administrator.  We will investigate the kind of school level information that is available for a school administrator to view..</a:t>
            </a:r>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17</a:t>
            </a:fld>
            <a:endParaRPr lang="en-US" altLang="en-US" dirty="0"/>
          </a:p>
        </p:txBody>
      </p:sp>
    </p:spTree>
    <p:extLst>
      <p:ext uri="{BB962C8B-B14F-4D97-AF65-F5344CB8AC3E}">
        <p14:creationId xmlns:p14="http://schemas.microsoft.com/office/powerpoint/2010/main" val="3658798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spcAft>
                <a:spcPts val="0"/>
              </a:spcAft>
              <a:buFont typeface="Arial" panose="020B0604020202020204" pitchFamily="34" charset="0"/>
              <a:buChar char="•"/>
            </a:pPr>
            <a:r>
              <a:rPr lang="en-US" u="none" dirty="0" smtClean="0"/>
              <a:t>School information includes administration, accountability and demographics for this school</a:t>
            </a:r>
          </a:p>
          <a:p>
            <a:pPr marL="342900" indent="-342900">
              <a:spcAft>
                <a:spcPts val="0"/>
              </a:spcAft>
              <a:buFont typeface="Arial" panose="020B0604020202020204" pitchFamily="34" charset="0"/>
              <a:buChar char="•"/>
            </a:pPr>
            <a:r>
              <a:rPr lang="en-US" u="none" dirty="0" smtClean="0"/>
              <a:t>Other tabs available are the Academic Dashboard, containing academic related metrics for this school, the Early Warning System, and Interventions</a:t>
            </a:r>
          </a:p>
          <a:p>
            <a:pPr marL="342900" indent="-342900">
              <a:spcAft>
                <a:spcPts val="0"/>
              </a:spcAft>
              <a:buFont typeface="Arial" panose="020B0604020202020204" pitchFamily="34" charset="0"/>
              <a:buChar char="•"/>
            </a:pPr>
            <a:r>
              <a:rPr lang="en-US" u="none" dirty="0" smtClean="0"/>
              <a:t>We will</a:t>
            </a:r>
            <a:r>
              <a:rPr lang="en-US" u="none" baseline="0" dirty="0" smtClean="0"/>
              <a:t> look at the School Information tab first</a:t>
            </a:r>
            <a:endParaRPr lang="en-US" u="none" dirty="0" smtClean="0"/>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18</a:t>
            </a:fld>
            <a:endParaRPr lang="en-US" altLang="en-US" dirty="0"/>
          </a:p>
        </p:txBody>
      </p:sp>
    </p:spTree>
    <p:extLst>
      <p:ext uri="{BB962C8B-B14F-4D97-AF65-F5344CB8AC3E}">
        <p14:creationId xmlns:p14="http://schemas.microsoft.com/office/powerpoint/2010/main" val="34803738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Click on the School information tab to see the overview information for this school</a:t>
            </a:r>
          </a:p>
          <a:p>
            <a:r>
              <a:rPr lang="en-US" sz="1200" kern="1200" dirty="0" smtClean="0">
                <a:solidFill>
                  <a:schemeClr val="tx1"/>
                </a:solidFill>
                <a:effectLst/>
                <a:latin typeface="+mn-lt"/>
                <a:ea typeface="+mn-ea"/>
                <a:cs typeface="+mn-cs"/>
              </a:rPr>
              <a:t>The School Information page is the landing page for administrator users.  It shows the school’s address and contact information, School population by grade, as well as summative data for; Accountability, Student demographics percentages by gender, ethnicity and race. </a:t>
            </a:r>
          </a:p>
          <a:p>
            <a:r>
              <a:rPr lang="en-US" sz="1200" kern="1200" dirty="0" smtClean="0">
                <a:solidFill>
                  <a:schemeClr val="tx1"/>
                </a:solidFill>
                <a:effectLst/>
                <a:latin typeface="+mn-lt"/>
                <a:ea typeface="+mn-ea"/>
                <a:cs typeface="+mn-cs"/>
              </a:rPr>
              <a:t>Other Student Information includes percentages for; economically disadvantaged, homeless, immigrant, Limited English Proficiency, migrant and over age</a:t>
            </a:r>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19</a:t>
            </a:fld>
            <a:endParaRPr lang="en-US" altLang="en-US" dirty="0"/>
          </a:p>
        </p:txBody>
      </p:sp>
    </p:spTree>
    <p:extLst>
      <p:ext uri="{BB962C8B-B14F-4D97-AF65-F5344CB8AC3E}">
        <p14:creationId xmlns:p14="http://schemas.microsoft.com/office/powerpoint/2010/main" val="3813087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smtClean="0"/>
              <a:t>This course will cover the navigation of the PDE Educator Dashboard and Early Warning System from the perspective of a district or building administrator:</a:t>
            </a:r>
          </a:p>
          <a:p>
            <a:pPr marL="342900" indent="-342900">
              <a:buFont typeface="Arial" panose="020B0604020202020204" pitchFamily="34" charset="0"/>
              <a:buChar char="•"/>
            </a:pPr>
            <a:r>
              <a:rPr lang="en-US" u="none" dirty="0" smtClean="0"/>
              <a:t>Review steps that enable an administrator to access the application </a:t>
            </a:r>
          </a:p>
          <a:p>
            <a:pPr marL="342900" indent="-342900">
              <a:buFont typeface="Arial" panose="020B0604020202020204" pitchFamily="34" charset="0"/>
              <a:buChar char="•"/>
            </a:pPr>
            <a:r>
              <a:rPr lang="en-US" u="none" dirty="0" smtClean="0"/>
              <a:t>Review navigation in the Pennsylvania Department of Education (PDE) Educator Dashboard and Early Warning System </a:t>
            </a:r>
          </a:p>
          <a:p>
            <a:pPr marL="342900" marR="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u="none" dirty="0" smtClean="0"/>
              <a:t>Review the indicators and metrics available to Administrators in the PDE Educator Dashboard and Early Warning System – we will investigate both school level metrics that a school administrator can</a:t>
            </a:r>
            <a:r>
              <a:rPr lang="en-US" u="none" baseline="0" dirty="0" smtClean="0"/>
              <a:t> view and student level metrics</a:t>
            </a:r>
            <a:endParaRPr lang="en-US" u="none" dirty="0" smtClean="0"/>
          </a:p>
          <a:p>
            <a:pPr marL="342900" indent="-342900">
              <a:buFont typeface="Arial" panose="020B0604020202020204" pitchFamily="34" charset="0"/>
              <a:buChar char="•"/>
            </a:pPr>
            <a:endParaRPr lang="en-US" u="none" dirty="0" smtClean="0"/>
          </a:p>
          <a:p>
            <a:pPr marL="800100" lvl="1" indent="-342900"/>
            <a:endParaRPr lang="en-US" u="none"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2</a:t>
            </a:fld>
            <a:endParaRPr lang="en-US" altLang="en-US" dirty="0"/>
          </a:p>
        </p:txBody>
      </p:sp>
    </p:spTree>
    <p:extLst>
      <p:ext uri="{BB962C8B-B14F-4D97-AF65-F5344CB8AC3E}">
        <p14:creationId xmlns:p14="http://schemas.microsoft.com/office/powerpoint/2010/main" val="8726250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Staff List page displays all staff members alphabetically by name, e-mail, and School Role.</a:t>
            </a:r>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20</a:t>
            </a:fld>
            <a:endParaRPr lang="en-US" altLang="en-US" dirty="0"/>
          </a:p>
        </p:txBody>
      </p:sp>
    </p:spTree>
    <p:extLst>
      <p:ext uri="{BB962C8B-B14F-4D97-AF65-F5344CB8AC3E}">
        <p14:creationId xmlns:p14="http://schemas.microsoft.com/office/powerpoint/2010/main" val="2203642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The Teacher List page displays all teachers only, alphabetically by last name and e-mail.</a:t>
            </a: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21</a:t>
            </a:fld>
            <a:endParaRPr lang="en-US" altLang="en-US" dirty="0"/>
          </a:p>
        </p:txBody>
      </p:sp>
    </p:spTree>
    <p:extLst>
      <p:ext uri="{BB962C8B-B14F-4D97-AF65-F5344CB8AC3E}">
        <p14:creationId xmlns:p14="http://schemas.microsoft.com/office/powerpoint/2010/main" val="29127259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by Grade List</a:t>
            </a:r>
          </a:p>
          <a:p>
            <a:r>
              <a:rPr lang="en-US" dirty="0" smtClean="0"/>
              <a:t>Default view</a:t>
            </a:r>
          </a:p>
          <a:p>
            <a:pPr lvl="1"/>
            <a:r>
              <a:rPr lang="en-US" dirty="0" smtClean="0"/>
              <a:t>All Students</a:t>
            </a:r>
            <a:r>
              <a:rPr lang="en-US" baseline="0" dirty="0" smtClean="0"/>
              <a:t> are listed</a:t>
            </a:r>
            <a:r>
              <a:rPr lang="en-US" dirty="0" smtClean="0"/>
              <a:t> alphabetically by last name</a:t>
            </a:r>
          </a:p>
          <a:p>
            <a:pPr lvl="1"/>
            <a:r>
              <a:rPr lang="en-US" dirty="0" smtClean="0"/>
              <a:t>Sortable by</a:t>
            </a:r>
          </a:p>
          <a:p>
            <a:pPr lvl="2"/>
            <a:r>
              <a:rPr lang="en-US" dirty="0" smtClean="0"/>
              <a:t>Grade Level</a:t>
            </a:r>
          </a:p>
          <a:p>
            <a:pPr lvl="2"/>
            <a:r>
              <a:rPr lang="en-US" dirty="0" smtClean="0"/>
              <a:t>Designations</a:t>
            </a:r>
          </a:p>
          <a:p>
            <a:pPr lvl="2"/>
            <a:r>
              <a:rPr lang="en-US" dirty="0" smtClean="0"/>
              <a:t>Attendance/Discipline</a:t>
            </a:r>
          </a:p>
          <a:p>
            <a:pPr lvl="2"/>
            <a:r>
              <a:rPr lang="en-US" dirty="0" smtClean="0"/>
              <a:t>Grades</a:t>
            </a: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22</a:t>
            </a:fld>
            <a:endParaRPr lang="en-US" altLang="en-US" dirty="0"/>
          </a:p>
        </p:txBody>
      </p:sp>
    </p:spTree>
    <p:extLst>
      <p:ext uri="{BB962C8B-B14F-4D97-AF65-F5344CB8AC3E}">
        <p14:creationId xmlns:p14="http://schemas.microsoft.com/office/powerpoint/2010/main" val="2338064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The Students by Demographic tab allows users to select a demographic to view from a dropdown.</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 The default view lists students alphabetically. For each student it shows the following; Grade Level, Attendance/Discipline (Last four weeks absences &amp; State Reportable Offenses) and Grades (# Grades below C &amp; Grades Falling ≥ 10%</a:t>
            </a:r>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23</a:t>
            </a:fld>
            <a:endParaRPr lang="en-US" altLang="en-US" dirty="0"/>
          </a:p>
        </p:txBody>
      </p:sp>
    </p:spTree>
    <p:extLst>
      <p:ext uri="{BB962C8B-B14F-4D97-AF65-F5344CB8AC3E}">
        <p14:creationId xmlns:p14="http://schemas.microsoft.com/office/powerpoint/2010/main" val="20974234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Demographic Search Filters</a:t>
            </a:r>
            <a:r>
              <a:rPr lang="en-US" baseline="0" dirty="0" smtClean="0"/>
              <a:t> include, but are not limited to:</a:t>
            </a:r>
            <a:endParaRPr lang="en-US" dirty="0" smtClean="0"/>
          </a:p>
          <a:p>
            <a:r>
              <a:rPr lang="en-US" dirty="0" smtClean="0"/>
              <a:t>Gender</a:t>
            </a:r>
          </a:p>
          <a:p>
            <a:r>
              <a:rPr lang="en-US" dirty="0" smtClean="0"/>
              <a:t>Ethnicity</a:t>
            </a:r>
          </a:p>
          <a:p>
            <a:r>
              <a:rPr lang="en-US" dirty="0" smtClean="0"/>
              <a:t>Race</a:t>
            </a:r>
          </a:p>
          <a:p>
            <a:r>
              <a:rPr lang="en-US" dirty="0" smtClean="0"/>
              <a:t>Program participation</a:t>
            </a:r>
          </a:p>
          <a:p>
            <a:pPr lvl="1"/>
            <a:r>
              <a:rPr lang="en-US" dirty="0" smtClean="0"/>
              <a:t>504, ESL, SpEd,Title I, … etc.</a:t>
            </a:r>
          </a:p>
          <a:p>
            <a:r>
              <a:rPr lang="en-US" dirty="0" smtClean="0"/>
              <a:t>Indicator</a:t>
            </a:r>
          </a:p>
          <a:p>
            <a:pPr lvl="1"/>
            <a:r>
              <a:rPr lang="en-US" dirty="0" smtClean="0"/>
              <a:t>At Risk, Economically Disadvantaged, Homeless, LEP, Migrant, Late Enrollment, …etc.</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24</a:t>
            </a:fld>
            <a:endParaRPr lang="en-US" altLang="en-US" dirty="0"/>
          </a:p>
        </p:txBody>
      </p:sp>
    </p:spTree>
    <p:extLst>
      <p:ext uri="{BB962C8B-B14F-4D97-AF65-F5344CB8AC3E}">
        <p14:creationId xmlns:p14="http://schemas.microsoft.com/office/powerpoint/2010/main" val="8200301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The Students by Demographic Page allows users to select a demographic to view.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The default view lists students alphabetically. For each student it shows the following; Grade Level, Designations,</a:t>
            </a:r>
            <a:r>
              <a:rPr lang="en-US" sz="1200" kern="1200" baseline="0" dirty="0" smtClean="0">
                <a:solidFill>
                  <a:schemeClr val="tx1"/>
                </a:solidFill>
                <a:effectLst/>
                <a:latin typeface="+mn-lt"/>
                <a:ea typeface="+mn-ea"/>
                <a:cs typeface="+mn-cs"/>
              </a:rPr>
              <a:t> metrics</a:t>
            </a:r>
            <a:r>
              <a:rPr lang="en-US" sz="1200" kern="1200" dirty="0" smtClean="0">
                <a:solidFill>
                  <a:schemeClr val="tx1"/>
                </a:solidFill>
                <a:effectLst/>
                <a:latin typeface="+mn-lt"/>
                <a:ea typeface="+mn-ea"/>
                <a:cs typeface="+mn-cs"/>
              </a:rPr>
              <a:t> failing and metrics in</a:t>
            </a:r>
            <a:r>
              <a:rPr lang="en-US" sz="1200" kern="1200" baseline="0" dirty="0" smtClean="0">
                <a:solidFill>
                  <a:schemeClr val="tx1"/>
                </a:solidFill>
                <a:effectLst/>
                <a:latin typeface="+mn-lt"/>
                <a:ea typeface="+mn-ea"/>
                <a:cs typeface="+mn-cs"/>
              </a:rPr>
              <a:t> the caution state, </a:t>
            </a:r>
            <a:r>
              <a:rPr lang="en-US" sz="1200" kern="1200" dirty="0" smtClean="0">
                <a:solidFill>
                  <a:schemeClr val="tx1"/>
                </a:solidFill>
                <a:effectLst/>
                <a:latin typeface="+mn-lt"/>
                <a:ea typeface="+mn-ea"/>
                <a:cs typeface="+mn-cs"/>
              </a:rPr>
              <a:t>Attendance/Discipline and Grades Customize</a:t>
            </a:r>
            <a:r>
              <a:rPr lang="en-US" sz="1200" kern="1200" baseline="0" dirty="0" smtClean="0">
                <a:solidFill>
                  <a:schemeClr val="tx1"/>
                </a:solidFill>
                <a:effectLst/>
                <a:latin typeface="+mn-lt"/>
                <a:ea typeface="+mn-ea"/>
                <a:cs typeface="+mn-cs"/>
              </a:rPr>
              <a:t> View lets the user create, add or delete students to/from a watch list. In addition users can choose which columns they see on their scree when they log in.</a:t>
            </a:r>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25</a:t>
            </a:fld>
            <a:endParaRPr lang="en-US" altLang="en-US" dirty="0"/>
          </a:p>
        </p:txBody>
      </p:sp>
    </p:spTree>
    <p:extLst>
      <p:ext uri="{BB962C8B-B14F-4D97-AF65-F5344CB8AC3E}">
        <p14:creationId xmlns:p14="http://schemas.microsoft.com/office/powerpoint/2010/main" val="7619953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Customize View button lets the user:</a:t>
            </a:r>
          </a:p>
          <a:p>
            <a:pPr marL="800100" lvl="1"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See more data</a:t>
            </a:r>
          </a:p>
          <a:p>
            <a:pPr marL="800100" lvl="1"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Export data</a:t>
            </a:r>
          </a:p>
          <a:p>
            <a:pPr marL="800100" lvl="1"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Maximize the data grid</a:t>
            </a:r>
          </a:p>
          <a:p>
            <a:pPr marL="800100" lvl="1"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Create, add or delete students to/from a watch list</a:t>
            </a: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26</a:t>
            </a:fld>
            <a:endParaRPr lang="en-US" altLang="en-US" dirty="0"/>
          </a:p>
        </p:txBody>
      </p:sp>
    </p:spTree>
    <p:extLst>
      <p:ext uri="{BB962C8B-B14F-4D97-AF65-F5344CB8AC3E}">
        <p14:creationId xmlns:p14="http://schemas.microsoft.com/office/powerpoint/2010/main" val="41091402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1200" dirty="0" smtClean="0">
                <a:latin typeface="Verdana" panose="020B0604030504040204" pitchFamily="34" charset="0"/>
                <a:ea typeface="Verdana" panose="020B0604030504040204" pitchFamily="34" charset="0"/>
                <a:cs typeface="Verdana" panose="020B0604030504040204" pitchFamily="34" charset="0"/>
              </a:rPr>
              <a:t>See More Data button allows users to choose which columns appear in the view</a:t>
            </a:r>
          </a:p>
          <a:p>
            <a:pPr marL="342900" indent="-342900">
              <a:buFont typeface="Arial" panose="020B0604020202020204" pitchFamily="34" charset="0"/>
              <a:buChar char="•"/>
            </a:pPr>
            <a:r>
              <a:rPr lang="en-US" sz="1200" dirty="0" smtClean="0">
                <a:latin typeface="Verdana" panose="020B0604030504040204" pitchFamily="34" charset="0"/>
                <a:ea typeface="Verdana" panose="020B0604030504040204" pitchFamily="34" charset="0"/>
                <a:cs typeface="Verdana" panose="020B0604030504040204" pitchFamily="34" charset="0"/>
              </a:rPr>
              <a:t>Choices include additional student indicators for Attendance, Behavior and Course Performance</a:t>
            </a: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27</a:t>
            </a:fld>
            <a:endParaRPr lang="en-US" altLang="en-US" dirty="0"/>
          </a:p>
        </p:txBody>
      </p:sp>
    </p:spTree>
    <p:extLst>
      <p:ext uri="{BB962C8B-B14F-4D97-AF65-F5344CB8AC3E}">
        <p14:creationId xmlns:p14="http://schemas.microsoft.com/office/powerpoint/2010/main" val="32988940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smtClean="0"/>
              <a:t>Administrators are able to:</a:t>
            </a:r>
            <a:r>
              <a:rPr lang="en-US" sz="1200" baseline="0" dirty="0" smtClean="0"/>
              <a:t> navigate to individual student profiles, </a:t>
            </a:r>
            <a:r>
              <a:rPr lang="en-US" sz="1200" dirty="0" smtClean="0"/>
              <a:t>create their own customized lists to track student groups, i.e., students with grades under/over a threshold.</a:t>
            </a:r>
            <a:r>
              <a:rPr lang="en-US" sz="1200" baseline="0" dirty="0" smtClean="0"/>
              <a:t>  </a:t>
            </a:r>
            <a:r>
              <a:rPr lang="en-US" sz="1200" dirty="0" smtClean="0"/>
              <a:t>Creation of Watch Lists is covered in Course 5A.</a:t>
            </a:r>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28</a:t>
            </a:fld>
            <a:endParaRPr lang="en-US" altLang="en-US" dirty="0"/>
          </a:p>
        </p:txBody>
      </p:sp>
    </p:spTree>
    <p:extLst>
      <p:ext uri="{BB962C8B-B14F-4D97-AF65-F5344CB8AC3E}">
        <p14:creationId xmlns:p14="http://schemas.microsoft.com/office/powerpoint/2010/main" val="22819864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smtClean="0"/>
              <a:t>Form groups of three or four.</a:t>
            </a:r>
            <a:r>
              <a:rPr lang="en-US" u="none" baseline="0" dirty="0" smtClean="0"/>
              <a:t>  E</a:t>
            </a:r>
            <a:r>
              <a:rPr lang="en-US" u="none" dirty="0" smtClean="0"/>
              <a:t>ach person should pick a particular grade and explore the following:</a:t>
            </a:r>
          </a:p>
          <a:p>
            <a:pPr marL="457200" indent="-457200">
              <a:buAutoNum type="arabicParenR"/>
            </a:pPr>
            <a:r>
              <a:rPr lang="en-US" u="none" dirty="0" smtClean="0"/>
              <a:t>Explore 2 or 3 Demographic Groups.</a:t>
            </a:r>
          </a:p>
          <a:p>
            <a:pPr marL="457200" indent="-457200">
              <a:buAutoNum type="arabicParenR"/>
            </a:pPr>
            <a:r>
              <a:rPr lang="en-US" u="none" dirty="0" smtClean="0"/>
              <a:t>How do the groups compare?</a:t>
            </a:r>
          </a:p>
          <a:p>
            <a:pPr marL="457200" indent="-457200">
              <a:buAutoNum type="arabicParenR"/>
            </a:pPr>
            <a:r>
              <a:rPr lang="en-US" u="none" dirty="0" smtClean="0"/>
              <a:t>What are some ways you might use customized lists to help students?</a:t>
            </a:r>
          </a:p>
          <a:p>
            <a:pPr marL="457200" indent="-457200">
              <a:buAutoNum type="arabicParenR"/>
            </a:pPr>
            <a:r>
              <a:rPr lang="en-US" u="none" dirty="0" smtClean="0"/>
              <a:t>What are some customized lists you would like to create for your personal use?</a:t>
            </a:r>
          </a:p>
          <a:p>
            <a:pPr marL="457200" indent="-457200">
              <a:buAutoNum type="arabicParenR"/>
            </a:pPr>
            <a:r>
              <a:rPr lang="en-US" u="none" dirty="0" smtClean="0"/>
              <a:t>Be</a:t>
            </a:r>
            <a:r>
              <a:rPr lang="en-US" u="none" baseline="0" dirty="0" smtClean="0"/>
              <a:t> prepared to share your discussion points with the group</a:t>
            </a:r>
            <a:endParaRPr lang="en-US" u="none" dirty="0" smtClean="0"/>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29</a:t>
            </a:fld>
            <a:endParaRPr lang="en-US" altLang="en-US" dirty="0"/>
          </a:p>
        </p:txBody>
      </p:sp>
    </p:spTree>
    <p:extLst>
      <p:ext uri="{BB962C8B-B14F-4D97-AF65-F5344CB8AC3E}">
        <p14:creationId xmlns:p14="http://schemas.microsoft.com/office/powerpoint/2010/main" val="2256990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u="none" dirty="0" smtClean="0"/>
              <a:t>Participants must have:</a:t>
            </a:r>
          </a:p>
          <a:p>
            <a:pPr marL="1085850" lvl="1" indent="-342900">
              <a:defRPr/>
            </a:pPr>
            <a:r>
              <a:rPr lang="en-US" dirty="0" smtClean="0"/>
              <a:t>An account to the PDE Portal</a:t>
            </a:r>
          </a:p>
          <a:p>
            <a:pPr marL="1085850" lvl="1" indent="-342900">
              <a:defRPr/>
            </a:pPr>
            <a:r>
              <a:rPr lang="en-US" dirty="0" smtClean="0"/>
              <a:t>An account to the Pennsylvania Educator Dashboard</a:t>
            </a:r>
          </a:p>
          <a:p>
            <a:pPr marL="1085850" lvl="1" indent="-342900">
              <a:defRPr/>
            </a:pPr>
            <a:r>
              <a:rPr lang="en-US" dirty="0" smtClean="0"/>
              <a:t>An active account for the Standards Aligned Systems training platform (</a:t>
            </a:r>
            <a:r>
              <a:rPr lang="en-US" dirty="0" smtClean="0">
                <a:hlinkClick r:id="rId3"/>
              </a:rPr>
              <a:t>http:www.pdesas.org</a:t>
            </a:r>
            <a:r>
              <a:rPr lang="en-US" dirty="0" smtClean="0"/>
              <a:t>/)</a:t>
            </a:r>
          </a:p>
          <a:p>
            <a:pPr marL="285750">
              <a:defRPr/>
            </a:pPr>
            <a:r>
              <a:rPr lang="en-US" u="none" dirty="0" smtClean="0"/>
              <a:t>Participants must have completed:</a:t>
            </a:r>
          </a:p>
          <a:p>
            <a:pPr marL="1085850" lvl="1" indent="-342900">
              <a:defRPr/>
            </a:pPr>
            <a:r>
              <a:rPr lang="en-US" dirty="0" smtClean="0"/>
              <a:t>Course 3: FERPA for the LEA</a:t>
            </a: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3</a:t>
            </a:fld>
            <a:endParaRPr lang="en-US" altLang="en-US" dirty="0"/>
          </a:p>
        </p:txBody>
      </p:sp>
    </p:spTree>
    <p:extLst>
      <p:ext uri="{BB962C8B-B14F-4D97-AF65-F5344CB8AC3E}">
        <p14:creationId xmlns:p14="http://schemas.microsoft.com/office/powerpoint/2010/main" val="40887082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a:t>
            </a:r>
            <a:r>
              <a:rPr lang="en-US" baseline="0" dirty="0" smtClean="0"/>
              <a:t> let’s look at the Academic Dashboard tab.</a:t>
            </a:r>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30</a:t>
            </a:fld>
            <a:endParaRPr lang="en-US" altLang="en-US" dirty="0"/>
          </a:p>
        </p:txBody>
      </p:sp>
    </p:spTree>
    <p:extLst>
      <p:ext uri="{BB962C8B-B14F-4D97-AF65-F5344CB8AC3E}">
        <p14:creationId xmlns:p14="http://schemas.microsoft.com/office/powerpoint/2010/main" val="11421361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7 sub-tabs under the academic dashboard tab.  </a:t>
            </a:r>
          </a:p>
          <a:p>
            <a:r>
              <a:rPr lang="en-US" dirty="0" smtClean="0"/>
              <a:t>The</a:t>
            </a:r>
            <a:r>
              <a:rPr lang="en-US" baseline="0" dirty="0" smtClean="0"/>
              <a:t> academic dashboard provides access to school level academic metrics such as:  attendance and discipline metrics, grades and credits, state and local assessment results, PA specific advanced academic results and college and career readiness metrics.</a:t>
            </a:r>
          </a:p>
          <a:p>
            <a:endParaRPr lang="en-US" baseline="0" dirty="0" smtClean="0"/>
          </a:p>
          <a:p>
            <a:r>
              <a:rPr lang="en-US" baseline="0" dirty="0" smtClean="0"/>
              <a:t>The prior year’s accountability result is displayed</a:t>
            </a:r>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31</a:t>
            </a:fld>
            <a:endParaRPr lang="en-US" altLang="en-US"/>
          </a:p>
        </p:txBody>
      </p:sp>
    </p:spTree>
    <p:extLst>
      <p:ext uri="{BB962C8B-B14F-4D97-AF65-F5344CB8AC3E}">
        <p14:creationId xmlns:p14="http://schemas.microsoft.com/office/powerpoint/2010/main" val="34901836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smtClean="0"/>
              <a:t>The Academic Overview page shows summative reports for each of the following areas: </a:t>
            </a:r>
          </a:p>
          <a:p>
            <a:pPr marL="742950" lvl="1" indent="-285750">
              <a:buFont typeface="Arial" panose="020B0604020202020204" pitchFamily="34" charset="0"/>
              <a:buChar char="•"/>
            </a:pPr>
            <a:r>
              <a:rPr lang="en-US" dirty="0" smtClean="0"/>
              <a:t>Attendance and discipline</a:t>
            </a:r>
          </a:p>
          <a:p>
            <a:pPr marL="742950" lvl="1" indent="-285750">
              <a:buFont typeface="Arial" panose="020B0604020202020204" pitchFamily="34" charset="0"/>
              <a:buChar char="•"/>
            </a:pPr>
            <a:r>
              <a:rPr lang="en-US" dirty="0" smtClean="0"/>
              <a:t>State and local assessments</a:t>
            </a:r>
          </a:p>
          <a:p>
            <a:pPr marL="742950" lvl="1" indent="-285750">
              <a:buFont typeface="Arial" panose="020B0604020202020204" pitchFamily="34" charset="0"/>
              <a:buChar char="•"/>
            </a:pPr>
            <a:r>
              <a:rPr lang="en-US" dirty="0" smtClean="0"/>
              <a:t>Grade and credits</a:t>
            </a:r>
          </a:p>
          <a:p>
            <a:pPr marL="742950" lvl="1" indent="-285750">
              <a:buFont typeface="Arial" panose="020B0604020202020204" pitchFamily="34" charset="0"/>
              <a:buChar char="•"/>
            </a:pPr>
            <a:r>
              <a:rPr lang="en-US" dirty="0" smtClean="0"/>
              <a:t>Advanced academics</a:t>
            </a:r>
          </a:p>
          <a:p>
            <a:pPr marL="742950" lvl="1" indent="-285750">
              <a:buFont typeface="Arial" panose="020B0604020202020204" pitchFamily="34" charset="0"/>
              <a:buChar char="•"/>
            </a:pPr>
            <a:r>
              <a:rPr lang="en-US" dirty="0" smtClean="0"/>
              <a:t>College and career readiness</a:t>
            </a:r>
          </a:p>
          <a:p>
            <a:pPr marL="742950" lvl="1" indent="-285750">
              <a:buFont typeface="Arial" panose="020B0604020202020204" pitchFamily="34" charset="0"/>
              <a:buChar char="•"/>
            </a:pPr>
            <a:r>
              <a:rPr lang="en-US" dirty="0" smtClean="0"/>
              <a:t>Early warning system</a:t>
            </a:r>
          </a:p>
          <a:p>
            <a:endParaRPr lang="en-US" baseline="0" dirty="0" smtClean="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32</a:t>
            </a:fld>
            <a:endParaRPr lang="en-US" altLang="en-US"/>
          </a:p>
        </p:txBody>
      </p:sp>
    </p:spTree>
    <p:extLst>
      <p:ext uri="{BB962C8B-B14F-4D97-AF65-F5344CB8AC3E}">
        <p14:creationId xmlns:p14="http://schemas.microsoft.com/office/powerpoint/2010/main" val="37441316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closer look at the attendance discipline section of the overview tab under the academic dashboard</a:t>
            </a:r>
          </a:p>
          <a:p>
            <a:r>
              <a:rPr lang="en-US" dirty="0" smtClean="0"/>
              <a:t>For each section of this</a:t>
            </a:r>
            <a:r>
              <a:rPr lang="en-US" baseline="0" dirty="0" smtClean="0"/>
              <a:t> dashboard under the Overview tab the Metric category, performance summary and current metric status are displayed.</a:t>
            </a:r>
          </a:p>
          <a:p>
            <a:endParaRPr lang="en-US" dirty="0" smtClean="0"/>
          </a:p>
          <a:p>
            <a:r>
              <a:rPr lang="en-US" dirty="0" smtClean="0"/>
              <a:t>All</a:t>
            </a:r>
            <a:r>
              <a:rPr lang="en-US" baseline="0" dirty="0" smtClean="0"/>
              <a:t> of the other sections in the Overview tab of the Academic Dashboard follow the same format</a:t>
            </a: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33</a:t>
            </a:fld>
            <a:endParaRPr lang="en-US" altLang="en-US"/>
          </a:p>
        </p:txBody>
      </p:sp>
    </p:spTree>
    <p:extLst>
      <p:ext uri="{BB962C8B-B14F-4D97-AF65-F5344CB8AC3E}">
        <p14:creationId xmlns:p14="http://schemas.microsoft.com/office/powerpoint/2010/main" val="39267685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look at Attendance and Discipline tab of the Academic</a:t>
            </a:r>
            <a:r>
              <a:rPr lang="en-US" baseline="0" dirty="0" smtClean="0"/>
              <a:t> Dashboard</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34</a:t>
            </a:fld>
            <a:endParaRPr lang="en-US" altLang="en-US" dirty="0"/>
          </a:p>
        </p:txBody>
      </p:sp>
    </p:spTree>
    <p:extLst>
      <p:ext uri="{BB962C8B-B14F-4D97-AF65-F5344CB8AC3E}">
        <p14:creationId xmlns:p14="http://schemas.microsoft.com/office/powerpoint/2010/main" val="27254421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u="none" dirty="0" smtClean="0"/>
              <a:t>Except for the overview tab, the other tabs under the Academic Dashboard display the same categories of metric data.</a:t>
            </a:r>
          </a:p>
          <a:p>
            <a:pPr marL="0" marR="0" indent="0" algn="l" defTabSz="914400" rtl="0" eaLnBrk="0" fontAlgn="base" latinLnBrk="0" hangingPunct="0">
              <a:lnSpc>
                <a:spcPct val="100000"/>
              </a:lnSpc>
              <a:spcBef>
                <a:spcPct val="30000"/>
              </a:spcBef>
              <a:spcAft>
                <a:spcPct val="0"/>
              </a:spcAft>
              <a:buClrTx/>
              <a:buSzTx/>
              <a:buFontTx/>
              <a:buNone/>
              <a:tabLst/>
              <a:defRPr/>
            </a:pPr>
            <a:r>
              <a:rPr lang="en-US" u="none" dirty="0" smtClean="0"/>
              <a:t>For each tab on the academic dashboard (except the overview tab) the metrics displayed include the metric value, trend, school goal, difference from goal, student attainment and a More button for details</a:t>
            </a: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35</a:t>
            </a:fld>
            <a:endParaRPr lang="en-US" altLang="en-US" dirty="0"/>
          </a:p>
        </p:txBody>
      </p:sp>
    </p:spTree>
    <p:extLst>
      <p:ext uri="{BB962C8B-B14F-4D97-AF65-F5344CB8AC3E}">
        <p14:creationId xmlns:p14="http://schemas.microsoft.com/office/powerpoint/2010/main" val="19398268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pPr>
            <a:r>
              <a:rPr lang="en-US" sz="2000" dirty="0" smtClean="0">
                <a:latin typeface="Verdana" panose="020B0604030504040204" pitchFamily="34" charset="0"/>
                <a:ea typeface="Verdana" panose="020B0604030504040204" pitchFamily="34" charset="0"/>
                <a:cs typeface="Verdana" panose="020B0604030504040204" pitchFamily="34" charset="0"/>
              </a:rPr>
              <a:t>Under the attendance/discipline</a:t>
            </a:r>
            <a:r>
              <a:rPr lang="en-US" sz="2000" baseline="0" dirty="0" smtClean="0">
                <a:latin typeface="Verdana" panose="020B0604030504040204" pitchFamily="34" charset="0"/>
                <a:ea typeface="Verdana" panose="020B0604030504040204" pitchFamily="34" charset="0"/>
                <a:cs typeface="Verdana" panose="020B0604030504040204" pitchFamily="34" charset="0"/>
              </a:rPr>
              <a:t> tab of the Academic dashboard the following categories of attendance data are displayed -</a:t>
            </a:r>
            <a:endParaRPr lang="en-US" sz="2000" dirty="0" smtClean="0">
              <a:latin typeface="Verdana" panose="020B0604030504040204" pitchFamily="34" charset="0"/>
              <a:ea typeface="Verdana" panose="020B0604030504040204" pitchFamily="34" charset="0"/>
              <a:cs typeface="Verdana" panose="020B0604030504040204" pitchFamily="34" charset="0"/>
            </a:endParaRPr>
          </a:p>
          <a:p>
            <a:pPr>
              <a:lnSpc>
                <a:spcPct val="200000"/>
              </a:lnSpc>
            </a:pPr>
            <a:r>
              <a:rPr lang="en-US" sz="2000" dirty="0" smtClean="0">
                <a:latin typeface="Verdana" panose="020B0604030504040204" pitchFamily="34" charset="0"/>
                <a:ea typeface="Verdana" panose="020B0604030504040204" pitchFamily="34" charset="0"/>
                <a:cs typeface="Verdana" panose="020B0604030504040204" pitchFamily="34" charset="0"/>
              </a:rPr>
              <a:t>School Attendance section of the metrics:</a:t>
            </a:r>
          </a:p>
          <a:p>
            <a:pPr marL="800100" lvl="1" indent="-342900">
              <a:lnSpc>
                <a:spcPct val="200000"/>
              </a:lnSpc>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Average Daily Attendance</a:t>
            </a:r>
          </a:p>
          <a:p>
            <a:pPr marL="800100" lvl="1" indent="-342900">
              <a:lnSpc>
                <a:spcPct val="200000"/>
              </a:lnSpc>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Daily Attendance Rate</a:t>
            </a:r>
          </a:p>
          <a:p>
            <a:pPr marL="800100" lvl="1" indent="-342900">
              <a:lnSpc>
                <a:spcPct val="200000"/>
              </a:lnSpc>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Days Absent</a:t>
            </a:r>
          </a:p>
          <a:p>
            <a:pPr marL="800100" lvl="1" indent="-342900">
              <a:lnSpc>
                <a:spcPct val="200000"/>
              </a:lnSpc>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Class Period Absence Rate</a:t>
            </a:r>
          </a:p>
          <a:p>
            <a:pPr lvl="1" indent="0">
              <a:lnSpc>
                <a:spcPct val="200000"/>
              </a:lnSpc>
              <a:buNone/>
            </a:pPr>
            <a:endParaRPr lang="en-US" sz="2000" dirty="0" smtClean="0">
              <a:latin typeface="Verdana" panose="020B0604030504040204" pitchFamily="34" charset="0"/>
              <a:ea typeface="Verdana" panose="020B0604030504040204" pitchFamily="34" charset="0"/>
              <a:cs typeface="Verdana" panose="020B0604030504040204" pitchFamily="34" charset="0"/>
            </a:endParaRPr>
          </a:p>
          <a:p>
            <a:pPr lvl="1" indent="0">
              <a:lnSpc>
                <a:spcPct val="200000"/>
              </a:lnSpc>
              <a:buNone/>
            </a:pPr>
            <a:r>
              <a:rPr lang="en-US" sz="2000" dirty="0" smtClean="0">
                <a:latin typeface="Verdana" panose="020B0604030504040204" pitchFamily="34" charset="0"/>
                <a:ea typeface="Verdana" panose="020B0604030504040204" pitchFamily="34" charset="0"/>
                <a:cs typeface="Verdana" panose="020B0604030504040204" pitchFamily="34" charset="0"/>
              </a:rPr>
              <a:t>Under</a:t>
            </a:r>
            <a:r>
              <a:rPr lang="en-US" sz="2000" baseline="0" dirty="0" smtClean="0">
                <a:latin typeface="Verdana" panose="020B0604030504040204" pitchFamily="34" charset="0"/>
                <a:ea typeface="Verdana" panose="020B0604030504040204" pitchFamily="34" charset="0"/>
                <a:cs typeface="Verdana" panose="020B0604030504040204" pitchFamily="34" charset="0"/>
              </a:rPr>
              <a:t> the attendance/discipline tab of the Academic dashboard the following categories of Discipline data are displayed</a:t>
            </a:r>
          </a:p>
          <a:p>
            <a:pPr lvl="1" indent="0">
              <a:lnSpc>
                <a:spcPct val="200000"/>
              </a:lnSpc>
              <a:buNone/>
            </a:pPr>
            <a:r>
              <a:rPr lang="en-US" sz="2000" dirty="0" smtClean="0">
                <a:latin typeface="Verdana" panose="020B0604030504040204" pitchFamily="34" charset="0"/>
                <a:ea typeface="Verdana" panose="020B0604030504040204" pitchFamily="34" charset="0"/>
                <a:cs typeface="Verdana" panose="020B0604030504040204" pitchFamily="34" charset="0"/>
              </a:rPr>
              <a:t>School Discipline metrics</a:t>
            </a:r>
          </a:p>
          <a:p>
            <a:pPr marL="800100" lvl="1" indent="-342900">
              <a:lnSpc>
                <a:spcPct val="200000"/>
              </a:lnSpc>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All Discipline Incidents</a:t>
            </a:r>
          </a:p>
          <a:p>
            <a:pPr marL="800100" lvl="1" indent="-342900">
              <a:lnSpc>
                <a:spcPct val="200000"/>
              </a:lnSpc>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School Code of Conduct Incidents</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In each category</a:t>
            </a:r>
            <a:r>
              <a:rPr lang="en-US" baseline="0" dirty="0" smtClean="0"/>
              <a:t> the </a:t>
            </a:r>
            <a:r>
              <a:rPr lang="en-US" u="none" dirty="0" smtClean="0"/>
              <a:t>metrics displayed include the metric value, trend, school goal, difference from goal, student attainment and a More button for details</a:t>
            </a: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36</a:t>
            </a:fld>
            <a:endParaRPr lang="en-US" altLang="en-US" dirty="0"/>
          </a:p>
        </p:txBody>
      </p:sp>
    </p:spTree>
    <p:extLst>
      <p:ext uri="{BB962C8B-B14F-4D97-AF65-F5344CB8AC3E}">
        <p14:creationId xmlns:p14="http://schemas.microsoft.com/office/powerpoint/2010/main" val="4504287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Clicking on the More icon displays choices of views,  including Grade</a:t>
            </a:r>
            <a:r>
              <a:rPr lang="en-US" baseline="0" dirty="0" smtClean="0"/>
              <a:t> Level chart &amp; Student List.</a:t>
            </a:r>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37</a:t>
            </a:fld>
            <a:endParaRPr lang="en-US" altLang="en-US" dirty="0"/>
          </a:p>
        </p:txBody>
      </p:sp>
    </p:spTree>
    <p:extLst>
      <p:ext uri="{BB962C8B-B14F-4D97-AF65-F5344CB8AC3E}">
        <p14:creationId xmlns:p14="http://schemas.microsoft.com/office/powerpoint/2010/main" val="17416774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School discipline information is Located Below Attendance on the Attendance/Discipline Page</a:t>
            </a:r>
          </a:p>
          <a:p>
            <a:r>
              <a:rPr lang="en-US" dirty="0" smtClean="0"/>
              <a:t>On this slide only the “all discipline incidents” is shown but in the dashboard both all incidents</a:t>
            </a:r>
            <a:r>
              <a:rPr lang="en-US" baseline="0" dirty="0" smtClean="0"/>
              <a:t> and school of code of conduct incidents are displayed.</a:t>
            </a:r>
            <a:endParaRPr lang="en-US" dirty="0" smtClean="0"/>
          </a:p>
          <a:p>
            <a:r>
              <a:rPr lang="en-US" dirty="0" smtClean="0"/>
              <a:t>Metrics</a:t>
            </a:r>
          </a:p>
          <a:p>
            <a:pPr lvl="1"/>
            <a:r>
              <a:rPr lang="en-US" dirty="0" smtClean="0"/>
              <a:t>All incidents to date</a:t>
            </a:r>
          </a:p>
          <a:p>
            <a:pPr lvl="2"/>
            <a:r>
              <a:rPr lang="en-US" dirty="0" smtClean="0"/>
              <a:t>Current Grading Period, Previous Grading Period, YTD, Prior Year </a:t>
            </a:r>
          </a:p>
          <a:p>
            <a:pPr lvl="1"/>
            <a:r>
              <a:rPr lang="en-US" dirty="0" smtClean="0"/>
              <a:t>Code of Conduct incidents</a:t>
            </a:r>
          </a:p>
          <a:p>
            <a:pPr lvl="2"/>
            <a:r>
              <a:rPr lang="en-US" dirty="0" smtClean="0"/>
              <a:t>Current Grading Period, Previous Grading Period, YTD, Prior Year </a:t>
            </a:r>
          </a:p>
          <a:p>
            <a:pPr lvl="2"/>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38</a:t>
            </a:fld>
            <a:endParaRPr lang="en-US" altLang="en-US" dirty="0"/>
          </a:p>
        </p:txBody>
      </p:sp>
    </p:spTree>
    <p:extLst>
      <p:ext uri="{BB962C8B-B14F-4D97-AF65-F5344CB8AC3E}">
        <p14:creationId xmlns:p14="http://schemas.microsoft.com/office/powerpoint/2010/main" val="27302467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Lets look at the two assessment related tabs under the Academic Dashboard - </a:t>
            </a:r>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39</a:t>
            </a:fld>
            <a:endParaRPr lang="en-US" altLang="en-US" dirty="0"/>
          </a:p>
        </p:txBody>
      </p:sp>
    </p:spTree>
    <p:extLst>
      <p:ext uri="{BB962C8B-B14F-4D97-AF65-F5344CB8AC3E}">
        <p14:creationId xmlns:p14="http://schemas.microsoft.com/office/powerpoint/2010/main" val="2362436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u="none" dirty="0" smtClean="0"/>
              <a:t>At the end of this workshop participants will be able to:</a:t>
            </a:r>
          </a:p>
          <a:p>
            <a:pPr marL="1085850" lvl="1" indent="-342900">
              <a:buFont typeface="Arial" panose="020B0604020202020204" pitchFamily="34" charset="0"/>
              <a:buChar char="•"/>
              <a:defRPr/>
            </a:pPr>
            <a:r>
              <a:rPr lang="en-US" dirty="0" smtClean="0"/>
              <a:t>Login in as a building administrator to the PDE Educator Dashboard</a:t>
            </a:r>
          </a:p>
          <a:p>
            <a:pPr marL="1085850" lvl="1" indent="-342900">
              <a:buFont typeface="Arial" panose="020B0604020202020204" pitchFamily="34" charset="0"/>
              <a:buChar char="•"/>
              <a:defRPr/>
            </a:pPr>
            <a:r>
              <a:rPr lang="en-US" dirty="0" smtClean="0"/>
              <a:t>Successfully navigate through the PDE Educator Dashboards for Administrators: School and Student Information, Academic Information, Early Warning System, and Intervention Catalog </a:t>
            </a:r>
          </a:p>
          <a:p>
            <a:pPr marL="1085850" lvl="1" indent="-342900">
              <a:buFont typeface="Arial" panose="020B0604020202020204" pitchFamily="34" charset="0"/>
              <a:buChar char="•"/>
              <a:defRPr/>
            </a:pPr>
            <a:r>
              <a:rPr lang="en-US" dirty="0" smtClean="0"/>
              <a:t>Describe the purpose of each of the PDE Educator Dashboards for administrators</a:t>
            </a:r>
          </a:p>
          <a:p>
            <a:pPr marL="1085850" lvl="1" indent="-342900">
              <a:buFont typeface="Wingdings" pitchFamily="2" charset="2"/>
              <a:buChar char="§"/>
              <a:defRPr/>
            </a:pPr>
            <a:r>
              <a:rPr lang="en-US" dirty="0" smtClean="0"/>
              <a:t>List 2 examples of types of indicators available on each of the PDE Educator Dashboards for administrators</a:t>
            </a:r>
          </a:p>
          <a:p>
            <a:pPr>
              <a:defRPr/>
            </a:pPr>
            <a:endParaRPr lang="en-US" u="none" dirty="0" smtClean="0"/>
          </a:p>
          <a:p>
            <a:pPr>
              <a:defRPr/>
            </a:pPr>
            <a:endParaRPr lang="en-US" dirty="0" smtClean="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4</a:t>
            </a:fld>
            <a:endParaRPr lang="en-US" altLang="en-US" dirty="0"/>
          </a:p>
        </p:txBody>
      </p:sp>
    </p:spTree>
    <p:extLst>
      <p:ext uri="{BB962C8B-B14F-4D97-AF65-F5344CB8AC3E}">
        <p14:creationId xmlns:p14="http://schemas.microsoft.com/office/powerpoint/2010/main" val="23025688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u="none" dirty="0" smtClean="0"/>
              <a:t>State Assessments show results for:</a:t>
            </a:r>
          </a:p>
          <a:p>
            <a:pPr marL="800100" lvl="1" indent="-342900"/>
            <a:r>
              <a:rPr lang="en-US" dirty="0" smtClean="0"/>
              <a:t>Performance on PSSA standards</a:t>
            </a:r>
          </a:p>
          <a:p>
            <a:pPr marL="800100" lvl="1" indent="-342900"/>
            <a:r>
              <a:rPr lang="en-US" u="none" dirty="0" smtClean="0"/>
              <a:t>Keystone performance (for high school staff)</a:t>
            </a:r>
          </a:p>
          <a:p>
            <a:pPr marL="800100" lvl="1" indent="-342900"/>
            <a:r>
              <a:rPr lang="en-US" u="none" dirty="0" smtClean="0"/>
              <a:t>PSSA Academic Content Standards performance</a:t>
            </a:r>
          </a:p>
          <a:p>
            <a:pPr marL="914400" marR="0" lvl="4" indent="0" algn="l" defTabSz="914400" rtl="0" eaLnBrk="0" fontAlgn="base" latinLnBrk="0" hangingPunct="0">
              <a:lnSpc>
                <a:spcPct val="100000"/>
              </a:lnSpc>
              <a:spcBef>
                <a:spcPct val="30000"/>
              </a:spcBef>
              <a:spcAft>
                <a:spcPct val="0"/>
              </a:spcAft>
              <a:buClrTx/>
              <a:buSzTx/>
              <a:buFontTx/>
              <a:buNone/>
              <a:tabLst/>
              <a:defRPr/>
            </a:pPr>
            <a:r>
              <a:rPr lang="en-US" dirty="0" smtClean="0"/>
              <a:t>Content Area results for each of these assessments</a:t>
            </a: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40</a:t>
            </a:fld>
            <a:endParaRPr lang="en-US" altLang="en-US" dirty="0"/>
          </a:p>
        </p:txBody>
      </p:sp>
    </p:spTree>
    <p:extLst>
      <p:ext uri="{BB962C8B-B14F-4D97-AF65-F5344CB8AC3E}">
        <p14:creationId xmlns:p14="http://schemas.microsoft.com/office/powerpoint/2010/main" val="1485647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2000" dirty="0" smtClean="0"/>
              <a:t>Local assessments show results for:</a:t>
            </a:r>
          </a:p>
          <a:p>
            <a:pPr marL="800100" lvl="1" indent="-342900">
              <a:buFont typeface="Arial" panose="020B0604020202020204" pitchFamily="34" charset="0"/>
              <a:buChar char="•"/>
            </a:pPr>
            <a:r>
              <a:rPr lang="en-US" sz="2000" dirty="0" smtClean="0"/>
              <a:t>Benchmark performance</a:t>
            </a:r>
          </a:p>
          <a:p>
            <a:pPr marL="1257300" lvl="2" indent="-342900">
              <a:buFont typeface="Arial" panose="020B0604020202020204" pitchFamily="34" charset="0"/>
              <a:buChar char="•"/>
            </a:pPr>
            <a:r>
              <a:rPr lang="en-US" sz="2000" dirty="0" smtClean="0"/>
              <a:t>Content area results</a:t>
            </a:r>
          </a:p>
          <a:p>
            <a:pPr marL="800100" lvl="1" indent="-342900">
              <a:buFont typeface="Arial" panose="020B0604020202020204" pitchFamily="34" charset="0"/>
              <a:buChar char="•"/>
            </a:pPr>
            <a:r>
              <a:rPr lang="en-US" sz="2000" dirty="0" smtClean="0"/>
              <a:t>Learning Standard Mastery by Core Subject Area</a:t>
            </a: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41</a:t>
            </a:fld>
            <a:endParaRPr lang="en-US" altLang="en-US" dirty="0"/>
          </a:p>
        </p:txBody>
      </p:sp>
    </p:spTree>
    <p:extLst>
      <p:ext uri="{BB962C8B-B14F-4D97-AF65-F5344CB8AC3E}">
        <p14:creationId xmlns:p14="http://schemas.microsoft.com/office/powerpoint/2010/main" val="5123030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look</a:t>
            </a:r>
            <a:r>
              <a:rPr lang="en-US" baseline="0" dirty="0" smtClean="0"/>
              <a:t> at the Course Grades and credits tab.</a:t>
            </a:r>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42</a:t>
            </a:fld>
            <a:endParaRPr lang="en-US" altLang="en-US" dirty="0"/>
          </a:p>
        </p:txBody>
      </p:sp>
    </p:spTree>
    <p:extLst>
      <p:ext uri="{BB962C8B-B14F-4D97-AF65-F5344CB8AC3E}">
        <p14:creationId xmlns:p14="http://schemas.microsoft.com/office/powerpoint/2010/main" val="9048042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screen shot only</a:t>
            </a:r>
            <a:r>
              <a:rPr lang="en-US" sz="1200" kern="1200" baseline="0" dirty="0" smtClean="0">
                <a:solidFill>
                  <a:schemeClr val="tx1"/>
                </a:solidFill>
                <a:effectLst/>
                <a:latin typeface="+mn-lt"/>
                <a:ea typeface="+mn-ea"/>
                <a:cs typeface="+mn-cs"/>
              </a:rPr>
              <a:t> shows a portion of the Grades and Credits screen – the rest will be shown on the next slide</a:t>
            </a:r>
          </a:p>
          <a:p>
            <a:endParaRPr lang="en-US" sz="1200" kern="1200" baseline="0" dirty="0" smtClean="0">
              <a:solidFill>
                <a:schemeClr val="tx1"/>
              </a:solidFill>
              <a:effectLst/>
              <a:latin typeface="+mn-lt"/>
              <a:ea typeface="+mn-ea"/>
              <a:cs typeface="+mn-cs"/>
            </a:endParaRPr>
          </a:p>
          <a:p>
            <a:pPr marL="342900" indent="-342900">
              <a:buFont typeface="Arial" panose="020B0604020202020204" pitchFamily="34" charset="0"/>
              <a:buChar char="•"/>
            </a:pPr>
            <a:r>
              <a:rPr lang="en-US" sz="1200" dirty="0" smtClean="0">
                <a:latin typeface="Verdana" panose="020B0604030504040204" pitchFamily="34" charset="0"/>
                <a:ea typeface="Verdana" panose="020B0604030504040204" pitchFamily="34" charset="0"/>
                <a:cs typeface="Verdana" panose="020B0604030504040204" pitchFamily="34" charset="0"/>
              </a:rPr>
              <a:t>Categories displayed are: Grades Below C Level, Repeat Courses, Failing Class Grades and Algebra 1</a:t>
            </a:r>
          </a:p>
          <a:p>
            <a:pPr marL="342900" indent="-342900">
              <a:buFont typeface="Arial" panose="020B0604020202020204" pitchFamily="34" charset="0"/>
              <a:buChar char="•"/>
            </a:pPr>
            <a:r>
              <a:rPr lang="en-US" sz="1200" dirty="0" smtClean="0">
                <a:latin typeface="Verdana" panose="020B0604030504040204" pitchFamily="34" charset="0"/>
                <a:ea typeface="Verdana" panose="020B0604030504040204" pitchFamily="34" charset="0"/>
                <a:cs typeface="Verdana" panose="020B0604030504040204" pitchFamily="34" charset="0"/>
              </a:rPr>
              <a:t>For each category, % of students in that category is displayed – remember this is aggregated</a:t>
            </a:r>
            <a:r>
              <a:rPr lang="en-US" sz="1200" baseline="0" dirty="0" smtClean="0">
                <a:latin typeface="Verdana" panose="020B0604030504040204" pitchFamily="34" charset="0"/>
                <a:ea typeface="Verdana" panose="020B0604030504040204" pitchFamily="34" charset="0"/>
                <a:cs typeface="Verdana" panose="020B0604030504040204" pitchFamily="34" charset="0"/>
              </a:rPr>
              <a:t> data</a:t>
            </a:r>
            <a:endParaRPr lang="en-US" sz="1200" dirty="0" smtClean="0">
              <a:latin typeface="Verdana" panose="020B0604030504040204" pitchFamily="34" charset="0"/>
              <a:ea typeface="Verdana" panose="020B0604030504040204" pitchFamily="34" charset="0"/>
              <a:cs typeface="Verdana" panose="020B0604030504040204" pitchFamily="34" charset="0"/>
            </a:endParaRPr>
          </a:p>
          <a:p>
            <a:endParaRPr lang="en-US" sz="1200" kern="1200" baseline="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43</a:t>
            </a:fld>
            <a:endParaRPr lang="en-US" altLang="en-US" dirty="0"/>
          </a:p>
        </p:txBody>
      </p:sp>
    </p:spTree>
    <p:extLst>
      <p:ext uri="{BB962C8B-B14F-4D97-AF65-F5344CB8AC3E}">
        <p14:creationId xmlns:p14="http://schemas.microsoft.com/office/powerpoint/2010/main" val="8665904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dirty="0" smtClean="0">
                <a:latin typeface="Verdana" panose="020B0604030504040204" pitchFamily="34" charset="0"/>
                <a:ea typeface="Verdana" panose="020B0604030504040204" pitchFamily="34" charset="0"/>
                <a:cs typeface="Verdana" panose="020B0604030504040204" pitchFamily="34" charset="0"/>
              </a:rPr>
              <a:t>Repeat Courses shows % of students repeating a course due to a prior course failure</a:t>
            </a:r>
          </a:p>
          <a:p>
            <a:pPr marL="285750" indent="-285750">
              <a:buFont typeface="Arial" panose="020B0604020202020204" pitchFamily="34" charset="0"/>
              <a:buChar char="•"/>
            </a:pPr>
            <a:r>
              <a:rPr lang="en-US" sz="1200" dirty="0" smtClean="0">
                <a:latin typeface="Verdana" panose="020B0604030504040204" pitchFamily="34" charset="0"/>
                <a:ea typeface="Verdana" panose="020B0604030504040204" pitchFamily="34" charset="0"/>
                <a:cs typeface="Verdana" panose="020B0604030504040204" pitchFamily="34" charset="0"/>
              </a:rPr>
              <a:t>Falling Class Grades shows the % of students with core subject course grades dropping 10%+ from prior grading period.</a:t>
            </a:r>
          </a:p>
          <a:p>
            <a:pPr marL="285750" indent="-285750">
              <a:buFont typeface="Arial" panose="020B0604020202020204" pitchFamily="34" charset="0"/>
              <a:buChar char="•"/>
            </a:pPr>
            <a:r>
              <a:rPr lang="en-US" sz="1200" dirty="0" smtClean="0">
                <a:latin typeface="Verdana" panose="020B0604030504040204" pitchFamily="34" charset="0"/>
                <a:ea typeface="Verdana" panose="020B0604030504040204" pitchFamily="34" charset="0"/>
                <a:cs typeface="Verdana" panose="020B0604030504040204" pitchFamily="34" charset="0"/>
              </a:rPr>
              <a:t>Algebra I, by grade level shows the % of students taking/taken course, and % passing/passed the course </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44</a:t>
            </a:fld>
            <a:endParaRPr lang="en-US" altLang="en-US" dirty="0"/>
          </a:p>
        </p:txBody>
      </p:sp>
    </p:spTree>
    <p:extLst>
      <p:ext uri="{BB962C8B-B14F-4D97-AF65-F5344CB8AC3E}">
        <p14:creationId xmlns:p14="http://schemas.microsoft.com/office/powerpoint/2010/main" val="24822430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look at the Advanced academics dashboard next</a:t>
            </a:r>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45</a:t>
            </a:fld>
            <a:endParaRPr lang="en-US" altLang="en-US" dirty="0"/>
          </a:p>
        </p:txBody>
      </p:sp>
    </p:spTree>
    <p:extLst>
      <p:ext uri="{BB962C8B-B14F-4D97-AF65-F5344CB8AC3E}">
        <p14:creationId xmlns:p14="http://schemas.microsoft.com/office/powerpoint/2010/main" val="18890868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smtClean="0"/>
              <a:t>Advanced academics tab displays:</a:t>
            </a:r>
          </a:p>
          <a:p>
            <a:pPr marL="171450" indent="-171450">
              <a:buFont typeface="Arial" panose="020B0604020202020204" pitchFamily="34" charset="0"/>
              <a:buChar char="•"/>
            </a:pPr>
            <a:r>
              <a:rPr lang="en-US" u="none" dirty="0" smtClean="0"/>
              <a:t>State</a:t>
            </a:r>
            <a:r>
              <a:rPr lang="en-US" u="none" baseline="0" dirty="0" smtClean="0"/>
              <a:t> standardized test results (not shown in this screenshot)</a:t>
            </a:r>
            <a:endParaRPr lang="en-US" u="none" dirty="0" smtClean="0"/>
          </a:p>
          <a:p>
            <a:pPr marL="342900" indent="-342900">
              <a:buFont typeface="Arial" panose="020B0604020202020204" pitchFamily="34" charset="0"/>
              <a:buChar char="•"/>
            </a:pPr>
            <a:r>
              <a:rPr lang="en-US" u="none" dirty="0" smtClean="0"/>
              <a:t>% students with advanced course potential</a:t>
            </a:r>
          </a:p>
          <a:p>
            <a:pPr marL="342900" indent="-342900">
              <a:buFont typeface="Arial" panose="020B0604020202020204" pitchFamily="34" charset="0"/>
              <a:buChar char="•"/>
            </a:pPr>
            <a:r>
              <a:rPr lang="en-US" u="none" dirty="0" smtClean="0"/>
              <a:t>Advanced course enrollment rate</a:t>
            </a:r>
          </a:p>
          <a:p>
            <a:pPr marL="342900" indent="-342900">
              <a:buFont typeface="Arial" panose="020B0604020202020204" pitchFamily="34" charset="0"/>
              <a:buChar char="•"/>
            </a:pPr>
            <a:r>
              <a:rPr lang="en-US" u="none" dirty="0" smtClean="0"/>
              <a:t>Advanced course completion rate</a:t>
            </a: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46</a:t>
            </a:fld>
            <a:endParaRPr lang="en-US" altLang="en-US" dirty="0"/>
          </a:p>
        </p:txBody>
      </p:sp>
    </p:spTree>
    <p:extLst>
      <p:ext uri="{BB962C8B-B14F-4D97-AF65-F5344CB8AC3E}">
        <p14:creationId xmlns:p14="http://schemas.microsoft.com/office/powerpoint/2010/main" val="408773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college and career</a:t>
            </a:r>
            <a:r>
              <a:rPr lang="en-US" baseline="0" dirty="0" smtClean="0"/>
              <a:t> readiness tab is the final sub-tab under the academic dashboard</a:t>
            </a:r>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47</a:t>
            </a:fld>
            <a:endParaRPr lang="en-US" altLang="en-US" dirty="0"/>
          </a:p>
        </p:txBody>
      </p:sp>
    </p:spTree>
    <p:extLst>
      <p:ext uri="{BB962C8B-B14F-4D97-AF65-F5344CB8AC3E}">
        <p14:creationId xmlns:p14="http://schemas.microsoft.com/office/powerpoint/2010/main" val="41717821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u="none" dirty="0" smtClean="0"/>
              <a:t>College and Career Readiness shows graduation status and an overview of college entrance exam results</a:t>
            </a:r>
          </a:p>
          <a:p>
            <a:pPr marL="0" marR="0" indent="0" algn="l" defTabSz="914400" rtl="0" eaLnBrk="0" fontAlgn="base" latinLnBrk="0" hangingPunct="0">
              <a:lnSpc>
                <a:spcPct val="100000"/>
              </a:lnSpc>
              <a:spcBef>
                <a:spcPct val="30000"/>
              </a:spcBef>
              <a:spcAft>
                <a:spcPct val="0"/>
              </a:spcAft>
              <a:buClrTx/>
              <a:buSzTx/>
              <a:buFontTx/>
              <a:buNone/>
              <a:tabLst/>
              <a:defRPr/>
            </a:pPr>
            <a:r>
              <a:rPr lang="en-US" u="none" dirty="0" smtClean="0"/>
              <a:t>Results from PSAT, SAT and ACT are displayed if available</a:t>
            </a:r>
          </a:p>
          <a:p>
            <a:pPr marL="0" marR="0" indent="0" algn="l" defTabSz="914400" rtl="0" eaLnBrk="0" fontAlgn="base" latinLnBrk="0" hangingPunct="0">
              <a:lnSpc>
                <a:spcPct val="100000"/>
              </a:lnSpc>
              <a:spcBef>
                <a:spcPct val="30000"/>
              </a:spcBef>
              <a:spcAft>
                <a:spcPct val="0"/>
              </a:spcAft>
              <a:buClrTx/>
              <a:buSzTx/>
              <a:buFontTx/>
              <a:buNone/>
              <a:tabLst/>
              <a:defRPr/>
            </a:pPr>
            <a:r>
              <a:rPr lang="en-US" u="none" dirty="0" smtClean="0"/>
              <a:t>For graduation status categories</a:t>
            </a:r>
            <a:r>
              <a:rPr lang="en-US" u="none" baseline="0" dirty="0" smtClean="0"/>
              <a:t> you can click on the More button to see a historical chart</a:t>
            </a:r>
          </a:p>
          <a:p>
            <a:pPr marL="0" marR="0" indent="0" algn="l" defTabSz="914400" rtl="0" eaLnBrk="0" fontAlgn="base" latinLnBrk="0" hangingPunct="0">
              <a:lnSpc>
                <a:spcPct val="100000"/>
              </a:lnSpc>
              <a:spcBef>
                <a:spcPct val="30000"/>
              </a:spcBef>
              <a:spcAft>
                <a:spcPct val="0"/>
              </a:spcAft>
              <a:buClrTx/>
              <a:buSzTx/>
              <a:buFontTx/>
              <a:buNone/>
              <a:tabLst/>
              <a:defRPr/>
            </a:pPr>
            <a:r>
              <a:rPr lang="en-US" u="none" baseline="0" dirty="0" smtClean="0"/>
              <a:t>Under the College Entrance exams categories the More button displays a historical chart and a student list for accessing individual student results</a:t>
            </a:r>
          </a:p>
          <a:p>
            <a:pPr marL="0" marR="0" indent="0" algn="l" defTabSz="914400" rtl="0" eaLnBrk="0" fontAlgn="base" latinLnBrk="0" hangingPunct="0">
              <a:lnSpc>
                <a:spcPct val="100000"/>
              </a:lnSpc>
              <a:spcBef>
                <a:spcPct val="30000"/>
              </a:spcBef>
              <a:spcAft>
                <a:spcPct val="0"/>
              </a:spcAft>
              <a:buClrTx/>
              <a:buSzTx/>
              <a:buFontTx/>
              <a:buNone/>
              <a:tabLst/>
              <a:defRPr/>
            </a:pPr>
            <a:r>
              <a:rPr lang="en-US" u="none" baseline="0" dirty="0" smtClean="0"/>
              <a:t>This brings us the end of the sub-tabs under the academic dashboard tab for the school level metrics</a:t>
            </a:r>
            <a:endParaRPr lang="en-US" u="none" dirty="0" smtClean="0"/>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48</a:t>
            </a:fld>
            <a:endParaRPr lang="en-US" altLang="en-US" dirty="0"/>
          </a:p>
        </p:txBody>
      </p:sp>
    </p:spTree>
    <p:extLst>
      <p:ext uri="{BB962C8B-B14F-4D97-AF65-F5344CB8AC3E}">
        <p14:creationId xmlns:p14="http://schemas.microsoft.com/office/powerpoint/2010/main" val="2035413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AutoNum type="arabicParenR"/>
            </a:pPr>
            <a:r>
              <a:rPr lang="en-US" u="none" dirty="0" smtClean="0"/>
              <a:t>What are the areas reported on within the Academic Dashboard?</a:t>
            </a:r>
          </a:p>
          <a:p>
            <a:pPr marL="457200" indent="-457200">
              <a:buAutoNum type="arabicParenR"/>
            </a:pPr>
            <a:r>
              <a:rPr lang="en-US" u="none" dirty="0" smtClean="0"/>
              <a:t>What are the Attendance Metrics?</a:t>
            </a:r>
          </a:p>
          <a:p>
            <a:pPr marL="457200" indent="-457200">
              <a:buFontTx/>
              <a:buAutoNum type="arabicParenR"/>
            </a:pPr>
            <a:r>
              <a:rPr lang="en-US" u="none" dirty="0" smtClean="0"/>
              <a:t>What does the Failing Class Grades Metric measure? Give an example.</a:t>
            </a:r>
          </a:p>
          <a:p>
            <a:pPr marL="457200" indent="-457200">
              <a:buAutoNum type="arabicParenR"/>
            </a:pPr>
            <a:r>
              <a:rPr lang="en-US" u="none" dirty="0" smtClean="0"/>
              <a:t>Choose one of your classes and dig deeper into one metric for attendance, discipline or grades/credits. What did you discover that surprised you or made you want to learn more? Explain.</a:t>
            </a:r>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49</a:t>
            </a:fld>
            <a:endParaRPr lang="en-US" altLang="en-US" dirty="0"/>
          </a:p>
        </p:txBody>
      </p:sp>
    </p:spTree>
    <p:extLst>
      <p:ext uri="{BB962C8B-B14F-4D97-AF65-F5344CB8AC3E}">
        <p14:creationId xmlns:p14="http://schemas.microsoft.com/office/powerpoint/2010/main" val="2247713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In order to protect students’ and staff’s privacy and security, The Educator Dashboard and EWS have security restrictions to control the level of access for each school and district staff member.</a:t>
            </a: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5</a:t>
            </a:fld>
            <a:endParaRPr lang="en-US" altLang="en-US" dirty="0"/>
          </a:p>
        </p:txBody>
      </p:sp>
    </p:spTree>
    <p:extLst>
      <p:ext uri="{BB962C8B-B14F-4D97-AF65-F5344CB8AC3E}">
        <p14:creationId xmlns:p14="http://schemas.microsoft.com/office/powerpoint/2010/main" val="41219363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is The</a:t>
            </a:r>
            <a:r>
              <a:rPr lang="en-US" baseline="0" dirty="0" smtClean="0"/>
              <a:t> School Level Early Warning System tab</a:t>
            </a:r>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50</a:t>
            </a:fld>
            <a:endParaRPr lang="en-US" altLang="en-US" dirty="0"/>
          </a:p>
        </p:txBody>
      </p:sp>
    </p:spTree>
    <p:extLst>
      <p:ext uri="{BB962C8B-B14F-4D97-AF65-F5344CB8AC3E}">
        <p14:creationId xmlns:p14="http://schemas.microsoft.com/office/powerpoint/2010/main" val="39046781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Early Warning System (EWS) has three modules, Failing Summary, Percent Failing and Percent Caution. </a:t>
            </a:r>
          </a:p>
          <a:p>
            <a:r>
              <a:rPr lang="en-US" sz="1200" kern="1200" dirty="0" smtClean="0">
                <a:solidFill>
                  <a:schemeClr val="tx1"/>
                </a:solidFill>
                <a:effectLst/>
                <a:latin typeface="+mn-lt"/>
                <a:ea typeface="+mn-ea"/>
                <a:cs typeface="+mn-cs"/>
              </a:rPr>
              <a:t>First we will look at Percent Failing.</a:t>
            </a: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51</a:t>
            </a:fld>
            <a:endParaRPr lang="en-US" altLang="en-US" dirty="0"/>
          </a:p>
        </p:txBody>
      </p:sp>
    </p:spTree>
    <p:extLst>
      <p:ext uri="{BB962C8B-B14F-4D97-AF65-F5344CB8AC3E}">
        <p14:creationId xmlns:p14="http://schemas.microsoft.com/office/powerpoint/2010/main" val="371331711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Here is the Failing Summary section of the EWS tab</a:t>
            </a:r>
          </a:p>
          <a:p>
            <a:r>
              <a:rPr lang="en-US" sz="1200" kern="1200" dirty="0" smtClean="0">
                <a:solidFill>
                  <a:schemeClr val="tx1"/>
                </a:solidFill>
                <a:effectLst/>
                <a:latin typeface="+mn-lt"/>
                <a:ea typeface="+mn-ea"/>
                <a:cs typeface="+mn-cs"/>
              </a:rPr>
              <a:t>As with prior pages we have looked at, For each Metric the page shows; Metric Value, Trend (is the value increasing or decreasing over time), School Goal, Difference from Goal (+/-), Student Attainment (# meeting goal out of total student population). For each metric, users can drill down by using the More Icon</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Trainer Notes</a:t>
            </a:r>
            <a:r>
              <a:rPr lang="en-US" sz="1200" kern="1200" dirty="0" smtClean="0">
                <a:solidFill>
                  <a:schemeClr val="tx1"/>
                </a:solidFill>
                <a:effectLst/>
                <a:latin typeface="+mn-lt"/>
                <a:ea typeface="+mn-ea"/>
                <a:cs typeface="+mn-cs"/>
              </a:rPr>
              <a:t>: Review the early warning indicators. You could pose training questions such as "who can tell me the early warning indicators that are used in the dashboards?</a:t>
            </a:r>
            <a:r>
              <a:rPr lang="en-US" sz="1200" kern="1200" baseline="0" dirty="0" smtClean="0">
                <a:solidFill>
                  <a:schemeClr val="tx1"/>
                </a:solidFill>
                <a:effectLst/>
                <a:latin typeface="+mn-lt"/>
                <a:ea typeface="+mn-ea"/>
                <a:cs typeface="+mn-cs"/>
              </a:rPr>
              <a:t> “ </a:t>
            </a:r>
            <a:r>
              <a:rPr lang="en-US" sz="1200" kern="1200" dirty="0" smtClean="0">
                <a:solidFill>
                  <a:schemeClr val="tx1"/>
                </a:solidFill>
                <a:effectLst/>
                <a:latin typeface="+mn-lt"/>
                <a:ea typeface="+mn-ea"/>
                <a:cs typeface="+mn-cs"/>
              </a:rPr>
              <a:t>A prompt might be...."Remember the ABC's" What does that mean?  (</a:t>
            </a:r>
            <a:r>
              <a:rPr lang="en-US" sz="1200" b="1" kern="1200" dirty="0" smtClean="0">
                <a:solidFill>
                  <a:schemeClr val="tx1"/>
                </a:solidFill>
                <a:effectLst/>
                <a:latin typeface="+mn-lt"/>
                <a:ea typeface="+mn-ea"/>
                <a:cs typeface="+mn-cs"/>
              </a:rPr>
              <a:t>A</a:t>
            </a:r>
            <a:r>
              <a:rPr lang="en-US" sz="1200" kern="1200" dirty="0" smtClean="0">
                <a:solidFill>
                  <a:schemeClr val="tx1"/>
                </a:solidFill>
                <a:effectLst/>
                <a:latin typeface="+mn-lt"/>
                <a:ea typeface="+mn-ea"/>
                <a:cs typeface="+mn-cs"/>
              </a:rPr>
              <a:t>ttendance,</a:t>
            </a:r>
            <a:r>
              <a:rPr lang="en-US" sz="120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B</a:t>
            </a:r>
            <a:r>
              <a:rPr lang="en-US" sz="1200" kern="1200" baseline="0" dirty="0" smtClean="0">
                <a:solidFill>
                  <a:schemeClr val="tx1"/>
                </a:solidFill>
                <a:effectLst/>
                <a:latin typeface="+mn-lt"/>
                <a:ea typeface="+mn-ea"/>
                <a:cs typeface="+mn-cs"/>
              </a:rPr>
              <a:t>ehavior, </a:t>
            </a:r>
            <a:r>
              <a:rPr lang="en-US" sz="1200" b="1" kern="1200" baseline="0" dirty="0" smtClean="0">
                <a:solidFill>
                  <a:schemeClr val="tx1"/>
                </a:solidFill>
                <a:effectLst/>
                <a:latin typeface="+mn-lt"/>
                <a:ea typeface="+mn-ea"/>
                <a:cs typeface="+mn-cs"/>
              </a:rPr>
              <a:t>C</a:t>
            </a:r>
            <a:r>
              <a:rPr lang="en-US" sz="1200" kern="1200" baseline="0" dirty="0" smtClean="0">
                <a:solidFill>
                  <a:schemeClr val="tx1"/>
                </a:solidFill>
                <a:effectLst/>
                <a:latin typeface="+mn-lt"/>
                <a:ea typeface="+mn-ea"/>
                <a:cs typeface="+mn-cs"/>
              </a:rPr>
              <a:t>urrent Course Grades)</a:t>
            </a:r>
          </a:p>
          <a:p>
            <a:r>
              <a:rPr lang="en-US" sz="1200" kern="1200" baseline="0" dirty="0" smtClean="0">
                <a:solidFill>
                  <a:schemeClr val="tx1"/>
                </a:solidFill>
                <a:effectLst/>
                <a:latin typeface="+mn-lt"/>
                <a:ea typeface="+mn-ea"/>
                <a:cs typeface="+mn-cs"/>
              </a:rPr>
              <a:t>What are the thresholds for:</a:t>
            </a:r>
          </a:p>
          <a:p>
            <a:r>
              <a:rPr lang="en-US" sz="1200" kern="1200" baseline="0" dirty="0" smtClean="0">
                <a:solidFill>
                  <a:schemeClr val="tx1"/>
                </a:solidFill>
                <a:effectLst/>
                <a:latin typeface="+mn-lt"/>
                <a:ea typeface="+mn-ea"/>
                <a:cs typeface="+mn-cs"/>
              </a:rPr>
              <a:t>Percent failing 1 or more indicators? (20.0%)</a:t>
            </a:r>
          </a:p>
          <a:p>
            <a:r>
              <a:rPr lang="en-US" sz="1200" kern="1200" baseline="0" dirty="0" smtClean="0">
                <a:solidFill>
                  <a:schemeClr val="tx1"/>
                </a:solidFill>
                <a:effectLst/>
                <a:latin typeface="+mn-lt"/>
                <a:ea typeface="+mn-ea"/>
                <a:cs typeface="+mn-cs"/>
              </a:rPr>
              <a:t>Percent failing 2 or more indicators (15.0%)</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52</a:t>
            </a:fld>
            <a:endParaRPr lang="en-US" altLang="en-US" dirty="0"/>
          </a:p>
        </p:txBody>
      </p:sp>
    </p:spTree>
    <p:extLst>
      <p:ext uri="{BB962C8B-B14F-4D97-AF65-F5344CB8AC3E}">
        <p14:creationId xmlns:p14="http://schemas.microsoft.com/office/powerpoint/2010/main" val="119637258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There are 5 metrics for Percentage Failing:</a:t>
            </a:r>
          </a:p>
          <a:p>
            <a:r>
              <a:rPr lang="en-US" sz="1200" kern="1200" dirty="0" smtClean="0">
                <a:solidFill>
                  <a:schemeClr val="tx1"/>
                </a:solidFill>
                <a:effectLst/>
                <a:latin typeface="+mn-lt"/>
                <a:ea typeface="+mn-ea"/>
                <a:cs typeface="+mn-cs"/>
              </a:rPr>
              <a:t>Attendance (to date), % failing the Daily Attendance Rate</a:t>
            </a:r>
          </a:p>
          <a:p>
            <a:r>
              <a:rPr lang="en-US" sz="1200" kern="1200" dirty="0" smtClean="0">
                <a:solidFill>
                  <a:schemeClr val="tx1"/>
                </a:solidFill>
                <a:effectLst/>
                <a:latin typeface="+mn-lt"/>
                <a:ea typeface="+mn-ea"/>
                <a:cs typeface="+mn-cs"/>
              </a:rPr>
              <a:t>Behavior (to date), % failing – State Reportable Offenses and % failing the School Code of Conduct Incidents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Current Course Grades (through 6 weeks) % failing Language arts and % failing mathematics.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Which has the higher metric value,</a:t>
            </a:r>
            <a:r>
              <a:rPr lang="en-US" sz="1200" kern="1200" baseline="0" dirty="0" smtClean="0">
                <a:solidFill>
                  <a:schemeClr val="tx1"/>
                </a:solidFill>
                <a:effectLst/>
                <a:latin typeface="+mn-lt"/>
                <a:ea typeface="+mn-ea"/>
                <a:cs typeface="+mn-cs"/>
              </a:rPr>
              <a:t> % failing language arts or % failing Mathematics?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effectLst/>
                <a:latin typeface="+mn-lt"/>
                <a:ea typeface="+mn-ea"/>
                <a:cs typeface="+mn-cs"/>
              </a:rPr>
              <a:t>Who can explain what the metric value for that course means? (School Goal, Difference from school goal, Student attainment)</a:t>
            </a:r>
            <a:r>
              <a:rPr lang="en-US" sz="1200" kern="1200" dirty="0" smtClean="0">
                <a:solidFill>
                  <a:schemeClr val="tx1"/>
                </a:solidFill>
                <a:effectLst/>
                <a:latin typeface="+mn-lt"/>
                <a:ea typeface="+mn-ea"/>
                <a:cs typeface="+mn-cs"/>
              </a:rPr>
              <a:t> </a:t>
            </a:r>
          </a:p>
          <a:p>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Trainer Notes</a:t>
            </a:r>
            <a:r>
              <a:rPr lang="en-US" sz="1200" kern="1200" dirty="0" smtClean="0">
                <a:solidFill>
                  <a:schemeClr val="tx1"/>
                </a:solidFill>
                <a:effectLst/>
                <a:latin typeface="+mn-lt"/>
                <a:ea typeface="+mn-ea"/>
                <a:cs typeface="+mn-cs"/>
              </a:rPr>
              <a:t>: </a:t>
            </a:r>
          </a:p>
          <a:p>
            <a:r>
              <a:rPr lang="en-US" sz="1200" kern="1200" baseline="0" dirty="0" smtClean="0">
                <a:solidFill>
                  <a:schemeClr val="tx1"/>
                </a:solidFill>
                <a:effectLst/>
                <a:latin typeface="+mn-lt"/>
                <a:ea typeface="+mn-ea"/>
                <a:cs typeface="+mn-cs"/>
              </a:rPr>
              <a:t>Ask “What are the thresholds for:”</a:t>
            </a:r>
          </a:p>
          <a:p>
            <a:r>
              <a:rPr lang="en-US" sz="1200" kern="1200" baseline="0" dirty="0" smtClean="0">
                <a:solidFill>
                  <a:schemeClr val="tx1"/>
                </a:solidFill>
                <a:effectLst/>
                <a:latin typeface="+mn-lt"/>
                <a:ea typeface="+mn-ea"/>
                <a:cs typeface="+mn-cs"/>
              </a:rPr>
              <a:t>Percent failing Daily attendance Rate? (100.%)</a:t>
            </a:r>
          </a:p>
          <a:p>
            <a:r>
              <a:rPr lang="en-US" sz="1200" kern="1200" baseline="0" dirty="0" smtClean="0">
                <a:solidFill>
                  <a:schemeClr val="tx1"/>
                </a:solidFill>
                <a:effectLst/>
                <a:latin typeface="+mn-lt"/>
                <a:ea typeface="+mn-ea"/>
                <a:cs typeface="+mn-cs"/>
              </a:rPr>
              <a:t>Percent failing Mathematics? (100%)</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53</a:t>
            </a:fld>
            <a:endParaRPr lang="en-US" altLang="en-US" dirty="0"/>
          </a:p>
        </p:txBody>
      </p:sp>
    </p:spTree>
    <p:extLst>
      <p:ext uri="{BB962C8B-B14F-4D97-AF65-F5344CB8AC3E}">
        <p14:creationId xmlns:p14="http://schemas.microsoft.com/office/powerpoint/2010/main" val="75799731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There are 4 metrics for Percentage Caution:</a:t>
            </a:r>
            <a:r>
              <a:rPr lang="en-US" sz="1200"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Attendance (to date), % failing the Daily Attendance Rate</a:t>
            </a:r>
          </a:p>
          <a:p>
            <a:r>
              <a:rPr lang="en-US" sz="1200" kern="1200" dirty="0" smtClean="0">
                <a:solidFill>
                  <a:schemeClr val="tx1"/>
                </a:solidFill>
                <a:effectLst/>
                <a:latin typeface="+mn-lt"/>
                <a:ea typeface="+mn-ea"/>
                <a:cs typeface="+mn-cs"/>
              </a:rPr>
              <a:t>Behavior (to date), % failing – State Reportable Offenses and % failing the School Code of Conduct Incidents</a:t>
            </a:r>
          </a:p>
          <a:p>
            <a:r>
              <a:rPr lang="en-US" sz="1200" kern="1200" dirty="0" smtClean="0">
                <a:solidFill>
                  <a:schemeClr val="tx1"/>
                </a:solidFill>
                <a:effectLst/>
                <a:latin typeface="+mn-lt"/>
                <a:ea typeface="+mn-ea"/>
                <a:cs typeface="+mn-cs"/>
              </a:rPr>
              <a:t>Current Course Grades (through 6 weeks) % approaching failing Language arts and % failing mathematics.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54</a:t>
            </a:fld>
            <a:endParaRPr lang="en-US" altLang="en-US" dirty="0"/>
          </a:p>
        </p:txBody>
      </p:sp>
    </p:spTree>
    <p:extLst>
      <p:ext uri="{BB962C8B-B14F-4D97-AF65-F5344CB8AC3E}">
        <p14:creationId xmlns:p14="http://schemas.microsoft.com/office/powerpoint/2010/main" val="165663807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smtClean="0"/>
              <a:t>Form groups of three.  Each person choose one of the following, Failing Summary, Percent Failing, Percent Caution. </a:t>
            </a:r>
          </a:p>
          <a:p>
            <a:r>
              <a:rPr lang="en-US" u="none" dirty="0" smtClean="0"/>
              <a:t>Take a few minutes to explore, then discuss how you would use the three areas together to address your school’s needs.</a:t>
            </a:r>
          </a:p>
          <a:p>
            <a:r>
              <a:rPr lang="en-US" u="none" dirty="0" smtClean="0"/>
              <a:t>Be prepared to share your discussion points with the group.</a:t>
            </a: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55</a:t>
            </a:fld>
            <a:endParaRPr lang="en-US" altLang="en-US" dirty="0"/>
          </a:p>
        </p:txBody>
      </p:sp>
    </p:spTree>
    <p:extLst>
      <p:ext uri="{BB962C8B-B14F-4D97-AF65-F5344CB8AC3E}">
        <p14:creationId xmlns:p14="http://schemas.microsoft.com/office/powerpoint/2010/main" val="418271309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explore the Intervention Catalog for a school administrator.</a:t>
            </a:r>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56</a:t>
            </a:fld>
            <a:endParaRPr lang="en-US" altLang="en-US" dirty="0"/>
          </a:p>
        </p:txBody>
      </p:sp>
    </p:spTree>
    <p:extLst>
      <p:ext uri="{BB962C8B-B14F-4D97-AF65-F5344CB8AC3E}">
        <p14:creationId xmlns:p14="http://schemas.microsoft.com/office/powerpoint/2010/main" val="378375296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Intervention List shows all interventions that are available to be assigned to students. It is important to note that only the Intervention Catalog Coordinator and Dashboard Administrator have rights to Add Interventions to the IC.</a:t>
            </a:r>
          </a:p>
          <a:p>
            <a:r>
              <a:rPr lang="en-US" sz="1200" kern="1200" dirty="0" smtClean="0">
                <a:solidFill>
                  <a:schemeClr val="tx1"/>
                </a:solidFill>
                <a:effectLst/>
                <a:latin typeface="+mn-lt"/>
                <a:ea typeface="+mn-ea"/>
                <a:cs typeface="+mn-cs"/>
              </a:rPr>
              <a:t>Each intervention listed includes; the Contact person assigned to the intervention,</a:t>
            </a:r>
          </a:p>
          <a:p>
            <a:r>
              <a:rPr lang="en-US" sz="1200" kern="1200" dirty="0" smtClean="0">
                <a:solidFill>
                  <a:schemeClr val="tx1"/>
                </a:solidFill>
                <a:effectLst/>
                <a:latin typeface="+mn-lt"/>
                <a:ea typeface="+mn-ea"/>
                <a:cs typeface="+mn-cs"/>
              </a:rPr>
              <a:t>The Population eligible for the intervention (Gen Ed, SpEd, 504, ELL, etc.), </a:t>
            </a:r>
          </a:p>
          <a:p>
            <a:r>
              <a:rPr lang="en-US" sz="1200" kern="1200" dirty="0" smtClean="0">
                <a:solidFill>
                  <a:schemeClr val="tx1"/>
                </a:solidFill>
                <a:effectLst/>
                <a:latin typeface="+mn-lt"/>
                <a:ea typeface="+mn-ea"/>
                <a:cs typeface="+mn-cs"/>
              </a:rPr>
              <a:t>Location (school- can be multiple or referral)</a:t>
            </a:r>
          </a:p>
          <a:p>
            <a:r>
              <a:rPr lang="en-US" sz="1200" kern="1200" dirty="0" smtClean="0">
                <a:solidFill>
                  <a:schemeClr val="tx1"/>
                </a:solidFill>
                <a:effectLst/>
                <a:latin typeface="+mn-lt"/>
                <a:ea typeface="+mn-ea"/>
                <a:cs typeface="+mn-cs"/>
              </a:rPr>
              <a:t>and the Intervention Level (1, 2, or 3).</a:t>
            </a:r>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57</a:t>
            </a:fld>
            <a:endParaRPr lang="en-US" altLang="en-US" dirty="0"/>
          </a:p>
        </p:txBody>
      </p:sp>
    </p:spTree>
    <p:extLst>
      <p:ext uri="{BB962C8B-B14F-4D97-AF65-F5344CB8AC3E}">
        <p14:creationId xmlns:p14="http://schemas.microsoft.com/office/powerpoint/2010/main" val="59014309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1200" dirty="0" smtClean="0">
                <a:latin typeface="Verdana" panose="020B0604030504040204" pitchFamily="34" charset="0"/>
                <a:ea typeface="Verdana" panose="020B0604030504040204" pitchFamily="34" charset="0"/>
                <a:cs typeface="Verdana" panose="020B0604030504040204" pitchFamily="34" charset="0"/>
              </a:rPr>
              <a:t>By clicking on the More button, a dropdown list appears</a:t>
            </a:r>
          </a:p>
          <a:p>
            <a:pPr marL="342900" indent="-342900">
              <a:buFont typeface="Arial" panose="020B0604020202020204" pitchFamily="34" charset="0"/>
              <a:buChar char="•"/>
            </a:pPr>
            <a:r>
              <a:rPr lang="en-US" sz="1200" dirty="0" smtClean="0">
                <a:latin typeface="Verdana" panose="020B0604030504040204" pitchFamily="34" charset="0"/>
                <a:ea typeface="Verdana" panose="020B0604030504040204" pitchFamily="34" charset="0"/>
                <a:cs typeface="Verdana" panose="020B0604030504040204" pitchFamily="34" charset="0"/>
              </a:rPr>
              <a:t>Intervention details and reviews can be accessed</a:t>
            </a:r>
          </a:p>
          <a:p>
            <a:pPr marL="342900" indent="-342900">
              <a:buFont typeface="Arial" panose="020B0604020202020204" pitchFamily="34" charset="0"/>
              <a:buChar char="•"/>
            </a:pPr>
            <a:r>
              <a:rPr lang="en-US" sz="1200" dirty="0" smtClean="0">
                <a:latin typeface="Verdana" panose="020B0604030504040204" pitchFamily="34" charset="0"/>
                <a:ea typeface="Verdana" panose="020B0604030504040204" pitchFamily="34" charset="0"/>
                <a:cs typeface="Verdana" panose="020B0604030504040204" pitchFamily="34" charset="0"/>
              </a:rPr>
              <a:t>Students assigned to this intervention can be viewed </a:t>
            </a: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58</a:t>
            </a:fld>
            <a:endParaRPr lang="en-US" altLang="en-US" dirty="0"/>
          </a:p>
        </p:txBody>
      </p:sp>
    </p:spTree>
    <p:extLst>
      <p:ext uri="{BB962C8B-B14F-4D97-AF65-F5344CB8AC3E}">
        <p14:creationId xmlns:p14="http://schemas.microsoft.com/office/powerpoint/2010/main" val="174317766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each intervention,</a:t>
            </a:r>
            <a:r>
              <a:rPr lang="en-US" baseline="0" dirty="0" smtClean="0"/>
              <a:t> details include:</a:t>
            </a:r>
          </a:p>
          <a:p>
            <a:pPr marL="0" indent="0">
              <a:buNone/>
            </a:pPr>
            <a:r>
              <a:rPr lang="en-US" u="none" dirty="0" smtClean="0"/>
              <a:t>Name, Contact, Levels, Gender, Area, Population, Duration, School, Location, Grade Level, Eligibility, Cost, Parent Permission, Description</a:t>
            </a: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59</a:t>
            </a:fld>
            <a:endParaRPr lang="en-US" altLang="en-US" dirty="0"/>
          </a:p>
        </p:txBody>
      </p:sp>
    </p:spTree>
    <p:extLst>
      <p:ext uri="{BB962C8B-B14F-4D97-AF65-F5344CB8AC3E}">
        <p14:creationId xmlns:p14="http://schemas.microsoft.com/office/powerpoint/2010/main" val="779955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Dashboard security extends to the Intervention Catalog. Specifically, only certain staff members with specific roles are able to assign students to intervention or manage the intervention catalog</a:t>
            </a:r>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6</a:t>
            </a:fld>
            <a:endParaRPr lang="en-US" altLang="en-US" dirty="0"/>
          </a:p>
        </p:txBody>
      </p:sp>
    </p:spTree>
    <p:extLst>
      <p:ext uri="{BB962C8B-B14F-4D97-AF65-F5344CB8AC3E}">
        <p14:creationId xmlns:p14="http://schemas.microsoft.com/office/powerpoint/2010/main" val="42324892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This screen shows the layout of the search</a:t>
            </a:r>
            <a:r>
              <a:rPr lang="en-US" sz="1200" kern="1200" baseline="0" dirty="0" smtClean="0">
                <a:solidFill>
                  <a:schemeClr val="tx1"/>
                </a:solidFill>
                <a:effectLst/>
                <a:latin typeface="+mn-lt"/>
                <a:ea typeface="+mn-ea"/>
                <a:cs typeface="+mn-cs"/>
              </a:rPr>
              <a:t> interventions page. </a:t>
            </a:r>
            <a:r>
              <a:rPr lang="en-US" sz="1200" kern="1200" dirty="0" smtClean="0">
                <a:solidFill>
                  <a:schemeClr val="tx1"/>
                </a:solidFill>
                <a:effectLst/>
                <a:latin typeface="+mn-lt"/>
                <a:ea typeface="+mn-ea"/>
                <a:cs typeface="+mn-cs"/>
              </a:rPr>
              <a:t>Users can search for interventions</a:t>
            </a:r>
            <a:r>
              <a:rPr lang="en-US" sz="1200" kern="1200" baseline="0" dirty="0" smtClean="0">
                <a:solidFill>
                  <a:schemeClr val="tx1"/>
                </a:solidFill>
                <a:effectLst/>
                <a:latin typeface="+mn-lt"/>
                <a:ea typeface="+mn-ea"/>
                <a:cs typeface="+mn-cs"/>
              </a:rPr>
              <a:t> using</a:t>
            </a:r>
            <a:r>
              <a:rPr lang="en-US" sz="1200" kern="1200" dirty="0" smtClean="0">
                <a:solidFill>
                  <a:schemeClr val="tx1"/>
                </a:solidFill>
                <a:effectLst/>
                <a:latin typeface="+mn-lt"/>
                <a:ea typeface="+mn-ea"/>
                <a:cs typeface="+mn-cs"/>
              </a:rPr>
              <a:t> the following criteria: </a:t>
            </a:r>
          </a:p>
          <a:p>
            <a:pPr lvl="0"/>
            <a:r>
              <a:rPr lang="en-US" sz="1200" kern="1200" dirty="0" smtClean="0">
                <a:solidFill>
                  <a:schemeClr val="tx1"/>
                </a:solidFill>
                <a:effectLst/>
                <a:latin typeface="+mn-lt"/>
                <a:ea typeface="+mn-ea"/>
                <a:cs typeface="+mn-cs"/>
              </a:rPr>
              <a:t>Keyword </a:t>
            </a:r>
          </a:p>
          <a:p>
            <a:pPr lvl="0"/>
            <a:r>
              <a:rPr lang="en-US" sz="1200" kern="1200" dirty="0" smtClean="0">
                <a:solidFill>
                  <a:schemeClr val="tx1"/>
                </a:solidFill>
                <a:effectLst/>
                <a:latin typeface="+mn-lt"/>
                <a:ea typeface="+mn-ea"/>
                <a:cs typeface="+mn-cs"/>
              </a:rPr>
              <a:t>Eligibility Requirements </a:t>
            </a:r>
          </a:p>
          <a:p>
            <a:pPr lvl="0"/>
            <a:r>
              <a:rPr lang="en-US" sz="1200" kern="1200" dirty="0" smtClean="0">
                <a:solidFill>
                  <a:schemeClr val="tx1"/>
                </a:solidFill>
                <a:effectLst/>
                <a:latin typeface="+mn-lt"/>
                <a:ea typeface="+mn-ea"/>
                <a:cs typeface="+mn-cs"/>
              </a:rPr>
              <a:t>Cost</a:t>
            </a:r>
          </a:p>
          <a:p>
            <a:pPr lvl="0"/>
            <a:r>
              <a:rPr lang="en-US" sz="1200" kern="1200" dirty="0" smtClean="0">
                <a:solidFill>
                  <a:schemeClr val="tx1"/>
                </a:solidFill>
                <a:effectLst/>
                <a:latin typeface="+mn-lt"/>
                <a:ea typeface="+mn-ea"/>
                <a:cs typeface="+mn-cs"/>
              </a:rPr>
              <a:t>Parent Permission Required </a:t>
            </a:r>
          </a:p>
          <a:p>
            <a:pPr lvl="0"/>
            <a:r>
              <a:rPr lang="en-US" sz="1200" kern="1200" dirty="0" smtClean="0">
                <a:solidFill>
                  <a:schemeClr val="tx1"/>
                </a:solidFill>
                <a:effectLst/>
                <a:latin typeface="+mn-lt"/>
                <a:ea typeface="+mn-ea"/>
                <a:cs typeface="+mn-cs"/>
              </a:rPr>
              <a:t>School Availability </a:t>
            </a:r>
          </a:p>
          <a:p>
            <a:pPr lvl="0"/>
            <a:r>
              <a:rPr lang="en-US" sz="1200" kern="1200" dirty="0" smtClean="0">
                <a:solidFill>
                  <a:schemeClr val="tx1"/>
                </a:solidFill>
                <a:effectLst/>
                <a:latin typeface="+mn-lt"/>
                <a:ea typeface="+mn-ea"/>
                <a:cs typeface="+mn-cs"/>
              </a:rPr>
              <a:t>Location</a:t>
            </a:r>
          </a:p>
          <a:p>
            <a:pPr lvl="0"/>
            <a:r>
              <a:rPr lang="en-US" sz="1200" kern="1200" dirty="0" smtClean="0">
                <a:solidFill>
                  <a:schemeClr val="tx1"/>
                </a:solidFill>
                <a:effectLst/>
                <a:latin typeface="+mn-lt"/>
                <a:ea typeface="+mn-ea"/>
                <a:cs typeface="+mn-cs"/>
              </a:rPr>
              <a:t>Population </a:t>
            </a:r>
          </a:p>
          <a:p>
            <a:pPr lvl="0"/>
            <a:r>
              <a:rPr lang="en-US" sz="1200" kern="1200" dirty="0" smtClean="0">
                <a:solidFill>
                  <a:schemeClr val="tx1"/>
                </a:solidFill>
                <a:effectLst/>
                <a:latin typeface="+mn-lt"/>
                <a:ea typeface="+mn-ea"/>
                <a:cs typeface="+mn-cs"/>
              </a:rPr>
              <a:t>Improvement Area </a:t>
            </a:r>
          </a:p>
          <a:p>
            <a:pPr lvl="0"/>
            <a:r>
              <a:rPr lang="en-US" sz="1200" kern="1200" dirty="0" smtClean="0">
                <a:solidFill>
                  <a:schemeClr val="tx1"/>
                </a:solidFill>
                <a:effectLst/>
                <a:latin typeface="+mn-lt"/>
                <a:ea typeface="+mn-ea"/>
                <a:cs typeface="+mn-cs"/>
              </a:rPr>
              <a:t>Grade Level </a:t>
            </a:r>
          </a:p>
          <a:p>
            <a:pPr lvl="0"/>
            <a:r>
              <a:rPr lang="en-US" sz="1200" kern="1200" dirty="0" smtClean="0">
                <a:solidFill>
                  <a:schemeClr val="tx1"/>
                </a:solidFill>
                <a:effectLst/>
                <a:latin typeface="+mn-lt"/>
                <a:ea typeface="+mn-ea"/>
                <a:cs typeface="+mn-cs"/>
              </a:rPr>
              <a:t>Intervention Level</a:t>
            </a:r>
          </a:p>
          <a:p>
            <a:pPr lvl="0"/>
            <a:r>
              <a:rPr lang="en-US" sz="1200" kern="1200" dirty="0" smtClean="0">
                <a:solidFill>
                  <a:schemeClr val="tx1"/>
                </a:solidFill>
                <a:effectLst/>
                <a:latin typeface="+mn-lt"/>
                <a:ea typeface="+mn-ea"/>
                <a:cs typeface="+mn-cs"/>
              </a:rPr>
              <a:t>Gender-Specific </a:t>
            </a: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60</a:t>
            </a:fld>
            <a:endParaRPr lang="en-US" altLang="en-US" dirty="0"/>
          </a:p>
        </p:txBody>
      </p:sp>
    </p:spTree>
    <p:extLst>
      <p:ext uri="{BB962C8B-B14F-4D97-AF65-F5344CB8AC3E}">
        <p14:creationId xmlns:p14="http://schemas.microsoft.com/office/powerpoint/2010/main" val="188344970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After a user enters search criteria and selects Search, the Search Results will populate below. </a:t>
            </a:r>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61</a:t>
            </a:fld>
            <a:endParaRPr lang="en-US" altLang="en-US" dirty="0"/>
          </a:p>
        </p:txBody>
      </p:sp>
    </p:spTree>
    <p:extLst>
      <p:ext uri="{BB962C8B-B14F-4D97-AF65-F5344CB8AC3E}">
        <p14:creationId xmlns:p14="http://schemas.microsoft.com/office/powerpoint/2010/main" val="305765927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dirty="0" smtClean="0"/>
              <a:t>To view the students that have been assigned an intervention, click on More to view the dropdown menu. Select Student List. </a:t>
            </a:r>
            <a:endParaRPr lang="en-US" sz="1200"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62</a:t>
            </a:fld>
            <a:endParaRPr lang="en-US" altLang="en-US" dirty="0"/>
          </a:p>
        </p:txBody>
      </p:sp>
    </p:spTree>
    <p:extLst>
      <p:ext uri="{BB962C8B-B14F-4D97-AF65-F5344CB8AC3E}">
        <p14:creationId xmlns:p14="http://schemas.microsoft.com/office/powerpoint/2010/main" val="155944037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dirty="0" smtClean="0"/>
              <a:t>The</a:t>
            </a:r>
            <a:r>
              <a:rPr lang="en-US" sz="1200" baseline="0" dirty="0" smtClean="0"/>
              <a:t> Assigned </a:t>
            </a:r>
            <a:r>
              <a:rPr lang="en-US" sz="1200" dirty="0" smtClean="0"/>
              <a:t>Students list displays all students who have been assigned this intervention. Students are listed alphabetically. To view</a:t>
            </a:r>
            <a:r>
              <a:rPr lang="en-US" sz="1200" baseline="0" dirty="0" smtClean="0"/>
              <a:t> an individual student, click on the student’s name.  The student’s profile page will display.</a:t>
            </a:r>
          </a:p>
          <a:p>
            <a:pPr lvl="0"/>
            <a:endParaRPr lang="en-US" sz="1200" baseline="0" dirty="0" smtClean="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63</a:t>
            </a:fld>
            <a:endParaRPr lang="en-US" altLang="en-US" dirty="0"/>
          </a:p>
        </p:txBody>
      </p:sp>
    </p:spTree>
    <p:extLst>
      <p:ext uri="{BB962C8B-B14F-4D97-AF65-F5344CB8AC3E}">
        <p14:creationId xmlns:p14="http://schemas.microsoft.com/office/powerpoint/2010/main" val="63941214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Tx/>
              <a:buAutoNum type="arabicParenR"/>
            </a:pPr>
            <a:r>
              <a:rPr lang="en-US" u="none" dirty="0" smtClean="0"/>
              <a:t>From the Intervention List, select an intervention and find the following:</a:t>
            </a:r>
            <a:br>
              <a:rPr lang="en-US" u="none" dirty="0" smtClean="0"/>
            </a:br>
            <a:r>
              <a:rPr lang="en-US" u="none" dirty="0" smtClean="0"/>
              <a:t>contact, levels, population, location and eligibility </a:t>
            </a:r>
          </a:p>
          <a:p>
            <a:pPr marL="457200" indent="-457200">
              <a:buAutoNum type="arabicParenR"/>
            </a:pPr>
            <a:r>
              <a:rPr lang="en-US" u="none" dirty="0" smtClean="0"/>
              <a:t>List 7 search categories you can use to search for specific interventions</a:t>
            </a:r>
          </a:p>
          <a:p>
            <a:pPr marL="457200" indent="-457200">
              <a:buAutoNum type="arabicParenR"/>
            </a:pPr>
            <a:r>
              <a:rPr lang="en-US" u="none" dirty="0" smtClean="0"/>
              <a:t>Describe the steps you would take to view a list of the students in your school assigned to a specific intervention.</a:t>
            </a:r>
          </a:p>
          <a:p>
            <a:pPr marL="457200" indent="-457200">
              <a:buAutoNum type="arabicParenR"/>
            </a:pPr>
            <a:r>
              <a:rPr lang="en-US" u="none" dirty="0" smtClean="0"/>
              <a:t>From the Intervention Student Assigned List, how would you choose one student and view their information? </a:t>
            </a: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64</a:t>
            </a:fld>
            <a:endParaRPr lang="en-US" altLang="en-US" dirty="0"/>
          </a:p>
        </p:txBody>
      </p:sp>
    </p:spTree>
    <p:extLst>
      <p:ext uri="{BB962C8B-B14F-4D97-AF65-F5344CB8AC3E}">
        <p14:creationId xmlns:p14="http://schemas.microsoft.com/office/powerpoint/2010/main" val="210819875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t>We have completed our tour of the school level dashboards that are available to a school administrator.  Remember the school level dashboards provide aggregated, summary data on the metrics that apply to the school as a whole.</a:t>
            </a:r>
            <a:endParaRPr lang="en-US" sz="1200" dirty="0" smtClean="0"/>
          </a:p>
          <a:p>
            <a:endParaRPr lang="en-US" dirty="0" smtClean="0"/>
          </a:p>
          <a:p>
            <a:r>
              <a:rPr lang="en-US" dirty="0" smtClean="0"/>
              <a:t>In addition to having</a:t>
            </a:r>
            <a:r>
              <a:rPr lang="en-US" baseline="0" dirty="0" smtClean="0"/>
              <a:t> access to school level data, a</a:t>
            </a:r>
            <a:r>
              <a:rPr lang="en-US" dirty="0" smtClean="0"/>
              <a:t> School administrator</a:t>
            </a:r>
            <a:r>
              <a:rPr lang="en-US" baseline="0" dirty="0" smtClean="0"/>
              <a:t> also has access to data on each student on the school’s roster </a:t>
            </a:r>
          </a:p>
          <a:p>
            <a:r>
              <a:rPr lang="en-US" baseline="0" dirty="0" smtClean="0"/>
              <a:t>In the next section we will investigate the data that can be accessed by a school administrator about an individual student.</a:t>
            </a:r>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65</a:t>
            </a:fld>
            <a:endParaRPr lang="en-US" altLang="en-US" dirty="0"/>
          </a:p>
        </p:txBody>
      </p:sp>
    </p:spTree>
    <p:extLst>
      <p:ext uri="{BB962C8B-B14F-4D97-AF65-F5344CB8AC3E}">
        <p14:creationId xmlns:p14="http://schemas.microsoft.com/office/powerpoint/2010/main" val="58380517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latin typeface="Verdana" panose="020B0604030504040204" pitchFamily="34" charset="0"/>
                <a:ea typeface="Verdana" panose="020B0604030504040204" pitchFamily="34" charset="0"/>
                <a:cs typeface="Verdana" panose="020B0604030504040204" pitchFamily="34" charset="0"/>
              </a:rPr>
              <a:t>Navigate to an individual student by clicking on a student name from any of the following sub-tabs under  the School Information tab: students by grade, student by demographic or my student</a:t>
            </a:r>
            <a:r>
              <a:rPr lang="en-US" sz="1200" baseline="0" dirty="0" smtClean="0">
                <a:latin typeface="Verdana" panose="020B0604030504040204" pitchFamily="34" charset="0"/>
                <a:ea typeface="Verdana" panose="020B0604030504040204" pitchFamily="34" charset="0"/>
                <a:cs typeface="Verdana" panose="020B0604030504040204" pitchFamily="34" charset="0"/>
              </a:rPr>
              <a:t> lists</a:t>
            </a:r>
            <a:endParaRPr lang="en-US" sz="1200" dirty="0" smtClean="0">
              <a:latin typeface="Verdana" panose="020B0604030504040204" pitchFamily="34" charset="0"/>
              <a:ea typeface="Verdana" panose="020B0604030504040204" pitchFamily="34" charset="0"/>
              <a:cs typeface="Verdana" panose="020B0604030504040204"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66</a:t>
            </a:fld>
            <a:endParaRPr lang="en-US" altLang="en-US" dirty="0"/>
          </a:p>
        </p:txBody>
      </p:sp>
    </p:spTree>
    <p:extLst>
      <p:ext uri="{BB962C8B-B14F-4D97-AF65-F5344CB8AC3E}">
        <p14:creationId xmlns:p14="http://schemas.microsoft.com/office/powerpoint/2010/main" val="399355117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spcBef>
                <a:spcPts val="0"/>
              </a:spcBef>
              <a:spcAft>
                <a:spcPts val="0"/>
              </a:spcAft>
              <a:buFont typeface="Arial" panose="020B0604020202020204" pitchFamily="34" charset="0"/>
              <a:buChar char="•"/>
            </a:pPr>
            <a:r>
              <a:rPr lang="en-US" sz="1200" dirty="0" smtClean="0">
                <a:latin typeface="Verdana" panose="020B0604030504040204" pitchFamily="34" charset="0"/>
                <a:ea typeface="Verdana" panose="020B0604030504040204" pitchFamily="34" charset="0"/>
                <a:cs typeface="Verdana" panose="020B0604030504040204" pitchFamily="34" charset="0"/>
              </a:rPr>
              <a:t>Clicking on a student name on the Staff Homepage displays individual student profile information about the chosen student</a:t>
            </a:r>
          </a:p>
          <a:p>
            <a:pPr marL="342900" indent="-342900">
              <a:spcBef>
                <a:spcPts val="0"/>
              </a:spcBef>
              <a:spcAft>
                <a:spcPts val="0"/>
              </a:spcAft>
              <a:buFont typeface="Arial" panose="020B0604020202020204" pitchFamily="34" charset="0"/>
              <a:buChar char="•"/>
            </a:pPr>
            <a:r>
              <a:rPr lang="en-US" sz="1200" dirty="0" smtClean="0">
                <a:latin typeface="Verdana" panose="020B0604030504040204" pitchFamily="34" charset="0"/>
                <a:ea typeface="Verdana" panose="020B0604030504040204" pitchFamily="34" charset="0"/>
                <a:cs typeface="Verdana" panose="020B0604030504040204" pitchFamily="34" charset="0"/>
              </a:rPr>
              <a:t>The Early Warning System tab is the default tab for Student Profile</a:t>
            </a:r>
          </a:p>
          <a:p>
            <a:pPr marL="342900" indent="-342900">
              <a:spcBef>
                <a:spcPts val="0"/>
              </a:spcBef>
              <a:spcAft>
                <a:spcPts val="0"/>
              </a:spcAft>
              <a:buFont typeface="Arial" panose="020B0604020202020204" pitchFamily="34" charset="0"/>
              <a:buChar char="•"/>
            </a:pPr>
            <a:r>
              <a:rPr lang="en-US" sz="1200" dirty="0" smtClean="0">
                <a:latin typeface="Verdana" panose="020B0604030504040204" pitchFamily="34" charset="0"/>
                <a:ea typeface="Verdana" panose="020B0604030504040204" pitchFamily="34" charset="0"/>
                <a:cs typeface="Verdana" panose="020B0604030504040204" pitchFamily="34" charset="0"/>
              </a:rPr>
              <a:t>Other tabs are: Student Information, Academic Dashboard, Intervention Catalog, Transcript</a:t>
            </a: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67</a:t>
            </a:fld>
            <a:endParaRPr lang="en-US" altLang="en-US" dirty="0"/>
          </a:p>
        </p:txBody>
      </p:sp>
    </p:spTree>
    <p:extLst>
      <p:ext uri="{BB962C8B-B14F-4D97-AF65-F5344CB8AC3E}">
        <p14:creationId xmlns:p14="http://schemas.microsoft.com/office/powerpoint/2010/main" val="164163679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now we will </a:t>
            </a:r>
            <a:r>
              <a:rPr lang="en-US" dirty="0" smtClean="0"/>
              <a:t>look at the</a:t>
            </a:r>
            <a:r>
              <a:rPr lang="en-US" baseline="0" dirty="0" smtClean="0"/>
              <a:t> data that is available on the early warning system tab of an individual Student Profile</a:t>
            </a:r>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68</a:t>
            </a:fld>
            <a:endParaRPr lang="en-US" altLang="en-US" dirty="0"/>
          </a:p>
        </p:txBody>
      </p:sp>
    </p:spTree>
    <p:extLst>
      <p:ext uri="{BB962C8B-B14F-4D97-AF65-F5344CB8AC3E}">
        <p14:creationId xmlns:p14="http://schemas.microsoft.com/office/powerpoint/2010/main" val="101483378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807">
              <a:defRPr/>
            </a:pPr>
            <a:r>
              <a:rPr lang="en-US" dirty="0" smtClean="0"/>
              <a:t>Students identified as likely to dropout have a red flag next to their name</a:t>
            </a:r>
            <a:r>
              <a:rPr lang="en-US" dirty="0"/>
              <a:t>.</a:t>
            </a:r>
          </a:p>
          <a:p>
            <a:pPr defTabSz="921807">
              <a:defRPr/>
            </a:pPr>
            <a:r>
              <a:rPr lang="en-US" dirty="0"/>
              <a:t>The number in the green circle next to the student’s name indicates the number of interventions assigned to this student</a:t>
            </a:r>
          </a:p>
          <a:p>
            <a:pPr defTabSz="921807">
              <a:defRPr/>
            </a:pPr>
            <a:r>
              <a:rPr lang="en-US" dirty="0"/>
              <a:t>The Dropout Early Warning System metrics for Attendance, Behavior, and Current Course Grades are displayed.</a:t>
            </a:r>
          </a:p>
          <a:p>
            <a:pPr defTabSz="921807">
              <a:defRPr/>
            </a:pPr>
            <a:r>
              <a:rPr lang="en-US" dirty="0"/>
              <a:t> </a:t>
            </a:r>
          </a:p>
          <a:p>
            <a:pPr defTabSz="921807">
              <a:defRPr/>
            </a:pPr>
            <a:r>
              <a:rPr lang="en-US" dirty="0"/>
              <a:t>The current value for each metric is color coded Green, yellow, red with the current value followed by a trending indicator, the assigned student goal, this student’s current difference from goal value and a link to see more detail for each metric using the More button.</a:t>
            </a: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69</a:t>
            </a:fld>
            <a:endParaRPr lang="en-US" altLang="en-US" dirty="0"/>
          </a:p>
        </p:txBody>
      </p:sp>
    </p:spTree>
    <p:extLst>
      <p:ext uri="{BB962C8B-B14F-4D97-AF65-F5344CB8AC3E}">
        <p14:creationId xmlns:p14="http://schemas.microsoft.com/office/powerpoint/2010/main" val="3641146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log in to the dashboard for your district, visit </a:t>
            </a:r>
            <a:r>
              <a:rPr lang="en-US" u="sng" dirty="0">
                <a:hlinkClick r:id="rId3"/>
              </a:rPr>
              <a:t>http://www.education.state.pa.us</a:t>
            </a:r>
            <a:r>
              <a:rPr lang="en-US" dirty="0"/>
              <a:t>.  Click Log In if you are already registered with the portal. If you are not registered, please click on “Register” to create a new account.</a:t>
            </a:r>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a:solidFill>
                  <a:prstClr val="black"/>
                </a:solidFill>
              </a:rPr>
              <a:pPr>
                <a:defRPr/>
              </a:pPr>
              <a:t>7</a:t>
            </a:fld>
            <a:endParaRPr lang="en-US" altLang="en-US" dirty="0">
              <a:solidFill>
                <a:prstClr val="black"/>
              </a:solidFill>
            </a:endParaRPr>
          </a:p>
        </p:txBody>
      </p:sp>
    </p:spTree>
    <p:extLst>
      <p:ext uri="{BB962C8B-B14F-4D97-AF65-F5344CB8AC3E}">
        <p14:creationId xmlns:p14="http://schemas.microsoft.com/office/powerpoint/2010/main" val="212650560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807">
              <a:defRPr/>
            </a:pPr>
            <a:r>
              <a:rPr lang="en-US" u="none" dirty="0" smtClean="0"/>
              <a:t>Information available under the EWS tab includes important EWS metrics: Attendance, Behavior, Current course grades</a:t>
            </a:r>
          </a:p>
          <a:p>
            <a:r>
              <a:rPr lang="en-US" dirty="0" smtClean="0"/>
              <a:t>Note the More button to the far right for each metric</a:t>
            </a:r>
            <a:r>
              <a:rPr lang="en-US" baseline="0" dirty="0" smtClean="0"/>
              <a:t> </a:t>
            </a:r>
            <a:r>
              <a:rPr lang="en-US" dirty="0" smtClean="0"/>
              <a:t>allows you to drill into more detailed information about each metric for this student.  </a:t>
            </a:r>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70</a:t>
            </a:fld>
            <a:endParaRPr lang="en-US" altLang="en-US" dirty="0"/>
          </a:p>
        </p:txBody>
      </p:sp>
    </p:spTree>
    <p:extLst>
      <p:ext uri="{BB962C8B-B14F-4D97-AF65-F5344CB8AC3E}">
        <p14:creationId xmlns:p14="http://schemas.microsoft.com/office/powerpoint/2010/main" val="21339174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we’ve looked at the early</a:t>
            </a:r>
            <a:r>
              <a:rPr lang="en-US" baseline="0" dirty="0" smtClean="0"/>
              <a:t> warning system tab of the student profile.  </a:t>
            </a:r>
            <a:r>
              <a:rPr lang="en-US" dirty="0" smtClean="0"/>
              <a:t>In</a:t>
            </a:r>
            <a:r>
              <a:rPr lang="en-US" baseline="0" dirty="0" smtClean="0"/>
              <a:t> this next section we will look at the student information tab of the student profile</a:t>
            </a:r>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71</a:t>
            </a:fld>
            <a:endParaRPr lang="en-US" altLang="en-US" dirty="0"/>
          </a:p>
        </p:txBody>
      </p:sp>
    </p:spTree>
    <p:extLst>
      <p:ext uri="{BB962C8B-B14F-4D97-AF65-F5344CB8AC3E}">
        <p14:creationId xmlns:p14="http://schemas.microsoft.com/office/powerpoint/2010/main" val="352112148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first we will look at the Student Information overview</a:t>
            </a:r>
          </a:p>
          <a:p>
            <a:pPr marL="345677" indent="-345677">
              <a:spcAft>
                <a:spcPts val="0"/>
              </a:spcAft>
              <a:buFont typeface="Arial" panose="020B0604020202020204" pitchFamily="34" charset="0"/>
              <a:buChar char="•"/>
            </a:pPr>
            <a:r>
              <a:rPr lang="en-US" u="none" dirty="0" smtClean="0"/>
              <a:t>Again, Interventions assigned to this student appear in the green circle next to the student picture</a:t>
            </a:r>
          </a:p>
          <a:p>
            <a:pPr marL="345677" indent="-345677">
              <a:spcAft>
                <a:spcPts val="0"/>
              </a:spcAft>
              <a:buFont typeface="Arial" panose="020B0604020202020204" pitchFamily="34" charset="0"/>
              <a:buChar char="•"/>
            </a:pPr>
            <a:r>
              <a:rPr lang="en-US" u="none" dirty="0" smtClean="0"/>
              <a:t>And The red flag indicates this student is a dropout risk</a:t>
            </a:r>
          </a:p>
          <a:p>
            <a:pPr marL="345677" indent="-345677">
              <a:spcAft>
                <a:spcPts val="0"/>
              </a:spcAft>
              <a:buFont typeface="Arial" panose="020B0604020202020204" pitchFamily="34" charset="0"/>
              <a:buChar char="•"/>
            </a:pPr>
            <a:r>
              <a:rPr lang="en-US" u="none" dirty="0" smtClean="0"/>
              <a:t>Student’s homeroom teacher is indicated</a:t>
            </a:r>
          </a:p>
          <a:p>
            <a:pPr marL="345677" indent="-345677">
              <a:spcAft>
                <a:spcPts val="0"/>
              </a:spcAft>
              <a:buFont typeface="Arial" panose="020B0604020202020204" pitchFamily="34" charset="0"/>
              <a:buChar char="•"/>
            </a:pPr>
            <a:r>
              <a:rPr lang="en-US" u="none" dirty="0" smtClean="0"/>
              <a:t>Click on the Student Information tab to be shown student overview information</a:t>
            </a: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72</a:t>
            </a:fld>
            <a:endParaRPr lang="en-US" altLang="en-US" dirty="0"/>
          </a:p>
        </p:txBody>
      </p:sp>
    </p:spTree>
    <p:extLst>
      <p:ext uri="{BB962C8B-B14F-4D97-AF65-F5344CB8AC3E}">
        <p14:creationId xmlns:p14="http://schemas.microsoft.com/office/powerpoint/2010/main" val="35175033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partial screenshot of the student overview information.</a:t>
            </a:r>
            <a:r>
              <a:rPr lang="en-US" baseline="0" dirty="0" smtClean="0"/>
              <a:t> </a:t>
            </a:r>
          </a:p>
          <a:p>
            <a:r>
              <a:rPr lang="en-US" baseline="0" dirty="0" smtClean="0"/>
              <a:t>Information displayed on this screen consists of address, parent contact info, and demographic info</a:t>
            </a:r>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73</a:t>
            </a:fld>
            <a:endParaRPr lang="en-US" altLang="en-US" dirty="0"/>
          </a:p>
        </p:txBody>
      </p:sp>
    </p:spTree>
    <p:extLst>
      <p:ext uri="{BB962C8B-B14F-4D97-AF65-F5344CB8AC3E}">
        <p14:creationId xmlns:p14="http://schemas.microsoft.com/office/powerpoint/2010/main" val="135252517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rest of the page looks like this</a:t>
            </a:r>
            <a:r>
              <a:rPr lang="en-US" baseline="0" dirty="0" smtClean="0"/>
              <a:t> - </a:t>
            </a:r>
            <a:r>
              <a:rPr lang="en-US" dirty="0" smtClean="0"/>
              <a:t>This is also</a:t>
            </a:r>
            <a:r>
              <a:rPr lang="en-US" baseline="0" dirty="0" smtClean="0"/>
              <a:t> part of the student information screen.  </a:t>
            </a:r>
          </a:p>
          <a:p>
            <a:r>
              <a:rPr lang="en-US" baseline="0" dirty="0" smtClean="0"/>
              <a:t>School information for the current school year, program participation, special services received and other relevant information is displayed on the Student Information dashboard.</a:t>
            </a:r>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74</a:t>
            </a:fld>
            <a:endParaRPr lang="en-US" altLang="en-US" dirty="0"/>
          </a:p>
        </p:txBody>
      </p:sp>
    </p:spTree>
    <p:extLst>
      <p:ext uri="{BB962C8B-B14F-4D97-AF65-F5344CB8AC3E}">
        <p14:creationId xmlns:p14="http://schemas.microsoft.com/office/powerpoint/2010/main" val="334272910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investigate</a:t>
            </a:r>
            <a:r>
              <a:rPr lang="en-US" baseline="0" dirty="0" smtClean="0"/>
              <a:t> the Academic Dashboard tab now and look</a:t>
            </a:r>
            <a:r>
              <a:rPr lang="en-US" dirty="0" smtClean="0"/>
              <a:t> at the 7 different sub-tabs under the Academic dashboard tab</a:t>
            </a:r>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75</a:t>
            </a:fld>
            <a:endParaRPr lang="en-US" altLang="en-US" dirty="0"/>
          </a:p>
        </p:txBody>
      </p:sp>
    </p:spTree>
    <p:extLst>
      <p:ext uri="{BB962C8B-B14F-4D97-AF65-F5344CB8AC3E}">
        <p14:creationId xmlns:p14="http://schemas.microsoft.com/office/powerpoint/2010/main" val="396722467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8065" indent="-288065">
              <a:spcAft>
                <a:spcPts val="0"/>
              </a:spcAft>
              <a:buFont typeface="Arial" panose="020B0604020202020204" pitchFamily="34" charset="0"/>
              <a:buChar char="•"/>
            </a:pPr>
            <a:r>
              <a:rPr lang="en-US" u="none" dirty="0" smtClean="0"/>
              <a:t>The 7 tabs under Academic Dashboard include: Overview, Attendance and Discipline, State and Local Assessments, Grade and Credits, Advanced Academics, College and Career Readiness </a:t>
            </a:r>
          </a:p>
          <a:p>
            <a:pPr marL="288065" indent="-288065">
              <a:spcAft>
                <a:spcPts val="0"/>
              </a:spcAft>
              <a:buFont typeface="Arial" panose="020B0604020202020204" pitchFamily="34" charset="0"/>
              <a:buChar char="•"/>
            </a:pPr>
            <a:r>
              <a:rPr lang="en-US" dirty="0"/>
              <a:t>We are going to look at each of these tabs individually</a:t>
            </a:r>
          </a:p>
          <a:p>
            <a:pPr marL="288065" indent="-288065">
              <a:spcAft>
                <a:spcPts val="0"/>
              </a:spcAft>
              <a:buFont typeface="Arial" panose="020B0604020202020204" pitchFamily="34" charset="0"/>
              <a:buChar char="•"/>
            </a:pPr>
            <a:r>
              <a:rPr lang="en-US" dirty="0"/>
              <a:t>Open the Overview tab under the Academic Dashboard tab</a:t>
            </a:r>
          </a:p>
          <a:p>
            <a:pPr marL="288065" indent="-288065">
              <a:spcAft>
                <a:spcPts val="0"/>
              </a:spcAft>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76</a:t>
            </a:fld>
            <a:endParaRPr lang="en-US" altLang="en-US" dirty="0"/>
          </a:p>
        </p:txBody>
      </p:sp>
    </p:spTree>
    <p:extLst>
      <p:ext uri="{BB962C8B-B14F-4D97-AF65-F5344CB8AC3E}">
        <p14:creationId xmlns:p14="http://schemas.microsoft.com/office/powerpoint/2010/main" val="375932926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Clicking on The</a:t>
            </a:r>
            <a:r>
              <a:rPr lang="en-US" baseline="0" dirty="0" smtClean="0"/>
              <a:t> overview tab displays high level information about this student in each of the categories</a:t>
            </a:r>
          </a:p>
          <a:p>
            <a:pPr defTabSz="921807">
              <a:defRPr/>
            </a:pPr>
            <a:r>
              <a:rPr lang="en-US" u="none" dirty="0" smtClean="0"/>
              <a:t>Performance Summary indicates metrics met against the goal for this student</a:t>
            </a:r>
          </a:p>
          <a:p>
            <a:pPr defTabSz="921807">
              <a:defRPr/>
            </a:pPr>
            <a:r>
              <a:rPr lang="en-US" u="none" dirty="0" smtClean="0"/>
              <a:t>For</a:t>
            </a:r>
            <a:r>
              <a:rPr lang="en-US" u="none" baseline="0" dirty="0" smtClean="0"/>
              <a:t> example, this student had 8 goals set for attendance and attendance metrics indicates that all 8 goals were met</a:t>
            </a:r>
          </a:p>
          <a:p>
            <a:pPr defTabSz="921807">
              <a:defRPr/>
            </a:pPr>
            <a:r>
              <a:rPr lang="en-US" u="none" baseline="0" dirty="0" smtClean="0"/>
              <a:t>Now lets look at the Attendance and Discipline tab</a:t>
            </a:r>
            <a:endParaRPr lang="en-US" u="none" dirty="0" smtClean="0"/>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77</a:t>
            </a:fld>
            <a:endParaRPr lang="en-US" altLang="en-US" dirty="0"/>
          </a:p>
        </p:txBody>
      </p:sp>
    </p:spTree>
    <p:extLst>
      <p:ext uri="{BB962C8B-B14F-4D97-AF65-F5344CB8AC3E}">
        <p14:creationId xmlns:p14="http://schemas.microsoft.com/office/powerpoint/2010/main" val="309139234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5677" indent="-345677">
              <a:spcAft>
                <a:spcPts val="0"/>
              </a:spcAft>
              <a:buFont typeface="Arial" panose="020B0604020202020204" pitchFamily="34" charset="0"/>
              <a:buChar char="•"/>
            </a:pPr>
            <a:r>
              <a:rPr lang="en-US" u="none" dirty="0" smtClean="0"/>
              <a:t>Attendance metrics categories include: Daily attendance rate, Days absent, Class period absence rate, tardy rate,</a:t>
            </a:r>
          </a:p>
          <a:p>
            <a:pPr marL="345677" indent="-345677">
              <a:spcAft>
                <a:spcPts val="0"/>
              </a:spcAft>
              <a:buFont typeface="Arial" panose="020B0604020202020204" pitchFamily="34" charset="0"/>
              <a:buChar char="•"/>
            </a:pPr>
            <a:r>
              <a:rPr lang="en-US" u="none" dirty="0" smtClean="0"/>
              <a:t>Additional detail is provided in each of these categories</a:t>
            </a:r>
          </a:p>
          <a:p>
            <a:pPr marL="345677" indent="-345677">
              <a:spcAft>
                <a:spcPts val="0"/>
              </a:spcAft>
              <a:buFont typeface="Arial" panose="020B0604020202020204" pitchFamily="34" charset="0"/>
              <a:buChar char="•"/>
            </a:pPr>
            <a:r>
              <a:rPr lang="en-US" u="none" dirty="0" smtClean="0"/>
              <a:t>Where there is a “more” button you can click on it to get more information. We will look at the more button next.</a:t>
            </a: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78</a:t>
            </a:fld>
            <a:endParaRPr lang="en-US" altLang="en-US" dirty="0"/>
          </a:p>
        </p:txBody>
      </p:sp>
    </p:spTree>
    <p:extLst>
      <p:ext uri="{BB962C8B-B14F-4D97-AF65-F5344CB8AC3E}">
        <p14:creationId xmlns:p14="http://schemas.microsoft.com/office/powerpoint/2010/main" val="201351781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5677" indent="-345677">
              <a:spcAft>
                <a:spcPts val="0"/>
              </a:spcAft>
              <a:buFont typeface="Arial" panose="020B0604020202020204" pitchFamily="34" charset="0"/>
              <a:buChar char="•"/>
            </a:pPr>
            <a:r>
              <a:rPr lang="en-US" u="none" dirty="0" smtClean="0"/>
              <a:t>“More” button is available for most metric categories on the Academic Dashboard</a:t>
            </a:r>
          </a:p>
          <a:p>
            <a:pPr marL="345677" indent="-345677">
              <a:spcAft>
                <a:spcPts val="0"/>
              </a:spcAft>
              <a:buFont typeface="Arial" panose="020B0604020202020204" pitchFamily="34" charset="0"/>
              <a:buChar char="•"/>
            </a:pPr>
            <a:r>
              <a:rPr lang="en-US" u="none" dirty="0" smtClean="0"/>
              <a:t>Just like it did in the early warning system tab, this button allows you to drill into more detailed information for the metric</a:t>
            </a: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79</a:t>
            </a:fld>
            <a:endParaRPr lang="en-US" altLang="en-US" dirty="0"/>
          </a:p>
        </p:txBody>
      </p:sp>
    </p:spTree>
    <p:extLst>
      <p:ext uri="{BB962C8B-B14F-4D97-AF65-F5344CB8AC3E}">
        <p14:creationId xmlns:p14="http://schemas.microsoft.com/office/powerpoint/2010/main" val="1498431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Enter your username and password.</a:t>
            </a:r>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a:solidFill>
                  <a:prstClr val="black"/>
                </a:solidFill>
              </a:rPr>
              <a:pPr>
                <a:defRPr/>
              </a:pPr>
              <a:t>8</a:t>
            </a:fld>
            <a:endParaRPr lang="en-US" altLang="en-US" dirty="0">
              <a:solidFill>
                <a:prstClr val="black"/>
              </a:solidFill>
            </a:endParaRPr>
          </a:p>
        </p:txBody>
      </p:sp>
    </p:spTree>
    <p:extLst>
      <p:ext uri="{BB962C8B-B14F-4D97-AF65-F5344CB8AC3E}">
        <p14:creationId xmlns:p14="http://schemas.microsoft.com/office/powerpoint/2010/main" val="48575413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5677" indent="-345677">
              <a:spcAft>
                <a:spcPts val="0"/>
              </a:spcAft>
              <a:buFont typeface="Arial" panose="020B0604020202020204" pitchFamily="34" charset="0"/>
              <a:buChar char="•"/>
            </a:pPr>
            <a:r>
              <a:rPr lang="en-US" u="none" dirty="0" smtClean="0"/>
              <a:t>Discipline metrics are displayed under the same tab as the attendance metrics</a:t>
            </a:r>
          </a:p>
          <a:p>
            <a:pPr marL="345677" indent="-345677">
              <a:spcAft>
                <a:spcPts val="0"/>
              </a:spcAft>
              <a:buFont typeface="Arial" panose="020B0604020202020204" pitchFamily="34" charset="0"/>
              <a:buChar char="•"/>
            </a:pPr>
            <a:r>
              <a:rPr lang="en-US" u="none" dirty="0" smtClean="0"/>
              <a:t>Discipline is located</a:t>
            </a:r>
            <a:r>
              <a:rPr lang="en-US" u="none" baseline="0" dirty="0" smtClean="0"/>
              <a:t> at the bottom of the page</a:t>
            </a:r>
            <a:endParaRPr lang="en-US" u="none" dirty="0" smtClean="0"/>
          </a:p>
          <a:p>
            <a:pPr marL="345677" indent="-345677">
              <a:spcAft>
                <a:spcPts val="0"/>
              </a:spcAft>
              <a:buFont typeface="Arial" panose="020B0604020202020204" pitchFamily="34" charset="0"/>
              <a:buChar char="•"/>
            </a:pPr>
            <a:r>
              <a:rPr lang="en-US" u="none" dirty="0" smtClean="0"/>
              <a:t>Discipline referrals for current year and prior year state reportable offenses and school code of conduct offenses are displayed</a:t>
            </a:r>
          </a:p>
          <a:p>
            <a:pPr marL="345677" indent="-345677">
              <a:spcAft>
                <a:spcPts val="0"/>
              </a:spcAft>
              <a:buFont typeface="Arial" panose="020B0604020202020204" pitchFamily="34" charset="0"/>
              <a:buChar char="•"/>
            </a:pPr>
            <a:r>
              <a:rPr lang="en-US" u="none" dirty="0" smtClean="0"/>
              <a:t>Note the More button is available to drill into more detail</a:t>
            </a: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80</a:t>
            </a:fld>
            <a:endParaRPr lang="en-US" altLang="en-US" dirty="0"/>
          </a:p>
        </p:txBody>
      </p:sp>
    </p:spTree>
    <p:extLst>
      <p:ext uri="{BB962C8B-B14F-4D97-AF65-F5344CB8AC3E}">
        <p14:creationId xmlns:p14="http://schemas.microsoft.com/office/powerpoint/2010/main" val="391060373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5677" indent="-345677">
              <a:buFont typeface="Arial" panose="020B0604020202020204" pitchFamily="34" charset="0"/>
              <a:buChar char="•"/>
            </a:pPr>
            <a:r>
              <a:rPr lang="en-US" u="none" dirty="0" smtClean="0"/>
              <a:t>State Assessments tab shows applicable results for:</a:t>
            </a:r>
          </a:p>
          <a:p>
            <a:pPr marL="806581" lvl="1" indent="-345677"/>
            <a:r>
              <a:rPr lang="en-US" dirty="0" smtClean="0"/>
              <a:t>Performance on PSSA core standards</a:t>
            </a:r>
          </a:p>
          <a:p>
            <a:pPr marL="806581" lvl="1" indent="-345677"/>
            <a:r>
              <a:rPr lang="en-US" dirty="0" smtClean="0"/>
              <a:t>Keystone performance (if applicable</a:t>
            </a:r>
            <a:r>
              <a:rPr lang="en-US" baseline="0" dirty="0" smtClean="0"/>
              <a:t> – not shown at the middle school level)</a:t>
            </a:r>
            <a:endParaRPr lang="en-US" dirty="0" smtClean="0"/>
          </a:p>
          <a:p>
            <a:pPr marL="806581" lvl="1" indent="-345677"/>
            <a:r>
              <a:rPr lang="en-US" dirty="0" smtClean="0"/>
              <a:t>PSSA Academic Content Standards performance</a:t>
            </a:r>
          </a:p>
          <a:p>
            <a:endParaRPr lang="en-US" dirty="0" smtClean="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81</a:t>
            </a:fld>
            <a:endParaRPr lang="en-US" altLang="en-US" dirty="0"/>
          </a:p>
        </p:txBody>
      </p:sp>
    </p:spTree>
    <p:extLst>
      <p:ext uri="{BB962C8B-B14F-4D97-AF65-F5344CB8AC3E}">
        <p14:creationId xmlns:p14="http://schemas.microsoft.com/office/powerpoint/2010/main" val="280650516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5677" indent="-345677">
              <a:buFont typeface="Arial" panose="020B0604020202020204" pitchFamily="34" charset="0"/>
              <a:buChar char="•"/>
            </a:pPr>
            <a:r>
              <a:rPr lang="en-US" dirty="0" smtClean="0"/>
              <a:t>This is only a partial screen shot but </a:t>
            </a:r>
            <a:r>
              <a:rPr lang="en-US" u="none" dirty="0" smtClean="0"/>
              <a:t>Local assessments tab shows results for:</a:t>
            </a:r>
          </a:p>
          <a:p>
            <a:pPr marL="806581" lvl="1" indent="-345677"/>
            <a:r>
              <a:rPr lang="en-US" dirty="0" smtClean="0"/>
              <a:t>Benchmark Assessment Mastery</a:t>
            </a:r>
          </a:p>
          <a:p>
            <a:pPr marL="806581" lvl="1" indent="-345677"/>
            <a:r>
              <a:rPr lang="en-US" u="none" dirty="0" smtClean="0"/>
              <a:t>Learning Standard Mastery for Reading , Writing,  Math, Science, Social Studies</a:t>
            </a: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82</a:t>
            </a:fld>
            <a:endParaRPr lang="en-US" altLang="en-US" dirty="0"/>
          </a:p>
        </p:txBody>
      </p:sp>
    </p:spTree>
    <p:extLst>
      <p:ext uri="{BB962C8B-B14F-4D97-AF65-F5344CB8AC3E}">
        <p14:creationId xmlns:p14="http://schemas.microsoft.com/office/powerpoint/2010/main" val="392360586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ltLang="en-US" u="none" kern="1200" dirty="0" smtClean="0"/>
              <a:t>Under the</a:t>
            </a:r>
            <a:r>
              <a:rPr lang="en-US" altLang="en-US" u="none" kern="1200" baseline="0" dirty="0" smtClean="0"/>
              <a:t> grades and credits tab </a:t>
            </a:r>
            <a:r>
              <a:rPr lang="en-US" altLang="en-US" u="none" kern="1200" dirty="0" smtClean="0"/>
              <a:t>Three metrics for grades</a:t>
            </a:r>
            <a:r>
              <a:rPr lang="en-US" altLang="en-US" u="none" kern="1200" baseline="0" dirty="0" smtClean="0"/>
              <a:t> for this student</a:t>
            </a:r>
            <a:r>
              <a:rPr lang="en-US" altLang="en-US" u="none" kern="1200" dirty="0" smtClean="0"/>
              <a:t> are displayed:</a:t>
            </a:r>
          </a:p>
          <a:p>
            <a:pPr marL="345677" indent="-345677">
              <a:buFont typeface="Arial" panose="020B0604020202020204" pitchFamily="34" charset="0"/>
              <a:buChar char="•"/>
            </a:pPr>
            <a:r>
              <a:rPr lang="en-US" altLang="en-US" u="none" kern="1200" dirty="0" smtClean="0"/>
              <a:t>Class Grades</a:t>
            </a:r>
          </a:p>
          <a:p>
            <a:pPr marL="345677" indent="-345677">
              <a:buFont typeface="Arial" panose="020B0604020202020204" pitchFamily="34" charset="0"/>
              <a:buChar char="•"/>
            </a:pPr>
            <a:r>
              <a:rPr lang="en-US" u="none" kern="1200" dirty="0" smtClean="0"/>
              <a:t>Grades below C level</a:t>
            </a:r>
          </a:p>
          <a:p>
            <a:pPr marL="345677" indent="-345677">
              <a:buFont typeface="Arial" panose="020B0604020202020204" pitchFamily="34" charset="0"/>
              <a:buChar char="•"/>
            </a:pPr>
            <a:r>
              <a:rPr lang="en-US" u="none" kern="1200" dirty="0" smtClean="0"/>
              <a:t>Algebra 1</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83</a:t>
            </a:fld>
            <a:endParaRPr lang="en-US" altLang="en-US" dirty="0"/>
          </a:p>
        </p:txBody>
      </p:sp>
    </p:spTree>
    <p:extLst>
      <p:ext uri="{BB962C8B-B14F-4D97-AF65-F5344CB8AC3E}">
        <p14:creationId xmlns:p14="http://schemas.microsoft.com/office/powerpoint/2010/main" val="93269169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 on the attendance tab a user can see more detail by clicking on the More button, </a:t>
            </a:r>
          </a:p>
          <a:p>
            <a:r>
              <a:rPr lang="en-US" dirty="0"/>
              <a:t>you will see one or two options, Current Courses and Historical Chart, </a:t>
            </a:r>
          </a:p>
          <a:p>
            <a:r>
              <a:rPr lang="en-US" dirty="0"/>
              <a:t>we will look at Current Courses.</a:t>
            </a:r>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84</a:t>
            </a:fld>
            <a:endParaRPr lang="en-US" altLang="en-US" dirty="0"/>
          </a:p>
        </p:txBody>
      </p:sp>
    </p:spTree>
    <p:extLst>
      <p:ext uri="{BB962C8B-B14F-4D97-AF65-F5344CB8AC3E}">
        <p14:creationId xmlns:p14="http://schemas.microsoft.com/office/powerpoint/2010/main" val="369984269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From the Current</a:t>
            </a:r>
            <a:r>
              <a:rPr lang="en-US" baseline="0" dirty="0" smtClean="0">
                <a:latin typeface="Verdana" panose="020B0604030504040204" pitchFamily="34" charset="0"/>
                <a:ea typeface="Verdana" panose="020B0604030504040204" pitchFamily="34" charset="0"/>
                <a:cs typeface="Verdana" panose="020B0604030504040204" pitchFamily="34" charset="0"/>
              </a:rPr>
              <a:t> Courses link under the More button the student’s Current courses can be accessed.</a:t>
            </a:r>
          </a:p>
          <a:p>
            <a:r>
              <a:rPr lang="en-US" dirty="0" smtClean="0">
                <a:latin typeface="Verdana" panose="020B0604030504040204" pitchFamily="34" charset="0"/>
                <a:ea typeface="Verdana" panose="020B0604030504040204" pitchFamily="34" charset="0"/>
                <a:cs typeface="Verdana" panose="020B0604030504040204" pitchFamily="34" charset="0"/>
              </a:rPr>
              <a:t>The </a:t>
            </a:r>
            <a:r>
              <a:rPr lang="en-US" dirty="0">
                <a:latin typeface="Verdana" panose="020B0604030504040204" pitchFamily="34" charset="0"/>
                <a:ea typeface="Verdana" panose="020B0604030504040204" pitchFamily="34" charset="0"/>
                <a:cs typeface="Verdana" panose="020B0604030504040204" pitchFamily="34" charset="0"/>
              </a:rPr>
              <a:t>page displays all the students current courses with:</a:t>
            </a:r>
          </a:p>
          <a:p>
            <a:pPr marL="345677" indent="-345677">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Course#, Description, Subject</a:t>
            </a:r>
          </a:p>
          <a:p>
            <a:r>
              <a:rPr lang="en-US" dirty="0">
                <a:latin typeface="Verdana" panose="020B0604030504040204" pitchFamily="34" charset="0"/>
                <a:ea typeface="Verdana" panose="020B0604030504040204" pitchFamily="34" charset="0"/>
                <a:cs typeface="Verdana" panose="020B0604030504040204" pitchFamily="34" charset="0"/>
              </a:rPr>
              <a:t>Instructor, Grade Level, Credits to be Earned, and Grades Per Grading Period (one, two, three)</a:t>
            </a:r>
          </a:p>
          <a:p>
            <a:r>
              <a:rPr lang="en-US" b="1" dirty="0">
                <a:latin typeface="Verdana" panose="020B0604030504040204" pitchFamily="34" charset="0"/>
                <a:ea typeface="Verdana" panose="020B0604030504040204" pitchFamily="34" charset="0"/>
                <a:cs typeface="Verdana" panose="020B0604030504040204" pitchFamily="34" charset="0"/>
              </a:rPr>
              <a:t>As this student’s homeroom teacher, how would you use this information?</a:t>
            </a:r>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85</a:t>
            </a:fld>
            <a:endParaRPr lang="en-US" altLang="en-US" dirty="0"/>
          </a:p>
        </p:txBody>
      </p:sp>
    </p:spTree>
    <p:extLst>
      <p:ext uri="{BB962C8B-B14F-4D97-AF65-F5344CB8AC3E}">
        <p14:creationId xmlns:p14="http://schemas.microsoft.com/office/powerpoint/2010/main" val="332745650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807">
              <a:defRPr/>
            </a:pPr>
            <a:r>
              <a:rPr lang="en-US" u="none" dirty="0" smtClean="0"/>
              <a:t>Advanced Academics tab displays advanced course potential for this student based on performance on various assessments.</a:t>
            </a:r>
          </a:p>
          <a:p>
            <a:pPr defTabSz="921807">
              <a:defRPr/>
            </a:pPr>
            <a:r>
              <a:rPr lang="en-US" u="none" dirty="0" smtClean="0"/>
              <a:t>In the sample</a:t>
            </a:r>
            <a:r>
              <a:rPr lang="en-US" u="none" baseline="0" dirty="0" smtClean="0"/>
              <a:t> page the student has reached the state commended level for advanced course potential but this student has not enrolled in any advanced courses.</a:t>
            </a:r>
            <a:endParaRPr lang="en-US" u="none" dirty="0" smtClean="0"/>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86</a:t>
            </a:fld>
            <a:endParaRPr lang="en-US" altLang="en-US" dirty="0"/>
          </a:p>
        </p:txBody>
      </p:sp>
    </p:spTree>
    <p:extLst>
      <p:ext uri="{BB962C8B-B14F-4D97-AF65-F5344CB8AC3E}">
        <p14:creationId xmlns:p14="http://schemas.microsoft.com/office/powerpoint/2010/main" val="187215578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US" u="none" dirty="0" smtClean="0"/>
              <a:t>For high school staff members CCR displays information on college entrance exams taken</a:t>
            </a:r>
            <a:r>
              <a:rPr lang="en-US" u="none" baseline="0" dirty="0" smtClean="0"/>
              <a:t> including, PSAT, SAT, ACT</a:t>
            </a:r>
          </a:p>
          <a:p>
            <a:pPr>
              <a:spcAft>
                <a:spcPts val="0"/>
              </a:spcAft>
            </a:pPr>
            <a:r>
              <a:rPr lang="en-US" u="none" baseline="0" dirty="0" smtClean="0"/>
              <a:t>This concludes our tour of the academic dashboard sub-tabs</a:t>
            </a:r>
            <a:endParaRPr lang="en-US" u="none" dirty="0" smtClean="0"/>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87</a:t>
            </a:fld>
            <a:endParaRPr lang="en-US" altLang="en-US" dirty="0"/>
          </a:p>
        </p:txBody>
      </p:sp>
    </p:spTree>
    <p:extLst>
      <p:ext uri="{BB962C8B-B14F-4D97-AF65-F5344CB8AC3E}">
        <p14:creationId xmlns:p14="http://schemas.microsoft.com/office/powerpoint/2010/main" val="193090522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investigate</a:t>
            </a:r>
            <a:r>
              <a:rPr lang="en-US" baseline="0" dirty="0" smtClean="0"/>
              <a:t> the intervention catalog as a staff member would see it while they are looking at an individual student profile</a:t>
            </a:r>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88</a:t>
            </a:fld>
            <a:endParaRPr lang="en-US" altLang="en-US" dirty="0"/>
          </a:p>
        </p:txBody>
      </p:sp>
    </p:spTree>
    <p:extLst>
      <p:ext uri="{BB962C8B-B14F-4D97-AF65-F5344CB8AC3E}">
        <p14:creationId xmlns:p14="http://schemas.microsoft.com/office/powerpoint/2010/main" val="226981136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We are viewing the intervention catalog for this student.  Student Tracy Alvarado has an Early Warning Flag and has 0 interventions assigned.  While</a:t>
            </a:r>
            <a:r>
              <a:rPr lang="en-US" sz="1200" baseline="0" dirty="0" smtClean="0"/>
              <a:t> she has been flagged as at risk, no interventions have been assigned to her yet.  This is a case that calls for action to be taken. </a:t>
            </a:r>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89</a:t>
            </a:fld>
            <a:endParaRPr lang="en-US" altLang="en-US" dirty="0"/>
          </a:p>
        </p:txBody>
      </p:sp>
    </p:spTree>
    <p:extLst>
      <p:ext uri="{BB962C8B-B14F-4D97-AF65-F5344CB8AC3E}">
        <p14:creationId xmlns:p14="http://schemas.microsoft.com/office/powerpoint/2010/main" val="1589965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My PDE on the Left Blue Pane to access the applications that you are authorized to view.</a:t>
            </a:r>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a:solidFill>
                  <a:prstClr val="black"/>
                </a:solidFill>
              </a:rPr>
              <a:pPr>
                <a:defRPr/>
              </a:pPr>
              <a:t>9</a:t>
            </a:fld>
            <a:endParaRPr lang="en-US" altLang="en-US" dirty="0">
              <a:solidFill>
                <a:prstClr val="black"/>
              </a:solidFill>
            </a:endParaRPr>
          </a:p>
        </p:txBody>
      </p:sp>
    </p:spTree>
    <p:extLst>
      <p:ext uri="{BB962C8B-B14F-4D97-AF65-F5344CB8AC3E}">
        <p14:creationId xmlns:p14="http://schemas.microsoft.com/office/powerpoint/2010/main" val="34844825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narrow</a:t>
            </a:r>
            <a:r>
              <a:rPr lang="en-US" baseline="0" dirty="0" smtClean="0"/>
              <a:t> the list of interventions, </a:t>
            </a:r>
            <a:r>
              <a:rPr lang="en-US" u="none" baseline="0" dirty="0" smtClean="0"/>
              <a:t>u</a:t>
            </a:r>
            <a:r>
              <a:rPr lang="en-US" u="none" dirty="0" smtClean="0"/>
              <a:t>sers can search for interventions:</a:t>
            </a:r>
          </a:p>
          <a:p>
            <a:pPr marL="342900" indent="-342900">
              <a:buFont typeface="Arial" panose="020B0604020202020204" pitchFamily="34" charset="0"/>
              <a:buChar char="•"/>
            </a:pPr>
            <a:r>
              <a:rPr lang="en-US" u="none" dirty="0" smtClean="0"/>
              <a:t>Keyword</a:t>
            </a:r>
          </a:p>
          <a:p>
            <a:pPr marL="342900" indent="-342900">
              <a:buFont typeface="Arial" panose="020B0604020202020204" pitchFamily="34" charset="0"/>
              <a:buChar char="•"/>
            </a:pPr>
            <a:r>
              <a:rPr lang="en-US" u="none" dirty="0" smtClean="0"/>
              <a:t>School Availability</a:t>
            </a:r>
          </a:p>
          <a:p>
            <a:pPr marL="342900" indent="-342900">
              <a:buFont typeface="Arial" panose="020B0604020202020204" pitchFamily="34" charset="0"/>
              <a:buChar char="•"/>
            </a:pPr>
            <a:r>
              <a:rPr lang="en-US" u="none" dirty="0" smtClean="0"/>
              <a:t>Population</a:t>
            </a:r>
          </a:p>
          <a:p>
            <a:pPr marL="342900" indent="-342900">
              <a:buFont typeface="Arial" panose="020B0604020202020204" pitchFamily="34" charset="0"/>
              <a:buChar char="•"/>
            </a:pPr>
            <a:r>
              <a:rPr lang="en-US" u="none" dirty="0" smtClean="0"/>
              <a:t>Improvement Area</a:t>
            </a:r>
          </a:p>
          <a:p>
            <a:pPr marL="342900" indent="-342900">
              <a:buFont typeface="Arial" panose="020B0604020202020204" pitchFamily="34" charset="0"/>
              <a:buChar char="•"/>
            </a:pPr>
            <a:r>
              <a:rPr lang="en-US" u="none" dirty="0" smtClean="0"/>
              <a:t>Grade Level</a:t>
            </a:r>
          </a:p>
          <a:p>
            <a:pPr marL="342900" indent="-342900">
              <a:buFont typeface="Arial" panose="020B0604020202020204" pitchFamily="34" charset="0"/>
              <a:buChar char="•"/>
            </a:pPr>
            <a:r>
              <a:rPr lang="en-US" u="none" dirty="0" smtClean="0"/>
              <a:t>Intervention Level</a:t>
            </a:r>
          </a:p>
          <a:p>
            <a:pPr marL="342900" indent="-342900">
              <a:buFont typeface="Arial" panose="020B0604020202020204" pitchFamily="34" charset="0"/>
              <a:buChar char="•"/>
            </a:pPr>
            <a:r>
              <a:rPr lang="en-US" u="none" dirty="0" smtClean="0"/>
              <a:t>Gender Specificity </a:t>
            </a: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90</a:t>
            </a:fld>
            <a:endParaRPr lang="en-US" altLang="en-US" dirty="0"/>
          </a:p>
        </p:txBody>
      </p:sp>
    </p:spTree>
    <p:extLst>
      <p:ext uri="{BB962C8B-B14F-4D97-AF65-F5344CB8AC3E}">
        <p14:creationId xmlns:p14="http://schemas.microsoft.com/office/powerpoint/2010/main" val="153184504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u="none" dirty="0" smtClean="0"/>
              <a:t>This student</a:t>
            </a:r>
            <a:r>
              <a:rPr lang="en-US" u="none" baseline="0" dirty="0" smtClean="0"/>
              <a:t> is </a:t>
            </a:r>
            <a:r>
              <a:rPr lang="en-US" u="none" dirty="0" smtClean="0"/>
              <a:t>flagged at risk for the Language Arts Indicator.</a:t>
            </a:r>
            <a:r>
              <a:rPr lang="en-US" u="none" baseline="0" dirty="0" smtClean="0"/>
              <a:t>  </a:t>
            </a:r>
            <a:r>
              <a:rPr lang="en-US" u="none" dirty="0" smtClean="0"/>
              <a:t>Let’s select Language Arts under the Improvement Areas selection criteria.</a:t>
            </a: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91</a:t>
            </a:fld>
            <a:endParaRPr lang="en-US" altLang="en-US" dirty="0"/>
          </a:p>
        </p:txBody>
      </p:sp>
    </p:spTree>
    <p:extLst>
      <p:ext uri="{BB962C8B-B14F-4D97-AF65-F5344CB8AC3E}">
        <p14:creationId xmlns:p14="http://schemas.microsoft.com/office/powerpoint/2010/main" val="133612633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u="none" dirty="0" smtClean="0"/>
              <a:t>Select the desired Intervention from the Intervention.</a:t>
            </a:r>
            <a:r>
              <a:rPr lang="en-US" u="none" baseline="0" dirty="0" smtClean="0"/>
              <a:t>  </a:t>
            </a:r>
            <a:r>
              <a:rPr lang="en-US" u="none" dirty="0" smtClean="0"/>
              <a:t>Click </a:t>
            </a:r>
            <a:r>
              <a:rPr lang="en-US" b="1" u="none" dirty="0" smtClean="0"/>
              <a:t>Assign Intervention.</a:t>
            </a:r>
            <a:r>
              <a:rPr lang="en-US" b="1" u="none" baseline="0" dirty="0" smtClean="0"/>
              <a:t>  </a:t>
            </a:r>
            <a:r>
              <a:rPr lang="en-US" u="none" dirty="0" smtClean="0"/>
              <a:t>The Assign Intervention dialog box will pop up.</a:t>
            </a:r>
            <a:r>
              <a:rPr lang="en-US" u="none" baseline="0" dirty="0" smtClean="0"/>
              <a:t>  </a:t>
            </a:r>
            <a:r>
              <a:rPr lang="en-US" u="none" dirty="0" smtClean="0"/>
              <a:t>Type the start date,</a:t>
            </a:r>
            <a:r>
              <a:rPr lang="en-US" u="none" baseline="0" dirty="0" smtClean="0"/>
              <a:t> </a:t>
            </a:r>
            <a:r>
              <a:rPr lang="en-US" u="none" dirty="0" smtClean="0"/>
              <a:t>expected completion date and the goal for this intervention in the space provided.</a:t>
            </a:r>
            <a:r>
              <a:rPr lang="en-US" u="none" baseline="0" dirty="0" smtClean="0"/>
              <a:t>  </a:t>
            </a:r>
            <a:r>
              <a:rPr lang="en-US" u="none" dirty="0" smtClean="0"/>
              <a:t>Click </a:t>
            </a:r>
            <a:r>
              <a:rPr lang="en-US" b="1" u="none" dirty="0" smtClean="0"/>
              <a:t>Confirm.</a:t>
            </a: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92</a:t>
            </a:fld>
            <a:endParaRPr lang="en-US" altLang="en-US" dirty="0"/>
          </a:p>
        </p:txBody>
      </p:sp>
    </p:spTree>
    <p:extLst>
      <p:ext uri="{BB962C8B-B14F-4D97-AF65-F5344CB8AC3E}">
        <p14:creationId xmlns:p14="http://schemas.microsoft.com/office/powerpoint/2010/main" val="285735858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u="none" dirty="0" smtClean="0"/>
              <a:t>Note the green circle next to Tracy’s picture with 1 intervention assigned.</a:t>
            </a:r>
            <a:r>
              <a:rPr lang="en-US" u="none" baseline="0" dirty="0" smtClean="0"/>
              <a:t>  </a:t>
            </a:r>
            <a:r>
              <a:rPr lang="en-US" u="none" dirty="0" smtClean="0"/>
              <a:t>This green circle reflects the total number of Interventions assigned to the student that have not yet been completed.</a:t>
            </a: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93</a:t>
            </a:fld>
            <a:endParaRPr lang="en-US" altLang="en-US" dirty="0"/>
          </a:p>
        </p:txBody>
      </p:sp>
    </p:spTree>
    <p:extLst>
      <p:ext uri="{BB962C8B-B14F-4D97-AF65-F5344CB8AC3E}">
        <p14:creationId xmlns:p14="http://schemas.microsoft.com/office/powerpoint/2010/main" val="263545301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1200" dirty="0" smtClean="0"/>
              <a:t>The Intervention is now posted on the Student Intervention page</a:t>
            </a:r>
          </a:p>
          <a:p>
            <a:pPr marL="342900" indent="-342900">
              <a:buFont typeface="Arial" panose="020B0604020202020204" pitchFamily="34" charset="0"/>
              <a:buChar char="•"/>
            </a:pPr>
            <a:r>
              <a:rPr lang="en-US" sz="1200" dirty="0" smtClean="0"/>
              <a:t>Start date, Expected Completion Date, Level, Assigned By and Date Completed are also posted</a:t>
            </a:r>
          </a:p>
          <a:p>
            <a:pPr marL="0" indent="0">
              <a:buFont typeface="Arial" panose="020B0604020202020204" pitchFamily="34" charset="0"/>
              <a:buNone/>
            </a:pPr>
            <a:r>
              <a:rPr lang="en-US" u="none" dirty="0" smtClean="0"/>
              <a:t>.</a:t>
            </a: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94</a:t>
            </a:fld>
            <a:endParaRPr lang="en-US" altLang="en-US" dirty="0"/>
          </a:p>
        </p:txBody>
      </p:sp>
    </p:spTree>
    <p:extLst>
      <p:ext uri="{BB962C8B-B14F-4D97-AF65-F5344CB8AC3E}">
        <p14:creationId xmlns:p14="http://schemas.microsoft.com/office/powerpoint/2010/main" val="144881321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mj-lt"/>
              <a:buAutoNum type="arabicPeriod"/>
            </a:pPr>
            <a:r>
              <a:rPr lang="en-US" u="none" dirty="0" smtClean="0"/>
              <a:t>Select a student from your first class and List 3 things you learn about their Guardian/Parent.</a:t>
            </a:r>
          </a:p>
          <a:p>
            <a:pPr marL="457200" indent="-457200">
              <a:buFont typeface="+mj-lt"/>
              <a:buAutoNum type="arabicPeriod"/>
            </a:pPr>
            <a:r>
              <a:rPr lang="en-US" u="none" dirty="0" smtClean="0"/>
              <a:t>Is this student participating in any programs or receiving Special Services?</a:t>
            </a:r>
          </a:p>
          <a:p>
            <a:pPr marL="457200" indent="-457200">
              <a:buFont typeface="+mj-lt"/>
              <a:buAutoNum type="arabicPeriod"/>
            </a:pPr>
            <a:r>
              <a:rPr lang="en-US" u="none" dirty="0" smtClean="0"/>
              <a:t>Choose 2 of your students to examine. What patterns of attendance do you find?</a:t>
            </a:r>
          </a:p>
          <a:p>
            <a:pPr marL="457200" indent="-457200">
              <a:buFont typeface="+mj-lt"/>
              <a:buAutoNum type="arabicPeriod"/>
            </a:pPr>
            <a:r>
              <a:rPr lang="en-US" u="none" dirty="0" smtClean="0"/>
              <a:t>Which of your students has the most absences year to date?</a:t>
            </a:r>
          </a:p>
          <a:p>
            <a:pPr marL="457200" indent="-457200">
              <a:buFont typeface="+mj-lt"/>
              <a:buAutoNum type="arabicPeriod"/>
            </a:pPr>
            <a:r>
              <a:rPr lang="en-US" u="none" dirty="0" smtClean="0"/>
              <a:t>What is the value for the School Code of Conduct Goal for this student?</a:t>
            </a:r>
          </a:p>
          <a:p>
            <a:pPr marL="457200" indent="-457200">
              <a:buFont typeface="+mj-lt"/>
              <a:buAutoNum type="arabicPeriod"/>
            </a:pPr>
            <a:r>
              <a:rPr lang="en-US" u="none" dirty="0" smtClean="0"/>
              <a:t>Explore the Academic Dashboard tabs of one of your students.   List 5 things you learned about that student </a:t>
            </a:r>
          </a:p>
          <a:p>
            <a:endParaRPr lang="en-US" dirty="0" smtClean="0"/>
          </a:p>
          <a:p>
            <a:pPr>
              <a:spcBef>
                <a:spcPts val="0"/>
              </a:spcBef>
            </a:pPr>
            <a:r>
              <a:rPr lang="en-US" b="1" dirty="0"/>
              <a:t>Trainer’s note:</a:t>
            </a:r>
            <a:r>
              <a:rPr lang="en-US" dirty="0"/>
              <a:t> When you demonstrate to any participants, you should always use the demo site with the anonymized data set. However, participants should log into their actual real production site whenever possible during training. The real data found in their production site is much more compelling to an educator than is an anonymized data set. As a note, you will need to monitor the participants closely as they will tend to get absorbed in the data they see. Keep participants on track by asking questions such as the following:</a:t>
            </a:r>
          </a:p>
          <a:p>
            <a:pPr>
              <a:spcBef>
                <a:spcPts val="0"/>
              </a:spcBef>
            </a:pPr>
            <a:r>
              <a:rPr lang="en-US" dirty="0"/>
              <a:t>Did you identify the 1</a:t>
            </a:r>
            <a:r>
              <a:rPr lang="en-US" baseline="30000" dirty="0"/>
              <a:t>st</a:t>
            </a:r>
            <a:r>
              <a:rPr lang="en-US" dirty="0"/>
              <a:t> and last student?</a:t>
            </a:r>
          </a:p>
          <a:p>
            <a:pPr>
              <a:spcBef>
                <a:spcPts val="0"/>
              </a:spcBef>
            </a:pPr>
            <a:r>
              <a:rPr lang="en-US" dirty="0"/>
              <a:t>Did you find students with grades below C? </a:t>
            </a:r>
          </a:p>
          <a:p>
            <a:pPr>
              <a:spcBef>
                <a:spcPts val="0"/>
              </a:spcBef>
            </a:pPr>
            <a:r>
              <a:rPr lang="en-US" dirty="0"/>
              <a:t>Did you find students who are trending down?</a:t>
            </a:r>
          </a:p>
          <a:p>
            <a:pPr>
              <a:spcBef>
                <a:spcPts val="0"/>
              </a:spcBef>
            </a:pPr>
            <a:r>
              <a:rPr lang="en-US" dirty="0"/>
              <a:t>Did you find students who are trending up?</a:t>
            </a: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95</a:t>
            </a:fld>
            <a:endParaRPr lang="en-US" altLang="en-US" dirty="0"/>
          </a:p>
        </p:txBody>
      </p:sp>
    </p:spTree>
    <p:extLst>
      <p:ext uri="{BB962C8B-B14F-4D97-AF65-F5344CB8AC3E}">
        <p14:creationId xmlns:p14="http://schemas.microsoft.com/office/powerpoint/2010/main" val="265520086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last tab on the student profile dashboard is the student transcript tab </a:t>
            </a:r>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96</a:t>
            </a:fld>
            <a:endParaRPr lang="en-US" altLang="en-US" dirty="0"/>
          </a:p>
        </p:txBody>
      </p:sp>
    </p:spTree>
    <p:extLst>
      <p:ext uri="{BB962C8B-B14F-4D97-AF65-F5344CB8AC3E}">
        <p14:creationId xmlns:p14="http://schemas.microsoft.com/office/powerpoint/2010/main" val="76767183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5677" indent="-345677">
              <a:spcAft>
                <a:spcPts val="0"/>
              </a:spcAft>
              <a:buFont typeface="Arial" panose="020B0604020202020204" pitchFamily="34" charset="0"/>
              <a:buChar char="•"/>
            </a:pPr>
            <a:r>
              <a:rPr lang="en-US" u="none" dirty="0" smtClean="0"/>
              <a:t>Information about current courses is displayed</a:t>
            </a:r>
          </a:p>
          <a:p>
            <a:pPr marL="345677" indent="-345677">
              <a:spcAft>
                <a:spcPts val="0"/>
              </a:spcAft>
              <a:buFont typeface="Arial" panose="020B0604020202020204" pitchFamily="34" charset="0"/>
              <a:buChar char="•"/>
            </a:pPr>
            <a:r>
              <a:rPr lang="en-US" u="none" dirty="0" smtClean="0"/>
              <a:t>Information</a:t>
            </a:r>
            <a:r>
              <a:rPr lang="en-US" u="none" baseline="0" dirty="0" smtClean="0"/>
              <a:t> includes course number, course description, subject area, instructor, grade level, credits to be earned, and grades for each grading period</a:t>
            </a:r>
            <a:endParaRPr lang="en-US" u="none" dirty="0" smtClean="0"/>
          </a:p>
          <a:p>
            <a:pPr marL="345677" indent="-345677">
              <a:spcAft>
                <a:spcPts val="0"/>
              </a:spcAft>
              <a:buFont typeface="Arial" panose="020B0604020202020204" pitchFamily="34" charset="0"/>
              <a:buChar char="•"/>
            </a:pPr>
            <a:r>
              <a:rPr lang="en-US" u="none" dirty="0" smtClean="0"/>
              <a:t>Course history and historical assessment scores are available from the “jump to” list</a:t>
            </a:r>
          </a:p>
          <a:p>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97</a:t>
            </a:fld>
            <a:endParaRPr lang="en-US" altLang="en-US" dirty="0"/>
          </a:p>
        </p:txBody>
      </p:sp>
    </p:spTree>
    <p:extLst>
      <p:ext uri="{BB962C8B-B14F-4D97-AF65-F5344CB8AC3E}">
        <p14:creationId xmlns:p14="http://schemas.microsoft.com/office/powerpoint/2010/main" val="235203980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indent="-342900">
              <a:defRPr/>
            </a:pPr>
            <a:r>
              <a:rPr lang="en-US" dirty="0" smtClean="0"/>
              <a:t>Wrap </a:t>
            </a:r>
            <a:r>
              <a:rPr lang="en-US" dirty="0" smtClean="0"/>
              <a:t>Up</a:t>
            </a:r>
          </a:p>
          <a:p>
            <a:pPr marL="628650" indent="-342900">
              <a:buFont typeface="Arial" panose="020B0604020202020204" pitchFamily="34" charset="0"/>
              <a:buChar char="•"/>
              <a:defRPr/>
            </a:pPr>
            <a:r>
              <a:rPr lang="en-US" u="none" dirty="0" smtClean="0"/>
              <a:t>Describe the purpose of each tab on the PDE Educator Dashboard: School Information, Academic Dashboard, Early Warning System and Interventions</a:t>
            </a:r>
          </a:p>
          <a:p>
            <a:pPr marL="628650" indent="-342900">
              <a:buFont typeface="Arial" panose="020B0604020202020204" pitchFamily="34" charset="0"/>
              <a:buChar char="•"/>
              <a:defRPr/>
            </a:pPr>
            <a:r>
              <a:rPr lang="en-US" u="none" dirty="0" smtClean="0"/>
              <a:t>As a school administrator, what are some ways you might use the tabs under the Academic Dashboard to support your students and staff?</a:t>
            </a:r>
          </a:p>
          <a:p>
            <a:pPr marL="628650" lvl="1" indent="-342900">
              <a:buFont typeface="Arial" panose="020B0604020202020204" pitchFamily="34" charset="0"/>
              <a:buChar char="•"/>
              <a:defRPr/>
            </a:pPr>
            <a:r>
              <a:rPr lang="en-US" dirty="0" smtClean="0"/>
              <a:t>List 2 examples of types of indicators available on each tab of the PDE Educator Dashboard for administrators: School Information,  Academic Dashboard, Early Warning System, and Interventions</a:t>
            </a:r>
          </a:p>
          <a:p>
            <a:pPr marL="628650" indent="-342900">
              <a:defRPr/>
            </a:pPr>
            <a:endParaRPr lang="en-US" dirty="0" smtClean="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98</a:t>
            </a:fld>
            <a:endParaRPr lang="en-US" altLang="en-US" dirty="0"/>
          </a:p>
        </p:txBody>
      </p:sp>
    </p:spTree>
    <p:extLst>
      <p:ext uri="{BB962C8B-B14F-4D97-AF65-F5344CB8AC3E}">
        <p14:creationId xmlns:p14="http://schemas.microsoft.com/office/powerpoint/2010/main" val="206018654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take a moment and respond</a:t>
            </a:r>
            <a:r>
              <a:rPr lang="en-US" baseline="0" dirty="0" smtClean="0"/>
              <a:t> to the brief assessment questions.  Your instructor will provide instructions on accessing the assessment. </a:t>
            </a:r>
            <a:endParaRPr lang="en-US" dirty="0"/>
          </a:p>
        </p:txBody>
      </p:sp>
      <p:sp>
        <p:nvSpPr>
          <p:cNvPr id="4" name="Slide Number Placeholder 3"/>
          <p:cNvSpPr>
            <a:spLocks noGrp="1"/>
          </p:cNvSpPr>
          <p:nvPr>
            <p:ph type="sldNum" sz="quarter" idx="10"/>
          </p:nvPr>
        </p:nvSpPr>
        <p:spPr/>
        <p:txBody>
          <a:bodyPr/>
          <a:lstStyle/>
          <a:p>
            <a:pPr>
              <a:defRPr/>
            </a:pPr>
            <a:fld id="{404F9923-1B1A-4575-B508-FFFDCE721753}" type="slidenum">
              <a:rPr lang="en-US" altLang="en-US" smtClean="0"/>
              <a:pPr>
                <a:defRPr/>
              </a:pPr>
              <a:t>99</a:t>
            </a:fld>
            <a:endParaRPr lang="en-US" altLang="en-US" dirty="0"/>
          </a:p>
        </p:txBody>
      </p:sp>
    </p:spTree>
    <p:extLst>
      <p:ext uri="{BB962C8B-B14F-4D97-AF65-F5344CB8AC3E}">
        <p14:creationId xmlns:p14="http://schemas.microsoft.com/office/powerpoint/2010/main" val="40438393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600200"/>
            <a:ext cx="7772400" cy="2002536"/>
          </a:xfrm>
          <a:prstGeom prst="rect">
            <a:avLst/>
          </a:prstGeom>
        </p:spPr>
        <p:txBody>
          <a:bodyPr/>
          <a:lstStyle>
            <a:lvl1pPr>
              <a:defRPr sz="44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edit Master title</a:t>
            </a:r>
            <a:br>
              <a:rPr lang="en-US" dirty="0" smtClean="0"/>
            </a:br>
            <a:endParaRPr lang="en-US" dirty="0"/>
          </a:p>
        </p:txBody>
      </p:sp>
      <p:sp>
        <p:nvSpPr>
          <p:cNvPr id="3" name="Subtitle 2"/>
          <p:cNvSpPr>
            <a:spLocks noGrp="1"/>
          </p:cNvSpPr>
          <p:nvPr>
            <p:ph type="subTitle" idx="1"/>
          </p:nvPr>
        </p:nvSpPr>
        <p:spPr>
          <a:xfrm>
            <a:off x="1371600" y="3886200"/>
            <a:ext cx="6400800" cy="612648"/>
          </a:xfrm>
        </p:spPr>
        <p:txBody>
          <a:bodyPr/>
          <a:lstStyle>
            <a:lvl1pPr marL="0" indent="0" algn="ctr">
              <a:buNone/>
              <a:defRPr sz="2400">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457200"/>
            <a:ext cx="8230313" cy="652329"/>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00800" y="6126480"/>
            <a:ext cx="2304488" cy="548688"/>
          </a:xfrm>
          <a:prstGeom prst="rect">
            <a:avLst/>
          </a:prstGeom>
        </p:spPr>
      </p:pic>
    </p:spTree>
    <p:extLst>
      <p:ext uri="{BB962C8B-B14F-4D97-AF65-F5344CB8AC3E}">
        <p14:creationId xmlns:p14="http://schemas.microsoft.com/office/powerpoint/2010/main" val="2151560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457200"/>
            <a:ext cx="8230313" cy="652329"/>
          </a:xfrm>
          <a:prstGeom prst="rect">
            <a:avLst/>
          </a:prstGeom>
        </p:spPr>
      </p:pic>
      <p:sp>
        <p:nvSpPr>
          <p:cNvPr id="3" name="Content Placeholder 2"/>
          <p:cNvSpPr>
            <a:spLocks noGrp="1"/>
          </p:cNvSpPr>
          <p:nvPr>
            <p:ph idx="1"/>
          </p:nvPr>
        </p:nvSpPr>
        <p:spPr>
          <a:xfrm>
            <a:off x="457200" y="1371600"/>
            <a:ext cx="8229600" cy="4480560"/>
          </a:xfrm>
        </p:spPr>
        <p:txBody>
          <a:bodyPr/>
          <a:lstStyle>
            <a:lvl1pPr marL="0" indent="0">
              <a:spcBef>
                <a:spcPts val="300"/>
              </a:spcBef>
              <a:spcAft>
                <a:spcPts val="1200"/>
              </a:spcAft>
              <a:buNone/>
              <a:defRPr sz="2000" u="sng">
                <a:latin typeface="Verdana" panose="020B0604030504040204" pitchFamily="34" charset="0"/>
                <a:ea typeface="Verdana" panose="020B0604030504040204" pitchFamily="34" charset="0"/>
                <a:cs typeface="Verdana" panose="020B0604030504040204" pitchFamily="34" charset="0"/>
              </a:defRPr>
            </a:lvl1pPr>
            <a:lvl2pPr marL="457200" indent="-274320">
              <a:spcBef>
                <a:spcPts val="300"/>
              </a:spcBef>
              <a:spcAft>
                <a:spcPts val="1200"/>
              </a:spcAft>
              <a:buFont typeface="Arial" panose="020B0604020202020204" pitchFamily="34" charset="0"/>
              <a:buChar char="•"/>
              <a:defRPr sz="2000">
                <a:latin typeface="Verdana" panose="020B0604030504040204" pitchFamily="34" charset="0"/>
                <a:ea typeface="Verdana" panose="020B0604030504040204" pitchFamily="34" charset="0"/>
                <a:cs typeface="Verdana" panose="020B0604030504040204" pitchFamily="34" charset="0"/>
              </a:defRPr>
            </a:lvl2pPr>
            <a:lvl3pPr marL="914400" indent="-274320">
              <a:spcBef>
                <a:spcPts val="300"/>
              </a:spcBef>
              <a:spcAft>
                <a:spcPts val="1200"/>
              </a:spcAft>
              <a:buFont typeface="Arial" panose="020B0604020202020204" pitchFamily="34" charset="0"/>
              <a:buChar char="•"/>
              <a:defRPr sz="2000">
                <a:latin typeface="Verdana" panose="020B0604030504040204" pitchFamily="34" charset="0"/>
                <a:ea typeface="Verdana" panose="020B0604030504040204" pitchFamily="34" charset="0"/>
                <a:cs typeface="Verdana" panose="020B0604030504040204" pitchFamily="34" charset="0"/>
              </a:defRPr>
            </a:lvl3pPr>
            <a:lvl4pPr marL="1371600" indent="-274320">
              <a:spcBef>
                <a:spcPts val="300"/>
              </a:spcBef>
              <a:spcAft>
                <a:spcPts val="1200"/>
              </a:spcAft>
              <a:buFont typeface="Arial" panose="020B0604020202020204" pitchFamily="34" charset="0"/>
              <a:buChar char="•"/>
              <a:defRPr sz="2000">
                <a:latin typeface="Verdana" panose="020B0604030504040204" pitchFamily="34" charset="0"/>
                <a:ea typeface="Verdana" panose="020B0604030504040204" pitchFamily="34" charset="0"/>
                <a:cs typeface="Verdana" panose="020B0604030504040204" pitchFamily="34" charset="0"/>
              </a:defRPr>
            </a:lvl4pPr>
            <a:lvl5pPr marL="1828800" indent="-274320">
              <a:spcBef>
                <a:spcPts val="300"/>
              </a:spcBef>
              <a:spcAft>
                <a:spcPts val="1200"/>
              </a:spcAft>
              <a:buFont typeface="Arial" panose="020B0604020202020204" pitchFamily="34" charset="0"/>
              <a:buChar char="•"/>
              <a:defRPr sz="2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740664" y="457200"/>
            <a:ext cx="7872984" cy="466344"/>
          </a:xfrm>
        </p:spPr>
        <p:txBody>
          <a:bodyPr/>
          <a:lstStyle>
            <a:lvl1pPr algn="l">
              <a:defRPr sz="24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6" name="Rectangle 6"/>
          <p:cNvSpPr>
            <a:spLocks noGrp="1" noChangeArrowheads="1"/>
          </p:cNvSpPr>
          <p:nvPr>
            <p:ph type="sldNum" sz="quarter" idx="12"/>
          </p:nvPr>
        </p:nvSpPr>
        <p:spPr>
          <a:xfrm>
            <a:off x="457200" y="6248400"/>
            <a:ext cx="457200" cy="457200"/>
          </a:xfrm>
          <a:ln/>
        </p:spPr>
        <p:txBody>
          <a:bodyPr/>
          <a:lstStyle>
            <a:lvl1pPr algn="ctr">
              <a:defRPr/>
            </a:lvl1pPr>
          </a:lstStyle>
          <a:p>
            <a:pPr>
              <a:defRPr/>
            </a:pPr>
            <a:fld id="{9FF4DA41-66A1-4489-9499-879D688EB05A}" type="slidenum">
              <a:rPr lang="en-US" altLang="en-US" smtClean="0"/>
              <a:pPr>
                <a:defRPr/>
              </a:pPr>
              <a:t>‹#›</a:t>
            </a:fld>
            <a:endParaRPr lang="en-US" alt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03094" y="6126480"/>
            <a:ext cx="2304488" cy="548688"/>
          </a:xfrm>
          <a:prstGeom prst="rect">
            <a:avLst/>
          </a:prstGeom>
        </p:spPr>
      </p:pic>
      <p:sp>
        <p:nvSpPr>
          <p:cNvPr id="9" name="Content Placeholder 8"/>
          <p:cNvSpPr>
            <a:spLocks noGrp="1"/>
          </p:cNvSpPr>
          <p:nvPr>
            <p:ph sz="quarter" idx="13"/>
          </p:nvPr>
        </p:nvSpPr>
        <p:spPr>
          <a:xfrm>
            <a:off x="1828800" y="6675438"/>
            <a:ext cx="9144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19066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457200"/>
            <a:ext cx="8230313" cy="652329"/>
          </a:xfrm>
          <a:prstGeom prst="rect">
            <a:avLst/>
          </a:prstGeom>
        </p:spPr>
      </p:pic>
      <p:sp>
        <p:nvSpPr>
          <p:cNvPr id="3" name="Content Placeholder 2"/>
          <p:cNvSpPr>
            <a:spLocks noGrp="1"/>
          </p:cNvSpPr>
          <p:nvPr>
            <p:ph idx="1"/>
          </p:nvPr>
        </p:nvSpPr>
        <p:spPr>
          <a:xfrm>
            <a:off x="457200" y="1371600"/>
            <a:ext cx="8229600" cy="4480560"/>
          </a:xfrm>
        </p:spPr>
        <p:txBody>
          <a:bodyPr/>
          <a:lstStyle>
            <a:lvl1pPr marL="0" indent="0">
              <a:spcBef>
                <a:spcPts val="300"/>
              </a:spcBef>
              <a:spcAft>
                <a:spcPts val="1200"/>
              </a:spcAft>
              <a:buNone/>
              <a:defRPr sz="2000" u="sng">
                <a:latin typeface="Verdana" panose="020B0604030504040204" pitchFamily="34" charset="0"/>
                <a:ea typeface="Verdana" panose="020B0604030504040204" pitchFamily="34" charset="0"/>
                <a:cs typeface="Verdana" panose="020B0604030504040204" pitchFamily="34" charset="0"/>
              </a:defRPr>
            </a:lvl1pPr>
            <a:lvl2pPr marL="457200" indent="-274320">
              <a:spcBef>
                <a:spcPts val="300"/>
              </a:spcBef>
              <a:spcAft>
                <a:spcPts val="1200"/>
              </a:spcAft>
              <a:buFont typeface="Arial" panose="020B0604020202020204" pitchFamily="34" charset="0"/>
              <a:buChar char="•"/>
              <a:defRPr sz="2000">
                <a:latin typeface="Verdana" panose="020B0604030504040204" pitchFamily="34" charset="0"/>
                <a:ea typeface="Verdana" panose="020B0604030504040204" pitchFamily="34" charset="0"/>
                <a:cs typeface="Verdana" panose="020B0604030504040204" pitchFamily="34" charset="0"/>
              </a:defRPr>
            </a:lvl2pPr>
            <a:lvl3pPr marL="914400" indent="-274320">
              <a:spcBef>
                <a:spcPts val="300"/>
              </a:spcBef>
              <a:spcAft>
                <a:spcPts val="1200"/>
              </a:spcAft>
              <a:buFont typeface="Arial" panose="020B0604020202020204" pitchFamily="34" charset="0"/>
              <a:buChar char="•"/>
              <a:defRPr sz="2000">
                <a:latin typeface="Verdana" panose="020B0604030504040204" pitchFamily="34" charset="0"/>
                <a:ea typeface="Verdana" panose="020B0604030504040204" pitchFamily="34" charset="0"/>
                <a:cs typeface="Verdana" panose="020B0604030504040204" pitchFamily="34" charset="0"/>
              </a:defRPr>
            </a:lvl3pPr>
            <a:lvl4pPr marL="1371600" indent="-274320">
              <a:spcBef>
                <a:spcPts val="300"/>
              </a:spcBef>
              <a:spcAft>
                <a:spcPts val="1200"/>
              </a:spcAft>
              <a:buFont typeface="Arial" panose="020B0604020202020204" pitchFamily="34" charset="0"/>
              <a:buChar char="•"/>
              <a:defRPr sz="2000">
                <a:latin typeface="Verdana" panose="020B0604030504040204" pitchFamily="34" charset="0"/>
                <a:ea typeface="Verdana" panose="020B0604030504040204" pitchFamily="34" charset="0"/>
                <a:cs typeface="Verdana" panose="020B0604030504040204" pitchFamily="34" charset="0"/>
              </a:defRPr>
            </a:lvl4pPr>
            <a:lvl5pPr marL="1828800" indent="-274320">
              <a:spcBef>
                <a:spcPts val="300"/>
              </a:spcBef>
              <a:spcAft>
                <a:spcPts val="1200"/>
              </a:spcAft>
              <a:buFont typeface="Arial" panose="020B0604020202020204" pitchFamily="34" charset="0"/>
              <a:buChar char="•"/>
              <a:defRPr sz="2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740664" y="457200"/>
            <a:ext cx="7872984" cy="466344"/>
          </a:xfrm>
        </p:spPr>
        <p:txBody>
          <a:bodyPr/>
          <a:lstStyle>
            <a:lvl1pPr algn="l">
              <a:defRPr sz="24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6" name="Rectangle 6"/>
          <p:cNvSpPr>
            <a:spLocks noGrp="1" noChangeArrowheads="1"/>
          </p:cNvSpPr>
          <p:nvPr>
            <p:ph type="sldNum" sz="quarter" idx="12"/>
          </p:nvPr>
        </p:nvSpPr>
        <p:spPr>
          <a:xfrm>
            <a:off x="457200" y="6248400"/>
            <a:ext cx="457200" cy="457200"/>
          </a:xfrm>
          <a:ln/>
        </p:spPr>
        <p:txBody>
          <a:bodyPr/>
          <a:lstStyle>
            <a:lvl1pPr algn="ctr">
              <a:defRPr/>
            </a:lvl1pPr>
          </a:lstStyle>
          <a:p>
            <a:pPr>
              <a:defRPr/>
            </a:pPr>
            <a:fld id="{9FF4DA41-66A1-4489-9499-879D688EB05A}" type="slidenum">
              <a:rPr lang="en-US" altLang="en-US" smtClean="0"/>
              <a:pPr>
                <a:defRPr/>
              </a:pPr>
              <a:t>‹#›</a:t>
            </a:fld>
            <a:endParaRPr lang="en-US" alt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03094" y="6126480"/>
            <a:ext cx="2304488" cy="548688"/>
          </a:xfrm>
          <a:prstGeom prst="rect">
            <a:avLst/>
          </a:prstGeom>
        </p:spPr>
      </p:pic>
      <p:sp>
        <p:nvSpPr>
          <p:cNvPr id="9" name="Content Placeholder 8"/>
          <p:cNvSpPr>
            <a:spLocks noGrp="1"/>
          </p:cNvSpPr>
          <p:nvPr>
            <p:ph sz="quarter" idx="13"/>
          </p:nvPr>
        </p:nvSpPr>
        <p:spPr>
          <a:xfrm>
            <a:off x="1828800" y="6675438"/>
            <a:ext cx="9144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70959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457200"/>
            <a:ext cx="8230313" cy="652329"/>
          </a:xfrm>
          <a:prstGeom prst="rect">
            <a:avLst/>
          </a:prstGeom>
        </p:spPr>
      </p:pic>
      <p:sp>
        <p:nvSpPr>
          <p:cNvPr id="3" name="Content Placeholder 2"/>
          <p:cNvSpPr>
            <a:spLocks noGrp="1"/>
          </p:cNvSpPr>
          <p:nvPr>
            <p:ph idx="1"/>
          </p:nvPr>
        </p:nvSpPr>
        <p:spPr>
          <a:xfrm>
            <a:off x="457200" y="1371600"/>
            <a:ext cx="8229600" cy="4480560"/>
          </a:xfrm>
        </p:spPr>
        <p:txBody>
          <a:bodyPr/>
          <a:lstStyle>
            <a:lvl1pPr marL="0" indent="0">
              <a:spcBef>
                <a:spcPts val="300"/>
              </a:spcBef>
              <a:spcAft>
                <a:spcPts val="1200"/>
              </a:spcAft>
              <a:buNone/>
              <a:defRPr sz="2000" u="sng">
                <a:latin typeface="Verdana" panose="020B0604030504040204" pitchFamily="34" charset="0"/>
                <a:ea typeface="Verdana" panose="020B0604030504040204" pitchFamily="34" charset="0"/>
                <a:cs typeface="Verdana" panose="020B0604030504040204" pitchFamily="34" charset="0"/>
              </a:defRPr>
            </a:lvl1pPr>
            <a:lvl2pPr marL="457200" indent="-274320">
              <a:spcBef>
                <a:spcPts val="300"/>
              </a:spcBef>
              <a:spcAft>
                <a:spcPts val="1200"/>
              </a:spcAft>
              <a:buFont typeface="Arial" panose="020B0604020202020204" pitchFamily="34" charset="0"/>
              <a:buChar char="•"/>
              <a:defRPr sz="2000">
                <a:latin typeface="Verdana" panose="020B0604030504040204" pitchFamily="34" charset="0"/>
                <a:ea typeface="Verdana" panose="020B0604030504040204" pitchFamily="34" charset="0"/>
                <a:cs typeface="Verdana" panose="020B0604030504040204" pitchFamily="34" charset="0"/>
              </a:defRPr>
            </a:lvl2pPr>
            <a:lvl3pPr marL="914400" indent="-274320">
              <a:spcBef>
                <a:spcPts val="300"/>
              </a:spcBef>
              <a:spcAft>
                <a:spcPts val="1200"/>
              </a:spcAft>
              <a:buFont typeface="Arial" panose="020B0604020202020204" pitchFamily="34" charset="0"/>
              <a:buChar char="•"/>
              <a:defRPr sz="2000">
                <a:latin typeface="Verdana" panose="020B0604030504040204" pitchFamily="34" charset="0"/>
                <a:ea typeface="Verdana" panose="020B0604030504040204" pitchFamily="34" charset="0"/>
                <a:cs typeface="Verdana" panose="020B0604030504040204" pitchFamily="34" charset="0"/>
              </a:defRPr>
            </a:lvl3pPr>
            <a:lvl4pPr marL="1371600" indent="-274320">
              <a:spcBef>
                <a:spcPts val="300"/>
              </a:spcBef>
              <a:spcAft>
                <a:spcPts val="1200"/>
              </a:spcAft>
              <a:buFont typeface="Arial" panose="020B0604020202020204" pitchFamily="34" charset="0"/>
              <a:buChar char="•"/>
              <a:defRPr sz="2000">
                <a:latin typeface="Verdana" panose="020B0604030504040204" pitchFamily="34" charset="0"/>
                <a:ea typeface="Verdana" panose="020B0604030504040204" pitchFamily="34" charset="0"/>
                <a:cs typeface="Verdana" panose="020B0604030504040204" pitchFamily="34" charset="0"/>
              </a:defRPr>
            </a:lvl4pPr>
            <a:lvl5pPr marL="1828800" indent="-274320">
              <a:spcBef>
                <a:spcPts val="300"/>
              </a:spcBef>
              <a:spcAft>
                <a:spcPts val="1200"/>
              </a:spcAft>
              <a:buFont typeface="Arial" panose="020B0604020202020204" pitchFamily="34" charset="0"/>
              <a:buChar char="•"/>
              <a:defRPr sz="2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740664" y="457200"/>
            <a:ext cx="7872984" cy="466344"/>
          </a:xfrm>
        </p:spPr>
        <p:txBody>
          <a:bodyPr/>
          <a:lstStyle>
            <a:lvl1pPr algn="l">
              <a:defRPr sz="24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6" name="Rectangle 6"/>
          <p:cNvSpPr>
            <a:spLocks noGrp="1" noChangeArrowheads="1"/>
          </p:cNvSpPr>
          <p:nvPr>
            <p:ph type="sldNum" sz="quarter" idx="12"/>
          </p:nvPr>
        </p:nvSpPr>
        <p:spPr>
          <a:xfrm>
            <a:off x="457200" y="6248400"/>
            <a:ext cx="457200" cy="457200"/>
          </a:xfrm>
          <a:ln/>
        </p:spPr>
        <p:txBody>
          <a:bodyPr/>
          <a:lstStyle>
            <a:lvl1pPr algn="ctr">
              <a:defRPr/>
            </a:lvl1pPr>
          </a:lstStyle>
          <a:p>
            <a:pPr>
              <a:defRPr/>
            </a:pPr>
            <a:fld id="{9FF4DA41-66A1-4489-9499-879D688EB05A}" type="slidenum">
              <a:rPr lang="en-US" altLang="en-US" smtClean="0"/>
              <a:pPr>
                <a:defRPr/>
              </a:pPr>
              <a:t>‹#›</a:t>
            </a:fld>
            <a:endParaRPr lang="en-US" alt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03094" y="6126480"/>
            <a:ext cx="2304488" cy="548688"/>
          </a:xfrm>
          <a:prstGeom prst="rect">
            <a:avLst/>
          </a:prstGeom>
        </p:spPr>
      </p:pic>
      <p:sp>
        <p:nvSpPr>
          <p:cNvPr id="9" name="Content Placeholder 8"/>
          <p:cNvSpPr>
            <a:spLocks noGrp="1"/>
          </p:cNvSpPr>
          <p:nvPr>
            <p:ph sz="quarter" idx="13"/>
          </p:nvPr>
        </p:nvSpPr>
        <p:spPr>
          <a:xfrm>
            <a:off x="1828800" y="6675438"/>
            <a:ext cx="9144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30699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457200"/>
            <a:ext cx="8230313" cy="652329"/>
          </a:xfrm>
          <a:prstGeom prst="rect">
            <a:avLst/>
          </a:prstGeom>
        </p:spPr>
      </p:pic>
      <p:sp>
        <p:nvSpPr>
          <p:cNvPr id="3" name="Content Placeholder 2"/>
          <p:cNvSpPr>
            <a:spLocks noGrp="1"/>
          </p:cNvSpPr>
          <p:nvPr>
            <p:ph idx="1"/>
          </p:nvPr>
        </p:nvSpPr>
        <p:spPr>
          <a:xfrm>
            <a:off x="457200" y="1371600"/>
            <a:ext cx="8229600" cy="4480560"/>
          </a:xfrm>
        </p:spPr>
        <p:txBody>
          <a:bodyPr/>
          <a:lstStyle>
            <a:lvl1pPr marL="0" indent="0">
              <a:spcBef>
                <a:spcPts val="300"/>
              </a:spcBef>
              <a:spcAft>
                <a:spcPts val="1200"/>
              </a:spcAft>
              <a:buNone/>
              <a:defRPr sz="2000" u="sng">
                <a:latin typeface="Verdana" panose="020B0604030504040204" pitchFamily="34" charset="0"/>
                <a:ea typeface="Verdana" panose="020B0604030504040204" pitchFamily="34" charset="0"/>
                <a:cs typeface="Verdana" panose="020B0604030504040204" pitchFamily="34" charset="0"/>
              </a:defRPr>
            </a:lvl1pPr>
            <a:lvl2pPr marL="457200" indent="-274320">
              <a:spcBef>
                <a:spcPts val="300"/>
              </a:spcBef>
              <a:spcAft>
                <a:spcPts val="1200"/>
              </a:spcAft>
              <a:buFont typeface="Arial" panose="020B0604020202020204" pitchFamily="34" charset="0"/>
              <a:buChar char="•"/>
              <a:defRPr sz="2000">
                <a:latin typeface="Verdana" panose="020B0604030504040204" pitchFamily="34" charset="0"/>
                <a:ea typeface="Verdana" panose="020B0604030504040204" pitchFamily="34" charset="0"/>
                <a:cs typeface="Verdana" panose="020B0604030504040204" pitchFamily="34" charset="0"/>
              </a:defRPr>
            </a:lvl2pPr>
            <a:lvl3pPr marL="914400" indent="-274320">
              <a:spcBef>
                <a:spcPts val="300"/>
              </a:spcBef>
              <a:spcAft>
                <a:spcPts val="1200"/>
              </a:spcAft>
              <a:buFont typeface="Arial" panose="020B0604020202020204" pitchFamily="34" charset="0"/>
              <a:buChar char="•"/>
              <a:defRPr sz="2000">
                <a:latin typeface="Verdana" panose="020B0604030504040204" pitchFamily="34" charset="0"/>
                <a:ea typeface="Verdana" panose="020B0604030504040204" pitchFamily="34" charset="0"/>
                <a:cs typeface="Verdana" panose="020B0604030504040204" pitchFamily="34" charset="0"/>
              </a:defRPr>
            </a:lvl3pPr>
            <a:lvl4pPr marL="1371600" indent="-274320">
              <a:spcBef>
                <a:spcPts val="300"/>
              </a:spcBef>
              <a:spcAft>
                <a:spcPts val="1200"/>
              </a:spcAft>
              <a:buFont typeface="Arial" panose="020B0604020202020204" pitchFamily="34" charset="0"/>
              <a:buChar char="•"/>
              <a:defRPr sz="2000">
                <a:latin typeface="Verdana" panose="020B0604030504040204" pitchFamily="34" charset="0"/>
                <a:ea typeface="Verdana" panose="020B0604030504040204" pitchFamily="34" charset="0"/>
                <a:cs typeface="Verdana" panose="020B0604030504040204" pitchFamily="34" charset="0"/>
              </a:defRPr>
            </a:lvl4pPr>
            <a:lvl5pPr marL="1828800" indent="-274320">
              <a:spcBef>
                <a:spcPts val="300"/>
              </a:spcBef>
              <a:spcAft>
                <a:spcPts val="1200"/>
              </a:spcAft>
              <a:buFont typeface="Arial" panose="020B0604020202020204" pitchFamily="34" charset="0"/>
              <a:buChar char="•"/>
              <a:defRPr sz="2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740664" y="457200"/>
            <a:ext cx="7872984" cy="466344"/>
          </a:xfrm>
        </p:spPr>
        <p:txBody>
          <a:bodyPr/>
          <a:lstStyle>
            <a:lvl1pPr algn="l">
              <a:defRPr sz="24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6" name="Rectangle 6"/>
          <p:cNvSpPr>
            <a:spLocks noGrp="1" noChangeArrowheads="1"/>
          </p:cNvSpPr>
          <p:nvPr>
            <p:ph type="sldNum" sz="quarter" idx="12"/>
          </p:nvPr>
        </p:nvSpPr>
        <p:spPr>
          <a:xfrm>
            <a:off x="457200" y="6248400"/>
            <a:ext cx="457200" cy="457200"/>
          </a:xfrm>
          <a:ln/>
        </p:spPr>
        <p:txBody>
          <a:bodyPr/>
          <a:lstStyle>
            <a:lvl1pPr algn="ctr">
              <a:defRPr/>
            </a:lvl1pPr>
          </a:lstStyle>
          <a:p>
            <a:pPr>
              <a:defRPr/>
            </a:pPr>
            <a:fld id="{9FF4DA41-66A1-4489-9499-879D688EB05A}" type="slidenum">
              <a:rPr lang="en-US" altLang="en-US" smtClean="0"/>
              <a:pPr>
                <a:defRPr/>
              </a:pPr>
              <a:t>‹#›</a:t>
            </a:fld>
            <a:endParaRPr lang="en-US" alt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03094" y="6126480"/>
            <a:ext cx="2304488" cy="548688"/>
          </a:xfrm>
          <a:prstGeom prst="rect">
            <a:avLst/>
          </a:prstGeom>
        </p:spPr>
      </p:pic>
      <p:sp>
        <p:nvSpPr>
          <p:cNvPr id="9" name="Content Placeholder 8"/>
          <p:cNvSpPr>
            <a:spLocks noGrp="1"/>
          </p:cNvSpPr>
          <p:nvPr>
            <p:ph sz="quarter" idx="13"/>
          </p:nvPr>
        </p:nvSpPr>
        <p:spPr>
          <a:xfrm>
            <a:off x="1828800" y="6675438"/>
            <a:ext cx="9144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33263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457200"/>
            <a:ext cx="8230313" cy="652329"/>
          </a:xfrm>
          <a:prstGeom prst="rect">
            <a:avLst/>
          </a:prstGeom>
        </p:spPr>
      </p:pic>
      <p:sp>
        <p:nvSpPr>
          <p:cNvPr id="3" name="Content Placeholder 2"/>
          <p:cNvSpPr>
            <a:spLocks noGrp="1"/>
          </p:cNvSpPr>
          <p:nvPr>
            <p:ph idx="1"/>
          </p:nvPr>
        </p:nvSpPr>
        <p:spPr>
          <a:xfrm>
            <a:off x="457200" y="1371600"/>
            <a:ext cx="8229600" cy="4480560"/>
          </a:xfrm>
        </p:spPr>
        <p:txBody>
          <a:bodyPr/>
          <a:lstStyle>
            <a:lvl1pPr marL="0" indent="0">
              <a:spcBef>
                <a:spcPts val="300"/>
              </a:spcBef>
              <a:spcAft>
                <a:spcPts val="1200"/>
              </a:spcAft>
              <a:buNone/>
              <a:defRPr sz="2000" u="sng">
                <a:latin typeface="Verdana" panose="020B0604030504040204" pitchFamily="34" charset="0"/>
                <a:ea typeface="Verdana" panose="020B0604030504040204" pitchFamily="34" charset="0"/>
                <a:cs typeface="Verdana" panose="020B0604030504040204" pitchFamily="34" charset="0"/>
              </a:defRPr>
            </a:lvl1pPr>
            <a:lvl2pPr marL="457200" indent="-274320">
              <a:spcBef>
                <a:spcPts val="300"/>
              </a:spcBef>
              <a:spcAft>
                <a:spcPts val="1200"/>
              </a:spcAft>
              <a:buFont typeface="Arial" panose="020B0604020202020204" pitchFamily="34" charset="0"/>
              <a:buChar char="•"/>
              <a:defRPr sz="2000">
                <a:latin typeface="Verdana" panose="020B0604030504040204" pitchFamily="34" charset="0"/>
                <a:ea typeface="Verdana" panose="020B0604030504040204" pitchFamily="34" charset="0"/>
                <a:cs typeface="Verdana" panose="020B0604030504040204" pitchFamily="34" charset="0"/>
              </a:defRPr>
            </a:lvl2pPr>
            <a:lvl3pPr marL="914400" indent="-274320">
              <a:spcBef>
                <a:spcPts val="300"/>
              </a:spcBef>
              <a:spcAft>
                <a:spcPts val="1200"/>
              </a:spcAft>
              <a:buFont typeface="Arial" panose="020B0604020202020204" pitchFamily="34" charset="0"/>
              <a:buChar char="•"/>
              <a:defRPr sz="2000">
                <a:latin typeface="Verdana" panose="020B0604030504040204" pitchFamily="34" charset="0"/>
                <a:ea typeface="Verdana" panose="020B0604030504040204" pitchFamily="34" charset="0"/>
                <a:cs typeface="Verdana" panose="020B0604030504040204" pitchFamily="34" charset="0"/>
              </a:defRPr>
            </a:lvl3pPr>
            <a:lvl4pPr marL="1371600" indent="-274320">
              <a:spcBef>
                <a:spcPts val="300"/>
              </a:spcBef>
              <a:spcAft>
                <a:spcPts val="1200"/>
              </a:spcAft>
              <a:buFont typeface="Arial" panose="020B0604020202020204" pitchFamily="34" charset="0"/>
              <a:buChar char="•"/>
              <a:defRPr sz="2000">
                <a:latin typeface="Verdana" panose="020B0604030504040204" pitchFamily="34" charset="0"/>
                <a:ea typeface="Verdana" panose="020B0604030504040204" pitchFamily="34" charset="0"/>
                <a:cs typeface="Verdana" panose="020B0604030504040204" pitchFamily="34" charset="0"/>
              </a:defRPr>
            </a:lvl4pPr>
            <a:lvl5pPr marL="1828800" indent="-274320">
              <a:spcBef>
                <a:spcPts val="300"/>
              </a:spcBef>
              <a:spcAft>
                <a:spcPts val="1200"/>
              </a:spcAft>
              <a:buFont typeface="Arial" panose="020B0604020202020204" pitchFamily="34" charset="0"/>
              <a:buChar char="•"/>
              <a:defRPr sz="2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740664" y="457200"/>
            <a:ext cx="7872984" cy="466344"/>
          </a:xfrm>
        </p:spPr>
        <p:txBody>
          <a:bodyPr/>
          <a:lstStyle>
            <a:lvl1pPr algn="l">
              <a:defRPr sz="24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6" name="Rectangle 6"/>
          <p:cNvSpPr>
            <a:spLocks noGrp="1" noChangeArrowheads="1"/>
          </p:cNvSpPr>
          <p:nvPr>
            <p:ph type="sldNum" sz="quarter" idx="12"/>
          </p:nvPr>
        </p:nvSpPr>
        <p:spPr>
          <a:xfrm>
            <a:off x="457200" y="6217920"/>
            <a:ext cx="457200" cy="457200"/>
          </a:xfrm>
          <a:ln/>
        </p:spPr>
        <p:txBody>
          <a:bodyPr/>
          <a:lstStyle>
            <a:lvl1pPr algn="ctr">
              <a:defRPr/>
            </a:lvl1pPr>
          </a:lstStyle>
          <a:p>
            <a:pPr>
              <a:defRPr/>
            </a:pPr>
            <a:fld id="{9FF4DA41-66A1-4489-9499-879D688EB05A}" type="slidenum">
              <a:rPr lang="en-US" altLang="en-US" smtClean="0"/>
              <a:pPr>
                <a:defRPr/>
              </a:pPr>
              <a:t>‹#›</a:t>
            </a:fld>
            <a:endParaRPr lang="en-US" alt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03094" y="6126480"/>
            <a:ext cx="2304488" cy="548688"/>
          </a:xfrm>
          <a:prstGeom prst="rect">
            <a:avLst/>
          </a:prstGeom>
        </p:spPr>
      </p:pic>
    </p:spTree>
    <p:extLst>
      <p:ext uri="{BB962C8B-B14F-4D97-AF65-F5344CB8AC3E}">
        <p14:creationId xmlns:p14="http://schemas.microsoft.com/office/powerpoint/2010/main" val="1685374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6487" y="2743200"/>
            <a:ext cx="8230313" cy="652329"/>
          </a:xfrm>
          <a:prstGeom prst="rect">
            <a:avLst/>
          </a:prstGeom>
        </p:spPr>
      </p:pic>
      <p:sp>
        <p:nvSpPr>
          <p:cNvPr id="6" name="Rectangle 6"/>
          <p:cNvSpPr>
            <a:spLocks noGrp="1" noChangeArrowheads="1"/>
          </p:cNvSpPr>
          <p:nvPr>
            <p:ph type="sldNum" sz="quarter" idx="12"/>
          </p:nvPr>
        </p:nvSpPr>
        <p:spPr>
          <a:xfrm>
            <a:off x="457200" y="6217920"/>
            <a:ext cx="457200" cy="457200"/>
          </a:xfrm>
          <a:ln/>
        </p:spPr>
        <p:txBody>
          <a:bodyPr/>
          <a:lstStyle>
            <a:lvl1pPr algn="ctr">
              <a:defRPr/>
            </a:lvl1pPr>
          </a:lstStyle>
          <a:p>
            <a:pPr>
              <a:defRPr/>
            </a:pPr>
            <a:fld id="{B7CBC692-CCD7-4F0B-BDA6-35A7FDB246B5}" type="slidenum">
              <a:rPr lang="en-US" altLang="en-US" smtClean="0"/>
              <a:pPr>
                <a:defRPr/>
              </a:pPr>
              <a:t>‹#›</a:t>
            </a:fld>
            <a:endParaRPr lang="en-US" altLang="en-US" dirty="0"/>
          </a:p>
        </p:txBody>
      </p:sp>
      <p:sp>
        <p:nvSpPr>
          <p:cNvPr id="7" name="Title 1"/>
          <p:cNvSpPr>
            <a:spLocks noGrp="1"/>
          </p:cNvSpPr>
          <p:nvPr>
            <p:ph type="title"/>
          </p:nvPr>
        </p:nvSpPr>
        <p:spPr>
          <a:xfrm>
            <a:off x="685800" y="2761488"/>
            <a:ext cx="7872984" cy="466344"/>
          </a:xfrm>
        </p:spPr>
        <p:txBody>
          <a:bodyPr/>
          <a:lstStyle>
            <a:lvl1pPr algn="l">
              <a:defRPr sz="24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00800" y="6126480"/>
            <a:ext cx="2304488" cy="548688"/>
          </a:xfrm>
          <a:prstGeom prst="rect">
            <a:avLst/>
          </a:prstGeom>
        </p:spPr>
      </p:pic>
    </p:spTree>
    <p:extLst>
      <p:ext uri="{BB962C8B-B14F-4D97-AF65-F5344CB8AC3E}">
        <p14:creationId xmlns:p14="http://schemas.microsoft.com/office/powerpoint/2010/main" val="2303273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a:ln>
            <a:noFill/>
          </a:ln>
        </p:spPr>
        <p:txBody>
          <a:bodyPr/>
          <a:lstStyle>
            <a:lvl1pPr>
              <a:defRPr>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solidFill>
            <a:schemeClr val="accent4">
              <a:lumMod val="50000"/>
            </a:schemeClr>
          </a:solidFill>
          <a:ln>
            <a:solidFill>
              <a:schemeClr val="bg2">
                <a:lumMod val="75000"/>
              </a:schemeClr>
            </a:solidFill>
          </a:ln>
        </p:spPr>
        <p:txBody>
          <a:bodyPr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a:t>
            </a:r>
          </a:p>
        </p:txBody>
      </p:sp>
      <p:sp>
        <p:nvSpPr>
          <p:cNvPr id="5" name="Text Placeholder 4"/>
          <p:cNvSpPr>
            <a:spLocks noGrp="1"/>
          </p:cNvSpPr>
          <p:nvPr>
            <p:ph type="body" sz="quarter" idx="3"/>
          </p:nvPr>
        </p:nvSpPr>
        <p:spPr>
          <a:xfrm>
            <a:off x="4645025" y="1535113"/>
            <a:ext cx="4041775" cy="639762"/>
          </a:xfrm>
          <a:solidFill>
            <a:schemeClr val="accent4">
              <a:lumMod val="50000"/>
            </a:schemeClr>
          </a:solidFill>
          <a:ln>
            <a:solidFill>
              <a:schemeClr val="bg2">
                <a:lumMod val="75000"/>
              </a:schemeClr>
            </a:solidFill>
          </a:ln>
        </p:spPr>
        <p:txBody>
          <a:bodyPr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a:t>
            </a:r>
          </a:p>
        </p:txBody>
      </p:sp>
      <p:sp>
        <p:nvSpPr>
          <p:cNvPr id="9" name="Rectangle 6"/>
          <p:cNvSpPr>
            <a:spLocks noGrp="1" noChangeArrowheads="1"/>
          </p:cNvSpPr>
          <p:nvPr>
            <p:ph type="sldNum" sz="quarter" idx="12"/>
          </p:nvPr>
        </p:nvSpPr>
        <p:spPr>
          <a:ln/>
        </p:spPr>
        <p:txBody>
          <a:bodyPr/>
          <a:lstStyle>
            <a:lvl1pPr>
              <a:defRPr/>
            </a:lvl1pPr>
          </a:lstStyle>
          <a:p>
            <a:pPr>
              <a:defRPr/>
            </a:pPr>
            <a:fld id="{A937B756-8CD6-42A2-A8D8-66E820AE9238}" type="slidenum">
              <a:rPr lang="en-US" altLang="en-US"/>
              <a:pPr>
                <a:defRPr/>
              </a:pPr>
              <a:t>‹#›</a:t>
            </a:fld>
            <a:endParaRPr lang="en-US" alt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00800" y="6126163"/>
            <a:ext cx="2304488" cy="548688"/>
          </a:xfrm>
          <a:prstGeom prst="rect">
            <a:avLst/>
          </a:prstGeom>
        </p:spPr>
      </p:pic>
      <p:sp>
        <p:nvSpPr>
          <p:cNvPr id="12" name="TextBox 11"/>
          <p:cNvSpPr txBox="1"/>
          <p:nvPr userDrawn="1"/>
        </p:nvSpPr>
        <p:spPr>
          <a:xfrm>
            <a:off x="4645025" y="2176272"/>
            <a:ext cx="4040188" cy="3950208"/>
          </a:xfrm>
          <a:prstGeom prst="rect">
            <a:avLst/>
          </a:prstGeom>
          <a:noFill/>
        </p:spPr>
        <p:txBody>
          <a:bodyPr wrap="square" rtlCol="0">
            <a:noAutofit/>
          </a:bodyPr>
          <a:lstStyle/>
          <a:p>
            <a:pPr marL="205740" indent="0">
              <a:spcBef>
                <a:spcPts val="300"/>
              </a:spcBef>
              <a:spcAft>
                <a:spcPts val="600"/>
              </a:spcAft>
              <a:buFont typeface="Arial" panose="020B0604020202020204" pitchFamily="34" charset="0"/>
              <a:buNone/>
            </a:pPr>
            <a:endParaRPr lang="en-US" sz="2000" dirty="0">
              <a:latin typeface="Verdana" panose="020B0604030504040204" pitchFamily="34" charset="0"/>
              <a:ea typeface="Verdana" panose="020B0604030504040204" pitchFamily="34" charset="0"/>
              <a:cs typeface="Verdana" panose="020B0604030504040204" pitchFamily="34" charset="0"/>
            </a:endParaRPr>
          </a:p>
        </p:txBody>
      </p:sp>
      <p:sp>
        <p:nvSpPr>
          <p:cNvPr id="16" name="Text Placeholder 15"/>
          <p:cNvSpPr>
            <a:spLocks noGrp="1"/>
          </p:cNvSpPr>
          <p:nvPr>
            <p:ph type="body" sz="quarter" idx="13"/>
          </p:nvPr>
        </p:nvSpPr>
        <p:spPr>
          <a:xfrm>
            <a:off x="457200" y="2173479"/>
            <a:ext cx="4040188" cy="3886200"/>
          </a:xfrm>
          <a:ln>
            <a:solidFill>
              <a:schemeClr val="bg2">
                <a:lumMod val="75000"/>
              </a:schemeClr>
            </a:solidFill>
          </a:ln>
        </p:spPr>
        <p:txBody>
          <a:bodyPr/>
          <a:lstStyle>
            <a:lvl1pPr marL="182880" indent="-342900">
              <a:spcBef>
                <a:spcPts val="300"/>
              </a:spcBef>
              <a:spcAft>
                <a:spcPts val="600"/>
              </a:spcAft>
              <a:buFont typeface="Arial" panose="020B0604020202020204" pitchFamily="34" charset="0"/>
              <a:buChar char="•"/>
              <a:defRPr sz="2000" u="none"/>
            </a:lvl1pPr>
            <a:lvl2pPr marL="548640">
              <a:spcAft>
                <a:spcPts val="600"/>
              </a:spcAft>
              <a:defRPr/>
            </a:lvl2pPr>
            <a:lvl3pPr marL="822960">
              <a:spcAft>
                <a:spcPts val="600"/>
              </a:spcAft>
              <a:defRPr/>
            </a:lvl3pPr>
            <a:lvl4pPr marL="1097280">
              <a:spcAft>
                <a:spcPts val="600"/>
              </a:spcAft>
              <a:defRPr/>
            </a:lvl4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p:txBody>
      </p:sp>
      <p:sp>
        <p:nvSpPr>
          <p:cNvPr id="17" name="Text Placeholder 15"/>
          <p:cNvSpPr>
            <a:spLocks noGrp="1"/>
          </p:cNvSpPr>
          <p:nvPr>
            <p:ph type="body" sz="quarter" idx="14"/>
          </p:nvPr>
        </p:nvSpPr>
        <p:spPr>
          <a:xfrm>
            <a:off x="4645152" y="2173478"/>
            <a:ext cx="4040188" cy="3886200"/>
          </a:xfrm>
          <a:ln>
            <a:solidFill>
              <a:schemeClr val="bg2">
                <a:lumMod val="75000"/>
              </a:schemeClr>
            </a:solidFill>
          </a:ln>
        </p:spPr>
        <p:txBody>
          <a:bodyPr/>
          <a:lstStyle>
            <a:lvl1pPr marL="182880" indent="-342900">
              <a:spcBef>
                <a:spcPts val="300"/>
              </a:spcBef>
              <a:spcAft>
                <a:spcPts val="600"/>
              </a:spcAft>
              <a:buFont typeface="Arial" panose="020B0604020202020204" pitchFamily="34" charset="0"/>
              <a:buChar char="•"/>
              <a:defRPr sz="2000" u="none"/>
            </a:lvl1pPr>
            <a:lvl2pPr marL="548640">
              <a:spcAft>
                <a:spcPts val="600"/>
              </a:spcAft>
              <a:defRPr/>
            </a:lvl2pPr>
            <a:lvl3pPr marL="822960">
              <a:spcAft>
                <a:spcPts val="600"/>
              </a:spcAft>
              <a:defRPr/>
            </a:lvl3pPr>
            <a:lvl4pPr marL="1097280">
              <a:spcAft>
                <a:spcPts val="600"/>
              </a:spcAft>
              <a:defRPr/>
            </a:lvl4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655059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005522"/>
          </a:xfrm>
          <a:prstGeom prst="rect">
            <a:avLst/>
          </a:prstGeom>
        </p:spPr>
        <p:txBody>
          <a:bodyPr/>
          <a:lstStyle>
            <a:lvl1pPr algn="l">
              <a:defRPr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Do not use this slide-information only</a:t>
            </a:r>
            <a:endParaRPr lang="en-US" dirty="0"/>
          </a:p>
        </p:txBody>
      </p:sp>
      <p:sp>
        <p:nvSpPr>
          <p:cNvPr id="5" name="Rectangle 6"/>
          <p:cNvSpPr>
            <a:spLocks noGrp="1" noChangeArrowheads="1"/>
          </p:cNvSpPr>
          <p:nvPr>
            <p:ph type="sldNum" sz="quarter" idx="12"/>
          </p:nvPr>
        </p:nvSpPr>
        <p:spPr>
          <a:xfrm>
            <a:off x="464127" y="6247245"/>
            <a:ext cx="526473" cy="476250"/>
          </a:xfrm>
          <a:ln/>
        </p:spPr>
        <p:txBody>
          <a:bodyPr/>
          <a:lstStyle>
            <a:lvl1pPr algn="ctr">
              <a:defRPr/>
            </a:lvl1pPr>
          </a:lstStyle>
          <a:p>
            <a:pPr>
              <a:defRPr/>
            </a:pPr>
            <a:fld id="{C0610AB0-8467-4CD0-9D84-C89E76DCD469}" type="slidenum">
              <a:rPr lang="en-US" altLang="en-US" smtClean="0"/>
              <a:pPr>
                <a:defRPr/>
              </a:pPr>
              <a:t>‹#›</a:t>
            </a:fld>
            <a:endParaRPr lang="en-US" altLang="en-US" dirty="0"/>
          </a:p>
        </p:txBody>
      </p:sp>
      <p:sp>
        <p:nvSpPr>
          <p:cNvPr id="6" name="Content Placeholder 2"/>
          <p:cNvSpPr>
            <a:spLocks noGrp="1"/>
          </p:cNvSpPr>
          <p:nvPr>
            <p:ph idx="1" hasCustomPrompt="1"/>
          </p:nvPr>
        </p:nvSpPr>
        <p:spPr>
          <a:xfrm>
            <a:off x="457200" y="1447800"/>
            <a:ext cx="8229600" cy="4404360"/>
          </a:xfrm>
        </p:spPr>
        <p:txBody>
          <a:bodyPr/>
          <a:lstStyle>
            <a:lvl1pPr marL="0" indent="0">
              <a:spcBef>
                <a:spcPts val="300"/>
              </a:spcBef>
              <a:spcAft>
                <a:spcPts val="1200"/>
              </a:spcAft>
              <a:buNone/>
              <a:defRPr sz="2400" u="sng" baseline="0">
                <a:latin typeface="Verdana" panose="020B0604030504040204" pitchFamily="34" charset="0"/>
                <a:ea typeface="Verdana" panose="020B0604030504040204" pitchFamily="34" charset="0"/>
                <a:cs typeface="Verdana" panose="020B0604030504040204" pitchFamily="34" charset="0"/>
              </a:defRPr>
            </a:lvl1pPr>
            <a:lvl2pPr marL="457200" indent="-274320">
              <a:spcBef>
                <a:spcPts val="300"/>
              </a:spcBef>
              <a:spcAft>
                <a:spcPts val="1200"/>
              </a:spcAft>
              <a:buFont typeface="Arial" panose="020B0604020202020204" pitchFamily="34" charset="0"/>
              <a:buChar char="•"/>
              <a:defRPr sz="2000" baseline="0">
                <a:latin typeface="Verdana" panose="020B0604030504040204" pitchFamily="34" charset="0"/>
                <a:ea typeface="Verdana" panose="020B0604030504040204" pitchFamily="34" charset="0"/>
                <a:cs typeface="Verdana" panose="020B0604030504040204" pitchFamily="34" charset="0"/>
              </a:defRPr>
            </a:lvl2pPr>
            <a:lvl3pPr marL="914400" indent="-274320">
              <a:spcBef>
                <a:spcPts val="300"/>
              </a:spcBef>
              <a:spcAft>
                <a:spcPts val="1200"/>
              </a:spcAft>
              <a:buFont typeface="Arial" panose="020B0604020202020204" pitchFamily="34" charset="0"/>
              <a:buChar char="•"/>
              <a:defRPr sz="2000" baseline="0">
                <a:latin typeface="Verdana" panose="020B0604030504040204" pitchFamily="34" charset="0"/>
                <a:ea typeface="Verdana" panose="020B0604030504040204" pitchFamily="34" charset="0"/>
                <a:cs typeface="Verdana" panose="020B0604030504040204" pitchFamily="34" charset="0"/>
              </a:defRPr>
            </a:lvl3pPr>
            <a:lvl4pPr marL="1371600" indent="-274320">
              <a:spcBef>
                <a:spcPts val="300"/>
              </a:spcBef>
              <a:spcAft>
                <a:spcPts val="1200"/>
              </a:spcAft>
              <a:buFont typeface="Arial" panose="020B0604020202020204" pitchFamily="34" charset="0"/>
              <a:buChar char="•"/>
              <a:defRPr sz="2000">
                <a:latin typeface="Verdana" panose="020B0604030504040204" pitchFamily="34" charset="0"/>
                <a:ea typeface="Verdana" panose="020B0604030504040204" pitchFamily="34" charset="0"/>
                <a:cs typeface="Verdana" panose="020B0604030504040204" pitchFamily="34" charset="0"/>
              </a:defRPr>
            </a:lvl4pPr>
            <a:lvl5pPr marL="1828800" indent="-274320">
              <a:spcBef>
                <a:spcPts val="300"/>
              </a:spcBef>
              <a:spcAft>
                <a:spcPts val="1200"/>
              </a:spcAft>
              <a:buFont typeface="Arial" panose="020B0604020202020204" pitchFamily="34" charset="0"/>
              <a:buChar char="•"/>
              <a:defRPr sz="2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Instructions: See Slide Master for Info</a:t>
            </a:r>
          </a:p>
          <a:p>
            <a:pPr lvl="1"/>
            <a:r>
              <a:rPr lang="en-US" dirty="0" smtClean="0"/>
              <a:t>Use the ‘increase level indent’ icon to activate bullet formatting</a:t>
            </a:r>
          </a:p>
          <a:p>
            <a:pPr lvl="1"/>
            <a:r>
              <a:rPr lang="en-US" dirty="0" smtClean="0"/>
              <a:t>Text is always Verdana, see slides for sizes</a:t>
            </a:r>
          </a:p>
          <a:p>
            <a:pPr lvl="1"/>
            <a:r>
              <a:rPr lang="en-US" dirty="0" smtClean="0"/>
              <a:t>Text is always black (except side title which is white)</a:t>
            </a:r>
          </a:p>
          <a:p>
            <a:pPr lvl="1"/>
            <a:r>
              <a:rPr lang="en-US" dirty="0" smtClean="0"/>
              <a:t>Color blocks for this slide deck include:</a:t>
            </a:r>
          </a:p>
          <a:p>
            <a:pPr lvl="2"/>
            <a:r>
              <a:rPr lang="en-US" dirty="0" smtClean="0"/>
              <a:t>Blue Accent 4, Darker 50%</a:t>
            </a:r>
          </a:p>
          <a:p>
            <a:pPr lvl="2"/>
            <a:r>
              <a:rPr lang="en-US" dirty="0" smtClean="0"/>
              <a:t>Ice Blue Background 2, Darker 50%</a:t>
            </a:r>
          </a:p>
        </p:txBody>
      </p:sp>
      <p:pic>
        <p:nvPicPr>
          <p:cNvPr id="7" name="Picture 6"/>
          <p:cNvPicPr>
            <a:picLocks noChangeAspect="1"/>
          </p:cNvPicPr>
          <p:nvPr userDrawn="1"/>
        </p:nvPicPr>
        <p:blipFill>
          <a:blip r:embed="rId2"/>
          <a:stretch>
            <a:fillRect/>
          </a:stretch>
        </p:blipFill>
        <p:spPr>
          <a:xfrm>
            <a:off x="7686077" y="2431472"/>
            <a:ext cx="896814" cy="685800"/>
          </a:xfrm>
          <a:prstGeom prst="rect">
            <a:avLst/>
          </a:prstGeom>
          <a:effectLst>
            <a:outerShdw blurRad="63500" sx="102000" sy="102000" algn="ctr" rotWithShape="0">
              <a:prstClr val="black">
                <a:alpha val="40000"/>
              </a:prstClr>
            </a:outerShdw>
          </a:effectLst>
        </p:spPr>
      </p:pic>
      <p:sp>
        <p:nvSpPr>
          <p:cNvPr id="8" name="Rectangle 7"/>
          <p:cNvSpPr/>
          <p:nvPr userDrawn="1"/>
        </p:nvSpPr>
        <p:spPr>
          <a:xfrm>
            <a:off x="6324600" y="4256116"/>
            <a:ext cx="2286000" cy="45720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7553325" y="4830300"/>
            <a:ext cx="1057275" cy="452437"/>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16948" y="6147238"/>
            <a:ext cx="2304488" cy="548688"/>
          </a:xfrm>
          <a:prstGeom prst="rect">
            <a:avLst/>
          </a:prstGeom>
        </p:spPr>
      </p:pic>
    </p:spTree>
    <p:extLst>
      <p:ext uri="{BB962C8B-B14F-4D97-AF65-F5344CB8AC3E}">
        <p14:creationId xmlns:p14="http://schemas.microsoft.com/office/powerpoint/2010/main" val="2918049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7" name="Rectangle 6"/>
          <p:cNvSpPr>
            <a:spLocks noGrp="1" noChangeArrowheads="1"/>
          </p:cNvSpPr>
          <p:nvPr>
            <p:ph type="sldNum" sz="quarter" idx="12"/>
          </p:nvPr>
        </p:nvSpPr>
        <p:spPr>
          <a:ln/>
        </p:spPr>
        <p:txBody>
          <a:bodyPr/>
          <a:lstStyle>
            <a:lvl1pPr>
              <a:defRPr/>
            </a:lvl1pPr>
          </a:lstStyle>
          <a:p>
            <a:pPr>
              <a:defRPr/>
            </a:pPr>
            <a:fld id="{B2B12CE8-4B25-433D-B1B8-2FF194E0772F}" type="slidenum">
              <a:rPr lang="en-US" altLang="en-US"/>
              <a:pPr>
                <a:defRPr/>
              </a:pPr>
              <a:t>‹#›</a:t>
            </a:fld>
            <a:endParaRPr lang="en-US" alt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457200"/>
            <a:ext cx="8230313" cy="652329"/>
          </a:xfrm>
          <a:prstGeom prst="rect">
            <a:avLst/>
          </a:prstGeom>
        </p:spPr>
      </p:pic>
      <p:sp>
        <p:nvSpPr>
          <p:cNvPr id="9" name="Title 1"/>
          <p:cNvSpPr>
            <a:spLocks noGrp="1"/>
          </p:cNvSpPr>
          <p:nvPr>
            <p:ph type="title"/>
          </p:nvPr>
        </p:nvSpPr>
        <p:spPr>
          <a:xfrm>
            <a:off x="740664" y="457200"/>
            <a:ext cx="7872984" cy="466344"/>
          </a:xfrm>
        </p:spPr>
        <p:txBody>
          <a:bodyPr/>
          <a:lstStyle>
            <a:lvl1pPr algn="l">
              <a:defRPr sz="24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40333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457200"/>
            <a:ext cx="8230313" cy="652329"/>
          </a:xfrm>
          <a:prstGeom prst="rect">
            <a:avLst/>
          </a:prstGeom>
        </p:spPr>
      </p:pic>
      <p:sp>
        <p:nvSpPr>
          <p:cNvPr id="3" name="Content Placeholder 2"/>
          <p:cNvSpPr>
            <a:spLocks noGrp="1"/>
          </p:cNvSpPr>
          <p:nvPr>
            <p:ph idx="1"/>
          </p:nvPr>
        </p:nvSpPr>
        <p:spPr>
          <a:xfrm>
            <a:off x="457200" y="1371600"/>
            <a:ext cx="8229600" cy="4480560"/>
          </a:xfrm>
        </p:spPr>
        <p:txBody>
          <a:bodyPr/>
          <a:lstStyle>
            <a:lvl1pPr marL="0" indent="0">
              <a:spcBef>
                <a:spcPts val="300"/>
              </a:spcBef>
              <a:spcAft>
                <a:spcPts val="1200"/>
              </a:spcAft>
              <a:buNone/>
              <a:defRPr sz="2000" u="sng">
                <a:latin typeface="Verdana" panose="020B0604030504040204" pitchFamily="34" charset="0"/>
                <a:ea typeface="Verdana" panose="020B0604030504040204" pitchFamily="34" charset="0"/>
                <a:cs typeface="Verdana" panose="020B0604030504040204" pitchFamily="34" charset="0"/>
              </a:defRPr>
            </a:lvl1pPr>
            <a:lvl2pPr marL="457200" indent="-274320">
              <a:spcBef>
                <a:spcPts val="300"/>
              </a:spcBef>
              <a:spcAft>
                <a:spcPts val="1200"/>
              </a:spcAft>
              <a:buFont typeface="Arial" panose="020B0604020202020204" pitchFamily="34" charset="0"/>
              <a:buChar char="•"/>
              <a:defRPr sz="2000">
                <a:latin typeface="Verdana" panose="020B0604030504040204" pitchFamily="34" charset="0"/>
                <a:ea typeface="Verdana" panose="020B0604030504040204" pitchFamily="34" charset="0"/>
                <a:cs typeface="Verdana" panose="020B0604030504040204" pitchFamily="34" charset="0"/>
              </a:defRPr>
            </a:lvl2pPr>
            <a:lvl3pPr marL="914400" indent="-274320">
              <a:spcBef>
                <a:spcPts val="300"/>
              </a:spcBef>
              <a:spcAft>
                <a:spcPts val="1200"/>
              </a:spcAft>
              <a:buFont typeface="Arial" panose="020B0604020202020204" pitchFamily="34" charset="0"/>
              <a:buChar char="•"/>
              <a:defRPr sz="2000">
                <a:latin typeface="Verdana" panose="020B0604030504040204" pitchFamily="34" charset="0"/>
                <a:ea typeface="Verdana" panose="020B0604030504040204" pitchFamily="34" charset="0"/>
                <a:cs typeface="Verdana" panose="020B0604030504040204" pitchFamily="34" charset="0"/>
              </a:defRPr>
            </a:lvl3pPr>
            <a:lvl4pPr marL="1371600" indent="-274320">
              <a:spcBef>
                <a:spcPts val="300"/>
              </a:spcBef>
              <a:spcAft>
                <a:spcPts val="1200"/>
              </a:spcAft>
              <a:buFont typeface="Arial" panose="020B0604020202020204" pitchFamily="34" charset="0"/>
              <a:buChar char="•"/>
              <a:defRPr sz="2000">
                <a:latin typeface="Verdana" panose="020B0604030504040204" pitchFamily="34" charset="0"/>
                <a:ea typeface="Verdana" panose="020B0604030504040204" pitchFamily="34" charset="0"/>
                <a:cs typeface="Verdana" panose="020B0604030504040204" pitchFamily="34" charset="0"/>
              </a:defRPr>
            </a:lvl4pPr>
            <a:lvl5pPr marL="1828800" indent="-274320">
              <a:spcBef>
                <a:spcPts val="300"/>
              </a:spcBef>
              <a:spcAft>
                <a:spcPts val="1200"/>
              </a:spcAft>
              <a:buFont typeface="Arial" panose="020B0604020202020204" pitchFamily="34" charset="0"/>
              <a:buChar char="•"/>
              <a:defRPr sz="2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740664" y="457200"/>
            <a:ext cx="7872984" cy="466344"/>
          </a:xfrm>
        </p:spPr>
        <p:txBody>
          <a:bodyPr/>
          <a:lstStyle>
            <a:lvl1pPr algn="l">
              <a:defRPr sz="24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6" name="Rectangle 6"/>
          <p:cNvSpPr>
            <a:spLocks noGrp="1" noChangeArrowheads="1"/>
          </p:cNvSpPr>
          <p:nvPr>
            <p:ph type="sldNum" sz="quarter" idx="12"/>
          </p:nvPr>
        </p:nvSpPr>
        <p:spPr>
          <a:xfrm>
            <a:off x="457200" y="6248400"/>
            <a:ext cx="457200" cy="457200"/>
          </a:xfrm>
          <a:ln/>
        </p:spPr>
        <p:txBody>
          <a:bodyPr/>
          <a:lstStyle>
            <a:lvl1pPr algn="ctr">
              <a:defRPr/>
            </a:lvl1pPr>
          </a:lstStyle>
          <a:p>
            <a:pPr>
              <a:defRPr/>
            </a:pPr>
            <a:fld id="{9FF4DA41-66A1-4489-9499-879D688EB05A}" type="slidenum">
              <a:rPr lang="en-US" altLang="en-US" smtClean="0"/>
              <a:pPr>
                <a:defRPr/>
              </a:pPr>
              <a:t>‹#›</a:t>
            </a:fld>
            <a:endParaRPr lang="en-US" alt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03094" y="6126480"/>
            <a:ext cx="2304488" cy="548688"/>
          </a:xfrm>
          <a:prstGeom prst="rect">
            <a:avLst/>
          </a:prstGeom>
        </p:spPr>
      </p:pic>
      <p:sp>
        <p:nvSpPr>
          <p:cNvPr id="9" name="Content Placeholder 8"/>
          <p:cNvSpPr>
            <a:spLocks noGrp="1"/>
          </p:cNvSpPr>
          <p:nvPr>
            <p:ph sz="quarter" idx="13"/>
          </p:nvPr>
        </p:nvSpPr>
        <p:spPr>
          <a:xfrm>
            <a:off x="1828800" y="6675438"/>
            <a:ext cx="9144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40432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457200"/>
            <a:ext cx="8230313" cy="652329"/>
          </a:xfrm>
          <a:prstGeom prst="rect">
            <a:avLst/>
          </a:prstGeom>
        </p:spPr>
      </p:pic>
      <p:sp>
        <p:nvSpPr>
          <p:cNvPr id="3" name="Content Placeholder 2"/>
          <p:cNvSpPr>
            <a:spLocks noGrp="1"/>
          </p:cNvSpPr>
          <p:nvPr>
            <p:ph idx="1"/>
          </p:nvPr>
        </p:nvSpPr>
        <p:spPr>
          <a:xfrm>
            <a:off x="457200" y="1371600"/>
            <a:ext cx="8229600" cy="4480560"/>
          </a:xfrm>
        </p:spPr>
        <p:txBody>
          <a:bodyPr/>
          <a:lstStyle>
            <a:lvl1pPr marL="0" indent="0">
              <a:spcBef>
                <a:spcPts val="300"/>
              </a:spcBef>
              <a:spcAft>
                <a:spcPts val="1200"/>
              </a:spcAft>
              <a:buNone/>
              <a:defRPr sz="2000" u="sng">
                <a:latin typeface="Verdana" panose="020B0604030504040204" pitchFamily="34" charset="0"/>
                <a:ea typeface="Verdana" panose="020B0604030504040204" pitchFamily="34" charset="0"/>
                <a:cs typeface="Verdana" panose="020B0604030504040204" pitchFamily="34" charset="0"/>
              </a:defRPr>
            </a:lvl1pPr>
            <a:lvl2pPr marL="457200" indent="-274320">
              <a:spcBef>
                <a:spcPts val="300"/>
              </a:spcBef>
              <a:spcAft>
                <a:spcPts val="1200"/>
              </a:spcAft>
              <a:buFont typeface="Arial" panose="020B0604020202020204" pitchFamily="34" charset="0"/>
              <a:buChar char="•"/>
              <a:defRPr sz="2000">
                <a:latin typeface="Verdana" panose="020B0604030504040204" pitchFamily="34" charset="0"/>
                <a:ea typeface="Verdana" panose="020B0604030504040204" pitchFamily="34" charset="0"/>
                <a:cs typeface="Verdana" panose="020B0604030504040204" pitchFamily="34" charset="0"/>
              </a:defRPr>
            </a:lvl2pPr>
            <a:lvl3pPr marL="914400" indent="-274320">
              <a:spcBef>
                <a:spcPts val="300"/>
              </a:spcBef>
              <a:spcAft>
                <a:spcPts val="1200"/>
              </a:spcAft>
              <a:buFont typeface="Arial" panose="020B0604020202020204" pitchFamily="34" charset="0"/>
              <a:buChar char="•"/>
              <a:defRPr sz="2000">
                <a:latin typeface="Verdana" panose="020B0604030504040204" pitchFamily="34" charset="0"/>
                <a:ea typeface="Verdana" panose="020B0604030504040204" pitchFamily="34" charset="0"/>
                <a:cs typeface="Verdana" panose="020B0604030504040204" pitchFamily="34" charset="0"/>
              </a:defRPr>
            </a:lvl3pPr>
            <a:lvl4pPr marL="1371600" indent="-274320">
              <a:spcBef>
                <a:spcPts val="300"/>
              </a:spcBef>
              <a:spcAft>
                <a:spcPts val="1200"/>
              </a:spcAft>
              <a:buFont typeface="Arial" panose="020B0604020202020204" pitchFamily="34" charset="0"/>
              <a:buChar char="•"/>
              <a:defRPr sz="2000">
                <a:latin typeface="Verdana" panose="020B0604030504040204" pitchFamily="34" charset="0"/>
                <a:ea typeface="Verdana" panose="020B0604030504040204" pitchFamily="34" charset="0"/>
                <a:cs typeface="Verdana" panose="020B0604030504040204" pitchFamily="34" charset="0"/>
              </a:defRPr>
            </a:lvl4pPr>
            <a:lvl5pPr marL="1828800" indent="-274320">
              <a:spcBef>
                <a:spcPts val="300"/>
              </a:spcBef>
              <a:spcAft>
                <a:spcPts val="1200"/>
              </a:spcAft>
              <a:buFont typeface="Arial" panose="020B0604020202020204" pitchFamily="34" charset="0"/>
              <a:buChar char="•"/>
              <a:defRPr sz="2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740664" y="457200"/>
            <a:ext cx="7872984" cy="466344"/>
          </a:xfrm>
        </p:spPr>
        <p:txBody>
          <a:bodyPr/>
          <a:lstStyle>
            <a:lvl1pPr algn="l">
              <a:defRPr sz="24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6" name="Rectangle 6"/>
          <p:cNvSpPr>
            <a:spLocks noGrp="1" noChangeArrowheads="1"/>
          </p:cNvSpPr>
          <p:nvPr>
            <p:ph type="sldNum" sz="quarter" idx="12"/>
          </p:nvPr>
        </p:nvSpPr>
        <p:spPr>
          <a:xfrm>
            <a:off x="457200" y="6248400"/>
            <a:ext cx="457200" cy="457200"/>
          </a:xfrm>
          <a:ln/>
        </p:spPr>
        <p:txBody>
          <a:bodyPr/>
          <a:lstStyle>
            <a:lvl1pPr algn="ctr">
              <a:defRPr/>
            </a:lvl1pPr>
          </a:lstStyle>
          <a:p>
            <a:pPr>
              <a:defRPr/>
            </a:pPr>
            <a:fld id="{9FF4DA41-66A1-4489-9499-879D688EB05A}" type="slidenum">
              <a:rPr lang="en-US" altLang="en-US" smtClean="0"/>
              <a:pPr>
                <a:defRPr/>
              </a:pPr>
              <a:t>‹#›</a:t>
            </a:fld>
            <a:endParaRPr lang="en-US" alt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03094" y="6126480"/>
            <a:ext cx="2304488" cy="548688"/>
          </a:xfrm>
          <a:prstGeom prst="rect">
            <a:avLst/>
          </a:prstGeom>
        </p:spPr>
      </p:pic>
      <p:sp>
        <p:nvSpPr>
          <p:cNvPr id="9" name="Content Placeholder 8"/>
          <p:cNvSpPr>
            <a:spLocks noGrp="1"/>
          </p:cNvSpPr>
          <p:nvPr>
            <p:ph sz="quarter" idx="13"/>
          </p:nvPr>
        </p:nvSpPr>
        <p:spPr>
          <a:xfrm>
            <a:off x="1828800" y="6675438"/>
            <a:ext cx="9144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24933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457200"/>
            <a:ext cx="8230313" cy="652329"/>
          </a:xfrm>
          <a:prstGeom prst="rect">
            <a:avLst/>
          </a:prstGeom>
        </p:spPr>
      </p:pic>
      <p:sp>
        <p:nvSpPr>
          <p:cNvPr id="3" name="Content Placeholder 2"/>
          <p:cNvSpPr>
            <a:spLocks noGrp="1"/>
          </p:cNvSpPr>
          <p:nvPr>
            <p:ph idx="1"/>
          </p:nvPr>
        </p:nvSpPr>
        <p:spPr>
          <a:xfrm>
            <a:off x="457200" y="1371600"/>
            <a:ext cx="8229600" cy="4480560"/>
          </a:xfrm>
        </p:spPr>
        <p:txBody>
          <a:bodyPr/>
          <a:lstStyle>
            <a:lvl1pPr marL="0" indent="0">
              <a:spcBef>
                <a:spcPts val="300"/>
              </a:spcBef>
              <a:spcAft>
                <a:spcPts val="1200"/>
              </a:spcAft>
              <a:buNone/>
              <a:defRPr sz="2000" u="sng">
                <a:latin typeface="Verdana" panose="020B0604030504040204" pitchFamily="34" charset="0"/>
                <a:ea typeface="Verdana" panose="020B0604030504040204" pitchFamily="34" charset="0"/>
                <a:cs typeface="Verdana" panose="020B0604030504040204" pitchFamily="34" charset="0"/>
              </a:defRPr>
            </a:lvl1pPr>
            <a:lvl2pPr marL="457200" indent="-274320">
              <a:spcBef>
                <a:spcPts val="300"/>
              </a:spcBef>
              <a:spcAft>
                <a:spcPts val="1200"/>
              </a:spcAft>
              <a:buFont typeface="Arial" panose="020B0604020202020204" pitchFamily="34" charset="0"/>
              <a:buChar char="•"/>
              <a:defRPr sz="2000">
                <a:latin typeface="Verdana" panose="020B0604030504040204" pitchFamily="34" charset="0"/>
                <a:ea typeface="Verdana" panose="020B0604030504040204" pitchFamily="34" charset="0"/>
                <a:cs typeface="Verdana" panose="020B0604030504040204" pitchFamily="34" charset="0"/>
              </a:defRPr>
            </a:lvl2pPr>
            <a:lvl3pPr marL="914400" indent="-274320">
              <a:spcBef>
                <a:spcPts val="300"/>
              </a:spcBef>
              <a:spcAft>
                <a:spcPts val="1200"/>
              </a:spcAft>
              <a:buFont typeface="Arial" panose="020B0604020202020204" pitchFamily="34" charset="0"/>
              <a:buChar char="•"/>
              <a:defRPr sz="2000">
                <a:latin typeface="Verdana" panose="020B0604030504040204" pitchFamily="34" charset="0"/>
                <a:ea typeface="Verdana" panose="020B0604030504040204" pitchFamily="34" charset="0"/>
                <a:cs typeface="Verdana" panose="020B0604030504040204" pitchFamily="34" charset="0"/>
              </a:defRPr>
            </a:lvl3pPr>
            <a:lvl4pPr marL="1371600" indent="-274320">
              <a:spcBef>
                <a:spcPts val="300"/>
              </a:spcBef>
              <a:spcAft>
                <a:spcPts val="1200"/>
              </a:spcAft>
              <a:buFont typeface="Arial" panose="020B0604020202020204" pitchFamily="34" charset="0"/>
              <a:buChar char="•"/>
              <a:defRPr sz="2000">
                <a:latin typeface="Verdana" panose="020B0604030504040204" pitchFamily="34" charset="0"/>
                <a:ea typeface="Verdana" panose="020B0604030504040204" pitchFamily="34" charset="0"/>
                <a:cs typeface="Verdana" panose="020B0604030504040204" pitchFamily="34" charset="0"/>
              </a:defRPr>
            </a:lvl4pPr>
            <a:lvl5pPr marL="1828800" indent="-274320">
              <a:spcBef>
                <a:spcPts val="300"/>
              </a:spcBef>
              <a:spcAft>
                <a:spcPts val="1200"/>
              </a:spcAft>
              <a:buFont typeface="Arial" panose="020B0604020202020204" pitchFamily="34" charset="0"/>
              <a:buChar char="•"/>
              <a:defRPr sz="2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740664" y="457200"/>
            <a:ext cx="7872984" cy="466344"/>
          </a:xfrm>
        </p:spPr>
        <p:txBody>
          <a:bodyPr/>
          <a:lstStyle>
            <a:lvl1pPr algn="l">
              <a:defRPr sz="24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6" name="Rectangle 6"/>
          <p:cNvSpPr>
            <a:spLocks noGrp="1" noChangeArrowheads="1"/>
          </p:cNvSpPr>
          <p:nvPr>
            <p:ph type="sldNum" sz="quarter" idx="12"/>
          </p:nvPr>
        </p:nvSpPr>
        <p:spPr>
          <a:xfrm>
            <a:off x="457200" y="6248400"/>
            <a:ext cx="457200" cy="457200"/>
          </a:xfrm>
          <a:ln/>
        </p:spPr>
        <p:txBody>
          <a:bodyPr/>
          <a:lstStyle>
            <a:lvl1pPr algn="ctr">
              <a:defRPr/>
            </a:lvl1pPr>
          </a:lstStyle>
          <a:p>
            <a:pPr>
              <a:defRPr/>
            </a:pPr>
            <a:fld id="{9FF4DA41-66A1-4489-9499-879D688EB05A}" type="slidenum">
              <a:rPr lang="en-US" altLang="en-US" smtClean="0"/>
              <a:pPr>
                <a:defRPr/>
              </a:pPr>
              <a:t>‹#›</a:t>
            </a:fld>
            <a:endParaRPr lang="en-US" alt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03094" y="6126480"/>
            <a:ext cx="2304488" cy="548688"/>
          </a:xfrm>
          <a:prstGeom prst="rect">
            <a:avLst/>
          </a:prstGeom>
        </p:spPr>
      </p:pic>
      <p:sp>
        <p:nvSpPr>
          <p:cNvPr id="9" name="Content Placeholder 8"/>
          <p:cNvSpPr>
            <a:spLocks noGrp="1"/>
          </p:cNvSpPr>
          <p:nvPr>
            <p:ph sz="quarter" idx="13"/>
          </p:nvPr>
        </p:nvSpPr>
        <p:spPr>
          <a:xfrm>
            <a:off x="1828800" y="6675438"/>
            <a:ext cx="9144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07010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lvl="0" indent="0" algn="l" rtl="0" eaLnBrk="0" fontAlgn="base" hangingPunct="0">
              <a:spcBef>
                <a:spcPts val="300"/>
              </a:spcBef>
              <a:spcAft>
                <a:spcPts val="1200"/>
              </a:spcAft>
              <a:buNone/>
            </a:pPr>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30" name="Rectangle 6"/>
          <p:cNvSpPr>
            <a:spLocks noGrp="1" noChangeArrowheads="1"/>
          </p:cNvSpPr>
          <p:nvPr>
            <p:ph type="sldNum" sz="quarter" idx="4"/>
          </p:nvPr>
        </p:nvSpPr>
        <p:spPr bwMode="auto">
          <a:xfrm>
            <a:off x="457200" y="621792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a:defRPr/>
            </a:pPr>
            <a:fld id="{9DA675E0-B23E-4672-ACB3-948FF9D6CEB4}" type="slidenum">
              <a:rPr lang="en-US" altLang="en-US" smtClean="0"/>
              <a:pPr>
                <a:defRPr/>
              </a:pPr>
              <a:t>‹#›</a:t>
            </a:fld>
            <a:endParaRPr lang="en-US" altLang="en-US" dirty="0"/>
          </a:p>
        </p:txBody>
      </p:sp>
      <p:sp>
        <p:nvSpPr>
          <p:cNvPr id="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6" r:id="rId6"/>
    <p:sldLayoutId id="2147483657" r:id="rId7"/>
    <p:sldLayoutId id="2147483658" r:id="rId8"/>
    <p:sldLayoutId id="2147483663" r:id="rId9"/>
    <p:sldLayoutId id="2147483664" r:id="rId10"/>
    <p:sldLayoutId id="2147483665" r:id="rId11"/>
    <p:sldLayoutId id="2147483666" r:id="rId12"/>
    <p:sldLayoutId id="2147483667" r:id="rId13"/>
  </p:sldLayoutIdLst>
  <p:hf hdr="0" ftr="0" dt="0"/>
  <p:txStyles>
    <p:titleStyle>
      <a:lvl1pPr algn="ctr" rtl="0" eaLnBrk="0" fontAlgn="base" hangingPunct="0">
        <a:spcBef>
          <a:spcPct val="0"/>
        </a:spcBef>
        <a:spcAft>
          <a:spcPct val="0"/>
        </a:spcAft>
        <a:defRPr sz="28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rtl="0" eaLnBrk="0" fontAlgn="base" hangingPunct="0">
        <a:spcBef>
          <a:spcPct val="0"/>
        </a:spcBef>
        <a:spcAft>
          <a:spcPct val="0"/>
        </a:spcAft>
        <a:defRPr sz="2800">
          <a:solidFill>
            <a:srgbClr val="D9D9D9"/>
          </a:solidFill>
          <a:latin typeface="Arial" charset="0"/>
        </a:defRPr>
      </a:lvl2pPr>
      <a:lvl3pPr algn="ctr" rtl="0" eaLnBrk="0" fontAlgn="base" hangingPunct="0">
        <a:spcBef>
          <a:spcPct val="0"/>
        </a:spcBef>
        <a:spcAft>
          <a:spcPct val="0"/>
        </a:spcAft>
        <a:defRPr sz="2800">
          <a:solidFill>
            <a:srgbClr val="D9D9D9"/>
          </a:solidFill>
          <a:latin typeface="Arial" charset="0"/>
        </a:defRPr>
      </a:lvl3pPr>
      <a:lvl4pPr algn="ctr" rtl="0" eaLnBrk="0" fontAlgn="base" hangingPunct="0">
        <a:spcBef>
          <a:spcPct val="0"/>
        </a:spcBef>
        <a:spcAft>
          <a:spcPct val="0"/>
        </a:spcAft>
        <a:defRPr sz="2800">
          <a:solidFill>
            <a:srgbClr val="D9D9D9"/>
          </a:solidFill>
          <a:latin typeface="Arial" charset="0"/>
        </a:defRPr>
      </a:lvl4pPr>
      <a:lvl5pPr algn="ctr" rtl="0" eaLnBrk="0" fontAlgn="base" hangingPunct="0">
        <a:spcBef>
          <a:spcPct val="0"/>
        </a:spcBef>
        <a:spcAft>
          <a:spcPct val="0"/>
        </a:spcAft>
        <a:defRPr sz="2800">
          <a:solidFill>
            <a:srgbClr val="D9D9D9"/>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lang="en-US" altLang="en-US" sz="2400" u="sng"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25830" indent="-274320" algn="l" rtl="0" eaLnBrk="0" fontAlgn="base" hangingPunct="0">
        <a:spcBef>
          <a:spcPts val="300"/>
        </a:spcBef>
        <a:spcAft>
          <a:spcPts val="1200"/>
        </a:spcAft>
        <a:buFont typeface="Arial" panose="020B0604020202020204" pitchFamily="34" charset="0"/>
        <a:buChar char="•"/>
        <a:defRPr lang="en-US" altLang="en-US" sz="20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211580" indent="-274320" algn="l" rtl="0" eaLnBrk="0" fontAlgn="base" hangingPunct="0">
        <a:spcBef>
          <a:spcPts val="300"/>
        </a:spcBef>
        <a:spcAft>
          <a:spcPts val="1200"/>
        </a:spcAft>
        <a:buFont typeface="Arial" panose="020B0604020202020204" pitchFamily="34" charset="0"/>
        <a:buChar char="•"/>
        <a:defRPr lang="en-US" altLang="en-US" sz="20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68780" indent="-274320" algn="l" rtl="0" eaLnBrk="0" fontAlgn="base" hangingPunct="0">
        <a:spcBef>
          <a:spcPts val="300"/>
        </a:spcBef>
        <a:spcAft>
          <a:spcPts val="1200"/>
        </a:spcAft>
        <a:buFont typeface="Arial" panose="020B0604020202020204" pitchFamily="34" charset="0"/>
        <a:buChar char="•"/>
        <a:defRPr lang="en-US" altLang="en-US" sz="20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125980" indent="-274320" algn="l" rtl="0" eaLnBrk="0" fontAlgn="base" hangingPunct="0">
        <a:spcBef>
          <a:spcPts val="300"/>
        </a:spcBef>
        <a:spcAft>
          <a:spcPts val="1200"/>
        </a:spcAft>
        <a:buFont typeface="Arial" panose="020B0604020202020204" pitchFamily="34" charset="0"/>
        <a:buChar char="•"/>
        <a:defRPr lang="en-US" altLang="en-US" sz="20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pde.sas.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6.xml"/><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7.xml"/><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education.state.pa.u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7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90.xml"/><Relationship Id="rId1" Type="http://schemas.openxmlformats.org/officeDocument/2006/relationships/slideLayout" Target="../slideLayouts/slideLayout10.xml"/></Relationships>
</file>

<file path=ppt/slides/_rels/slide9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91.xml"/><Relationship Id="rId1" Type="http://schemas.openxmlformats.org/officeDocument/2006/relationships/slideLayout" Target="../slideLayouts/slideLayout11.xml"/></Relationships>
</file>

<file path=ppt/slides/_rels/slide9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92.xml"/><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93.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94.xml"/><Relationship Id="rId1" Type="http://schemas.openxmlformats.org/officeDocument/2006/relationships/slideLayout" Target="../slideLayouts/slideLayout9.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itle 1"/>
          <p:cNvSpPr txBox="1">
            <a:spLocks/>
          </p:cNvSpPr>
          <p:nvPr/>
        </p:nvSpPr>
        <p:spPr bwMode="auto">
          <a:xfrm>
            <a:off x="1657350" y="1828800"/>
            <a:ext cx="582930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n-US" altLang="en-US" sz="3300" dirty="0">
                <a:solidFill>
                  <a:prstClr val="black"/>
                </a:solidFill>
                <a:latin typeface="Verdana" panose="020B0604030504040204" pitchFamily="34" charset="0"/>
                <a:ea typeface="Verdana" panose="020B0604030504040204" pitchFamily="34" charset="0"/>
                <a:cs typeface="Verdana" panose="020B0604030504040204" pitchFamily="34" charset="0"/>
              </a:rPr>
              <a:t>Course 4B </a:t>
            </a:r>
            <a:r>
              <a:rPr lang="en-US" altLang="en-US" sz="3300" dirty="0">
                <a:latin typeface="Verdana" panose="020B0604030504040204" pitchFamily="34" charset="0"/>
                <a:ea typeface="Verdana" panose="020B0604030504040204" pitchFamily="34" charset="0"/>
                <a:cs typeface="Verdana" panose="020B0604030504040204" pitchFamily="34" charset="0"/>
              </a:rPr>
              <a:t>Administrator Navigation</a:t>
            </a:r>
            <a:endParaRPr lang="en-US" altLang="en-US" sz="33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3077" name="Subtitle 2"/>
          <p:cNvSpPr>
            <a:spLocks noGrp="1"/>
          </p:cNvSpPr>
          <p:nvPr>
            <p:ph type="subTitle" idx="1"/>
          </p:nvPr>
        </p:nvSpPr>
        <p:spPr>
          <a:xfrm>
            <a:off x="2171700" y="3771900"/>
            <a:ext cx="4800600" cy="457200"/>
          </a:xfrm>
        </p:spPr>
        <p:txBody>
          <a:bodyPr/>
          <a:lstStyle/>
          <a:p>
            <a:pPr eaLnBrk="1" hangingPunct="1">
              <a:spcBef>
                <a:spcPct val="0"/>
              </a:spcBef>
            </a:pPr>
            <a:r>
              <a:rPr lang="en-US" altLang="en-US" u="none" dirty="0">
                <a:solidFill>
                  <a:srgbClr val="000000"/>
                </a:solidFill>
              </a:rPr>
              <a:t>Document #</a:t>
            </a:r>
            <a:r>
              <a:rPr lang="en-US" altLang="en-US" u="none" dirty="0" smtClean="0">
                <a:solidFill>
                  <a:srgbClr val="000000"/>
                </a:solidFill>
              </a:rPr>
              <a:t>C4B.2</a:t>
            </a:r>
            <a:endParaRPr lang="en-US" altLang="en-US" u="none" dirty="0">
              <a:solidFill>
                <a:srgbClr val="00000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383" y="5974080"/>
            <a:ext cx="2556017" cy="731520"/>
          </a:xfrm>
          <a:prstGeom prst="rect">
            <a:avLst/>
          </a:prstGeom>
        </p:spPr>
      </p:pic>
    </p:spTree>
    <p:extLst>
      <p:ext uri="{BB962C8B-B14F-4D97-AF65-F5344CB8AC3E}">
        <p14:creationId xmlns:p14="http://schemas.microsoft.com/office/powerpoint/2010/main" val="3241467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smtClean="0"/>
              <a:t>Accessing Test Environment</a:t>
            </a:r>
            <a:endParaRPr lang="en-US" sz="2400"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solidFill>
                  <a:prstClr val="black"/>
                </a:solidFill>
              </a:rPr>
              <a:pPr>
                <a:defRPr/>
              </a:pPr>
              <a:t>10</a:t>
            </a:fld>
            <a:endParaRPr lang="en-US" altLang="en-US" dirty="0">
              <a:solidFill>
                <a:prstClr val="black"/>
              </a:solidFil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 r="37870" b="8035"/>
          <a:stretch/>
        </p:blipFill>
        <p:spPr>
          <a:xfrm>
            <a:off x="1143000" y="1905000"/>
            <a:ext cx="3819404" cy="4115866"/>
          </a:xfrm>
          <a:prstGeom prst="rect">
            <a:avLst/>
          </a:prstGeom>
          <a:effectLst>
            <a:outerShdw blurRad="63500" sx="102000" sy="102000" algn="ctr" rotWithShape="0">
              <a:prstClr val="black">
                <a:alpha val="40000"/>
              </a:prstClr>
            </a:outerShdw>
          </a:effectLst>
        </p:spPr>
      </p:pic>
      <p:sp>
        <p:nvSpPr>
          <p:cNvPr id="7" name="Rectangle 6"/>
          <p:cNvSpPr/>
          <p:nvPr/>
        </p:nvSpPr>
        <p:spPr>
          <a:xfrm>
            <a:off x="998714" y="5715000"/>
            <a:ext cx="971550" cy="220667"/>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dirty="0">
              <a:solidFill>
                <a:prstClr val="white"/>
              </a:solidFill>
            </a:endParaRPr>
          </a:p>
        </p:txBody>
      </p:sp>
      <p:sp>
        <p:nvSpPr>
          <p:cNvPr id="8" name="Right Arrow 7"/>
          <p:cNvSpPr/>
          <p:nvPr/>
        </p:nvSpPr>
        <p:spPr>
          <a:xfrm rot="8628282">
            <a:off x="1987049" y="4898220"/>
            <a:ext cx="628650" cy="285749"/>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dirty="0">
              <a:solidFill>
                <a:prstClr val="white"/>
              </a:solidFill>
            </a:endParaRPr>
          </a:p>
        </p:txBody>
      </p:sp>
      <p:sp>
        <p:nvSpPr>
          <p:cNvPr id="9" name="TextBox 8"/>
          <p:cNvSpPr txBox="1"/>
          <p:nvPr/>
        </p:nvSpPr>
        <p:spPr>
          <a:xfrm>
            <a:off x="5506703" y="1905000"/>
            <a:ext cx="3125995" cy="1631216"/>
          </a:xfrm>
          <a:prstGeom prst="rect">
            <a:avLst/>
          </a:prstGeom>
          <a:solidFill>
            <a:schemeClr val="bg1"/>
          </a:solidFill>
          <a:ln>
            <a:noFill/>
          </a:ln>
          <a:effectLst/>
        </p:spPr>
        <p:txBody>
          <a:bodyPr wrap="square" rtlCol="0">
            <a:spAutoFit/>
          </a:bodyPr>
          <a:lstStyle/>
          <a:p>
            <a:pPr marL="342900" indent="-342900">
              <a:buFont typeface="Arial" panose="020B0604020202020204" pitchFamily="34" charset="0"/>
              <a:buChar char="•"/>
            </a:pPr>
            <a:r>
              <a:rPr lang="en-US" sz="2000" dirty="0">
                <a:solidFill>
                  <a:prstClr val="black"/>
                </a:solidFill>
                <a:latin typeface="Verdana" panose="020B0604030504040204" pitchFamily="34" charset="0"/>
                <a:ea typeface="Verdana" panose="020B0604030504040204" pitchFamily="34" charset="0"/>
                <a:cs typeface="Verdana" panose="020B0604030504040204" pitchFamily="34" charset="0"/>
              </a:rPr>
              <a:t>Click on </a:t>
            </a:r>
            <a:r>
              <a:rPr lang="en-US" sz="2000" b="1" dirty="0">
                <a:solidFill>
                  <a:prstClr val="black"/>
                </a:solidFill>
                <a:latin typeface="Verdana" panose="020B0604030504040204" pitchFamily="34" charset="0"/>
                <a:ea typeface="Verdana" panose="020B0604030504040204" pitchFamily="34" charset="0"/>
                <a:cs typeface="Verdana" panose="020B0604030504040204" pitchFamily="34" charset="0"/>
              </a:rPr>
              <a:t>Testing</a:t>
            </a:r>
            <a:r>
              <a:rPr lang="en-US" sz="2000" dirty="0">
                <a:solidFill>
                  <a:prstClr val="black"/>
                </a:solidFill>
                <a:latin typeface="Verdana" panose="020B0604030504040204" pitchFamily="34" charset="0"/>
                <a:ea typeface="Verdana" panose="020B0604030504040204" pitchFamily="34" charset="0"/>
                <a:cs typeface="Verdana" panose="020B0604030504040204" pitchFamily="34" charset="0"/>
              </a:rPr>
              <a:t>, if you have NOT moved your Dashboard data to Production</a:t>
            </a:r>
          </a:p>
        </p:txBody>
      </p:sp>
    </p:spTree>
    <p:extLst>
      <p:ext uri="{BB962C8B-B14F-4D97-AF65-F5344CB8AC3E}">
        <p14:creationId xmlns:p14="http://schemas.microsoft.com/office/powerpoint/2010/main" val="166772189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628650" indent="-342900">
              <a:defRPr/>
            </a:pPr>
            <a:endParaRPr lang="en-US" dirty="0" smtClean="0"/>
          </a:p>
          <a:p>
            <a:pPr marL="628650" indent="-342900">
              <a:defRPr/>
            </a:pPr>
            <a:r>
              <a:rPr lang="en-US" dirty="0" smtClean="0"/>
              <a:t>Evaluation</a:t>
            </a:r>
          </a:p>
          <a:p>
            <a:pPr marL="628650" indent="-342900">
              <a:buFont typeface="Arial" panose="020B0604020202020204" pitchFamily="34" charset="0"/>
              <a:buChar char="•"/>
              <a:defRPr/>
            </a:pPr>
            <a:r>
              <a:rPr lang="en-US" dirty="0" smtClean="0"/>
              <a:t>Take a moment and answer the questions on the brief evaluation survey</a:t>
            </a:r>
            <a:endParaRPr lang="en-US" dirty="0"/>
          </a:p>
          <a:p>
            <a:pPr marL="285750">
              <a:defRPr/>
            </a:pPr>
            <a:endParaRPr lang="en-US" dirty="0"/>
          </a:p>
          <a:p>
            <a:pPr eaLnBrk="1" hangingPunct="1">
              <a:defRPr/>
            </a:pPr>
            <a:endParaRPr lang="en-US" sz="2400" dirty="0">
              <a:solidFill>
                <a:schemeClr val="bg1"/>
              </a:solidFill>
            </a:endParaRPr>
          </a:p>
        </p:txBody>
      </p:sp>
      <p:sp>
        <p:nvSpPr>
          <p:cNvPr id="3" name="Title 2"/>
          <p:cNvSpPr>
            <a:spLocks noGrp="1"/>
          </p:cNvSpPr>
          <p:nvPr>
            <p:ph type="title"/>
          </p:nvPr>
        </p:nvSpPr>
        <p:spPr/>
        <p:txBody>
          <a:bodyPr/>
          <a:lstStyle/>
          <a:p>
            <a:r>
              <a:rPr lang="en-US" dirty="0" smtClean="0"/>
              <a:t>Evaluation</a:t>
            </a:r>
            <a:endParaRPr lang="en-US" dirty="0"/>
          </a:p>
        </p:txBody>
      </p:sp>
      <p:sp>
        <p:nvSpPr>
          <p:cNvPr id="4" name="Slide Number Placeholder 3"/>
          <p:cNvSpPr>
            <a:spLocks noGrp="1"/>
          </p:cNvSpPr>
          <p:nvPr>
            <p:ph type="sldNum" sz="quarter" idx="12"/>
          </p:nvPr>
        </p:nvSpPr>
        <p:spPr>
          <a:xfrm>
            <a:off x="457200" y="6217920"/>
            <a:ext cx="533400" cy="457200"/>
          </a:xfrm>
        </p:spPr>
        <p:txBody>
          <a:bodyPr/>
          <a:lstStyle/>
          <a:p>
            <a:pPr>
              <a:defRPr/>
            </a:pPr>
            <a:fld id="{9FF4DA41-66A1-4489-9499-879D688EB05A}" type="slidenum">
              <a:rPr lang="en-US" altLang="en-US" smtClean="0"/>
              <a:pPr>
                <a:defRPr/>
              </a:pPr>
              <a:t>100</a:t>
            </a:fld>
            <a:endParaRPr lang="en-US" altLang="en-US" dirty="0"/>
          </a:p>
        </p:txBody>
      </p:sp>
      <p:sp>
        <p:nvSpPr>
          <p:cNvPr id="5" name="Rounded Rectangle 4"/>
          <p:cNvSpPr/>
          <p:nvPr/>
        </p:nvSpPr>
        <p:spPr>
          <a:xfrm>
            <a:off x="493776" y="3505200"/>
            <a:ext cx="8156448" cy="609600"/>
          </a:xfrm>
          <a:prstGeom prst="roundRect">
            <a:avLst/>
          </a:prstGeom>
          <a:solidFill>
            <a:schemeClr val="accent4">
              <a:lumMod val="5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Evaluation</a:t>
            </a:r>
            <a:endPar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12898936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5" descr="blue 50%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57200"/>
            <a:ext cx="82296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Slide Number Placeholder 3"/>
          <p:cNvSpPr>
            <a:spLocks noGrp="1"/>
          </p:cNvSpPr>
          <p:nvPr>
            <p:ph type="sldNum" sz="quarter" idx="4294967295"/>
          </p:nvPr>
        </p:nvSpPr>
        <p:spPr>
          <a:xfrm>
            <a:off x="323850" y="6172200"/>
            <a:ext cx="590550" cy="307975"/>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2E14CEA-8BE4-4554-970D-16FA80747DED}" type="slidenum">
              <a:rPr lang="en-US" altLang="en-US" sz="1400">
                <a:latin typeface="+mj-lt"/>
                <a:ea typeface="Verdana" panose="020B0604030504040204" pitchFamily="34" charset="0"/>
                <a:cs typeface="Verdana" panose="020B0604030504040204" pitchFamily="34" charset="0"/>
              </a:rPr>
              <a:pPr>
                <a:spcBef>
                  <a:spcPct val="0"/>
                </a:spcBef>
                <a:buFontTx/>
                <a:buNone/>
              </a:pPr>
              <a:t>101</a:t>
            </a:fld>
            <a:endParaRPr lang="en-US" altLang="en-US" sz="1400" dirty="0">
              <a:latin typeface="+mj-lt"/>
              <a:ea typeface="Verdana" panose="020B0604030504040204" pitchFamily="34" charset="0"/>
              <a:cs typeface="Verdana" panose="020B0604030504040204" pitchFamily="34" charset="0"/>
            </a:endParaRPr>
          </a:p>
        </p:txBody>
      </p:sp>
      <p:sp>
        <p:nvSpPr>
          <p:cNvPr id="5125" name="TextBox 6"/>
          <p:cNvSpPr txBox="1">
            <a:spLocks noChangeArrowheads="1"/>
          </p:cNvSpPr>
          <p:nvPr/>
        </p:nvSpPr>
        <p:spPr bwMode="auto">
          <a:xfrm>
            <a:off x="476250" y="2430463"/>
            <a:ext cx="82296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dirty="0">
                <a:solidFill>
                  <a:srgbClr val="000000"/>
                </a:solidFill>
                <a:latin typeface="Verdana" panose="020B0604030504040204" pitchFamily="34" charset="0"/>
                <a:ea typeface="Verdana" panose="020B0604030504040204" pitchFamily="34" charset="0"/>
                <a:cs typeface="Verdana" panose="020B0604030504040204" pitchFamily="34" charset="0"/>
              </a:rPr>
              <a:t>For more information on </a:t>
            </a:r>
            <a:r>
              <a:rPr lang="en-US" altLang="en-US" sz="20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Administrator Navigation of the Educator Dashboard please </a:t>
            </a:r>
            <a:r>
              <a:rPr lang="en-US" altLang="en-US" sz="2000" dirty="0">
                <a:solidFill>
                  <a:srgbClr val="000000"/>
                </a:solidFill>
                <a:latin typeface="Verdana" panose="020B0604030504040204" pitchFamily="34" charset="0"/>
                <a:ea typeface="Verdana" panose="020B0604030504040204" pitchFamily="34" charset="0"/>
                <a:cs typeface="Verdana" panose="020B0604030504040204" pitchFamily="34" charset="0"/>
              </a:rPr>
              <a:t>visit PDE’s website at </a:t>
            </a:r>
            <a:r>
              <a:rPr lang="en-US" altLang="en-US" sz="2000" u="sng" dirty="0">
                <a:solidFill>
                  <a:srgbClr val="0000FF"/>
                </a:solidFill>
                <a:latin typeface="Verdana" panose="020B0604030504040204" pitchFamily="34" charset="0"/>
                <a:ea typeface="Verdana" panose="020B0604030504040204" pitchFamily="34" charset="0"/>
                <a:cs typeface="Verdana" panose="020B0604030504040204" pitchFamily="34" charset="0"/>
              </a:rPr>
              <a:t>www.education.state.pa.us</a:t>
            </a:r>
            <a:r>
              <a:rPr lang="en-US" altLang="en-US" sz="2000" dirty="0">
                <a:solidFill>
                  <a:srgbClr val="000000"/>
                </a:solidFill>
                <a:latin typeface="Verdana" panose="020B0604030504040204" pitchFamily="34" charset="0"/>
                <a:ea typeface="Verdana" panose="020B0604030504040204" pitchFamily="34" charset="0"/>
                <a:cs typeface="Verdana" panose="020B0604030504040204" pitchFamily="34" charset="0"/>
              </a:rPr>
              <a:t> </a:t>
            </a:r>
            <a:endParaRPr lang="en-US" altLang="en-US" sz="18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5126" name="TextBox 9"/>
          <p:cNvSpPr txBox="1">
            <a:spLocks noChangeArrowheads="1"/>
          </p:cNvSpPr>
          <p:nvPr/>
        </p:nvSpPr>
        <p:spPr bwMode="auto">
          <a:xfrm>
            <a:off x="457200" y="4572000"/>
            <a:ext cx="8229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i="1" dirty="0">
                <a:solidFill>
                  <a:srgbClr val="000000"/>
                </a:solidFill>
                <a:latin typeface="Verdana" panose="020B0604030504040204" pitchFamily="34" charset="0"/>
                <a:ea typeface="Verdana" panose="020B0604030504040204" pitchFamily="34" charset="0"/>
                <a:cs typeface="Verdana" panose="020B0604030504040204" pitchFamily="34" charset="0"/>
              </a:rPr>
              <a:t>The mission of the department is to academically prepare children and adults to succeed as productive citizens. The department seeks to ensure that the technical support, resources and opportunities are in place for all students, whether children or adults, to receive a high quality education.</a:t>
            </a:r>
            <a:endParaRPr lang="en-US" altLang="en-US" sz="1400" i="1"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smtClean="0"/>
              <a:t>Accessing Production Environment</a:t>
            </a:r>
            <a:endParaRPr lang="en-US" sz="2400"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solidFill>
                  <a:prstClr val="black"/>
                </a:solidFill>
              </a:rPr>
              <a:pPr>
                <a:defRPr/>
              </a:pPr>
              <a:t>11</a:t>
            </a:fld>
            <a:endParaRPr lang="en-US" altLang="en-US" dirty="0">
              <a:solidFill>
                <a:prstClr val="black"/>
              </a:solidFill>
            </a:endParaRPr>
          </a:p>
        </p:txBody>
      </p:sp>
      <p:pic>
        <p:nvPicPr>
          <p:cNvPr id="5" name="Picture 4"/>
          <p:cNvPicPr>
            <a:picLocks noChangeAspect="1"/>
          </p:cNvPicPr>
          <p:nvPr/>
        </p:nvPicPr>
        <p:blipFill rotWithShape="1">
          <a:blip r:embed="rId3"/>
          <a:srcRect l="-1" t="16546" r="42754"/>
          <a:stretch/>
        </p:blipFill>
        <p:spPr>
          <a:xfrm>
            <a:off x="1066798" y="1719072"/>
            <a:ext cx="3893282" cy="4185145"/>
          </a:xfrm>
          <a:prstGeom prst="rect">
            <a:avLst/>
          </a:prstGeom>
          <a:effectLst>
            <a:outerShdw blurRad="63500" sx="102000" sy="102000" algn="ctr" rotWithShape="0">
              <a:prstClr val="black">
                <a:alpha val="40000"/>
              </a:prstClr>
            </a:outerShdw>
          </a:effectLst>
        </p:spPr>
      </p:pic>
      <p:sp>
        <p:nvSpPr>
          <p:cNvPr id="7" name="TextBox 6"/>
          <p:cNvSpPr txBox="1"/>
          <p:nvPr/>
        </p:nvSpPr>
        <p:spPr>
          <a:xfrm>
            <a:off x="5468603" y="1721584"/>
            <a:ext cx="3125995" cy="1631216"/>
          </a:xfrm>
          <a:prstGeom prst="rect">
            <a:avLst/>
          </a:prstGeom>
          <a:solidFill>
            <a:schemeClr val="bg1"/>
          </a:solidFill>
          <a:ln>
            <a:noFill/>
          </a:ln>
          <a:effectLst/>
        </p:spPr>
        <p:txBody>
          <a:bodyPr wrap="square" rtlCol="0">
            <a:spAutoFit/>
          </a:bodyPr>
          <a:lstStyle/>
          <a:p>
            <a:pPr marL="342900" indent="-342900">
              <a:buFont typeface="Arial" panose="020B0604020202020204" pitchFamily="34" charset="0"/>
              <a:buChar char="•"/>
            </a:pPr>
            <a:r>
              <a:rPr lang="en-US" sz="2000" dirty="0">
                <a:solidFill>
                  <a:prstClr val="black"/>
                </a:solidFill>
                <a:latin typeface="Verdana" panose="020B0604030504040204" pitchFamily="34" charset="0"/>
                <a:ea typeface="Verdana" panose="020B0604030504040204" pitchFamily="34" charset="0"/>
                <a:cs typeface="Verdana" panose="020B0604030504040204" pitchFamily="34" charset="0"/>
              </a:rPr>
              <a:t>Click on Dashboard under Insider PDE, if you have moved your Dashboard data to Production</a:t>
            </a:r>
          </a:p>
        </p:txBody>
      </p:sp>
    </p:spTree>
    <p:extLst>
      <p:ext uri="{BB962C8B-B14F-4D97-AF65-F5344CB8AC3E}">
        <p14:creationId xmlns:p14="http://schemas.microsoft.com/office/powerpoint/2010/main" val="2632324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38349" y="533400"/>
            <a:ext cx="7872984" cy="466344"/>
          </a:xfrm>
        </p:spPr>
        <p:txBody>
          <a:bodyPr/>
          <a:lstStyle/>
          <a:p>
            <a:r>
              <a:rPr lang="en-US" sz="2400" dirty="0" smtClean="0"/>
              <a:t>Logging Into the Educator Dashboard</a:t>
            </a:r>
            <a:endParaRPr lang="en-US" sz="2400"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solidFill>
                  <a:prstClr val="black"/>
                </a:solidFill>
              </a:rPr>
              <a:pPr>
                <a:defRPr/>
              </a:pPr>
              <a:t>12</a:t>
            </a:fld>
            <a:endParaRPr lang="en-US" altLang="en-US" dirty="0">
              <a:solidFill>
                <a:prstClr val="black"/>
              </a:solidFill>
            </a:endParaRPr>
          </a:p>
        </p:txBody>
      </p:sp>
      <p:pic>
        <p:nvPicPr>
          <p:cNvPr id="7" name="Content Placeholder 4"/>
          <p:cNvPicPr>
            <a:picLocks noChangeAspect="1"/>
          </p:cNvPicPr>
          <p:nvPr/>
        </p:nvPicPr>
        <p:blipFill rotWithShape="1">
          <a:blip r:embed="rId3">
            <a:extLst>
              <a:ext uri="{28A0092B-C50C-407E-A947-70E740481C1C}">
                <a14:useLocalDpi xmlns:a14="http://schemas.microsoft.com/office/drawing/2010/main" val="0"/>
              </a:ext>
            </a:extLst>
          </a:blip>
          <a:srcRect l="1858" t="3766" r="3385" b="9610"/>
          <a:stretch/>
        </p:blipFill>
        <p:spPr bwMode="auto">
          <a:xfrm>
            <a:off x="2128044" y="2130800"/>
            <a:ext cx="4866194" cy="2194560"/>
          </a:xfrm>
          <a:prstGeom prst="rect">
            <a:avLst/>
          </a:prstGeom>
          <a:noFill/>
          <a:ln w="12700">
            <a:solidFill>
              <a:schemeClr val="tx1">
                <a:lumMod val="50000"/>
                <a:lumOff val="50000"/>
              </a:schemeClr>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8" name="Rectangle 7"/>
          <p:cNvSpPr/>
          <p:nvPr/>
        </p:nvSpPr>
        <p:spPr>
          <a:xfrm>
            <a:off x="2857500" y="2855838"/>
            <a:ext cx="2343150" cy="1144663"/>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dirty="0">
              <a:solidFill>
                <a:prstClr val="white"/>
              </a:solidFill>
            </a:endParaRPr>
          </a:p>
        </p:txBody>
      </p:sp>
      <p:sp>
        <p:nvSpPr>
          <p:cNvPr id="9" name="Right Arrow 8"/>
          <p:cNvSpPr/>
          <p:nvPr/>
        </p:nvSpPr>
        <p:spPr>
          <a:xfrm rot="10388093">
            <a:off x="5329775" y="3138537"/>
            <a:ext cx="628650" cy="285749"/>
          </a:xfrm>
          <a:prstGeom prst="rightArrow">
            <a:avLst/>
          </a:prstGeom>
          <a:solidFill>
            <a:srgbClr val="003D7D"/>
          </a:solidFill>
          <a:ln w="12700" cap="flat" cmpd="sng" algn="ctr">
            <a:solidFill>
              <a:srgbClr val="003D7D"/>
            </a:solidFill>
            <a:prstDash val="solid"/>
            <a:miter lim="800000"/>
          </a:ln>
          <a:effectLst>
            <a:outerShdw blurRad="63500" sx="102000" sy="102000" algn="ctr" rotWithShape="0">
              <a:prstClr val="black">
                <a:alpha val="40000"/>
              </a:prstClr>
            </a:outerShdw>
          </a:effectLst>
        </p:spPr>
        <p:txBody>
          <a:bodyPr rtlCol="0" anchor="ctr"/>
          <a:lstStyle/>
          <a:p>
            <a:pPr algn="ctr" eaLnBrk="0" fontAlgn="base" hangingPunct="0">
              <a:spcBef>
                <a:spcPct val="0"/>
              </a:spcBef>
              <a:spcAft>
                <a:spcPct val="0"/>
              </a:spcAft>
            </a:pPr>
            <a:endParaRPr lang="en-US" kern="0" dirty="0">
              <a:solidFill>
                <a:prstClr val="white"/>
              </a:solidFill>
              <a:latin typeface="Calibri" panose="020F0502020204030204"/>
            </a:endParaRPr>
          </a:p>
        </p:txBody>
      </p:sp>
      <p:sp>
        <p:nvSpPr>
          <p:cNvPr id="10" name="TextBox 9"/>
          <p:cNvSpPr txBox="1"/>
          <p:nvPr/>
        </p:nvSpPr>
        <p:spPr>
          <a:xfrm>
            <a:off x="2305667" y="4634829"/>
            <a:ext cx="4476133" cy="707886"/>
          </a:xfrm>
          <a:prstGeom prst="rect">
            <a:avLst/>
          </a:prstGeom>
          <a:solidFill>
            <a:schemeClr val="bg1"/>
          </a:solidFill>
          <a:ln>
            <a:noFill/>
          </a:ln>
          <a:effectLst/>
        </p:spPr>
        <p:txBody>
          <a:bodyPr wrap="square" rtlCol="0">
            <a:spAutoFit/>
          </a:bodyPr>
          <a:lstStyle/>
          <a:p>
            <a:pPr marL="342900" indent="-342900">
              <a:buFont typeface="Arial" panose="020B0604020202020204" pitchFamily="34" charset="0"/>
              <a:buChar char="•"/>
            </a:pPr>
            <a:r>
              <a:rPr lang="en-US" sz="2000" dirty="0">
                <a:solidFill>
                  <a:prstClr val="black"/>
                </a:solidFill>
                <a:latin typeface="Verdana" panose="020B0604030504040204" pitchFamily="34" charset="0"/>
                <a:ea typeface="Verdana" panose="020B0604030504040204" pitchFamily="34" charset="0"/>
                <a:cs typeface="Verdana" panose="020B0604030504040204" pitchFamily="34" charset="0"/>
              </a:rPr>
              <a:t>Enter your PPID, DOB and the last four digits of your SSN</a:t>
            </a:r>
          </a:p>
        </p:txBody>
      </p:sp>
    </p:spTree>
    <p:extLst>
      <p:ext uri="{BB962C8B-B14F-4D97-AF65-F5344CB8AC3E}">
        <p14:creationId xmlns:p14="http://schemas.microsoft.com/office/powerpoint/2010/main" val="11945356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7CBC692-CCD7-4F0B-BDA6-35A7FDB246B5}" type="slidenum">
              <a:rPr lang="en-US" altLang="en-US" smtClean="0">
                <a:solidFill>
                  <a:prstClr val="black"/>
                </a:solidFill>
              </a:rPr>
              <a:pPr>
                <a:defRPr/>
              </a:pPr>
              <a:t>13</a:t>
            </a:fld>
            <a:endParaRPr lang="en-US" altLang="en-US" dirty="0">
              <a:solidFill>
                <a:prstClr val="black"/>
              </a:solidFill>
            </a:endParaRPr>
          </a:p>
        </p:txBody>
      </p:sp>
      <p:sp>
        <p:nvSpPr>
          <p:cNvPr id="3" name="Title 2"/>
          <p:cNvSpPr>
            <a:spLocks noGrp="1"/>
          </p:cNvSpPr>
          <p:nvPr>
            <p:ph type="title"/>
          </p:nvPr>
        </p:nvSpPr>
        <p:spPr/>
        <p:txBody>
          <a:bodyPr/>
          <a:lstStyle/>
          <a:p>
            <a:r>
              <a:rPr lang="en-US" dirty="0" smtClean="0"/>
              <a:t>Administrator</a:t>
            </a:r>
            <a:r>
              <a:rPr lang="en-US" sz="2400" dirty="0" smtClean="0"/>
              <a:t> Dashboard Layout</a:t>
            </a:r>
            <a:endParaRPr lang="en-US" sz="2400" dirty="0"/>
          </a:p>
        </p:txBody>
      </p:sp>
    </p:spTree>
    <p:extLst>
      <p:ext uri="{BB962C8B-B14F-4D97-AF65-F5344CB8AC3E}">
        <p14:creationId xmlns:p14="http://schemas.microsoft.com/office/powerpoint/2010/main" val="1017415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smtClean="0"/>
              <a:t>Dashboard Layout: Header</a:t>
            </a:r>
            <a:endParaRPr lang="en-US" sz="2400" dirty="0"/>
          </a:p>
        </p:txBody>
      </p:sp>
      <p:sp>
        <p:nvSpPr>
          <p:cNvPr id="2" name="Slide Number Placeholder 1"/>
          <p:cNvSpPr>
            <a:spLocks noGrp="1"/>
          </p:cNvSpPr>
          <p:nvPr>
            <p:ph type="sldNum" sz="quarter" idx="12"/>
          </p:nvPr>
        </p:nvSpPr>
        <p:spPr/>
        <p:txBody>
          <a:bodyPr/>
          <a:lstStyle/>
          <a:p>
            <a:pPr>
              <a:defRPr/>
            </a:pPr>
            <a:fld id="{B7CBC692-CCD7-4F0B-BDA6-35A7FDB246B5}" type="slidenum">
              <a:rPr lang="en-US" altLang="en-US" smtClean="0"/>
              <a:pPr>
                <a:defRPr/>
              </a:pPr>
              <a:t>14</a:t>
            </a:fld>
            <a:endParaRPr lang="en-US" altLang="en-US" dirty="0"/>
          </a:p>
        </p:txBody>
      </p:sp>
      <p:sp>
        <p:nvSpPr>
          <p:cNvPr id="15" name="TextBox 6"/>
          <p:cNvSpPr txBox="1">
            <a:spLocks noChangeArrowheads="1"/>
          </p:cNvSpPr>
          <p:nvPr/>
        </p:nvSpPr>
        <p:spPr bwMode="auto">
          <a:xfrm>
            <a:off x="338328" y="3696831"/>
            <a:ext cx="8292737" cy="2246769"/>
          </a:xfrm>
          <a:prstGeom prst="rect">
            <a:avLst/>
          </a:prstGeom>
          <a:noFill/>
          <a:ln w="12700">
            <a:solidFill>
              <a:schemeClr val="bg1"/>
            </a:solidFill>
            <a:miter lim="800000"/>
            <a:headEnd/>
            <a:tailEnd/>
          </a:ln>
          <a:effectLst/>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285750" indent="-28575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A header is displayed at the top of each dashboard screen.  </a:t>
            </a:r>
          </a:p>
          <a:p>
            <a:pPr marL="285750" indent="-28575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Across  </a:t>
            </a:r>
            <a:r>
              <a:rPr lang="en-US" sz="2000" dirty="0">
                <a:latin typeface="Verdana" panose="020B0604030504040204" pitchFamily="34" charset="0"/>
                <a:ea typeface="Verdana" panose="020B0604030504040204" pitchFamily="34" charset="0"/>
                <a:cs typeface="Verdana" panose="020B0604030504040204" pitchFamily="34" charset="0"/>
              </a:rPr>
              <a:t>the top </a:t>
            </a:r>
            <a:r>
              <a:rPr lang="en-US" sz="2000" dirty="0" smtClean="0">
                <a:latin typeface="Verdana" panose="020B0604030504040204" pitchFamily="34" charset="0"/>
                <a:ea typeface="Verdana" panose="020B0604030504040204" pitchFamily="34" charset="0"/>
                <a:cs typeface="Verdana" panose="020B0604030504040204" pitchFamily="34" charset="0"/>
              </a:rPr>
              <a:t>is displayed the name of the dashboard being displayed and </a:t>
            </a:r>
            <a:r>
              <a:rPr lang="en-US" sz="2000" dirty="0">
                <a:latin typeface="Verdana" panose="020B0604030504040204" pitchFamily="34" charset="0"/>
                <a:ea typeface="Verdana" panose="020B0604030504040204" pitchFamily="34" charset="0"/>
                <a:cs typeface="Verdana" panose="020B0604030504040204" pitchFamily="34" charset="0"/>
              </a:rPr>
              <a:t>links to Export All, Print, access the support page, or log </a:t>
            </a:r>
            <a:r>
              <a:rPr lang="en-US" sz="2000" dirty="0" smtClean="0">
                <a:latin typeface="Verdana" panose="020B0604030504040204" pitchFamily="34" charset="0"/>
                <a:ea typeface="Verdana" panose="020B0604030504040204" pitchFamily="34" charset="0"/>
                <a:cs typeface="Verdana" panose="020B0604030504040204" pitchFamily="34" charset="0"/>
              </a:rPr>
              <a:t>out.</a:t>
            </a:r>
            <a:endParaRPr lang="en-US" sz="20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Notice the links back to the home page for this user, </a:t>
            </a:r>
            <a:r>
              <a:rPr lang="en-US" sz="2000" dirty="0" smtClean="0">
                <a:latin typeface="Verdana" panose="020B0604030504040204" pitchFamily="34" charset="0"/>
                <a:ea typeface="Verdana" panose="020B0604030504040204" pitchFamily="34" charset="0"/>
                <a:cs typeface="Verdana" panose="020B0604030504040204" pitchFamily="34" charset="0"/>
              </a:rPr>
              <a:t>a link </a:t>
            </a:r>
            <a:r>
              <a:rPr lang="en-US" sz="2000" dirty="0">
                <a:latin typeface="Verdana" panose="020B0604030504040204" pitchFamily="34" charset="0"/>
                <a:ea typeface="Verdana" panose="020B0604030504040204" pitchFamily="34" charset="0"/>
                <a:cs typeface="Verdana" panose="020B0604030504040204" pitchFamily="34" charset="0"/>
              </a:rPr>
              <a:t>to the district level data </a:t>
            </a:r>
            <a:r>
              <a:rPr lang="en-US" sz="2000" dirty="0" smtClean="0">
                <a:latin typeface="Verdana" panose="020B0604030504040204" pitchFamily="34" charset="0"/>
                <a:ea typeface="Verdana" panose="020B0604030504040204" pitchFamily="34" charset="0"/>
                <a:cs typeface="Verdana" panose="020B0604030504040204" pitchFamily="34" charset="0"/>
              </a:rPr>
              <a:t>and </a:t>
            </a:r>
            <a:r>
              <a:rPr lang="en-US" sz="2000" dirty="0">
                <a:latin typeface="Verdana" panose="020B0604030504040204" pitchFamily="34" charset="0"/>
                <a:ea typeface="Verdana" panose="020B0604030504040204" pitchFamily="34" charset="0"/>
                <a:cs typeface="Verdana" panose="020B0604030504040204" pitchFamily="34" charset="0"/>
              </a:rPr>
              <a:t>a link to the school level </a:t>
            </a:r>
            <a:r>
              <a:rPr lang="en-US" sz="2000" dirty="0" smtClean="0">
                <a:latin typeface="Verdana" panose="020B0604030504040204" pitchFamily="34" charset="0"/>
                <a:ea typeface="Verdana" panose="020B0604030504040204" pitchFamily="34" charset="0"/>
                <a:cs typeface="Verdana" panose="020B0604030504040204" pitchFamily="34" charset="0"/>
              </a:rPr>
              <a:t>data </a:t>
            </a:r>
            <a:r>
              <a:rPr lang="en-US" sz="2000" dirty="0">
                <a:latin typeface="Verdana" panose="020B0604030504040204" pitchFamily="34" charset="0"/>
                <a:ea typeface="Verdana" panose="020B0604030504040204" pitchFamily="34" charset="0"/>
                <a:cs typeface="Verdana" panose="020B0604030504040204" pitchFamily="34" charset="0"/>
              </a:rPr>
              <a:t>(role driven</a:t>
            </a:r>
            <a:r>
              <a:rPr lang="en-US" sz="2000" dirty="0" smtClean="0">
                <a:latin typeface="Verdana" panose="020B0604030504040204" pitchFamily="34" charset="0"/>
                <a:ea typeface="Verdana" panose="020B0604030504040204" pitchFamily="34" charset="0"/>
                <a:cs typeface="Verdana" panose="020B0604030504040204" pitchFamily="34" charset="0"/>
              </a:rPr>
              <a:t>)</a:t>
            </a:r>
            <a:endParaRPr lang="en-US" sz="2000" dirty="0">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p:cNvPicPr>
            <a:picLocks noChangeAspect="1"/>
          </p:cNvPicPr>
          <p:nvPr/>
        </p:nvPicPr>
        <p:blipFill>
          <a:blip r:embed="rId3"/>
          <a:stretch>
            <a:fillRect/>
          </a:stretch>
        </p:blipFill>
        <p:spPr>
          <a:xfrm>
            <a:off x="196090" y="1539656"/>
            <a:ext cx="8749714" cy="1800762"/>
          </a:xfrm>
          <a:prstGeom prst="rect">
            <a:avLst/>
          </a:prstGeom>
          <a:effectLst>
            <a:outerShdw blurRad="63500" sx="102000" sy="102000" algn="ctr" rotWithShape="0">
              <a:prstClr val="black">
                <a:alpha val="40000"/>
              </a:prstClr>
            </a:outerShdw>
          </a:effectLst>
        </p:spPr>
      </p:pic>
      <p:sp>
        <p:nvSpPr>
          <p:cNvPr id="12" name="Rectangle 11"/>
          <p:cNvSpPr/>
          <p:nvPr/>
        </p:nvSpPr>
        <p:spPr>
          <a:xfrm>
            <a:off x="4754804" y="1501716"/>
            <a:ext cx="4191000" cy="606757"/>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16200000">
            <a:off x="6546922" y="2374406"/>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rot="16200000">
            <a:off x="-12357" y="2793506"/>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rot="16200000">
            <a:off x="659962" y="2793506"/>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rot="16200000">
            <a:off x="1981199" y="2790760"/>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70639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5343" y="4495800"/>
            <a:ext cx="8229600" cy="1094509"/>
          </a:xfrm>
          <a:ln>
            <a:solidFill>
              <a:schemeClr val="bg1"/>
            </a:solidFill>
          </a:ln>
          <a:effectLst/>
        </p:spPr>
        <p:style>
          <a:lnRef idx="2">
            <a:schemeClr val="dk1"/>
          </a:lnRef>
          <a:fillRef idx="1">
            <a:schemeClr val="lt1"/>
          </a:fillRef>
          <a:effectRef idx="0">
            <a:schemeClr val="dk1"/>
          </a:effectRef>
          <a:fontRef idx="minor">
            <a:schemeClr val="dk1"/>
          </a:fontRef>
        </p:style>
        <p:txBody>
          <a:bodyPr/>
          <a:lstStyle/>
          <a:p>
            <a:pPr marL="285750" indent="-285750">
              <a:spcAft>
                <a:spcPts val="0"/>
              </a:spcAft>
              <a:buFont typeface="Arial" panose="020B0604020202020204" pitchFamily="34" charset="0"/>
              <a:buChar char="•"/>
            </a:pPr>
            <a:r>
              <a:rPr lang="en-US" u="none" dirty="0" smtClean="0"/>
              <a:t>At the bottom of each dashboard screen is a legend </a:t>
            </a:r>
          </a:p>
          <a:p>
            <a:pPr marL="285750" indent="-285750">
              <a:spcAft>
                <a:spcPts val="0"/>
              </a:spcAft>
              <a:buFont typeface="Arial" panose="020B0604020202020204" pitchFamily="34" charset="0"/>
              <a:buChar char="•"/>
            </a:pPr>
            <a:r>
              <a:rPr lang="en-US" u="none" dirty="0" smtClean="0"/>
              <a:t>The different indicators used throughout the dashboards are defined in the legend</a:t>
            </a:r>
          </a:p>
          <a:p>
            <a:endParaRPr lang="en-US" sz="1800" u="none" dirty="0"/>
          </a:p>
        </p:txBody>
      </p:sp>
      <p:sp>
        <p:nvSpPr>
          <p:cNvPr id="3" name="Title 2"/>
          <p:cNvSpPr>
            <a:spLocks noGrp="1"/>
          </p:cNvSpPr>
          <p:nvPr>
            <p:ph type="title"/>
          </p:nvPr>
        </p:nvSpPr>
        <p:spPr/>
        <p:txBody>
          <a:bodyPr/>
          <a:lstStyle/>
          <a:p>
            <a:r>
              <a:rPr lang="en-US" sz="2400" dirty="0" smtClean="0"/>
              <a:t>Dashboard Layout: Legend</a:t>
            </a:r>
            <a:endParaRPr lang="en-US" sz="2400"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solidFill>
                  <a:prstClr val="black"/>
                </a:solidFill>
              </a:rPr>
              <a:pPr>
                <a:defRPr/>
              </a:pPr>
              <a:t>15</a:t>
            </a:fld>
            <a:endParaRPr lang="en-US" altLang="en-US" dirty="0">
              <a:solidFill>
                <a:prstClr val="black"/>
              </a:solidFill>
            </a:endParaRPr>
          </a:p>
        </p:txBody>
      </p:sp>
      <p:pic>
        <p:nvPicPr>
          <p:cNvPr id="6" name="Picture 5"/>
          <p:cNvPicPr>
            <a:picLocks noChangeAspect="1"/>
          </p:cNvPicPr>
          <p:nvPr/>
        </p:nvPicPr>
        <p:blipFill>
          <a:blip r:embed="rId3"/>
          <a:stretch>
            <a:fillRect/>
          </a:stretch>
        </p:blipFill>
        <p:spPr>
          <a:xfrm>
            <a:off x="233286" y="2063046"/>
            <a:ext cx="8713714" cy="1805143"/>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294422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indent="-342900">
              <a:buFont typeface="Arial" panose="020B0604020202020204" pitchFamily="34" charset="0"/>
              <a:buChar char="•"/>
            </a:pPr>
            <a:r>
              <a:rPr lang="en-US" u="none" dirty="0" smtClean="0"/>
              <a:t>School Administrators can view both school level aggregate data and individual student data for all students on the school’s roster</a:t>
            </a:r>
          </a:p>
          <a:p>
            <a:pPr marL="342900" indent="-342900">
              <a:buFont typeface="Arial" panose="020B0604020202020204" pitchFamily="34" charset="0"/>
              <a:buChar char="•"/>
            </a:pPr>
            <a:r>
              <a:rPr lang="en-US" u="none" dirty="0" smtClean="0"/>
              <a:t>Many of the metric categories are the same between school level and student level dashboards</a:t>
            </a:r>
          </a:p>
          <a:p>
            <a:pPr marL="342900" indent="-342900">
              <a:buFont typeface="Arial" panose="020B0604020202020204" pitchFamily="34" charset="0"/>
              <a:buChar char="•"/>
            </a:pPr>
            <a:r>
              <a:rPr lang="en-US" u="none" dirty="0" smtClean="0"/>
              <a:t>The difference is in the granularity of the data</a:t>
            </a:r>
            <a:endParaRPr lang="en-US" u="none" dirty="0"/>
          </a:p>
        </p:txBody>
      </p:sp>
      <p:sp>
        <p:nvSpPr>
          <p:cNvPr id="3" name="Title 2"/>
          <p:cNvSpPr>
            <a:spLocks noGrp="1"/>
          </p:cNvSpPr>
          <p:nvPr>
            <p:ph type="title"/>
          </p:nvPr>
        </p:nvSpPr>
        <p:spPr/>
        <p:txBody>
          <a:bodyPr/>
          <a:lstStyle/>
          <a:p>
            <a:r>
              <a:rPr lang="en-US" dirty="0" smtClean="0"/>
              <a:t>School Level and Student Level Dashboards</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16</a:t>
            </a:fld>
            <a:endParaRPr lang="en-US" altLang="en-US" dirty="0"/>
          </a:p>
        </p:txBody>
      </p:sp>
    </p:spTree>
    <p:extLst>
      <p:ext uri="{BB962C8B-B14F-4D97-AF65-F5344CB8AC3E}">
        <p14:creationId xmlns:p14="http://schemas.microsoft.com/office/powerpoint/2010/main" val="31998853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17</a:t>
            </a:fld>
            <a:endParaRPr lang="en-US" altLang="en-US" dirty="0"/>
          </a:p>
        </p:txBody>
      </p:sp>
      <p:sp>
        <p:nvSpPr>
          <p:cNvPr id="5" name="Title 4"/>
          <p:cNvSpPr>
            <a:spLocks noGrp="1"/>
          </p:cNvSpPr>
          <p:nvPr>
            <p:ph type="title"/>
          </p:nvPr>
        </p:nvSpPr>
        <p:spPr/>
        <p:txBody>
          <a:bodyPr/>
          <a:lstStyle/>
          <a:p>
            <a:r>
              <a:rPr lang="en-US" dirty="0" smtClean="0"/>
              <a:t>School Information</a:t>
            </a:r>
            <a:endParaRPr lang="en-US" dirty="0"/>
          </a:p>
        </p:txBody>
      </p:sp>
    </p:spTree>
    <p:extLst>
      <p:ext uri="{BB962C8B-B14F-4D97-AF65-F5344CB8AC3E}">
        <p14:creationId xmlns:p14="http://schemas.microsoft.com/office/powerpoint/2010/main" val="23966833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598" y="4495800"/>
            <a:ext cx="8718286" cy="1585566"/>
          </a:xfrm>
          <a:ln>
            <a:solidFill>
              <a:schemeClr val="bg1"/>
            </a:solidFill>
          </a:ln>
          <a:effectLst/>
        </p:spPr>
        <p:txBody>
          <a:bodyPr/>
          <a:lstStyle/>
          <a:p>
            <a:pPr marL="342900" indent="-342900">
              <a:spcAft>
                <a:spcPts val="0"/>
              </a:spcAft>
              <a:buFont typeface="Arial" panose="020B0604020202020204" pitchFamily="34" charset="0"/>
              <a:buChar char="•"/>
            </a:pPr>
            <a:r>
              <a:rPr lang="en-US" u="none" dirty="0" smtClean="0"/>
              <a:t>School information includes administration, accountability and demographics for this school</a:t>
            </a:r>
          </a:p>
          <a:p>
            <a:pPr marL="342900" indent="-342900">
              <a:spcAft>
                <a:spcPts val="0"/>
              </a:spcAft>
              <a:buFont typeface="Arial" panose="020B0604020202020204" pitchFamily="34" charset="0"/>
              <a:buChar char="•"/>
            </a:pPr>
            <a:r>
              <a:rPr lang="en-US" u="none" dirty="0" smtClean="0"/>
              <a:t>Other tabs available are the Academic Dashboard, containing academic related metrics for this school, the Early </a:t>
            </a:r>
            <a:r>
              <a:rPr lang="en-US" u="none" dirty="0"/>
              <a:t>W</a:t>
            </a:r>
            <a:r>
              <a:rPr lang="en-US" u="none" dirty="0" smtClean="0"/>
              <a:t>arning </a:t>
            </a:r>
            <a:r>
              <a:rPr lang="en-US" u="none" dirty="0"/>
              <a:t>S</a:t>
            </a:r>
            <a:r>
              <a:rPr lang="en-US" u="none" dirty="0" smtClean="0"/>
              <a:t>ystem, and Interventions</a:t>
            </a:r>
          </a:p>
        </p:txBody>
      </p:sp>
      <p:sp>
        <p:nvSpPr>
          <p:cNvPr id="3" name="Title 2"/>
          <p:cNvSpPr>
            <a:spLocks noGrp="1"/>
          </p:cNvSpPr>
          <p:nvPr>
            <p:ph type="title"/>
          </p:nvPr>
        </p:nvSpPr>
        <p:spPr/>
        <p:txBody>
          <a:bodyPr/>
          <a:lstStyle/>
          <a:p>
            <a:r>
              <a:rPr lang="en-US" dirty="0" smtClean="0"/>
              <a:t>School Level Tabs</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18</a:t>
            </a:fld>
            <a:endParaRPr lang="en-US" altLang="en-US" dirty="0"/>
          </a:p>
        </p:txBody>
      </p:sp>
      <p:pic>
        <p:nvPicPr>
          <p:cNvPr id="5" name="Picture 4"/>
          <p:cNvPicPr>
            <a:picLocks noChangeAspect="1"/>
          </p:cNvPicPr>
          <p:nvPr/>
        </p:nvPicPr>
        <p:blipFill>
          <a:blip r:embed="rId3"/>
          <a:stretch>
            <a:fillRect/>
          </a:stretch>
        </p:blipFill>
        <p:spPr>
          <a:xfrm>
            <a:off x="228598" y="1574971"/>
            <a:ext cx="8718286" cy="2171429"/>
          </a:xfrm>
          <a:prstGeom prst="rect">
            <a:avLst/>
          </a:prstGeom>
          <a:effectLst>
            <a:outerShdw blurRad="63500" sx="102000" sy="102000" algn="ctr" rotWithShape="0">
              <a:prstClr val="black">
                <a:alpha val="40000"/>
              </a:prstClr>
            </a:outerShdw>
          </a:effectLst>
        </p:spPr>
      </p:pic>
      <p:sp>
        <p:nvSpPr>
          <p:cNvPr id="6" name="Right Arrow 5"/>
          <p:cNvSpPr/>
          <p:nvPr/>
        </p:nvSpPr>
        <p:spPr>
          <a:xfrm rot="16200000">
            <a:off x="914396" y="3810001"/>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6200000">
            <a:off x="3093352" y="3810001"/>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16200000">
            <a:off x="5288634" y="3810001"/>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6200000">
            <a:off x="7483916" y="3788228"/>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08601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School Information: Homepage</a:t>
            </a:r>
            <a:endParaRPr lang="en-US" dirty="0"/>
          </a:p>
        </p:txBody>
      </p:sp>
      <p:sp>
        <p:nvSpPr>
          <p:cNvPr id="2" name="Slide Number Placeholder 1"/>
          <p:cNvSpPr>
            <a:spLocks noGrp="1"/>
          </p:cNvSpPr>
          <p:nvPr>
            <p:ph type="sldNum" sz="quarter" idx="12"/>
          </p:nvPr>
        </p:nvSpPr>
        <p:spPr/>
        <p:txBody>
          <a:bodyPr/>
          <a:lstStyle/>
          <a:p>
            <a:pPr>
              <a:defRPr/>
            </a:pPr>
            <a:fld id="{B7CBC692-CCD7-4F0B-BDA6-35A7FDB246B5}" type="slidenum">
              <a:rPr lang="en-US" altLang="en-US" smtClean="0"/>
              <a:pPr>
                <a:defRPr/>
              </a:pPr>
              <a:t>19</a:t>
            </a:fld>
            <a:endParaRPr lang="en-US" altLang="en-US" dirty="0"/>
          </a:p>
        </p:txBody>
      </p:sp>
      <p:sp>
        <p:nvSpPr>
          <p:cNvPr id="8" name="Text Placeholder 7"/>
          <p:cNvSpPr>
            <a:spLocks noGrp="1"/>
          </p:cNvSpPr>
          <p:nvPr>
            <p:ph type="body" sz="quarter" idx="4294967295"/>
          </p:nvPr>
        </p:nvSpPr>
        <p:spPr>
          <a:xfrm>
            <a:off x="152400" y="1279516"/>
            <a:ext cx="3200400" cy="4994374"/>
          </a:xfrm>
          <a:ln>
            <a:solidFill>
              <a:schemeClr val="bg1"/>
            </a:solidFill>
          </a:ln>
          <a:effectLst/>
        </p:spPr>
        <p:txBody>
          <a:bodyPr>
            <a:noAutofit/>
          </a:bodyPr>
          <a:lstStyle/>
          <a:p>
            <a:pPr marL="0" indent="0">
              <a:spcBef>
                <a:spcPts val="0"/>
              </a:spcBef>
              <a:spcAft>
                <a:spcPts val="0"/>
              </a:spcAft>
              <a:buNone/>
            </a:pPr>
            <a:r>
              <a:rPr lang="en-US" sz="2000" u="none" dirty="0" smtClean="0"/>
              <a:t>Homepage for administrator includes:</a:t>
            </a:r>
          </a:p>
          <a:p>
            <a:pPr>
              <a:spcBef>
                <a:spcPts val="0"/>
              </a:spcBef>
              <a:spcAft>
                <a:spcPts val="0"/>
              </a:spcAft>
            </a:pPr>
            <a:r>
              <a:rPr lang="en-US" sz="2000" u="none" dirty="0" smtClean="0"/>
              <a:t>Administration</a:t>
            </a:r>
          </a:p>
          <a:p>
            <a:pPr>
              <a:spcBef>
                <a:spcPts val="0"/>
              </a:spcBef>
              <a:spcAft>
                <a:spcPts val="0"/>
              </a:spcAft>
            </a:pPr>
            <a:r>
              <a:rPr lang="en-US" sz="2000" u="none" dirty="0" smtClean="0"/>
              <a:t>Accountability</a:t>
            </a:r>
          </a:p>
          <a:p>
            <a:pPr>
              <a:spcBef>
                <a:spcPts val="0"/>
              </a:spcBef>
              <a:spcAft>
                <a:spcPts val="0"/>
              </a:spcAft>
            </a:pPr>
            <a:r>
              <a:rPr lang="en-US" sz="2000" u="none" dirty="0" smtClean="0"/>
              <a:t>Population by grade</a:t>
            </a:r>
          </a:p>
          <a:p>
            <a:pPr>
              <a:spcBef>
                <a:spcPts val="0"/>
              </a:spcBef>
              <a:spcAft>
                <a:spcPts val="0"/>
              </a:spcAft>
            </a:pPr>
            <a:r>
              <a:rPr lang="en-US" sz="2000" u="none" dirty="0" smtClean="0"/>
              <a:t>Demographics</a:t>
            </a:r>
          </a:p>
          <a:p>
            <a:pPr>
              <a:spcBef>
                <a:spcPts val="0"/>
              </a:spcBef>
              <a:spcAft>
                <a:spcPts val="0"/>
              </a:spcAft>
            </a:pPr>
            <a:r>
              <a:rPr lang="en-US" sz="2000" u="none" dirty="0" smtClean="0"/>
              <a:t>Students by program</a:t>
            </a:r>
          </a:p>
          <a:p>
            <a:pPr>
              <a:spcBef>
                <a:spcPts val="0"/>
              </a:spcBef>
              <a:spcAft>
                <a:spcPts val="0"/>
              </a:spcAft>
            </a:pPr>
            <a:r>
              <a:rPr lang="en-US" sz="2000" u="none" dirty="0" smtClean="0"/>
              <a:t>Other Student Information</a:t>
            </a:r>
          </a:p>
          <a:p>
            <a:pPr lvl="1">
              <a:spcBef>
                <a:spcPts val="0"/>
              </a:spcBef>
              <a:spcAft>
                <a:spcPts val="0"/>
              </a:spcAft>
            </a:pPr>
            <a:r>
              <a:rPr lang="en-US" dirty="0" smtClean="0"/>
              <a:t>Economically Disadvantaged, Homeless, Immigrant, LEP, Migrant, Over Age</a:t>
            </a:r>
            <a:endParaRPr lang="en-US" dirty="0"/>
          </a:p>
        </p:txBody>
      </p:sp>
      <p:pic>
        <p:nvPicPr>
          <p:cNvPr id="3" name="Picture 2"/>
          <p:cNvPicPr>
            <a:picLocks noChangeAspect="1"/>
          </p:cNvPicPr>
          <p:nvPr/>
        </p:nvPicPr>
        <p:blipFill>
          <a:blip r:embed="rId3"/>
          <a:stretch>
            <a:fillRect/>
          </a:stretch>
        </p:blipFill>
        <p:spPr>
          <a:xfrm>
            <a:off x="3581400" y="1271581"/>
            <a:ext cx="5213334" cy="4811809"/>
          </a:xfrm>
          <a:prstGeom prst="rect">
            <a:avLst/>
          </a:prstGeom>
          <a:effectLst>
            <a:outerShdw blurRad="63500" sx="102000" sy="102000" algn="ctr" rotWithShape="0">
              <a:prstClr val="black">
                <a:alpha val="40000"/>
              </a:prstClr>
            </a:outerShdw>
          </a:effectLst>
        </p:spPr>
      </p:pic>
      <p:sp>
        <p:nvSpPr>
          <p:cNvPr id="6" name="Right Arrow 5"/>
          <p:cNvSpPr/>
          <p:nvPr/>
        </p:nvSpPr>
        <p:spPr>
          <a:xfrm rot="21600000">
            <a:off x="3733800" y="2514600"/>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21600000">
            <a:off x="3739170" y="4203745"/>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21600000">
            <a:off x="3733800" y="5892891"/>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60216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4724400"/>
          </a:xfrm>
        </p:spPr>
        <p:txBody>
          <a:bodyPr>
            <a:normAutofit/>
          </a:bodyPr>
          <a:lstStyle/>
          <a:p>
            <a:r>
              <a:rPr lang="en-US" u="none" dirty="0" smtClean="0"/>
              <a:t>This course will cover the navigation of the PDE Educator Dashboard and Early Warning System from the perspective of a district or building administrator:</a:t>
            </a:r>
          </a:p>
          <a:p>
            <a:pPr marL="342900" indent="-342900">
              <a:buFont typeface="Arial" panose="020B0604020202020204" pitchFamily="34" charset="0"/>
              <a:buChar char="•"/>
            </a:pPr>
            <a:r>
              <a:rPr lang="en-US" u="none" dirty="0"/>
              <a:t>Review steps that enable </a:t>
            </a:r>
            <a:r>
              <a:rPr lang="en-US" u="none" dirty="0" smtClean="0"/>
              <a:t>an administrator </a:t>
            </a:r>
            <a:r>
              <a:rPr lang="en-US" u="none" dirty="0"/>
              <a:t>to access the application </a:t>
            </a:r>
          </a:p>
          <a:p>
            <a:pPr marL="342900" indent="-342900">
              <a:buFont typeface="Arial" panose="020B0604020202020204" pitchFamily="34" charset="0"/>
              <a:buChar char="•"/>
            </a:pPr>
            <a:r>
              <a:rPr lang="en-US" u="none" dirty="0"/>
              <a:t>Review navigation in the Pennsylvania Department of Education (PDE) </a:t>
            </a:r>
            <a:r>
              <a:rPr lang="en-US" u="none" dirty="0" smtClean="0"/>
              <a:t>Educator Dashboard and Early Warning System </a:t>
            </a:r>
            <a:endParaRPr lang="en-US" u="none" dirty="0"/>
          </a:p>
          <a:p>
            <a:pPr marL="342900" indent="-342900">
              <a:buFont typeface="Arial" panose="020B0604020202020204" pitchFamily="34" charset="0"/>
              <a:buChar char="•"/>
            </a:pPr>
            <a:r>
              <a:rPr lang="en-US" u="none" dirty="0"/>
              <a:t>Review the indicators and metrics available to </a:t>
            </a:r>
            <a:r>
              <a:rPr lang="en-US" u="none" dirty="0" smtClean="0"/>
              <a:t>Administrators </a:t>
            </a:r>
            <a:r>
              <a:rPr lang="en-US" u="none" dirty="0"/>
              <a:t>in the PDE </a:t>
            </a:r>
            <a:r>
              <a:rPr lang="en-US" u="none" dirty="0" smtClean="0"/>
              <a:t>Educator Dashboard and Early Warning System</a:t>
            </a:r>
            <a:endParaRPr lang="en-US" u="none" dirty="0"/>
          </a:p>
          <a:p>
            <a:pPr marL="800100" lvl="1" indent="-342900"/>
            <a:endParaRPr lang="en-US" u="none" dirty="0"/>
          </a:p>
        </p:txBody>
      </p:sp>
      <p:sp>
        <p:nvSpPr>
          <p:cNvPr id="3" name="Title 2"/>
          <p:cNvSpPr>
            <a:spLocks noGrp="1"/>
          </p:cNvSpPr>
          <p:nvPr>
            <p:ph type="title"/>
          </p:nvPr>
        </p:nvSpPr>
        <p:spPr/>
        <p:txBody>
          <a:bodyPr/>
          <a:lstStyle/>
          <a:p>
            <a:r>
              <a:rPr lang="en-US" dirty="0" smtClean="0"/>
              <a:t>Agenda</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2</a:t>
            </a:fld>
            <a:endParaRPr lang="en-US" altLang="en-US" dirty="0"/>
          </a:p>
        </p:txBody>
      </p:sp>
    </p:spTree>
    <p:extLst>
      <p:ext uri="{BB962C8B-B14F-4D97-AF65-F5344CB8AC3E}">
        <p14:creationId xmlns:p14="http://schemas.microsoft.com/office/powerpoint/2010/main" val="3169374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School Information: Staff List</a:t>
            </a:r>
            <a:endParaRPr lang="en-US" dirty="0"/>
          </a:p>
        </p:txBody>
      </p:sp>
      <p:sp>
        <p:nvSpPr>
          <p:cNvPr id="2" name="Slide Number Placeholder 1"/>
          <p:cNvSpPr>
            <a:spLocks noGrp="1"/>
          </p:cNvSpPr>
          <p:nvPr>
            <p:ph type="sldNum" sz="quarter" idx="12"/>
          </p:nvPr>
        </p:nvSpPr>
        <p:spPr/>
        <p:txBody>
          <a:bodyPr/>
          <a:lstStyle/>
          <a:p>
            <a:pPr>
              <a:defRPr/>
            </a:pPr>
            <a:fld id="{B7CBC692-CCD7-4F0B-BDA6-35A7FDB246B5}" type="slidenum">
              <a:rPr lang="en-US" altLang="en-US" smtClean="0"/>
              <a:pPr>
                <a:defRPr/>
              </a:pPr>
              <a:t>20</a:t>
            </a:fld>
            <a:endParaRPr lang="en-US" altLang="en-US" dirty="0"/>
          </a:p>
        </p:txBody>
      </p:sp>
      <p:sp>
        <p:nvSpPr>
          <p:cNvPr id="7" name="Text Placeholder 6"/>
          <p:cNvSpPr>
            <a:spLocks noGrp="1"/>
          </p:cNvSpPr>
          <p:nvPr>
            <p:ph type="body" sz="quarter" idx="4294967295"/>
          </p:nvPr>
        </p:nvSpPr>
        <p:spPr>
          <a:xfrm>
            <a:off x="1979612" y="4647510"/>
            <a:ext cx="5259388" cy="1403845"/>
          </a:xfrm>
          <a:ln>
            <a:solidFill>
              <a:schemeClr val="bg1"/>
            </a:solidFill>
          </a:ln>
          <a:effectLst/>
        </p:spPr>
        <p:txBody>
          <a:bodyPr/>
          <a:lstStyle/>
          <a:p>
            <a:pPr marL="0" indent="0">
              <a:spcBef>
                <a:spcPts val="0"/>
              </a:spcBef>
              <a:buNone/>
            </a:pPr>
            <a:r>
              <a:rPr lang="en-US" sz="2000" u="none" dirty="0" smtClean="0"/>
              <a:t>All Staff:</a:t>
            </a:r>
          </a:p>
          <a:p>
            <a:pPr>
              <a:spcBef>
                <a:spcPts val="0"/>
              </a:spcBef>
            </a:pPr>
            <a:r>
              <a:rPr lang="en-US" sz="2000" u="none" dirty="0" smtClean="0"/>
              <a:t>Listed alphabetically by Last Name</a:t>
            </a:r>
          </a:p>
          <a:p>
            <a:pPr>
              <a:spcBef>
                <a:spcPts val="0"/>
              </a:spcBef>
            </a:pPr>
            <a:r>
              <a:rPr lang="en-US" sz="2000" u="none" dirty="0" smtClean="0"/>
              <a:t>E-Mail link</a:t>
            </a:r>
          </a:p>
          <a:p>
            <a:pPr>
              <a:spcBef>
                <a:spcPts val="0"/>
              </a:spcBef>
            </a:pPr>
            <a:r>
              <a:rPr lang="en-US" sz="2000" u="none" dirty="0" smtClean="0"/>
              <a:t>School Role</a:t>
            </a:r>
            <a:endParaRPr lang="en-US" sz="2000" u="none" dirty="0"/>
          </a:p>
        </p:txBody>
      </p:sp>
      <p:sp>
        <p:nvSpPr>
          <p:cNvPr id="10" name="Rectangle 9"/>
          <p:cNvSpPr/>
          <p:nvPr/>
        </p:nvSpPr>
        <p:spPr>
          <a:xfrm>
            <a:off x="4724400" y="2839400"/>
            <a:ext cx="3886200" cy="837009"/>
          </a:xfrm>
          <a:prstGeom prst="rect">
            <a:avLst/>
          </a:prstGeom>
          <a:noFill/>
          <a:ln w="38100">
            <a:no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3"/>
          <a:stretch>
            <a:fillRect/>
          </a:stretch>
        </p:blipFill>
        <p:spPr>
          <a:xfrm>
            <a:off x="333211" y="1332272"/>
            <a:ext cx="8552190" cy="3315238"/>
          </a:xfrm>
          <a:prstGeom prst="rect">
            <a:avLst/>
          </a:prstGeom>
          <a:effectLst>
            <a:outerShdw blurRad="63500" sx="102000" sy="102000" algn="ctr" rotWithShape="0">
              <a:prstClr val="black">
                <a:alpha val="40000"/>
              </a:prstClr>
            </a:outerShdw>
          </a:effectLst>
        </p:spPr>
      </p:pic>
      <p:sp>
        <p:nvSpPr>
          <p:cNvPr id="12" name="Rectangle 11"/>
          <p:cNvSpPr/>
          <p:nvPr/>
        </p:nvSpPr>
        <p:spPr>
          <a:xfrm>
            <a:off x="2217057" y="1800190"/>
            <a:ext cx="762000" cy="222064"/>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Arrow 13"/>
          <p:cNvSpPr/>
          <p:nvPr/>
        </p:nvSpPr>
        <p:spPr>
          <a:xfrm rot="12416414">
            <a:off x="2953668" y="2045673"/>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238163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School Information: Teacher List</a:t>
            </a:r>
            <a:endParaRPr lang="en-US" dirty="0"/>
          </a:p>
        </p:txBody>
      </p:sp>
      <p:sp>
        <p:nvSpPr>
          <p:cNvPr id="2" name="Slide Number Placeholder 1"/>
          <p:cNvSpPr>
            <a:spLocks noGrp="1"/>
          </p:cNvSpPr>
          <p:nvPr>
            <p:ph type="sldNum" sz="quarter" idx="12"/>
          </p:nvPr>
        </p:nvSpPr>
        <p:spPr/>
        <p:txBody>
          <a:bodyPr/>
          <a:lstStyle/>
          <a:p>
            <a:pPr>
              <a:defRPr/>
            </a:pPr>
            <a:fld id="{B7CBC692-CCD7-4F0B-BDA6-35A7FDB246B5}" type="slidenum">
              <a:rPr lang="en-US" altLang="en-US" smtClean="0"/>
              <a:pPr>
                <a:defRPr/>
              </a:pPr>
              <a:t>21</a:t>
            </a:fld>
            <a:endParaRPr lang="en-US" altLang="en-US" dirty="0"/>
          </a:p>
        </p:txBody>
      </p:sp>
      <p:sp>
        <p:nvSpPr>
          <p:cNvPr id="11" name="TextBox 10"/>
          <p:cNvSpPr txBox="1"/>
          <p:nvPr/>
        </p:nvSpPr>
        <p:spPr>
          <a:xfrm>
            <a:off x="1874520" y="5186779"/>
            <a:ext cx="5334000" cy="707886"/>
          </a:xfrm>
          <a:prstGeom prst="rect">
            <a:avLst/>
          </a:prstGeom>
          <a:noFill/>
          <a:ln>
            <a:solidFill>
              <a:schemeClr val="bg1"/>
            </a:solidFill>
          </a:ln>
          <a:effectLst/>
        </p:spPr>
        <p:txBody>
          <a:bodyPr wrap="square" rtlCol="0">
            <a:spAutoFit/>
          </a:bodyPr>
          <a:lstStyle/>
          <a:p>
            <a:r>
              <a:rPr lang="en-US" sz="2000" dirty="0" smtClean="0">
                <a:latin typeface="Verdana" panose="020B0604030504040204" pitchFamily="34" charset="0"/>
                <a:ea typeface="Verdana" panose="020B0604030504040204" pitchFamily="34" charset="0"/>
                <a:cs typeface="Verdana" panose="020B0604030504040204" pitchFamily="34" charset="0"/>
              </a:rPr>
              <a:t>The Teacher List displays all teachers alphabetically with links to their emails </a:t>
            </a:r>
            <a:endParaRPr lang="en-US" sz="2000" dirty="0">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p:cNvPicPr>
            <a:picLocks noChangeAspect="1"/>
          </p:cNvPicPr>
          <p:nvPr/>
        </p:nvPicPr>
        <p:blipFill>
          <a:blip r:embed="rId3"/>
          <a:stretch>
            <a:fillRect/>
          </a:stretch>
        </p:blipFill>
        <p:spPr>
          <a:xfrm>
            <a:off x="131520" y="1322772"/>
            <a:ext cx="8820000" cy="3612000"/>
          </a:xfrm>
          <a:prstGeom prst="rect">
            <a:avLst/>
          </a:prstGeom>
          <a:effectLst>
            <a:outerShdw blurRad="63500" sx="102000" sy="102000" algn="ctr" rotWithShape="0">
              <a:prstClr val="black">
                <a:alpha val="40000"/>
              </a:prstClr>
            </a:outerShdw>
          </a:effectLst>
        </p:spPr>
      </p:pic>
      <p:sp>
        <p:nvSpPr>
          <p:cNvPr id="12" name="Rectangle 11"/>
          <p:cNvSpPr/>
          <p:nvPr/>
        </p:nvSpPr>
        <p:spPr>
          <a:xfrm>
            <a:off x="3607469" y="1805393"/>
            <a:ext cx="1143000" cy="304800"/>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Arrow 12"/>
          <p:cNvSpPr/>
          <p:nvPr/>
        </p:nvSpPr>
        <p:spPr>
          <a:xfrm rot="19200000">
            <a:off x="3115056" y="2282224"/>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431990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School Information: Students by Grade</a:t>
            </a:r>
            <a:endParaRPr lang="en-US" dirty="0"/>
          </a:p>
        </p:txBody>
      </p:sp>
      <p:sp>
        <p:nvSpPr>
          <p:cNvPr id="2" name="Slide Number Placeholder 1"/>
          <p:cNvSpPr>
            <a:spLocks noGrp="1"/>
          </p:cNvSpPr>
          <p:nvPr>
            <p:ph type="sldNum" sz="quarter" idx="12"/>
          </p:nvPr>
        </p:nvSpPr>
        <p:spPr/>
        <p:txBody>
          <a:bodyPr/>
          <a:lstStyle/>
          <a:p>
            <a:pPr>
              <a:defRPr/>
            </a:pPr>
            <a:fld id="{B7CBC692-CCD7-4F0B-BDA6-35A7FDB246B5}" type="slidenum">
              <a:rPr lang="en-US" altLang="en-US" smtClean="0"/>
              <a:pPr>
                <a:defRPr/>
              </a:pPr>
              <a:t>22</a:t>
            </a:fld>
            <a:endParaRPr lang="en-US" altLang="en-US" dirty="0"/>
          </a:p>
        </p:txBody>
      </p:sp>
      <p:sp>
        <p:nvSpPr>
          <p:cNvPr id="7" name="Text Placeholder 6"/>
          <p:cNvSpPr>
            <a:spLocks noGrp="1"/>
          </p:cNvSpPr>
          <p:nvPr>
            <p:ph type="body" sz="quarter" idx="4294967295"/>
          </p:nvPr>
        </p:nvSpPr>
        <p:spPr>
          <a:xfrm>
            <a:off x="152400" y="1241326"/>
            <a:ext cx="2895600" cy="4092674"/>
          </a:xfrm>
          <a:ln>
            <a:solidFill>
              <a:schemeClr val="bg1"/>
            </a:solidFill>
          </a:ln>
          <a:effectLst/>
        </p:spPr>
        <p:txBody>
          <a:bodyPr/>
          <a:lstStyle/>
          <a:p>
            <a:pPr marL="0" indent="0">
              <a:spcBef>
                <a:spcPts val="0"/>
              </a:spcBef>
              <a:spcAft>
                <a:spcPts val="0"/>
              </a:spcAft>
              <a:buNone/>
            </a:pPr>
            <a:r>
              <a:rPr lang="en-US" sz="2000" u="none" dirty="0" smtClean="0"/>
              <a:t>Students by Grade Default view:</a:t>
            </a:r>
          </a:p>
          <a:p>
            <a:pPr>
              <a:spcBef>
                <a:spcPts val="0"/>
              </a:spcBef>
              <a:spcAft>
                <a:spcPts val="0"/>
              </a:spcAft>
            </a:pPr>
            <a:r>
              <a:rPr lang="en-US" sz="2000" u="none" dirty="0" smtClean="0"/>
              <a:t>All Students listed alphabetically by last name</a:t>
            </a:r>
          </a:p>
          <a:p>
            <a:pPr>
              <a:spcBef>
                <a:spcPts val="0"/>
              </a:spcBef>
              <a:spcAft>
                <a:spcPts val="0"/>
              </a:spcAft>
            </a:pPr>
            <a:r>
              <a:rPr lang="en-US" sz="2000" u="none" dirty="0" smtClean="0"/>
              <a:t>Sortable by</a:t>
            </a:r>
          </a:p>
          <a:p>
            <a:pPr lvl="1">
              <a:spcBef>
                <a:spcPts val="0"/>
              </a:spcBef>
              <a:spcAft>
                <a:spcPts val="0"/>
              </a:spcAft>
            </a:pPr>
            <a:r>
              <a:rPr lang="en-US" u="none" dirty="0" smtClean="0"/>
              <a:t>Grade Level</a:t>
            </a:r>
          </a:p>
          <a:p>
            <a:pPr lvl="1">
              <a:spcBef>
                <a:spcPts val="0"/>
              </a:spcBef>
              <a:spcAft>
                <a:spcPts val="0"/>
              </a:spcAft>
            </a:pPr>
            <a:r>
              <a:rPr lang="en-US" dirty="0" smtClean="0"/>
              <a:t>Designations</a:t>
            </a:r>
          </a:p>
          <a:p>
            <a:pPr lvl="1">
              <a:spcBef>
                <a:spcPts val="0"/>
              </a:spcBef>
              <a:spcAft>
                <a:spcPts val="0"/>
              </a:spcAft>
            </a:pPr>
            <a:r>
              <a:rPr lang="en-US" dirty="0" smtClean="0"/>
              <a:t>Attendance/Discipline</a:t>
            </a:r>
          </a:p>
          <a:p>
            <a:pPr lvl="1">
              <a:spcBef>
                <a:spcPts val="0"/>
              </a:spcBef>
              <a:spcAft>
                <a:spcPts val="0"/>
              </a:spcAft>
            </a:pPr>
            <a:r>
              <a:rPr lang="en-US" dirty="0" smtClean="0"/>
              <a:t>Grades</a:t>
            </a:r>
            <a:endParaRPr lang="en-US" dirty="0"/>
          </a:p>
        </p:txBody>
      </p:sp>
      <p:pic>
        <p:nvPicPr>
          <p:cNvPr id="3" name="Picture 2"/>
          <p:cNvPicPr>
            <a:picLocks noChangeAspect="1"/>
          </p:cNvPicPr>
          <p:nvPr/>
        </p:nvPicPr>
        <p:blipFill>
          <a:blip r:embed="rId3"/>
          <a:stretch>
            <a:fillRect/>
          </a:stretch>
        </p:blipFill>
        <p:spPr>
          <a:xfrm>
            <a:off x="3276600" y="1241326"/>
            <a:ext cx="5564191" cy="4858286"/>
          </a:xfrm>
          <a:prstGeom prst="rect">
            <a:avLst/>
          </a:prstGeom>
          <a:effectLst>
            <a:outerShdw blurRad="63500" sx="102000" sy="102000" algn="ctr" rotWithShape="0">
              <a:prstClr val="black">
                <a:alpha val="40000"/>
              </a:prstClr>
            </a:outerShdw>
          </a:effectLst>
        </p:spPr>
      </p:pic>
      <p:sp>
        <p:nvSpPr>
          <p:cNvPr id="6" name="Right Arrow 5"/>
          <p:cNvSpPr/>
          <p:nvPr/>
        </p:nvSpPr>
        <p:spPr>
          <a:xfrm rot="10800000">
            <a:off x="7010400" y="2362200"/>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030575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School Information: Students by Demographic</a:t>
            </a:r>
            <a:endParaRPr lang="en-US" dirty="0"/>
          </a:p>
        </p:txBody>
      </p:sp>
      <p:sp>
        <p:nvSpPr>
          <p:cNvPr id="2" name="Slide Number Placeholder 1"/>
          <p:cNvSpPr>
            <a:spLocks noGrp="1"/>
          </p:cNvSpPr>
          <p:nvPr>
            <p:ph type="sldNum" sz="quarter" idx="12"/>
          </p:nvPr>
        </p:nvSpPr>
        <p:spPr/>
        <p:txBody>
          <a:bodyPr/>
          <a:lstStyle/>
          <a:p>
            <a:pPr>
              <a:defRPr/>
            </a:pPr>
            <a:fld id="{B7CBC692-CCD7-4F0B-BDA6-35A7FDB246B5}" type="slidenum">
              <a:rPr lang="en-US" altLang="en-US" smtClean="0"/>
              <a:pPr>
                <a:defRPr/>
              </a:pPr>
              <a:t>23</a:t>
            </a:fld>
            <a:endParaRPr lang="en-US" alt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9291" r="4910" b="16665"/>
          <a:stretch/>
        </p:blipFill>
        <p:spPr>
          <a:xfrm>
            <a:off x="290282" y="1295400"/>
            <a:ext cx="8641591" cy="3859064"/>
          </a:xfrm>
          <a:prstGeom prst="rect">
            <a:avLst/>
          </a:prstGeom>
          <a:effectLst>
            <a:outerShdw blurRad="63500" sx="102000" sy="102000" algn="ctr" rotWithShape="0">
              <a:prstClr val="black">
                <a:alpha val="40000"/>
              </a:prstClr>
            </a:outerShdw>
          </a:effectLst>
        </p:spPr>
      </p:pic>
      <p:sp>
        <p:nvSpPr>
          <p:cNvPr id="7" name="TextBox 6"/>
          <p:cNvSpPr txBox="1"/>
          <p:nvPr/>
        </p:nvSpPr>
        <p:spPr>
          <a:xfrm>
            <a:off x="1753577" y="5332249"/>
            <a:ext cx="5715000" cy="707886"/>
          </a:xfrm>
          <a:prstGeom prst="rect">
            <a:avLst/>
          </a:prstGeom>
          <a:noFill/>
          <a:ln>
            <a:solidFill>
              <a:schemeClr val="bg1"/>
            </a:solidFill>
          </a:ln>
          <a:effectLst/>
        </p:spPr>
        <p:txBody>
          <a:bodyPr wrap="square" rtlCol="0">
            <a:sp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The Students by Demographic </a:t>
            </a:r>
            <a:r>
              <a:rPr lang="en-US" sz="2000" dirty="0" smtClean="0">
                <a:latin typeface="Verdana" panose="020B0604030504040204" pitchFamily="34" charset="0"/>
                <a:ea typeface="Verdana" panose="020B0604030504040204" pitchFamily="34" charset="0"/>
                <a:cs typeface="Verdana" panose="020B0604030504040204" pitchFamily="34" charset="0"/>
              </a:rPr>
              <a:t>page </a:t>
            </a:r>
            <a:r>
              <a:rPr lang="en-US" sz="2000" dirty="0">
                <a:latin typeface="Verdana" panose="020B0604030504040204" pitchFamily="34" charset="0"/>
                <a:ea typeface="Verdana" panose="020B0604030504040204" pitchFamily="34" charset="0"/>
                <a:cs typeface="Verdana" panose="020B0604030504040204" pitchFamily="34" charset="0"/>
              </a:rPr>
              <a:t>allows users to select a demographic to </a:t>
            </a:r>
            <a:r>
              <a:rPr lang="en-US" sz="2000" dirty="0" smtClean="0">
                <a:latin typeface="Verdana" panose="020B0604030504040204" pitchFamily="34" charset="0"/>
                <a:ea typeface="Verdana" panose="020B0604030504040204" pitchFamily="34" charset="0"/>
                <a:cs typeface="Verdana" panose="020B0604030504040204" pitchFamily="34" charset="0"/>
              </a:rPr>
              <a:t>view</a:t>
            </a:r>
            <a:endParaRPr lang="en-US" sz="2000" dirty="0">
              <a:latin typeface="Verdana" panose="020B0604030504040204" pitchFamily="34" charset="0"/>
              <a:ea typeface="Verdana" panose="020B0604030504040204" pitchFamily="34" charset="0"/>
              <a:cs typeface="Verdana" panose="020B0604030504040204" pitchFamily="34" charset="0"/>
            </a:endParaRPr>
          </a:p>
        </p:txBody>
      </p:sp>
      <p:sp>
        <p:nvSpPr>
          <p:cNvPr id="10" name="Rectangle 9"/>
          <p:cNvSpPr/>
          <p:nvPr/>
        </p:nvSpPr>
        <p:spPr>
          <a:xfrm>
            <a:off x="2362200" y="3276600"/>
            <a:ext cx="2438400" cy="255505"/>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Arrow 5"/>
          <p:cNvSpPr/>
          <p:nvPr/>
        </p:nvSpPr>
        <p:spPr>
          <a:xfrm rot="10193297">
            <a:off x="5056136" y="3080487"/>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647260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Students by Demographic Search Filters</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24</a:t>
            </a:fld>
            <a:endParaRPr lang="en-US" altLang="en-US" dirty="0"/>
          </a:p>
        </p:txBody>
      </p:sp>
      <p:sp>
        <p:nvSpPr>
          <p:cNvPr id="8" name="Text Placeholder 7"/>
          <p:cNvSpPr>
            <a:spLocks noGrp="1"/>
          </p:cNvSpPr>
          <p:nvPr>
            <p:ph type="body" sz="quarter" idx="4294967295"/>
          </p:nvPr>
        </p:nvSpPr>
        <p:spPr>
          <a:xfrm>
            <a:off x="390288" y="1230312"/>
            <a:ext cx="3267312" cy="4575402"/>
          </a:xfrm>
          <a:ln>
            <a:solidFill>
              <a:schemeClr val="bg1"/>
            </a:solidFill>
          </a:ln>
          <a:effectLst/>
        </p:spPr>
        <p:txBody>
          <a:bodyPr/>
          <a:lstStyle/>
          <a:p>
            <a:pPr>
              <a:spcBef>
                <a:spcPts val="0"/>
              </a:spcBef>
              <a:spcAft>
                <a:spcPts val="0"/>
              </a:spcAft>
            </a:pPr>
            <a:r>
              <a:rPr lang="en-US" sz="2000" u="none" dirty="0" smtClean="0"/>
              <a:t>Gender</a:t>
            </a:r>
          </a:p>
          <a:p>
            <a:pPr>
              <a:spcBef>
                <a:spcPts val="0"/>
              </a:spcBef>
              <a:spcAft>
                <a:spcPts val="0"/>
              </a:spcAft>
            </a:pPr>
            <a:r>
              <a:rPr lang="en-US" sz="2000" u="none" dirty="0" smtClean="0"/>
              <a:t>Ethnicity</a:t>
            </a:r>
          </a:p>
          <a:p>
            <a:pPr>
              <a:spcBef>
                <a:spcPts val="0"/>
              </a:spcBef>
              <a:spcAft>
                <a:spcPts val="0"/>
              </a:spcAft>
            </a:pPr>
            <a:r>
              <a:rPr lang="en-US" sz="2000" u="none" dirty="0" smtClean="0"/>
              <a:t>Race</a:t>
            </a:r>
          </a:p>
          <a:p>
            <a:pPr>
              <a:spcBef>
                <a:spcPts val="0"/>
              </a:spcBef>
              <a:spcAft>
                <a:spcPts val="0"/>
              </a:spcAft>
            </a:pPr>
            <a:r>
              <a:rPr lang="en-US" sz="2000" u="none" dirty="0" smtClean="0"/>
              <a:t>Program</a:t>
            </a:r>
          </a:p>
          <a:p>
            <a:pPr lvl="1">
              <a:spcBef>
                <a:spcPts val="0"/>
              </a:spcBef>
              <a:spcAft>
                <a:spcPts val="0"/>
              </a:spcAft>
            </a:pPr>
            <a:r>
              <a:rPr lang="en-US" dirty="0" smtClean="0"/>
              <a:t>504, ESL, SpEd,Title I, etc.</a:t>
            </a:r>
          </a:p>
          <a:p>
            <a:pPr>
              <a:spcBef>
                <a:spcPts val="0"/>
              </a:spcBef>
              <a:spcAft>
                <a:spcPts val="0"/>
              </a:spcAft>
            </a:pPr>
            <a:r>
              <a:rPr lang="en-US" sz="2000" u="none" dirty="0" smtClean="0"/>
              <a:t>Indicator</a:t>
            </a:r>
          </a:p>
          <a:p>
            <a:pPr lvl="1">
              <a:spcBef>
                <a:spcPts val="0"/>
              </a:spcBef>
              <a:spcAft>
                <a:spcPts val="0"/>
              </a:spcAft>
            </a:pPr>
            <a:r>
              <a:rPr lang="en-US" dirty="0" smtClean="0"/>
              <a:t>At Risk</a:t>
            </a:r>
            <a:r>
              <a:rPr lang="en-US" dirty="0"/>
              <a:t>, Economically </a:t>
            </a:r>
            <a:r>
              <a:rPr lang="en-US" dirty="0" smtClean="0"/>
              <a:t>Disadvantaged, Homeless, LEP, Migrant, Late Enrollment</a:t>
            </a:r>
            <a:endParaRPr lang="en-US" dirty="0"/>
          </a:p>
        </p:txBody>
      </p:sp>
      <p:pic>
        <p:nvPicPr>
          <p:cNvPr id="2" name="Picture 1"/>
          <p:cNvPicPr>
            <a:picLocks noChangeAspect="1"/>
          </p:cNvPicPr>
          <p:nvPr/>
        </p:nvPicPr>
        <p:blipFill>
          <a:blip r:embed="rId3"/>
          <a:stretch>
            <a:fillRect/>
          </a:stretch>
        </p:blipFill>
        <p:spPr>
          <a:xfrm>
            <a:off x="3796319" y="1230312"/>
            <a:ext cx="4697048" cy="4895714"/>
          </a:xfrm>
          <a:prstGeom prst="rect">
            <a:avLst/>
          </a:prstGeom>
          <a:effectLst>
            <a:outerShdw blurRad="63500" sx="102000" sy="102000" algn="ctr" rotWithShape="0">
              <a:prstClr val="black">
                <a:alpha val="40000"/>
              </a:prstClr>
            </a:outerShdw>
          </a:effectLst>
        </p:spPr>
      </p:pic>
      <p:sp>
        <p:nvSpPr>
          <p:cNvPr id="9" name="Rectangle 8"/>
          <p:cNvSpPr/>
          <p:nvPr/>
        </p:nvSpPr>
        <p:spPr>
          <a:xfrm>
            <a:off x="5786310" y="2514600"/>
            <a:ext cx="2667000" cy="3465887"/>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Arrow 6"/>
          <p:cNvSpPr/>
          <p:nvPr/>
        </p:nvSpPr>
        <p:spPr>
          <a:xfrm rot="21600000">
            <a:off x="4809391" y="4419600"/>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657830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Students by Demographic Lists</a:t>
            </a:r>
            <a:endParaRPr lang="en-US" dirty="0"/>
          </a:p>
        </p:txBody>
      </p:sp>
      <p:sp>
        <p:nvSpPr>
          <p:cNvPr id="2" name="Slide Number Placeholder 1"/>
          <p:cNvSpPr>
            <a:spLocks noGrp="1"/>
          </p:cNvSpPr>
          <p:nvPr>
            <p:ph type="sldNum" sz="quarter" idx="12"/>
          </p:nvPr>
        </p:nvSpPr>
        <p:spPr/>
        <p:txBody>
          <a:bodyPr/>
          <a:lstStyle/>
          <a:p>
            <a:pPr>
              <a:defRPr/>
            </a:pPr>
            <a:fld id="{B7CBC692-CCD7-4F0B-BDA6-35A7FDB246B5}" type="slidenum">
              <a:rPr lang="en-US" altLang="en-US" smtClean="0"/>
              <a:pPr>
                <a:defRPr/>
              </a:pPr>
              <a:t>25</a:t>
            </a:fld>
            <a:endParaRPr lang="en-US" altLang="en-US" dirty="0"/>
          </a:p>
        </p:txBody>
      </p:sp>
      <p:sp>
        <p:nvSpPr>
          <p:cNvPr id="7" name="TextBox 6"/>
          <p:cNvSpPr txBox="1"/>
          <p:nvPr/>
        </p:nvSpPr>
        <p:spPr>
          <a:xfrm>
            <a:off x="1540693" y="4899060"/>
            <a:ext cx="6077857" cy="707886"/>
          </a:xfrm>
          <a:prstGeom prst="rect">
            <a:avLst/>
          </a:prstGeom>
          <a:noFill/>
          <a:ln>
            <a:solidFill>
              <a:schemeClr val="bg1"/>
            </a:solidFill>
          </a:ln>
          <a:effectLst/>
        </p:spPr>
        <p:txBody>
          <a:bodyPr wrap="square" rtlCol="0">
            <a:spAutoFit/>
          </a:bodyPr>
          <a:lstStyle/>
          <a:p>
            <a:r>
              <a:rPr lang="en-US" sz="2000" dirty="0" smtClean="0">
                <a:latin typeface="Verdana" panose="020B0604030504040204" pitchFamily="34" charset="0"/>
                <a:ea typeface="Verdana" panose="020B0604030504040204" pitchFamily="34" charset="0"/>
                <a:cs typeface="Verdana" panose="020B0604030504040204" pitchFamily="34" charset="0"/>
              </a:rPr>
              <a:t>The default view shows various early warning metrics for the chosen demographic group</a:t>
            </a:r>
            <a:endParaRPr lang="en-US" sz="2000" dirty="0">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p:cNvPicPr>
            <a:picLocks noChangeAspect="1"/>
          </p:cNvPicPr>
          <p:nvPr/>
        </p:nvPicPr>
        <p:blipFill>
          <a:blip r:embed="rId3"/>
          <a:stretch>
            <a:fillRect/>
          </a:stretch>
        </p:blipFill>
        <p:spPr>
          <a:xfrm>
            <a:off x="196765" y="1524000"/>
            <a:ext cx="8765714" cy="2731428"/>
          </a:xfrm>
          <a:prstGeom prst="rect">
            <a:avLst/>
          </a:prstGeom>
          <a:effectLst>
            <a:outerShdw blurRad="63500" sx="102000" sy="102000" algn="ctr" rotWithShape="0">
              <a:prstClr val="black">
                <a:alpha val="40000"/>
              </a:prstClr>
            </a:outerShdw>
          </a:effectLst>
        </p:spPr>
      </p:pic>
      <p:sp>
        <p:nvSpPr>
          <p:cNvPr id="9" name="Rectangle 8"/>
          <p:cNvSpPr/>
          <p:nvPr/>
        </p:nvSpPr>
        <p:spPr>
          <a:xfrm>
            <a:off x="4495800" y="2692476"/>
            <a:ext cx="4466679" cy="844044"/>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Arrow 10"/>
          <p:cNvSpPr/>
          <p:nvPr/>
        </p:nvSpPr>
        <p:spPr>
          <a:xfrm rot="8653775">
            <a:off x="7499898" y="2106414"/>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889789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Student Lists: Customize View</a:t>
            </a:r>
            <a:endParaRPr lang="en-US" dirty="0"/>
          </a:p>
        </p:txBody>
      </p:sp>
      <p:sp>
        <p:nvSpPr>
          <p:cNvPr id="2" name="Slide Number Placeholder 1"/>
          <p:cNvSpPr>
            <a:spLocks noGrp="1"/>
          </p:cNvSpPr>
          <p:nvPr>
            <p:ph type="sldNum" sz="quarter" idx="12"/>
          </p:nvPr>
        </p:nvSpPr>
        <p:spPr/>
        <p:txBody>
          <a:bodyPr/>
          <a:lstStyle/>
          <a:p>
            <a:pPr>
              <a:defRPr/>
            </a:pPr>
            <a:fld id="{B7CBC692-CCD7-4F0B-BDA6-35A7FDB246B5}" type="slidenum">
              <a:rPr lang="en-US" altLang="en-US" smtClean="0"/>
              <a:pPr>
                <a:defRPr/>
              </a:pPr>
              <a:t>26</a:t>
            </a:fld>
            <a:endParaRPr lang="en-US" alt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965" t="20477" r="49589" b="11950"/>
          <a:stretch/>
        </p:blipFill>
        <p:spPr>
          <a:xfrm>
            <a:off x="3601308" y="1295400"/>
            <a:ext cx="4999852" cy="4721497"/>
          </a:xfrm>
          <a:prstGeom prst="rect">
            <a:avLst/>
          </a:prstGeom>
          <a:effectLst>
            <a:outerShdw blurRad="63500" sx="102000" sy="102000" algn="ctr" rotWithShape="0">
              <a:prstClr val="black">
                <a:alpha val="40000"/>
              </a:prstClr>
            </a:outerShdw>
          </a:effectLst>
        </p:spPr>
      </p:pic>
      <p:sp>
        <p:nvSpPr>
          <p:cNvPr id="7" name="TextBox 6"/>
          <p:cNvSpPr txBox="1"/>
          <p:nvPr/>
        </p:nvSpPr>
        <p:spPr>
          <a:xfrm>
            <a:off x="120023" y="1627525"/>
            <a:ext cx="3481285" cy="3477875"/>
          </a:xfrm>
          <a:prstGeom prst="rect">
            <a:avLst/>
          </a:prstGeom>
          <a:noFill/>
          <a:ln>
            <a:solidFill>
              <a:schemeClr val="bg1"/>
            </a:solidFill>
          </a:ln>
          <a:effectLst/>
        </p:spPr>
        <p:txBody>
          <a:bodyPr wrap="square" rtlCol="0">
            <a:spAutoFit/>
          </a:bodyPr>
          <a:lstStyle/>
          <a:p>
            <a:pPr marL="342900" indent="-342900">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Customize View lets the </a:t>
            </a:r>
            <a:r>
              <a:rPr lang="en-US" sz="2000" dirty="0" smtClean="0">
                <a:latin typeface="Verdana" panose="020B0604030504040204" pitchFamily="34" charset="0"/>
                <a:ea typeface="Verdana" panose="020B0604030504040204" pitchFamily="34" charset="0"/>
                <a:cs typeface="Verdana" panose="020B0604030504040204" pitchFamily="34" charset="0"/>
              </a:rPr>
              <a:t>user:</a:t>
            </a:r>
          </a:p>
          <a:p>
            <a:pPr marL="800100" lvl="1" indent="-342900">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See more data</a:t>
            </a:r>
          </a:p>
          <a:p>
            <a:pPr marL="800100" lvl="1"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Export data</a:t>
            </a:r>
          </a:p>
          <a:p>
            <a:pPr marL="800100" lvl="1"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Maximize the data grid</a:t>
            </a:r>
          </a:p>
          <a:p>
            <a:pPr marL="800100" lvl="1"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Create</a:t>
            </a:r>
            <a:r>
              <a:rPr lang="en-US" sz="2000" dirty="0">
                <a:latin typeface="Verdana" panose="020B0604030504040204" pitchFamily="34" charset="0"/>
                <a:ea typeface="Verdana" panose="020B0604030504040204" pitchFamily="34" charset="0"/>
                <a:cs typeface="Verdana" panose="020B0604030504040204" pitchFamily="34" charset="0"/>
              </a:rPr>
              <a:t>, add or delete students to/from a watch </a:t>
            </a:r>
            <a:r>
              <a:rPr lang="en-US" sz="2000" dirty="0" smtClean="0">
                <a:latin typeface="Verdana" panose="020B0604030504040204" pitchFamily="34" charset="0"/>
                <a:ea typeface="Verdana" panose="020B0604030504040204" pitchFamily="34" charset="0"/>
                <a:cs typeface="Verdana" panose="020B0604030504040204" pitchFamily="34" charset="0"/>
              </a:rPr>
              <a:t>list</a:t>
            </a:r>
          </a:p>
          <a:p>
            <a:endParaRPr lang="en-US" sz="2000" dirty="0"/>
          </a:p>
        </p:txBody>
      </p:sp>
      <p:sp>
        <p:nvSpPr>
          <p:cNvPr id="10" name="Rectangle 9"/>
          <p:cNvSpPr/>
          <p:nvPr/>
        </p:nvSpPr>
        <p:spPr>
          <a:xfrm>
            <a:off x="3505200" y="3816177"/>
            <a:ext cx="1815018" cy="381000"/>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Arrow 5"/>
          <p:cNvSpPr/>
          <p:nvPr/>
        </p:nvSpPr>
        <p:spPr>
          <a:xfrm rot="8653775">
            <a:off x="5525545" y="3678430"/>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937486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152400" y="1371600"/>
            <a:ext cx="8795428" cy="1550476"/>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p:txBody>
          <a:bodyPr/>
          <a:lstStyle/>
          <a:p>
            <a:r>
              <a:rPr lang="en-US" dirty="0" smtClean="0"/>
              <a:t>Student Lists: Choose Columns for View</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27</a:t>
            </a:fld>
            <a:endParaRPr lang="en-US" altLang="en-US" dirty="0"/>
          </a:p>
        </p:txBody>
      </p:sp>
      <p:sp>
        <p:nvSpPr>
          <p:cNvPr id="7" name="Rectangle 6"/>
          <p:cNvSpPr/>
          <p:nvPr/>
        </p:nvSpPr>
        <p:spPr>
          <a:xfrm>
            <a:off x="930614" y="3911907"/>
            <a:ext cx="7239000" cy="1323439"/>
          </a:xfrm>
          <a:prstGeom prst="rect">
            <a:avLst/>
          </a:prstGeom>
        </p:spPr>
        <p:txBody>
          <a:bodyPr wrap="square">
            <a:spAutoFit/>
          </a:bodyPr>
          <a:lstStyle/>
          <a:p>
            <a:pPr marL="342900"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See More </a:t>
            </a:r>
            <a:r>
              <a:rPr lang="en-US" sz="2000" dirty="0">
                <a:latin typeface="Verdana" panose="020B0604030504040204" pitchFamily="34" charset="0"/>
                <a:ea typeface="Verdana" panose="020B0604030504040204" pitchFamily="34" charset="0"/>
                <a:cs typeface="Verdana" panose="020B0604030504040204" pitchFamily="34" charset="0"/>
              </a:rPr>
              <a:t>D</a:t>
            </a:r>
            <a:r>
              <a:rPr lang="en-US" sz="2000" dirty="0" smtClean="0">
                <a:latin typeface="Verdana" panose="020B0604030504040204" pitchFamily="34" charset="0"/>
                <a:ea typeface="Verdana" panose="020B0604030504040204" pitchFamily="34" charset="0"/>
                <a:cs typeface="Verdana" panose="020B0604030504040204" pitchFamily="34" charset="0"/>
              </a:rPr>
              <a:t>ata button allows </a:t>
            </a:r>
            <a:r>
              <a:rPr lang="en-US" sz="2000" dirty="0">
                <a:latin typeface="Verdana" panose="020B0604030504040204" pitchFamily="34" charset="0"/>
                <a:ea typeface="Verdana" panose="020B0604030504040204" pitchFamily="34" charset="0"/>
                <a:cs typeface="Verdana" panose="020B0604030504040204" pitchFamily="34" charset="0"/>
              </a:rPr>
              <a:t>u</a:t>
            </a:r>
            <a:r>
              <a:rPr lang="en-US" sz="2000" dirty="0" smtClean="0">
                <a:latin typeface="Verdana" panose="020B0604030504040204" pitchFamily="34" charset="0"/>
                <a:ea typeface="Verdana" panose="020B0604030504040204" pitchFamily="34" charset="0"/>
                <a:cs typeface="Verdana" panose="020B0604030504040204" pitchFamily="34" charset="0"/>
              </a:rPr>
              <a:t>sers to choose </a:t>
            </a:r>
            <a:r>
              <a:rPr lang="en-US" sz="2000" dirty="0">
                <a:latin typeface="Verdana" panose="020B0604030504040204" pitchFamily="34" charset="0"/>
                <a:ea typeface="Verdana" panose="020B0604030504040204" pitchFamily="34" charset="0"/>
                <a:cs typeface="Verdana" panose="020B0604030504040204" pitchFamily="34" charset="0"/>
              </a:rPr>
              <a:t>which columns </a:t>
            </a:r>
            <a:r>
              <a:rPr lang="en-US" sz="2000" dirty="0" smtClean="0">
                <a:latin typeface="Verdana" panose="020B0604030504040204" pitchFamily="34" charset="0"/>
                <a:ea typeface="Verdana" panose="020B0604030504040204" pitchFamily="34" charset="0"/>
                <a:cs typeface="Verdana" panose="020B0604030504040204" pitchFamily="34" charset="0"/>
              </a:rPr>
              <a:t>appear in the view</a:t>
            </a:r>
          </a:p>
          <a:p>
            <a:pPr marL="342900"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Choices include </a:t>
            </a:r>
            <a:r>
              <a:rPr lang="en-US" sz="2000" dirty="0">
                <a:latin typeface="Verdana" panose="020B0604030504040204" pitchFamily="34" charset="0"/>
                <a:ea typeface="Verdana" panose="020B0604030504040204" pitchFamily="34" charset="0"/>
                <a:cs typeface="Verdana" panose="020B0604030504040204" pitchFamily="34" charset="0"/>
              </a:rPr>
              <a:t>additional student indicators for Attendance, Behavior and Course Performance</a:t>
            </a:r>
          </a:p>
        </p:txBody>
      </p:sp>
      <p:sp>
        <p:nvSpPr>
          <p:cNvPr id="8" name="Right Arrow 7"/>
          <p:cNvSpPr/>
          <p:nvPr/>
        </p:nvSpPr>
        <p:spPr>
          <a:xfrm rot="16200000">
            <a:off x="1174209" y="2948654"/>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5800" y="2216492"/>
            <a:ext cx="1815018" cy="450508"/>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612085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School Information: My Students List </a:t>
            </a:r>
            <a:endParaRPr lang="en-US" dirty="0"/>
          </a:p>
        </p:txBody>
      </p:sp>
      <p:sp>
        <p:nvSpPr>
          <p:cNvPr id="2" name="Slide Number Placeholder 1"/>
          <p:cNvSpPr>
            <a:spLocks noGrp="1"/>
          </p:cNvSpPr>
          <p:nvPr>
            <p:ph type="sldNum" sz="quarter" idx="12"/>
          </p:nvPr>
        </p:nvSpPr>
        <p:spPr/>
        <p:txBody>
          <a:bodyPr/>
          <a:lstStyle/>
          <a:p>
            <a:pPr>
              <a:defRPr/>
            </a:pPr>
            <a:fld id="{B7CBC692-CCD7-4F0B-BDA6-35A7FDB246B5}" type="slidenum">
              <a:rPr lang="en-US" altLang="en-US" smtClean="0"/>
              <a:pPr>
                <a:defRPr/>
              </a:pPr>
              <a:t>28</a:t>
            </a:fld>
            <a:endParaRPr lang="en-US" altLang="en-US" dirty="0"/>
          </a:p>
        </p:txBody>
      </p:sp>
      <p:sp>
        <p:nvSpPr>
          <p:cNvPr id="8" name="TextBox 6"/>
          <p:cNvSpPr txBox="1">
            <a:spLocks noChangeArrowheads="1"/>
          </p:cNvSpPr>
          <p:nvPr/>
        </p:nvSpPr>
        <p:spPr bwMode="auto">
          <a:xfrm>
            <a:off x="371177" y="4491523"/>
            <a:ext cx="8420695" cy="1323439"/>
          </a:xfrm>
          <a:prstGeom prst="rect">
            <a:avLst/>
          </a:prstGeom>
          <a:noFill/>
          <a:ln w="12700">
            <a:solidFill>
              <a:schemeClr val="bg1"/>
            </a:solidFill>
            <a:miter lim="800000"/>
            <a:headEnd/>
            <a:tailEnd/>
          </a:ln>
          <a:effectLst/>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000" dirty="0" smtClean="0">
                <a:latin typeface="Verdana" panose="020B0604030504040204" pitchFamily="34" charset="0"/>
                <a:ea typeface="Verdana" panose="020B0604030504040204" pitchFamily="34" charset="0"/>
                <a:cs typeface="Verdana" panose="020B0604030504040204" pitchFamily="34" charset="0"/>
              </a:rPr>
              <a:t>By clicking on My Student Lists tab Administrators </a:t>
            </a:r>
            <a:r>
              <a:rPr lang="en-US" sz="2000" dirty="0">
                <a:latin typeface="Verdana" panose="020B0604030504040204" pitchFamily="34" charset="0"/>
                <a:ea typeface="Verdana" panose="020B0604030504040204" pitchFamily="34" charset="0"/>
                <a:cs typeface="Verdana" panose="020B0604030504040204" pitchFamily="34" charset="0"/>
              </a:rPr>
              <a:t>are able </a:t>
            </a:r>
            <a:r>
              <a:rPr lang="en-US" sz="2000" dirty="0" smtClean="0">
                <a:latin typeface="Verdana" panose="020B0604030504040204" pitchFamily="34" charset="0"/>
                <a:ea typeface="Verdana" panose="020B0604030504040204" pitchFamily="34" charset="0"/>
                <a:cs typeface="Verdana" panose="020B0604030504040204" pitchFamily="34" charset="0"/>
              </a:rPr>
              <a:t>to: </a:t>
            </a:r>
          </a:p>
          <a:p>
            <a:pPr marL="342900" indent="-342900">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N</a:t>
            </a:r>
            <a:r>
              <a:rPr lang="en-US" sz="2000" dirty="0" smtClean="0">
                <a:latin typeface="Verdana" panose="020B0604030504040204" pitchFamily="34" charset="0"/>
                <a:ea typeface="Verdana" panose="020B0604030504040204" pitchFamily="34" charset="0"/>
                <a:cs typeface="Verdana" panose="020B0604030504040204" pitchFamily="34" charset="0"/>
              </a:rPr>
              <a:t>avigate to individual student profiles</a:t>
            </a:r>
          </a:p>
          <a:p>
            <a:pPr marL="342900" indent="-342900">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C</a:t>
            </a:r>
            <a:r>
              <a:rPr lang="en-US" sz="2000" dirty="0" smtClean="0">
                <a:latin typeface="Verdana" panose="020B0604030504040204" pitchFamily="34" charset="0"/>
                <a:ea typeface="Verdana" panose="020B0604030504040204" pitchFamily="34" charset="0"/>
                <a:cs typeface="Verdana" panose="020B0604030504040204" pitchFamily="34" charset="0"/>
              </a:rPr>
              <a:t>reate </a:t>
            </a:r>
            <a:r>
              <a:rPr lang="en-US" sz="2000" dirty="0">
                <a:latin typeface="Verdana" panose="020B0604030504040204" pitchFamily="34" charset="0"/>
                <a:ea typeface="Verdana" panose="020B0604030504040204" pitchFamily="34" charset="0"/>
                <a:cs typeface="Verdana" panose="020B0604030504040204" pitchFamily="34" charset="0"/>
              </a:rPr>
              <a:t>their own customized lists </a:t>
            </a:r>
            <a:r>
              <a:rPr lang="en-US" sz="2000" dirty="0" smtClean="0">
                <a:latin typeface="Verdana" panose="020B0604030504040204" pitchFamily="34" charset="0"/>
                <a:ea typeface="Verdana" panose="020B0604030504040204" pitchFamily="34" charset="0"/>
                <a:cs typeface="Verdana" panose="020B0604030504040204" pitchFamily="34" charset="0"/>
              </a:rPr>
              <a:t>to track student groups</a:t>
            </a:r>
          </a:p>
          <a:p>
            <a:pPr marL="342900"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Creation </a:t>
            </a:r>
            <a:r>
              <a:rPr lang="en-US" sz="2000" dirty="0">
                <a:latin typeface="Verdana" panose="020B0604030504040204" pitchFamily="34" charset="0"/>
                <a:ea typeface="Verdana" panose="020B0604030504040204" pitchFamily="34" charset="0"/>
                <a:cs typeface="Verdana" panose="020B0604030504040204" pitchFamily="34" charset="0"/>
              </a:rPr>
              <a:t>of Watch Lists is covered in Course 5A </a:t>
            </a:r>
          </a:p>
        </p:txBody>
      </p:sp>
      <p:pic>
        <p:nvPicPr>
          <p:cNvPr id="3" name="Picture 2"/>
          <p:cNvPicPr>
            <a:picLocks noChangeAspect="1"/>
          </p:cNvPicPr>
          <p:nvPr/>
        </p:nvPicPr>
        <p:blipFill>
          <a:blip r:embed="rId3"/>
          <a:stretch>
            <a:fillRect/>
          </a:stretch>
        </p:blipFill>
        <p:spPr>
          <a:xfrm>
            <a:off x="192954" y="1219200"/>
            <a:ext cx="8777143" cy="3177143"/>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0077091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u="none" dirty="0" smtClean="0"/>
              <a:t>Form groups of three or four. </a:t>
            </a:r>
            <a:r>
              <a:rPr lang="en-US" u="none" dirty="0"/>
              <a:t>E</a:t>
            </a:r>
            <a:r>
              <a:rPr lang="en-US" u="none" dirty="0" smtClean="0"/>
              <a:t>ach person should pick a particular grade and explore the following:</a:t>
            </a:r>
          </a:p>
          <a:p>
            <a:pPr marL="457200" indent="-457200">
              <a:buAutoNum type="arabicParenR"/>
            </a:pPr>
            <a:r>
              <a:rPr lang="en-US" u="none" dirty="0" smtClean="0"/>
              <a:t>Explore 2 or 3 Demographic Groups.</a:t>
            </a:r>
          </a:p>
          <a:p>
            <a:pPr marL="457200" indent="-457200">
              <a:buAutoNum type="arabicParenR"/>
            </a:pPr>
            <a:r>
              <a:rPr lang="en-US" u="none" dirty="0" smtClean="0"/>
              <a:t>How do the groups compare?</a:t>
            </a:r>
          </a:p>
          <a:p>
            <a:pPr marL="457200" indent="-457200">
              <a:buAutoNum type="arabicParenR"/>
            </a:pPr>
            <a:r>
              <a:rPr lang="en-US" u="none" dirty="0" smtClean="0"/>
              <a:t>What are some ways you might use customized lists to help students?</a:t>
            </a:r>
          </a:p>
          <a:p>
            <a:pPr marL="457200" indent="-457200">
              <a:buAutoNum type="arabicParenR"/>
            </a:pPr>
            <a:r>
              <a:rPr lang="en-US" u="none" dirty="0" smtClean="0"/>
              <a:t>What are some customized lists you would like to create for your personal use?</a:t>
            </a:r>
          </a:p>
          <a:p>
            <a:pPr marL="457200" indent="-457200">
              <a:buFontTx/>
              <a:buAutoNum type="arabicParenR"/>
            </a:pPr>
            <a:r>
              <a:rPr lang="en-US" u="none" dirty="0"/>
              <a:t>Be prepared to share your discussion points with the group</a:t>
            </a:r>
          </a:p>
          <a:p>
            <a:r>
              <a:rPr lang="en-US" u="none" dirty="0" smtClean="0"/>
              <a:t> </a:t>
            </a:r>
            <a:endParaRPr lang="en-US" u="none" dirty="0"/>
          </a:p>
        </p:txBody>
      </p:sp>
      <p:sp>
        <p:nvSpPr>
          <p:cNvPr id="3" name="Title 2"/>
          <p:cNvSpPr>
            <a:spLocks noGrp="1"/>
          </p:cNvSpPr>
          <p:nvPr>
            <p:ph type="title"/>
          </p:nvPr>
        </p:nvSpPr>
        <p:spPr/>
        <p:txBody>
          <a:bodyPr/>
          <a:lstStyle/>
          <a:p>
            <a:r>
              <a:rPr lang="en-US" dirty="0" smtClean="0"/>
              <a:t>Guided Practice Activity #1</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29</a:t>
            </a:fld>
            <a:endParaRPr lang="en-US" altLang="en-US" dirty="0"/>
          </a:p>
        </p:txBody>
      </p:sp>
    </p:spTree>
    <p:extLst>
      <p:ext uri="{BB962C8B-B14F-4D97-AF65-F5344CB8AC3E}">
        <p14:creationId xmlns:p14="http://schemas.microsoft.com/office/powerpoint/2010/main" val="26189869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US" u="none" dirty="0" smtClean="0"/>
              <a:t>Participants </a:t>
            </a:r>
            <a:r>
              <a:rPr lang="en-US" u="none" dirty="0"/>
              <a:t>must have:</a:t>
            </a:r>
          </a:p>
          <a:p>
            <a:pPr marL="1085850" lvl="1" indent="-342900">
              <a:defRPr/>
            </a:pPr>
            <a:r>
              <a:rPr lang="en-US" dirty="0"/>
              <a:t>An account to the </a:t>
            </a:r>
            <a:r>
              <a:rPr lang="en-US" dirty="0" smtClean="0"/>
              <a:t>Pennsylvania Department of Education (PDE) Portal</a:t>
            </a:r>
          </a:p>
          <a:p>
            <a:pPr marL="1085850" lvl="1" indent="-342900">
              <a:defRPr/>
            </a:pPr>
            <a:r>
              <a:rPr lang="en-US" dirty="0" smtClean="0"/>
              <a:t>An </a:t>
            </a:r>
            <a:r>
              <a:rPr lang="en-US" dirty="0"/>
              <a:t>account to the Pennsylvania Educator Dashboard</a:t>
            </a:r>
          </a:p>
          <a:p>
            <a:pPr marL="1085850" lvl="1" indent="-342900">
              <a:defRPr/>
            </a:pPr>
            <a:r>
              <a:rPr lang="en-US" dirty="0" smtClean="0"/>
              <a:t>An active account for the Standards Aligned Systems training platform (</a:t>
            </a:r>
            <a:r>
              <a:rPr lang="en-US" dirty="0" smtClean="0">
                <a:hlinkClick r:id="rId3"/>
              </a:rPr>
              <a:t>http:www.pdesas.org</a:t>
            </a:r>
            <a:r>
              <a:rPr lang="en-US" dirty="0" smtClean="0"/>
              <a:t>/)</a:t>
            </a:r>
          </a:p>
          <a:p>
            <a:pPr marL="285750">
              <a:defRPr/>
            </a:pPr>
            <a:r>
              <a:rPr lang="en-US" u="none" dirty="0" smtClean="0"/>
              <a:t>Participants must have completed:</a:t>
            </a:r>
            <a:endParaRPr lang="en-US" u="none" dirty="0"/>
          </a:p>
          <a:p>
            <a:pPr marL="1085850" lvl="1" indent="-342900">
              <a:defRPr/>
            </a:pPr>
            <a:r>
              <a:rPr lang="en-US" dirty="0" smtClean="0"/>
              <a:t>Course 3: Family Education Rights and Privacy Act (FERPA) for the LEA</a:t>
            </a:r>
            <a:endParaRPr lang="en-US" dirty="0"/>
          </a:p>
        </p:txBody>
      </p:sp>
      <p:sp>
        <p:nvSpPr>
          <p:cNvPr id="3" name="Title 2"/>
          <p:cNvSpPr>
            <a:spLocks noGrp="1"/>
          </p:cNvSpPr>
          <p:nvPr>
            <p:ph type="title"/>
          </p:nvPr>
        </p:nvSpPr>
        <p:spPr/>
        <p:txBody>
          <a:bodyPr/>
          <a:lstStyle/>
          <a:p>
            <a:r>
              <a:rPr lang="en-US" dirty="0" smtClean="0"/>
              <a:t>Course Pre-Requisites</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3</a:t>
            </a:fld>
            <a:endParaRPr lang="en-US" altLang="en-US" dirty="0"/>
          </a:p>
        </p:txBody>
      </p:sp>
    </p:spTree>
    <p:extLst>
      <p:ext uri="{BB962C8B-B14F-4D97-AF65-F5344CB8AC3E}">
        <p14:creationId xmlns:p14="http://schemas.microsoft.com/office/powerpoint/2010/main" val="23533124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7CBC692-CCD7-4F0B-BDA6-35A7FDB246B5}" type="slidenum">
              <a:rPr lang="en-US" altLang="en-US" smtClean="0"/>
              <a:pPr>
                <a:defRPr/>
              </a:pPr>
              <a:t>30</a:t>
            </a:fld>
            <a:endParaRPr lang="en-US" altLang="en-US" dirty="0"/>
          </a:p>
        </p:txBody>
      </p:sp>
      <p:sp>
        <p:nvSpPr>
          <p:cNvPr id="3" name="Title 2"/>
          <p:cNvSpPr>
            <a:spLocks noGrp="1"/>
          </p:cNvSpPr>
          <p:nvPr>
            <p:ph type="title"/>
          </p:nvPr>
        </p:nvSpPr>
        <p:spPr/>
        <p:txBody>
          <a:bodyPr/>
          <a:lstStyle/>
          <a:p>
            <a:r>
              <a:rPr lang="en-US" dirty="0" smtClean="0"/>
              <a:t>Academic Dashboard – School Overview</a:t>
            </a:r>
            <a:endParaRPr lang="en-US" dirty="0"/>
          </a:p>
        </p:txBody>
      </p:sp>
    </p:spTree>
    <p:extLst>
      <p:ext uri="{BB962C8B-B14F-4D97-AF65-F5344CB8AC3E}">
        <p14:creationId xmlns:p14="http://schemas.microsoft.com/office/powerpoint/2010/main" val="33558971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2400" dirty="0" smtClean="0"/>
              <a:t>School Information: Academic Dashboard</a:t>
            </a:r>
            <a:endParaRPr lang="en-US" sz="2400" dirty="0"/>
          </a:p>
        </p:txBody>
      </p:sp>
      <p:sp>
        <p:nvSpPr>
          <p:cNvPr id="2" name="Slide Number Placeholder 1"/>
          <p:cNvSpPr>
            <a:spLocks noGrp="1"/>
          </p:cNvSpPr>
          <p:nvPr>
            <p:ph type="sldNum" sz="quarter" idx="12"/>
          </p:nvPr>
        </p:nvSpPr>
        <p:spPr/>
        <p:txBody>
          <a:bodyPr/>
          <a:lstStyle/>
          <a:p>
            <a:fld id="{7FCFCD91-6816-448B-9E22-7D13E927899B}" type="slidenum">
              <a:rPr lang="en-US" smtClean="0">
                <a:solidFill>
                  <a:prstClr val="black"/>
                </a:solidFill>
              </a:rPr>
              <a:pPr/>
              <a:t>31</a:t>
            </a:fld>
            <a:endParaRPr lang="en-US" dirty="0">
              <a:solidFill>
                <a:prstClr val="black"/>
              </a:solidFill>
            </a:endParaRPr>
          </a:p>
        </p:txBody>
      </p:sp>
      <p:sp>
        <p:nvSpPr>
          <p:cNvPr id="3" name="TextBox 2"/>
          <p:cNvSpPr txBox="1"/>
          <p:nvPr/>
        </p:nvSpPr>
        <p:spPr bwMode="auto">
          <a:xfrm>
            <a:off x="660763" y="3742550"/>
            <a:ext cx="7950200" cy="2246769"/>
          </a:xfrm>
          <a:prstGeom prst="rect">
            <a:avLst/>
          </a:prstGeom>
          <a:noFill/>
          <a:ln w="12700">
            <a:solidFill>
              <a:schemeClr val="bg1"/>
            </a:solidFill>
            <a:miter lim="800000"/>
            <a:headEnd/>
            <a:tailEnd/>
          </a:ln>
          <a:effectLst/>
          <a:extLst>
            <a:ext uri="{909E8E84-426E-40DD-AFC4-6F175D3DCCD1}">
              <a14:hiddenFill xmlns:a14="http://schemas.microsoft.com/office/drawing/2010/main">
                <a:solidFill>
                  <a:srgbClr val="FFFFFF"/>
                </a:solidFill>
              </a14:hiddenFill>
            </a:ext>
          </a:extLst>
        </p:spPr>
        <p:txBody>
          <a:bodyPr wrap="square" rtlCol="0">
            <a:spAutoFit/>
          </a:bodyPr>
          <a:lstStyle/>
          <a:p>
            <a:pPr eaLnBrk="1" hangingPunct="1"/>
            <a:r>
              <a:rPr lang="en-US" sz="20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School Level information available on the Academic Dashboard includes:</a:t>
            </a:r>
          </a:p>
          <a:p>
            <a:pPr marL="342900" indent="-342900" eaLnBrk="1" hangingPunct="1">
              <a:buFont typeface="Arial" panose="020B0604020202020204" pitchFamily="34" charset="0"/>
              <a:buChar char="•"/>
            </a:pPr>
            <a:r>
              <a:rPr lang="en-US" sz="20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Prior year accountability rating</a:t>
            </a:r>
          </a:p>
          <a:p>
            <a:pPr marL="342900" indent="-342900" eaLnBrk="1" hangingPunct="1">
              <a:buFont typeface="Arial" panose="020B0604020202020204" pitchFamily="34" charset="0"/>
              <a:buChar char="•"/>
            </a:pPr>
            <a:r>
              <a:rPr lang="en-US" sz="20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Summary metrics for attendance and discipline, state and local assessment results, </a:t>
            </a:r>
            <a:r>
              <a:rPr lang="en-US" sz="2000" dirty="0">
                <a:solidFill>
                  <a:srgbClr val="000000"/>
                </a:solidFill>
                <a:latin typeface="Verdana" panose="020B0604030504040204" pitchFamily="34" charset="0"/>
                <a:ea typeface="Verdana" panose="020B0604030504040204" pitchFamily="34" charset="0"/>
                <a:cs typeface="Verdana" panose="020B0604030504040204" pitchFamily="34" charset="0"/>
              </a:rPr>
              <a:t>grades and credits, advanced </a:t>
            </a:r>
            <a:r>
              <a:rPr lang="en-US" sz="20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academic, college and career readiness and early warning system</a:t>
            </a:r>
          </a:p>
        </p:txBody>
      </p:sp>
      <p:pic>
        <p:nvPicPr>
          <p:cNvPr id="4" name="Picture 3"/>
          <p:cNvPicPr>
            <a:picLocks noChangeAspect="1"/>
          </p:cNvPicPr>
          <p:nvPr/>
        </p:nvPicPr>
        <p:blipFill>
          <a:blip r:embed="rId3"/>
          <a:stretch>
            <a:fillRect/>
          </a:stretch>
        </p:blipFill>
        <p:spPr>
          <a:xfrm>
            <a:off x="282149" y="1327489"/>
            <a:ext cx="8707428" cy="2258285"/>
          </a:xfrm>
          <a:prstGeom prst="rect">
            <a:avLst/>
          </a:prstGeom>
          <a:effectLst>
            <a:outerShdw blurRad="63500" sx="102000" sy="102000" algn="ctr" rotWithShape="0">
              <a:prstClr val="black">
                <a:alpha val="40000"/>
              </a:prstClr>
            </a:outerShdw>
          </a:effectLst>
        </p:spPr>
      </p:pic>
      <p:sp>
        <p:nvSpPr>
          <p:cNvPr id="10" name="Right Arrow 9"/>
          <p:cNvSpPr/>
          <p:nvPr/>
        </p:nvSpPr>
        <p:spPr>
          <a:xfrm rot="10800000">
            <a:off x="3838956" y="3048000"/>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27079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smtClean="0"/>
              <a:t>Academic Dashboard: Overview Tab</a:t>
            </a:r>
            <a:endParaRPr lang="en-US" sz="2400"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solidFill>
                  <a:prstClr val="black"/>
                </a:solidFill>
              </a:rPr>
              <a:pPr>
                <a:defRPr/>
              </a:pPr>
              <a:t>32</a:t>
            </a:fld>
            <a:endParaRPr lang="en-US" altLang="en-US" dirty="0">
              <a:solidFill>
                <a:prstClr val="black"/>
              </a:solidFill>
            </a:endParaRPr>
          </a:p>
        </p:txBody>
      </p:sp>
      <p:pic>
        <p:nvPicPr>
          <p:cNvPr id="2" name="Picture 1"/>
          <p:cNvPicPr>
            <a:picLocks noChangeAspect="1"/>
          </p:cNvPicPr>
          <p:nvPr/>
        </p:nvPicPr>
        <p:blipFill>
          <a:blip r:embed="rId3"/>
          <a:stretch>
            <a:fillRect/>
          </a:stretch>
        </p:blipFill>
        <p:spPr>
          <a:xfrm>
            <a:off x="837199" y="1232807"/>
            <a:ext cx="5063038" cy="5303520"/>
          </a:xfrm>
          <a:prstGeom prst="rect">
            <a:avLst/>
          </a:prstGeom>
          <a:effectLst>
            <a:outerShdw blurRad="63500" sx="102000" sy="102000" algn="ctr" rotWithShape="0">
              <a:prstClr val="black">
                <a:alpha val="40000"/>
              </a:prstClr>
            </a:outerShdw>
          </a:effectLst>
        </p:spPr>
      </p:pic>
      <p:sp>
        <p:nvSpPr>
          <p:cNvPr id="5" name="Rectangle 4"/>
          <p:cNvSpPr/>
          <p:nvPr/>
        </p:nvSpPr>
        <p:spPr>
          <a:xfrm>
            <a:off x="5900237" y="1094014"/>
            <a:ext cx="3243763" cy="5016758"/>
          </a:xfrm>
          <a:prstGeom prst="rect">
            <a:avLst/>
          </a:prstGeom>
        </p:spPr>
        <p:txBody>
          <a:bodyPr wrap="square">
            <a:spAutoFit/>
          </a:bodyPr>
          <a:lstStyle/>
          <a:p>
            <a:pPr marL="285750" indent="-28575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The Academic Overview page shows summative reports for each of the following areas: </a:t>
            </a:r>
          </a:p>
          <a:p>
            <a:pPr marL="742950" lvl="1" indent="-285750">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A</a:t>
            </a:r>
            <a:r>
              <a:rPr lang="en-US" sz="2000" dirty="0" smtClean="0">
                <a:latin typeface="Verdana" panose="020B0604030504040204" pitchFamily="34" charset="0"/>
                <a:ea typeface="Verdana" panose="020B0604030504040204" pitchFamily="34" charset="0"/>
                <a:cs typeface="Verdana" panose="020B0604030504040204" pitchFamily="34" charset="0"/>
              </a:rPr>
              <a:t>ttendance </a:t>
            </a:r>
            <a:r>
              <a:rPr lang="en-US" sz="2000" dirty="0">
                <a:latin typeface="Verdana" panose="020B0604030504040204" pitchFamily="34" charset="0"/>
                <a:ea typeface="Verdana" panose="020B0604030504040204" pitchFamily="34" charset="0"/>
                <a:cs typeface="Verdana" panose="020B0604030504040204" pitchFamily="34" charset="0"/>
              </a:rPr>
              <a:t>and </a:t>
            </a:r>
            <a:r>
              <a:rPr lang="en-US" sz="2000" dirty="0" smtClean="0">
                <a:latin typeface="Verdana" panose="020B0604030504040204" pitchFamily="34" charset="0"/>
                <a:ea typeface="Verdana" panose="020B0604030504040204" pitchFamily="34" charset="0"/>
                <a:cs typeface="Verdana" panose="020B0604030504040204" pitchFamily="34" charset="0"/>
              </a:rPr>
              <a:t>discipline</a:t>
            </a:r>
          </a:p>
          <a:p>
            <a:pPr marL="742950" lvl="1" indent="-285750">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S</a:t>
            </a:r>
            <a:r>
              <a:rPr lang="en-US" sz="2000" dirty="0" smtClean="0">
                <a:latin typeface="Verdana" panose="020B0604030504040204" pitchFamily="34" charset="0"/>
                <a:ea typeface="Verdana" panose="020B0604030504040204" pitchFamily="34" charset="0"/>
                <a:cs typeface="Verdana" panose="020B0604030504040204" pitchFamily="34" charset="0"/>
              </a:rPr>
              <a:t>tate </a:t>
            </a:r>
            <a:r>
              <a:rPr lang="en-US" sz="2000" dirty="0">
                <a:latin typeface="Verdana" panose="020B0604030504040204" pitchFamily="34" charset="0"/>
                <a:ea typeface="Verdana" panose="020B0604030504040204" pitchFamily="34" charset="0"/>
                <a:cs typeface="Verdana" panose="020B0604030504040204" pitchFamily="34" charset="0"/>
              </a:rPr>
              <a:t>and local </a:t>
            </a:r>
            <a:r>
              <a:rPr lang="en-US" sz="2000" dirty="0" smtClean="0">
                <a:latin typeface="Verdana" panose="020B0604030504040204" pitchFamily="34" charset="0"/>
                <a:ea typeface="Verdana" panose="020B0604030504040204" pitchFamily="34" charset="0"/>
                <a:cs typeface="Verdana" panose="020B0604030504040204" pitchFamily="34" charset="0"/>
              </a:rPr>
              <a:t>assessments</a:t>
            </a:r>
          </a:p>
          <a:p>
            <a:pPr marL="742950" lvl="1" indent="-285750">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G</a:t>
            </a:r>
            <a:r>
              <a:rPr lang="en-US" sz="2000" dirty="0" smtClean="0">
                <a:latin typeface="Verdana" panose="020B0604030504040204" pitchFamily="34" charset="0"/>
                <a:ea typeface="Verdana" panose="020B0604030504040204" pitchFamily="34" charset="0"/>
                <a:cs typeface="Verdana" panose="020B0604030504040204" pitchFamily="34" charset="0"/>
              </a:rPr>
              <a:t>rade </a:t>
            </a:r>
            <a:r>
              <a:rPr lang="en-US" sz="2000" dirty="0">
                <a:latin typeface="Verdana" panose="020B0604030504040204" pitchFamily="34" charset="0"/>
                <a:ea typeface="Verdana" panose="020B0604030504040204" pitchFamily="34" charset="0"/>
                <a:cs typeface="Verdana" panose="020B0604030504040204" pitchFamily="34" charset="0"/>
              </a:rPr>
              <a:t>and </a:t>
            </a:r>
            <a:r>
              <a:rPr lang="en-US" sz="2000" dirty="0" smtClean="0">
                <a:latin typeface="Verdana" panose="020B0604030504040204" pitchFamily="34" charset="0"/>
                <a:ea typeface="Verdana" panose="020B0604030504040204" pitchFamily="34" charset="0"/>
                <a:cs typeface="Verdana" panose="020B0604030504040204" pitchFamily="34" charset="0"/>
              </a:rPr>
              <a:t>credits</a:t>
            </a:r>
          </a:p>
          <a:p>
            <a:pPr marL="742950" lvl="1" indent="-285750">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A</a:t>
            </a:r>
            <a:r>
              <a:rPr lang="en-US" sz="2000" dirty="0" smtClean="0">
                <a:latin typeface="Verdana" panose="020B0604030504040204" pitchFamily="34" charset="0"/>
                <a:ea typeface="Verdana" panose="020B0604030504040204" pitchFamily="34" charset="0"/>
                <a:cs typeface="Verdana" panose="020B0604030504040204" pitchFamily="34" charset="0"/>
              </a:rPr>
              <a:t>dvanced academics</a:t>
            </a:r>
          </a:p>
          <a:p>
            <a:pPr marL="742950" lvl="1" indent="-285750">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C</a:t>
            </a:r>
            <a:r>
              <a:rPr lang="en-US" sz="2000" dirty="0" smtClean="0">
                <a:latin typeface="Verdana" panose="020B0604030504040204" pitchFamily="34" charset="0"/>
                <a:ea typeface="Verdana" panose="020B0604030504040204" pitchFamily="34" charset="0"/>
                <a:cs typeface="Verdana" panose="020B0604030504040204" pitchFamily="34" charset="0"/>
              </a:rPr>
              <a:t>ollege </a:t>
            </a:r>
            <a:r>
              <a:rPr lang="en-US" sz="2000" dirty="0">
                <a:latin typeface="Verdana" panose="020B0604030504040204" pitchFamily="34" charset="0"/>
                <a:ea typeface="Verdana" panose="020B0604030504040204" pitchFamily="34" charset="0"/>
                <a:cs typeface="Verdana" panose="020B0604030504040204" pitchFamily="34" charset="0"/>
              </a:rPr>
              <a:t>and career </a:t>
            </a:r>
            <a:r>
              <a:rPr lang="en-US" sz="2000" dirty="0" smtClean="0">
                <a:latin typeface="Verdana" panose="020B0604030504040204" pitchFamily="34" charset="0"/>
                <a:ea typeface="Verdana" panose="020B0604030504040204" pitchFamily="34" charset="0"/>
                <a:cs typeface="Verdana" panose="020B0604030504040204" pitchFamily="34" charset="0"/>
              </a:rPr>
              <a:t>readiness</a:t>
            </a:r>
          </a:p>
          <a:p>
            <a:pPr marL="742950" lvl="1" indent="-285750">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E</a:t>
            </a:r>
            <a:r>
              <a:rPr lang="en-US" sz="2000" dirty="0" smtClean="0">
                <a:latin typeface="Verdana" panose="020B0604030504040204" pitchFamily="34" charset="0"/>
                <a:ea typeface="Verdana" panose="020B0604030504040204" pitchFamily="34" charset="0"/>
                <a:cs typeface="Verdana" panose="020B0604030504040204" pitchFamily="34" charset="0"/>
              </a:rPr>
              <a:t>arly </a:t>
            </a:r>
            <a:r>
              <a:rPr lang="en-US" sz="2000" dirty="0">
                <a:latin typeface="Verdana" panose="020B0604030504040204" pitchFamily="34" charset="0"/>
                <a:ea typeface="Verdana" panose="020B0604030504040204" pitchFamily="34" charset="0"/>
                <a:cs typeface="Verdana" panose="020B0604030504040204" pitchFamily="34" charset="0"/>
              </a:rPr>
              <a:t>warning </a:t>
            </a:r>
            <a:r>
              <a:rPr lang="en-US" sz="2000" dirty="0" smtClean="0">
                <a:latin typeface="Verdana" panose="020B0604030504040204" pitchFamily="34" charset="0"/>
                <a:ea typeface="Verdana" panose="020B0604030504040204" pitchFamily="34" charset="0"/>
                <a:cs typeface="Verdana" panose="020B0604030504040204" pitchFamily="34" charset="0"/>
              </a:rPr>
              <a:t>system</a:t>
            </a:r>
            <a:endParaRPr lang="en-US" sz="2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302873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648200"/>
            <a:ext cx="8229600" cy="1447800"/>
          </a:xfrm>
          <a:ln>
            <a:solidFill>
              <a:schemeClr val="bg1"/>
            </a:solidFill>
          </a:ln>
          <a:effectLst/>
        </p:spPr>
        <p:style>
          <a:lnRef idx="2">
            <a:schemeClr val="dk1"/>
          </a:lnRef>
          <a:fillRef idx="1">
            <a:schemeClr val="lt1"/>
          </a:fillRef>
          <a:effectRef idx="0">
            <a:schemeClr val="dk1"/>
          </a:effectRef>
          <a:fontRef idx="minor">
            <a:schemeClr val="dk1"/>
          </a:fontRef>
        </p:style>
        <p:txBody>
          <a:bodyPr/>
          <a:lstStyle/>
          <a:p>
            <a:pPr marL="342900" indent="-342900">
              <a:spcBef>
                <a:spcPts val="0"/>
              </a:spcBef>
              <a:spcAft>
                <a:spcPts val="0"/>
              </a:spcAft>
              <a:buFont typeface="Arial" panose="020B0604020202020204" pitchFamily="34" charset="0"/>
              <a:buChar char="•"/>
            </a:pPr>
            <a:r>
              <a:rPr lang="en-US" u="none" dirty="0" smtClean="0"/>
              <a:t>At the school level, the number of metrics that met the goals set for that category is indicated.</a:t>
            </a:r>
          </a:p>
          <a:p>
            <a:pPr marL="342900" indent="-342900">
              <a:spcBef>
                <a:spcPts val="0"/>
              </a:spcBef>
              <a:spcAft>
                <a:spcPts val="0"/>
              </a:spcAft>
              <a:buFont typeface="Arial" panose="020B0604020202020204" pitchFamily="34" charset="0"/>
              <a:buChar char="•"/>
            </a:pPr>
            <a:r>
              <a:rPr lang="en-US" u="none" dirty="0" smtClean="0"/>
              <a:t>In the example shown, 10 metric goals were set for attendance and 10 attendance metrics met their goal</a:t>
            </a:r>
          </a:p>
        </p:txBody>
      </p:sp>
      <p:sp>
        <p:nvSpPr>
          <p:cNvPr id="3" name="Title 2"/>
          <p:cNvSpPr>
            <a:spLocks noGrp="1"/>
          </p:cNvSpPr>
          <p:nvPr>
            <p:ph type="title"/>
          </p:nvPr>
        </p:nvSpPr>
        <p:spPr/>
        <p:txBody>
          <a:bodyPr/>
          <a:lstStyle/>
          <a:p>
            <a:r>
              <a:rPr lang="en-US" dirty="0" smtClean="0"/>
              <a:t>School Information: School Metrics</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33</a:t>
            </a:fld>
            <a:endParaRPr lang="en-US" altLang="en-US" dirty="0"/>
          </a:p>
        </p:txBody>
      </p:sp>
      <p:pic>
        <p:nvPicPr>
          <p:cNvPr id="6" name="Picture 5"/>
          <p:cNvPicPr>
            <a:picLocks noChangeAspect="1"/>
          </p:cNvPicPr>
          <p:nvPr/>
        </p:nvPicPr>
        <p:blipFill>
          <a:blip r:embed="rId3"/>
          <a:stretch>
            <a:fillRect/>
          </a:stretch>
        </p:blipFill>
        <p:spPr>
          <a:xfrm>
            <a:off x="228600" y="1219200"/>
            <a:ext cx="8609524" cy="323933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710533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34</a:t>
            </a:fld>
            <a:endParaRPr lang="en-US" altLang="en-US" dirty="0"/>
          </a:p>
        </p:txBody>
      </p:sp>
      <p:sp>
        <p:nvSpPr>
          <p:cNvPr id="5" name="Title 4"/>
          <p:cNvSpPr>
            <a:spLocks noGrp="1"/>
          </p:cNvSpPr>
          <p:nvPr>
            <p:ph type="title"/>
          </p:nvPr>
        </p:nvSpPr>
        <p:spPr/>
        <p:txBody>
          <a:bodyPr/>
          <a:lstStyle/>
          <a:p>
            <a:r>
              <a:rPr lang="en-US" dirty="0" smtClean="0"/>
              <a:t>Academic Dashboard – Attendance and Discipline</a:t>
            </a:r>
            <a:endParaRPr lang="en-US" dirty="0"/>
          </a:p>
        </p:txBody>
      </p:sp>
    </p:spTree>
    <p:extLst>
      <p:ext uri="{BB962C8B-B14F-4D97-AF65-F5344CB8AC3E}">
        <p14:creationId xmlns:p14="http://schemas.microsoft.com/office/powerpoint/2010/main" val="24897430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0313" y="4564955"/>
            <a:ext cx="8574287" cy="1244930"/>
          </a:xfrm>
          <a:ln>
            <a:solidFill>
              <a:schemeClr val="bg1"/>
            </a:solidFill>
          </a:ln>
          <a:effectLst/>
        </p:spPr>
        <p:txBody>
          <a:bodyPr/>
          <a:lstStyle/>
          <a:p>
            <a:pPr>
              <a:spcAft>
                <a:spcPts val="0"/>
              </a:spcAft>
            </a:pPr>
            <a:r>
              <a:rPr lang="en-US" u="none" dirty="0" smtClean="0"/>
              <a:t>For each tab on the academic dashboard the metrics displayed include:  metric value, trend, school goal, difference from goal, student attainment, and a More button for details</a:t>
            </a:r>
            <a:endParaRPr lang="en-US" u="none" dirty="0"/>
          </a:p>
        </p:txBody>
      </p:sp>
      <p:sp>
        <p:nvSpPr>
          <p:cNvPr id="3" name="Title 2"/>
          <p:cNvSpPr>
            <a:spLocks noGrp="1"/>
          </p:cNvSpPr>
          <p:nvPr>
            <p:ph type="title"/>
          </p:nvPr>
        </p:nvSpPr>
        <p:spPr/>
        <p:txBody>
          <a:bodyPr/>
          <a:lstStyle/>
          <a:p>
            <a:r>
              <a:rPr lang="en-US" dirty="0" smtClean="0"/>
              <a:t>Academic Dashboard: Metrics Displayed</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35</a:t>
            </a:fld>
            <a:endParaRPr lang="en-US" altLang="en-US" dirty="0"/>
          </a:p>
        </p:txBody>
      </p:sp>
      <p:pic>
        <p:nvPicPr>
          <p:cNvPr id="6" name="Picture 5"/>
          <p:cNvPicPr>
            <a:picLocks noChangeAspect="1"/>
          </p:cNvPicPr>
          <p:nvPr/>
        </p:nvPicPr>
        <p:blipFill>
          <a:blip r:embed="rId3"/>
          <a:stretch>
            <a:fillRect/>
          </a:stretch>
        </p:blipFill>
        <p:spPr>
          <a:xfrm>
            <a:off x="52514" y="1287107"/>
            <a:ext cx="8937143" cy="2914285"/>
          </a:xfrm>
          <a:prstGeom prst="rect">
            <a:avLst/>
          </a:prstGeom>
          <a:effectLst>
            <a:outerShdw blurRad="63500" sx="102000" sy="102000" algn="ctr" rotWithShape="0">
              <a:prstClr val="black">
                <a:alpha val="40000"/>
              </a:prstClr>
            </a:outerShdw>
          </a:effectLst>
        </p:spPr>
      </p:pic>
      <p:sp>
        <p:nvSpPr>
          <p:cNvPr id="7" name="Rectangle 6"/>
          <p:cNvSpPr/>
          <p:nvPr/>
        </p:nvSpPr>
        <p:spPr>
          <a:xfrm>
            <a:off x="3200399" y="2895600"/>
            <a:ext cx="5785629" cy="838200"/>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Arrow 8"/>
          <p:cNvSpPr/>
          <p:nvPr/>
        </p:nvSpPr>
        <p:spPr>
          <a:xfrm>
            <a:off x="7239000" y="3685659"/>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Arrow 7"/>
          <p:cNvSpPr/>
          <p:nvPr/>
        </p:nvSpPr>
        <p:spPr>
          <a:xfrm>
            <a:off x="2057400" y="3124201"/>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00806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a:t>School Attendance metrics</a:t>
            </a:r>
          </a:p>
          <a:p>
            <a:pPr marL="800100" lvl="1" indent="-342900"/>
            <a:r>
              <a:rPr lang="en-US" dirty="0"/>
              <a:t>Average Daily Attendance</a:t>
            </a:r>
          </a:p>
          <a:p>
            <a:pPr marL="800100" lvl="1" indent="-342900"/>
            <a:r>
              <a:rPr lang="en-US" dirty="0"/>
              <a:t>Daily Attendance Rate</a:t>
            </a:r>
          </a:p>
          <a:p>
            <a:pPr marL="800100" lvl="1" indent="-342900"/>
            <a:r>
              <a:rPr lang="en-US" dirty="0"/>
              <a:t>Days Absent</a:t>
            </a:r>
          </a:p>
          <a:p>
            <a:pPr marL="800100" lvl="1" indent="-342900"/>
            <a:r>
              <a:rPr lang="en-US" dirty="0"/>
              <a:t>Class Period </a:t>
            </a:r>
            <a:r>
              <a:rPr lang="en-US" dirty="0" smtClean="0"/>
              <a:t>Absence </a:t>
            </a:r>
            <a:r>
              <a:rPr lang="en-US" dirty="0"/>
              <a:t>Rate</a:t>
            </a:r>
          </a:p>
          <a:p>
            <a:r>
              <a:rPr lang="en-US" dirty="0"/>
              <a:t>School Discipline metrics</a:t>
            </a:r>
          </a:p>
          <a:p>
            <a:pPr marL="800100" lvl="1" indent="-342900"/>
            <a:r>
              <a:rPr lang="en-US" dirty="0"/>
              <a:t>All Discipline Incidents</a:t>
            </a:r>
          </a:p>
          <a:p>
            <a:pPr marL="800100" lvl="1" indent="-342900"/>
            <a:r>
              <a:rPr lang="en-US" dirty="0"/>
              <a:t>School Code of Conduct Incidents</a:t>
            </a:r>
          </a:p>
          <a:p>
            <a:endParaRPr lang="en-US" dirty="0"/>
          </a:p>
        </p:txBody>
      </p:sp>
      <p:sp>
        <p:nvSpPr>
          <p:cNvPr id="3" name="Title 2"/>
          <p:cNvSpPr>
            <a:spLocks noGrp="1"/>
          </p:cNvSpPr>
          <p:nvPr>
            <p:ph type="title"/>
          </p:nvPr>
        </p:nvSpPr>
        <p:spPr/>
        <p:txBody>
          <a:bodyPr/>
          <a:lstStyle/>
          <a:p>
            <a:r>
              <a:rPr lang="en-US" dirty="0" smtClean="0"/>
              <a:t>School Attendance and Discipline Metrics</a:t>
            </a:r>
            <a:endParaRPr lang="en-US" dirty="0"/>
          </a:p>
        </p:txBody>
      </p:sp>
      <p:sp>
        <p:nvSpPr>
          <p:cNvPr id="2" name="Slide Number Placeholder 1"/>
          <p:cNvSpPr>
            <a:spLocks noGrp="1"/>
          </p:cNvSpPr>
          <p:nvPr>
            <p:ph type="sldNum" sz="quarter" idx="12"/>
          </p:nvPr>
        </p:nvSpPr>
        <p:spPr/>
        <p:txBody>
          <a:bodyPr/>
          <a:lstStyle/>
          <a:p>
            <a:pPr>
              <a:defRPr/>
            </a:pPr>
            <a:fld id="{B2B12CE8-4B25-433D-B1B8-2FF194E0772F}" type="slidenum">
              <a:rPr lang="en-US" altLang="en-US" smtClean="0"/>
              <a:pPr>
                <a:defRPr/>
              </a:pPr>
              <a:t>36</a:t>
            </a:fld>
            <a:endParaRPr lang="en-US" altLang="en-US" dirty="0"/>
          </a:p>
        </p:txBody>
      </p:sp>
    </p:spTree>
    <p:extLst>
      <p:ext uri="{BB962C8B-B14F-4D97-AF65-F5344CB8AC3E}">
        <p14:creationId xmlns:p14="http://schemas.microsoft.com/office/powerpoint/2010/main" val="19378363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3770" r="1048"/>
          <a:stretch/>
        </p:blipFill>
        <p:spPr>
          <a:xfrm>
            <a:off x="152400" y="1447800"/>
            <a:ext cx="8773604" cy="2246219"/>
          </a:xfrm>
          <a:prstGeom prst="rect">
            <a:avLst/>
          </a:prstGeom>
          <a:effectLst>
            <a:outerShdw blurRad="63500" sx="102000" sy="102000" algn="ctr" rotWithShape="0">
              <a:prstClr val="black">
                <a:alpha val="40000"/>
              </a:prstClr>
            </a:outerShdw>
          </a:effectLst>
        </p:spPr>
      </p:pic>
      <p:sp>
        <p:nvSpPr>
          <p:cNvPr id="10" name="Title 9"/>
          <p:cNvSpPr>
            <a:spLocks noGrp="1"/>
          </p:cNvSpPr>
          <p:nvPr>
            <p:ph type="title"/>
          </p:nvPr>
        </p:nvSpPr>
        <p:spPr/>
        <p:txBody>
          <a:bodyPr/>
          <a:lstStyle/>
          <a:p>
            <a:r>
              <a:rPr lang="en-US" dirty="0" smtClean="0"/>
              <a:t>School Attendance: More Button</a:t>
            </a:r>
            <a:endParaRPr lang="en-US" dirty="0"/>
          </a:p>
        </p:txBody>
      </p:sp>
      <p:sp>
        <p:nvSpPr>
          <p:cNvPr id="5" name="Slide Number Placeholder 4"/>
          <p:cNvSpPr>
            <a:spLocks noGrp="1"/>
          </p:cNvSpPr>
          <p:nvPr>
            <p:ph type="sldNum" sz="quarter" idx="12"/>
          </p:nvPr>
        </p:nvSpPr>
        <p:spPr/>
        <p:txBody>
          <a:bodyPr/>
          <a:lstStyle/>
          <a:p>
            <a:pPr>
              <a:defRPr/>
            </a:pPr>
            <a:fld id="{A937B756-8CD6-42A2-A8D8-66E820AE9238}" type="slidenum">
              <a:rPr lang="en-US" altLang="en-US" smtClean="0"/>
              <a:pPr>
                <a:defRPr/>
              </a:pPr>
              <a:t>37</a:t>
            </a:fld>
            <a:endParaRPr lang="en-US" altLang="en-US" dirty="0"/>
          </a:p>
        </p:txBody>
      </p:sp>
      <p:sp>
        <p:nvSpPr>
          <p:cNvPr id="2" name="TextBox 1"/>
          <p:cNvSpPr txBox="1"/>
          <p:nvPr/>
        </p:nvSpPr>
        <p:spPr>
          <a:xfrm>
            <a:off x="1253808" y="4038600"/>
            <a:ext cx="6705600" cy="1323439"/>
          </a:xfrm>
          <a:prstGeom prst="rect">
            <a:avLst/>
          </a:prstGeom>
          <a:noFill/>
          <a:ln>
            <a:solidFill>
              <a:schemeClr val="bg1"/>
            </a:solidFill>
          </a:ln>
          <a:effectLst/>
        </p:spPr>
        <p:txBody>
          <a:bodyPr wrap="square" rtlCol="0">
            <a:spAutoFit/>
          </a:bodyPr>
          <a:lstStyle/>
          <a:p>
            <a:r>
              <a:rPr lang="en-US" sz="2000" dirty="0" smtClean="0">
                <a:latin typeface="Verdana" panose="020B0604030504040204" pitchFamily="34" charset="0"/>
                <a:ea typeface="Verdana" panose="020B0604030504040204" pitchFamily="34" charset="0"/>
                <a:cs typeface="Verdana" panose="020B0604030504040204" pitchFamily="34" charset="0"/>
              </a:rPr>
              <a:t>Clicking on the </a:t>
            </a:r>
            <a:r>
              <a:rPr lang="en-US" sz="2000" b="1" dirty="0" smtClean="0">
                <a:latin typeface="Verdana" panose="020B0604030504040204" pitchFamily="34" charset="0"/>
                <a:ea typeface="Verdana" panose="020B0604030504040204" pitchFamily="34" charset="0"/>
                <a:cs typeface="Verdana" panose="020B0604030504040204" pitchFamily="34" charset="0"/>
              </a:rPr>
              <a:t>More</a:t>
            </a:r>
            <a:r>
              <a:rPr lang="en-US" sz="2000" dirty="0" smtClean="0">
                <a:latin typeface="Verdana" panose="020B0604030504040204" pitchFamily="34" charset="0"/>
                <a:ea typeface="Verdana" panose="020B0604030504040204" pitchFamily="34" charset="0"/>
                <a:cs typeface="Verdana" panose="020B0604030504040204" pitchFamily="34" charset="0"/>
              </a:rPr>
              <a:t> icon displays choices of reports:</a:t>
            </a:r>
          </a:p>
          <a:p>
            <a:pPr marL="800100" lvl="1"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Grade level chart</a:t>
            </a:r>
          </a:p>
          <a:p>
            <a:pPr marL="800100" lvl="1"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Student list</a:t>
            </a:r>
            <a:endParaRPr lang="en-US" sz="2000" dirty="0">
              <a:latin typeface="Verdana" panose="020B0604030504040204" pitchFamily="34" charset="0"/>
              <a:ea typeface="Verdana" panose="020B0604030504040204" pitchFamily="34" charset="0"/>
              <a:cs typeface="Verdana" panose="020B0604030504040204" pitchFamily="34" charset="0"/>
            </a:endParaRPr>
          </a:p>
        </p:txBody>
      </p:sp>
      <p:sp>
        <p:nvSpPr>
          <p:cNvPr id="6" name="Right Arrow 5"/>
          <p:cNvSpPr/>
          <p:nvPr/>
        </p:nvSpPr>
        <p:spPr>
          <a:xfrm>
            <a:off x="6627989" y="2743200"/>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7466189" y="2705098"/>
            <a:ext cx="1052035" cy="419100"/>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741181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idx="1"/>
          </p:nvPr>
        </p:nvSpPr>
        <p:spPr>
          <a:xfrm>
            <a:off x="374977" y="3951542"/>
            <a:ext cx="8229600" cy="2068258"/>
          </a:xfrm>
          <a:ln>
            <a:solidFill>
              <a:schemeClr val="bg1"/>
            </a:solidFill>
          </a:ln>
          <a:effectLst/>
        </p:spPr>
        <p:txBody>
          <a:bodyPr>
            <a:noAutofit/>
          </a:bodyPr>
          <a:lstStyle/>
          <a:p>
            <a:pPr lvl="1">
              <a:spcBef>
                <a:spcPts val="0"/>
              </a:spcBef>
              <a:spcAft>
                <a:spcPts val="0"/>
              </a:spcAft>
            </a:pPr>
            <a:r>
              <a:rPr lang="en-US" dirty="0" smtClean="0"/>
              <a:t>All </a:t>
            </a:r>
            <a:r>
              <a:rPr lang="en-US" dirty="0"/>
              <a:t>i</a:t>
            </a:r>
            <a:r>
              <a:rPr lang="en-US" dirty="0" smtClean="0"/>
              <a:t>ncidents to date</a:t>
            </a:r>
          </a:p>
          <a:p>
            <a:pPr lvl="2">
              <a:spcBef>
                <a:spcPts val="0"/>
              </a:spcBef>
              <a:spcAft>
                <a:spcPts val="0"/>
              </a:spcAft>
            </a:pPr>
            <a:r>
              <a:rPr lang="en-US" dirty="0" smtClean="0"/>
              <a:t>Current Grading </a:t>
            </a:r>
            <a:r>
              <a:rPr lang="en-US" dirty="0"/>
              <a:t>P</a:t>
            </a:r>
            <a:r>
              <a:rPr lang="en-US" dirty="0" smtClean="0"/>
              <a:t>eriod, Previous </a:t>
            </a:r>
            <a:r>
              <a:rPr lang="en-US" dirty="0"/>
              <a:t>G</a:t>
            </a:r>
            <a:r>
              <a:rPr lang="en-US" dirty="0" smtClean="0"/>
              <a:t>rading </a:t>
            </a:r>
            <a:r>
              <a:rPr lang="en-US" dirty="0"/>
              <a:t>P</a:t>
            </a:r>
            <a:r>
              <a:rPr lang="en-US" dirty="0" smtClean="0"/>
              <a:t>eriod, YTD, Prior Year </a:t>
            </a:r>
          </a:p>
          <a:p>
            <a:pPr lvl="1">
              <a:spcBef>
                <a:spcPts val="0"/>
              </a:spcBef>
              <a:spcAft>
                <a:spcPts val="0"/>
              </a:spcAft>
            </a:pPr>
            <a:r>
              <a:rPr lang="en-US" dirty="0" smtClean="0"/>
              <a:t>Code of Conduct incidents</a:t>
            </a:r>
          </a:p>
          <a:p>
            <a:pPr lvl="2">
              <a:spcBef>
                <a:spcPts val="0"/>
              </a:spcBef>
              <a:spcAft>
                <a:spcPts val="0"/>
              </a:spcAft>
            </a:pPr>
            <a:r>
              <a:rPr lang="en-US" dirty="0"/>
              <a:t>Current Grading Period, Previous Grading Period, YTD, Prior Year </a:t>
            </a:r>
          </a:p>
          <a:p>
            <a:pPr lvl="2"/>
            <a:endParaRPr lang="en-US" dirty="0" smtClean="0"/>
          </a:p>
          <a:p>
            <a:pPr lvl="2"/>
            <a:endParaRPr lang="en-US" dirty="0" smtClean="0"/>
          </a:p>
          <a:p>
            <a:pPr lvl="1"/>
            <a:endParaRPr lang="en-US" dirty="0"/>
          </a:p>
        </p:txBody>
      </p:sp>
      <p:sp>
        <p:nvSpPr>
          <p:cNvPr id="4" name="Title 3"/>
          <p:cNvSpPr>
            <a:spLocks noGrp="1"/>
          </p:cNvSpPr>
          <p:nvPr>
            <p:ph type="title"/>
          </p:nvPr>
        </p:nvSpPr>
        <p:spPr/>
        <p:txBody>
          <a:bodyPr/>
          <a:lstStyle/>
          <a:p>
            <a:r>
              <a:rPr lang="en-US" dirty="0" smtClean="0"/>
              <a:t> School Discipline</a:t>
            </a:r>
            <a:endParaRPr lang="en-US" dirty="0"/>
          </a:p>
        </p:txBody>
      </p:sp>
      <p:sp>
        <p:nvSpPr>
          <p:cNvPr id="2" name="Slide Number Placeholder 1"/>
          <p:cNvSpPr>
            <a:spLocks noGrp="1"/>
          </p:cNvSpPr>
          <p:nvPr>
            <p:ph type="sldNum" sz="quarter" idx="12"/>
          </p:nvPr>
        </p:nvSpPr>
        <p:spPr/>
        <p:txBody>
          <a:bodyPr/>
          <a:lstStyle/>
          <a:p>
            <a:pPr>
              <a:defRPr/>
            </a:pPr>
            <a:fld id="{B7CBC692-CCD7-4F0B-BDA6-35A7FDB246B5}" type="slidenum">
              <a:rPr lang="en-US" altLang="en-US" smtClean="0"/>
              <a:pPr>
                <a:defRPr/>
              </a:pPr>
              <a:t>38</a:t>
            </a:fld>
            <a:endParaRPr lang="en-US" altLang="en-US" dirty="0"/>
          </a:p>
        </p:txBody>
      </p:sp>
      <p:sp>
        <p:nvSpPr>
          <p:cNvPr id="9" name="Right Arrow 8"/>
          <p:cNvSpPr/>
          <p:nvPr/>
        </p:nvSpPr>
        <p:spPr>
          <a:xfrm>
            <a:off x="2895600" y="2452057"/>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3"/>
          <a:stretch>
            <a:fillRect/>
          </a:stretch>
        </p:blipFill>
        <p:spPr>
          <a:xfrm>
            <a:off x="176142" y="1295400"/>
            <a:ext cx="8791715" cy="2284286"/>
          </a:xfrm>
          <a:prstGeom prst="rect">
            <a:avLst/>
          </a:prstGeom>
          <a:effectLst>
            <a:outerShdw blurRad="63500" sx="102000" sy="102000" algn="ctr" rotWithShape="0">
              <a:prstClr val="black">
                <a:alpha val="40000"/>
              </a:prstClr>
            </a:outerShdw>
          </a:effectLst>
        </p:spPr>
      </p:pic>
      <p:sp>
        <p:nvSpPr>
          <p:cNvPr id="10" name="Right Arrow 9"/>
          <p:cNvSpPr/>
          <p:nvPr/>
        </p:nvSpPr>
        <p:spPr>
          <a:xfrm rot="10800000">
            <a:off x="3733800" y="1846088"/>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036543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7CBC692-CCD7-4F0B-BDA6-35A7FDB246B5}" type="slidenum">
              <a:rPr lang="en-US" altLang="en-US" smtClean="0"/>
              <a:pPr>
                <a:defRPr/>
              </a:pPr>
              <a:t>39</a:t>
            </a:fld>
            <a:endParaRPr lang="en-US" altLang="en-US" dirty="0"/>
          </a:p>
        </p:txBody>
      </p:sp>
      <p:sp>
        <p:nvSpPr>
          <p:cNvPr id="3" name="Title 2"/>
          <p:cNvSpPr>
            <a:spLocks noGrp="1"/>
          </p:cNvSpPr>
          <p:nvPr>
            <p:ph type="title"/>
          </p:nvPr>
        </p:nvSpPr>
        <p:spPr/>
        <p:txBody>
          <a:bodyPr/>
          <a:lstStyle/>
          <a:p>
            <a:r>
              <a:rPr lang="en-US" dirty="0" smtClean="0"/>
              <a:t>Academic Dashboard – Assessments</a:t>
            </a:r>
            <a:endParaRPr lang="en-US" dirty="0"/>
          </a:p>
        </p:txBody>
      </p:sp>
    </p:spTree>
    <p:extLst>
      <p:ext uri="{BB962C8B-B14F-4D97-AF65-F5344CB8AC3E}">
        <p14:creationId xmlns:p14="http://schemas.microsoft.com/office/powerpoint/2010/main" val="2570817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4648200"/>
          </a:xfrm>
        </p:spPr>
        <p:txBody>
          <a:bodyPr/>
          <a:lstStyle/>
          <a:p>
            <a:pPr>
              <a:defRPr/>
            </a:pPr>
            <a:r>
              <a:rPr lang="en-US" u="none" dirty="0"/>
              <a:t>Participants will be able to:</a:t>
            </a:r>
          </a:p>
          <a:p>
            <a:pPr marL="1085850" lvl="1" indent="-342900">
              <a:defRPr/>
            </a:pPr>
            <a:r>
              <a:rPr lang="en-US" dirty="0"/>
              <a:t>Login in as a </a:t>
            </a:r>
            <a:r>
              <a:rPr lang="en-US" dirty="0" smtClean="0"/>
              <a:t>building administrator to </a:t>
            </a:r>
            <a:r>
              <a:rPr lang="en-US" dirty="0"/>
              <a:t>the PDE Educator Dashboard</a:t>
            </a:r>
          </a:p>
          <a:p>
            <a:pPr marL="1085850" lvl="1" indent="-342900">
              <a:defRPr/>
            </a:pPr>
            <a:r>
              <a:rPr lang="en-US" dirty="0"/>
              <a:t>Successfully navigate through the PDE Educator </a:t>
            </a:r>
            <a:r>
              <a:rPr lang="en-US" dirty="0" smtClean="0"/>
              <a:t>Dashboard </a:t>
            </a:r>
            <a:r>
              <a:rPr lang="en-US" dirty="0"/>
              <a:t>for </a:t>
            </a:r>
            <a:r>
              <a:rPr lang="en-US" dirty="0" smtClean="0"/>
              <a:t>Administrators: </a:t>
            </a:r>
            <a:r>
              <a:rPr lang="en-US" dirty="0"/>
              <a:t>School and Student Information, Academic Information, Early Warning System, and Intervention Catalog </a:t>
            </a:r>
          </a:p>
          <a:p>
            <a:pPr marL="1085850" lvl="1" indent="-342900">
              <a:defRPr/>
            </a:pPr>
            <a:r>
              <a:rPr lang="en-US" dirty="0"/>
              <a:t>Describe the purpose of each of the PDE Educator Dashboards for </a:t>
            </a:r>
            <a:r>
              <a:rPr lang="en-US" dirty="0" smtClean="0"/>
              <a:t>administrators</a:t>
            </a:r>
            <a:endParaRPr lang="en-US" dirty="0"/>
          </a:p>
          <a:p>
            <a:pPr marL="1085850" lvl="1" indent="-342900">
              <a:buFont typeface="Wingdings" pitchFamily="2" charset="2"/>
              <a:buChar char="§"/>
              <a:defRPr/>
            </a:pPr>
            <a:r>
              <a:rPr lang="en-US" dirty="0"/>
              <a:t>List 2 examples of types of indicators available on each of the PDE Educator </a:t>
            </a:r>
            <a:r>
              <a:rPr lang="en-US" dirty="0" smtClean="0"/>
              <a:t>Dashboard </a:t>
            </a:r>
            <a:r>
              <a:rPr lang="en-US" dirty="0"/>
              <a:t>for a</a:t>
            </a:r>
            <a:r>
              <a:rPr lang="en-US" dirty="0" smtClean="0"/>
              <a:t>dministrators</a:t>
            </a:r>
            <a:endParaRPr lang="en-US" dirty="0"/>
          </a:p>
          <a:p>
            <a:pPr marL="1657350" lvl="3" indent="0">
              <a:buNone/>
              <a:defRPr/>
            </a:pPr>
            <a:endParaRPr lang="en-US" dirty="0"/>
          </a:p>
          <a:p>
            <a:pPr marL="1085850" lvl="1" indent="-342900">
              <a:buFont typeface="Wingdings" pitchFamily="2" charset="2"/>
              <a:buChar char="§"/>
              <a:defRPr/>
            </a:pPr>
            <a:endParaRPr lang="en-US" dirty="0"/>
          </a:p>
          <a:p>
            <a:pPr marL="1085850" lvl="1" indent="-342900">
              <a:buFont typeface="Wingdings" pitchFamily="2" charset="2"/>
              <a:buChar char="§"/>
              <a:defRPr/>
            </a:pPr>
            <a:endParaRPr lang="en-US" dirty="0"/>
          </a:p>
        </p:txBody>
      </p:sp>
      <p:sp>
        <p:nvSpPr>
          <p:cNvPr id="3" name="Title 2"/>
          <p:cNvSpPr>
            <a:spLocks noGrp="1"/>
          </p:cNvSpPr>
          <p:nvPr>
            <p:ph type="title"/>
          </p:nvPr>
        </p:nvSpPr>
        <p:spPr/>
        <p:txBody>
          <a:bodyPr/>
          <a:lstStyle/>
          <a:p>
            <a:r>
              <a:rPr lang="en-US" dirty="0" smtClean="0"/>
              <a:t>Course Learning Objectives</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4</a:t>
            </a:fld>
            <a:endParaRPr lang="en-US" altLang="en-US" dirty="0"/>
          </a:p>
        </p:txBody>
      </p:sp>
    </p:spTree>
    <p:extLst>
      <p:ext uri="{BB962C8B-B14F-4D97-AF65-F5344CB8AC3E}">
        <p14:creationId xmlns:p14="http://schemas.microsoft.com/office/powerpoint/2010/main" val="31477091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Academic Dashboard: State Assessments Tab</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40</a:t>
            </a:fld>
            <a:endParaRPr lang="en-US" altLang="en-US" dirty="0"/>
          </a:p>
        </p:txBody>
      </p:sp>
      <p:sp>
        <p:nvSpPr>
          <p:cNvPr id="11" name="Right Arrow 10"/>
          <p:cNvSpPr/>
          <p:nvPr/>
        </p:nvSpPr>
        <p:spPr>
          <a:xfrm>
            <a:off x="133588" y="1828800"/>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Arrow 11"/>
          <p:cNvSpPr/>
          <p:nvPr/>
        </p:nvSpPr>
        <p:spPr>
          <a:xfrm>
            <a:off x="128804" y="2613830"/>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Arrow 12"/>
          <p:cNvSpPr/>
          <p:nvPr/>
        </p:nvSpPr>
        <p:spPr>
          <a:xfrm>
            <a:off x="79829" y="4800600"/>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53000" y="1301654"/>
            <a:ext cx="3660648" cy="4093428"/>
          </a:xfrm>
          <a:prstGeom prst="rect">
            <a:avLst/>
          </a:prstGeom>
        </p:spPr>
        <p:txBody>
          <a:bodyPr wrap="square">
            <a:spAutoFit/>
          </a:bodyPr>
          <a:lstStyle/>
          <a:p>
            <a:pPr marL="342900" indent="-342900">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State Assessments show results for:</a:t>
            </a:r>
          </a:p>
          <a:p>
            <a:pPr marL="800100" lvl="1" indent="-342900">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Performance on PSSA </a:t>
            </a:r>
            <a:r>
              <a:rPr lang="en-US" sz="2000" dirty="0" smtClean="0">
                <a:latin typeface="Verdana" panose="020B0604030504040204" pitchFamily="34" charset="0"/>
                <a:ea typeface="Verdana" panose="020B0604030504040204" pitchFamily="34" charset="0"/>
                <a:cs typeface="Verdana" panose="020B0604030504040204" pitchFamily="34" charset="0"/>
              </a:rPr>
              <a:t>standards</a:t>
            </a:r>
            <a:endParaRPr lang="en-US" sz="2000" dirty="0">
              <a:latin typeface="Verdana" panose="020B0604030504040204" pitchFamily="34" charset="0"/>
              <a:ea typeface="Verdana" panose="020B0604030504040204" pitchFamily="34" charset="0"/>
              <a:cs typeface="Verdana" panose="020B0604030504040204" pitchFamily="34" charset="0"/>
            </a:endParaRPr>
          </a:p>
          <a:p>
            <a:pPr marL="800100" lvl="1" indent="-342900">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Keystone performance</a:t>
            </a:r>
          </a:p>
          <a:p>
            <a:pPr marL="800100" lvl="1" indent="-342900">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PSSA Academic Content Standards </a:t>
            </a:r>
            <a:r>
              <a:rPr lang="en-US" sz="2000" dirty="0" smtClean="0">
                <a:latin typeface="Verdana" panose="020B0604030504040204" pitchFamily="34" charset="0"/>
                <a:ea typeface="Verdana" panose="020B0604030504040204" pitchFamily="34" charset="0"/>
                <a:cs typeface="Verdana" panose="020B0604030504040204" pitchFamily="34" charset="0"/>
              </a:rPr>
              <a:t>performance</a:t>
            </a:r>
          </a:p>
          <a:p>
            <a:pPr marL="1257300" lvl="2"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Content Area results for each of these assessments</a:t>
            </a:r>
            <a:endParaRPr lang="en-US" sz="2000" dirty="0">
              <a:latin typeface="Verdana" panose="020B0604030504040204" pitchFamily="34" charset="0"/>
              <a:ea typeface="Verdana" panose="020B0604030504040204" pitchFamily="34" charset="0"/>
              <a:cs typeface="Verdana" panose="020B0604030504040204" pitchFamily="34" charset="0"/>
            </a:endParaRPr>
          </a:p>
        </p:txBody>
      </p:sp>
      <p:pic>
        <p:nvPicPr>
          <p:cNvPr id="2" name="Picture 1"/>
          <p:cNvPicPr>
            <a:picLocks noChangeAspect="1"/>
          </p:cNvPicPr>
          <p:nvPr/>
        </p:nvPicPr>
        <p:blipFill>
          <a:blip r:embed="rId3"/>
          <a:stretch>
            <a:fillRect/>
          </a:stretch>
        </p:blipFill>
        <p:spPr>
          <a:xfrm>
            <a:off x="967004" y="1234269"/>
            <a:ext cx="4067142" cy="5214857"/>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20764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Academic Dashboard: Local Assessments Tab</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41</a:t>
            </a:fld>
            <a:endParaRPr lang="en-US" altLang="en-US" dirty="0"/>
          </a:p>
        </p:txBody>
      </p:sp>
      <p:pic>
        <p:nvPicPr>
          <p:cNvPr id="6" name="Picture 5"/>
          <p:cNvPicPr>
            <a:picLocks noChangeAspect="1"/>
          </p:cNvPicPr>
          <p:nvPr/>
        </p:nvPicPr>
        <p:blipFill>
          <a:blip r:embed="rId3"/>
          <a:stretch>
            <a:fillRect/>
          </a:stretch>
        </p:blipFill>
        <p:spPr>
          <a:xfrm>
            <a:off x="914400" y="1176001"/>
            <a:ext cx="4992000" cy="5365333"/>
          </a:xfrm>
          <a:prstGeom prst="rect">
            <a:avLst/>
          </a:prstGeom>
          <a:effectLst>
            <a:outerShdw blurRad="63500" sx="102000" sy="102000" algn="ctr" rotWithShape="0">
              <a:prstClr val="black">
                <a:alpha val="40000"/>
              </a:prstClr>
            </a:outerShdw>
          </a:effectLst>
        </p:spPr>
      </p:pic>
      <p:sp>
        <p:nvSpPr>
          <p:cNvPr id="7" name="Right Arrow 6"/>
          <p:cNvSpPr/>
          <p:nvPr/>
        </p:nvSpPr>
        <p:spPr>
          <a:xfrm rot="10800000">
            <a:off x="3817185" y="3364667"/>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Arrow 7"/>
          <p:cNvSpPr/>
          <p:nvPr/>
        </p:nvSpPr>
        <p:spPr>
          <a:xfrm rot="10800000">
            <a:off x="3817185" y="5029200"/>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172200" y="1176001"/>
            <a:ext cx="2667000" cy="3170099"/>
          </a:xfrm>
          <a:prstGeom prst="rect">
            <a:avLst/>
          </a:prstGeom>
        </p:spPr>
        <p:txBody>
          <a:bodyPr wrap="square">
            <a:sp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Local assessments show results for:</a:t>
            </a:r>
          </a:p>
          <a:p>
            <a:pPr marL="342900" indent="-342900">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Benchmark </a:t>
            </a:r>
            <a:r>
              <a:rPr lang="en-US" sz="2000" dirty="0" smtClean="0">
                <a:latin typeface="Verdana" panose="020B0604030504040204" pitchFamily="34" charset="0"/>
                <a:ea typeface="Verdana" panose="020B0604030504040204" pitchFamily="34" charset="0"/>
                <a:cs typeface="Verdana" panose="020B0604030504040204" pitchFamily="34" charset="0"/>
              </a:rPr>
              <a:t>performance</a:t>
            </a:r>
          </a:p>
          <a:p>
            <a:pPr marL="800100" lvl="1"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Content area results</a:t>
            </a:r>
            <a:endParaRPr lang="en-US" sz="2000"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Learning Standard Mastery by Core Subject Area</a:t>
            </a:r>
          </a:p>
        </p:txBody>
      </p:sp>
    </p:spTree>
    <p:extLst>
      <p:ext uri="{BB962C8B-B14F-4D97-AF65-F5344CB8AC3E}">
        <p14:creationId xmlns:p14="http://schemas.microsoft.com/office/powerpoint/2010/main" val="40273130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42</a:t>
            </a:fld>
            <a:endParaRPr lang="en-US" altLang="en-US" dirty="0"/>
          </a:p>
        </p:txBody>
      </p:sp>
      <p:sp>
        <p:nvSpPr>
          <p:cNvPr id="5" name="Title 4"/>
          <p:cNvSpPr>
            <a:spLocks noGrp="1"/>
          </p:cNvSpPr>
          <p:nvPr>
            <p:ph type="title"/>
          </p:nvPr>
        </p:nvSpPr>
        <p:spPr/>
        <p:txBody>
          <a:bodyPr/>
          <a:lstStyle/>
          <a:p>
            <a:r>
              <a:rPr lang="en-US" dirty="0" smtClean="0"/>
              <a:t>Academic Dashboard – Grades and Credits</a:t>
            </a:r>
            <a:endParaRPr lang="en-US" dirty="0"/>
          </a:p>
        </p:txBody>
      </p:sp>
    </p:spTree>
    <p:extLst>
      <p:ext uri="{BB962C8B-B14F-4D97-AF65-F5344CB8AC3E}">
        <p14:creationId xmlns:p14="http://schemas.microsoft.com/office/powerpoint/2010/main" val="21913479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Academic Dashboard: Grades and Credits Tab I</a:t>
            </a:r>
            <a:endParaRPr lang="en-US" dirty="0"/>
          </a:p>
        </p:txBody>
      </p:sp>
      <p:sp>
        <p:nvSpPr>
          <p:cNvPr id="2" name="Slide Number Placeholder 1"/>
          <p:cNvSpPr>
            <a:spLocks noGrp="1"/>
          </p:cNvSpPr>
          <p:nvPr>
            <p:ph type="sldNum" sz="quarter" idx="12"/>
          </p:nvPr>
        </p:nvSpPr>
        <p:spPr>
          <a:xfrm>
            <a:off x="512064" y="6268720"/>
            <a:ext cx="457200" cy="457200"/>
          </a:xfrm>
        </p:spPr>
        <p:txBody>
          <a:bodyPr/>
          <a:lstStyle/>
          <a:p>
            <a:pPr>
              <a:defRPr/>
            </a:pPr>
            <a:fld id="{B7CBC692-CCD7-4F0B-BDA6-35A7FDB246B5}" type="slidenum">
              <a:rPr lang="en-US" altLang="en-US" smtClean="0"/>
              <a:pPr>
                <a:defRPr/>
              </a:pPr>
              <a:t>43</a:t>
            </a:fld>
            <a:endParaRPr lang="en-US" altLang="en-US" dirty="0"/>
          </a:p>
        </p:txBody>
      </p:sp>
      <p:sp>
        <p:nvSpPr>
          <p:cNvPr id="5" name="TextBox 6"/>
          <p:cNvSpPr txBox="1">
            <a:spLocks noChangeArrowheads="1"/>
          </p:cNvSpPr>
          <p:nvPr/>
        </p:nvSpPr>
        <p:spPr bwMode="auto">
          <a:xfrm>
            <a:off x="5604434" y="1447801"/>
            <a:ext cx="3514166" cy="2862322"/>
          </a:xfrm>
          <a:prstGeom prst="rect">
            <a:avLst/>
          </a:prstGeom>
          <a:noFill/>
          <a:ln w="12700">
            <a:solidFill>
              <a:schemeClr val="bg1"/>
            </a:solidFill>
            <a:miter lim="800000"/>
            <a:headEnd/>
            <a:tailEnd/>
          </a:ln>
          <a:effectLst/>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Categories displayed are: Grades Below C Level, Repeat Courses, Failing Class Grades and Algebra 1</a:t>
            </a:r>
          </a:p>
          <a:p>
            <a:pPr marL="342900"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For each category, % of students in that category is displayed</a:t>
            </a:r>
          </a:p>
          <a:p>
            <a:pPr marL="342900" indent="-342900">
              <a:buFont typeface="Arial" panose="020B0604020202020204" pitchFamily="34" charset="0"/>
              <a:buChar char="•"/>
            </a:pPr>
            <a:endParaRPr lang="en-US" sz="2000" dirty="0"/>
          </a:p>
        </p:txBody>
      </p:sp>
      <p:pic>
        <p:nvPicPr>
          <p:cNvPr id="6" name="Content Placeholder 5"/>
          <p:cNvPicPr>
            <a:picLocks noGrp="1" noChangeAspect="1"/>
          </p:cNvPicPr>
          <p:nvPr>
            <p:ph idx="1"/>
          </p:nvPr>
        </p:nvPicPr>
        <p:blipFill>
          <a:blip r:embed="rId3"/>
          <a:stretch>
            <a:fillRect/>
          </a:stretch>
        </p:blipFill>
        <p:spPr>
          <a:xfrm>
            <a:off x="152400" y="1447801"/>
            <a:ext cx="5284190" cy="3704477"/>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0940116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Academic Dashboard: Grades and Credits II</a:t>
            </a:r>
            <a:endParaRPr lang="en-US" dirty="0"/>
          </a:p>
        </p:txBody>
      </p:sp>
      <p:sp>
        <p:nvSpPr>
          <p:cNvPr id="2" name="Slide Number Placeholder 1"/>
          <p:cNvSpPr>
            <a:spLocks noGrp="1"/>
          </p:cNvSpPr>
          <p:nvPr>
            <p:ph type="sldNum" sz="quarter" idx="12"/>
          </p:nvPr>
        </p:nvSpPr>
        <p:spPr/>
        <p:txBody>
          <a:bodyPr/>
          <a:lstStyle/>
          <a:p>
            <a:pPr>
              <a:defRPr/>
            </a:pPr>
            <a:fld id="{B7CBC692-CCD7-4F0B-BDA6-35A7FDB246B5}" type="slidenum">
              <a:rPr lang="en-US" altLang="en-US" smtClean="0"/>
              <a:pPr>
                <a:defRPr/>
              </a:pPr>
              <a:t>44</a:t>
            </a:fld>
            <a:endParaRPr lang="en-US" altLang="en-US" dirty="0"/>
          </a:p>
        </p:txBody>
      </p:sp>
      <p:sp>
        <p:nvSpPr>
          <p:cNvPr id="10" name="TextBox 9"/>
          <p:cNvSpPr txBox="1"/>
          <p:nvPr/>
        </p:nvSpPr>
        <p:spPr>
          <a:xfrm>
            <a:off x="266541" y="4471489"/>
            <a:ext cx="8581571" cy="400110"/>
          </a:xfrm>
          <a:prstGeom prst="rect">
            <a:avLst/>
          </a:prstGeom>
          <a:noFill/>
          <a:ln>
            <a:solidFill>
              <a:schemeClr val="bg1"/>
            </a:solidFill>
          </a:ln>
          <a:effectLst/>
        </p:spPr>
        <p:txBody>
          <a:bodyPr wrap="square" rtlCol="0">
            <a:spAutoFit/>
          </a:bodyPr>
          <a:lstStyle/>
          <a:p>
            <a:endParaRPr lang="en-US" sz="2000" dirty="0">
              <a:latin typeface="Verdana" panose="020B0604030504040204" pitchFamily="34" charset="0"/>
              <a:ea typeface="Verdana" panose="020B0604030504040204" pitchFamily="34" charset="0"/>
              <a:cs typeface="Verdana" panose="020B0604030504040204" pitchFamily="34" charset="0"/>
            </a:endParaRPr>
          </a:p>
        </p:txBody>
      </p:sp>
      <p:sp>
        <p:nvSpPr>
          <p:cNvPr id="5" name="Rectangle 4"/>
          <p:cNvSpPr/>
          <p:nvPr/>
        </p:nvSpPr>
        <p:spPr>
          <a:xfrm>
            <a:off x="5181600" y="1350585"/>
            <a:ext cx="3666512" cy="4708981"/>
          </a:xfrm>
          <a:prstGeom prst="rect">
            <a:avLst/>
          </a:prstGeom>
        </p:spPr>
        <p:txBody>
          <a:bodyPr wrap="square">
            <a:spAutoFit/>
          </a:bodyPr>
          <a:lstStyle/>
          <a:p>
            <a:pPr marL="285750" indent="-28575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Repeat Courses shows % of students repeating a course due to a prior course failure</a:t>
            </a:r>
          </a:p>
          <a:p>
            <a:pPr marL="285750" indent="-28575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Falling </a:t>
            </a:r>
            <a:r>
              <a:rPr lang="en-US" sz="2000" dirty="0">
                <a:latin typeface="Verdana" panose="020B0604030504040204" pitchFamily="34" charset="0"/>
                <a:ea typeface="Verdana" panose="020B0604030504040204" pitchFamily="34" charset="0"/>
                <a:cs typeface="Verdana" panose="020B0604030504040204" pitchFamily="34" charset="0"/>
              </a:rPr>
              <a:t>Class Grades shows the % of students with core subject course grades dropping 10%+ from prior grading period.</a:t>
            </a:r>
          </a:p>
          <a:p>
            <a:pPr marL="285750" indent="-285750">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Algebra I, by grade level shows the % of students taking/taken course, and % passing/passed the course </a:t>
            </a:r>
          </a:p>
        </p:txBody>
      </p:sp>
      <p:pic>
        <p:nvPicPr>
          <p:cNvPr id="7" name="Picture 6"/>
          <p:cNvPicPr>
            <a:picLocks noChangeAspect="1"/>
          </p:cNvPicPr>
          <p:nvPr/>
        </p:nvPicPr>
        <p:blipFill>
          <a:blip r:embed="rId3"/>
          <a:stretch>
            <a:fillRect/>
          </a:stretch>
        </p:blipFill>
        <p:spPr>
          <a:xfrm>
            <a:off x="266531" y="1444605"/>
            <a:ext cx="4693334" cy="4656762"/>
          </a:xfrm>
          <a:prstGeom prst="rect">
            <a:avLst/>
          </a:prstGeom>
          <a:effectLst>
            <a:outerShdw blurRad="63500" sx="102000" sy="102000" algn="ctr" rotWithShape="0">
              <a:prstClr val="black">
                <a:alpha val="40000"/>
              </a:prstClr>
            </a:outerShdw>
          </a:effectLst>
        </p:spPr>
      </p:pic>
      <p:sp>
        <p:nvSpPr>
          <p:cNvPr id="12" name="Right Arrow 11"/>
          <p:cNvSpPr/>
          <p:nvPr/>
        </p:nvSpPr>
        <p:spPr>
          <a:xfrm rot="10800000">
            <a:off x="2104571" y="1429532"/>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Arrow 12"/>
          <p:cNvSpPr/>
          <p:nvPr/>
        </p:nvSpPr>
        <p:spPr>
          <a:xfrm rot="10800000">
            <a:off x="2100942" y="2262461"/>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Arrow 13"/>
          <p:cNvSpPr/>
          <p:nvPr/>
        </p:nvSpPr>
        <p:spPr>
          <a:xfrm rot="10800000">
            <a:off x="2100941" y="4164437"/>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2636566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7CBC692-CCD7-4F0B-BDA6-35A7FDB246B5}" type="slidenum">
              <a:rPr lang="en-US" altLang="en-US" smtClean="0"/>
              <a:pPr>
                <a:defRPr/>
              </a:pPr>
              <a:t>45</a:t>
            </a:fld>
            <a:endParaRPr lang="en-US" altLang="en-US" dirty="0"/>
          </a:p>
        </p:txBody>
      </p:sp>
      <p:sp>
        <p:nvSpPr>
          <p:cNvPr id="3" name="Title 2"/>
          <p:cNvSpPr>
            <a:spLocks noGrp="1"/>
          </p:cNvSpPr>
          <p:nvPr>
            <p:ph type="title"/>
          </p:nvPr>
        </p:nvSpPr>
        <p:spPr/>
        <p:txBody>
          <a:bodyPr/>
          <a:lstStyle/>
          <a:p>
            <a:r>
              <a:rPr lang="en-US" dirty="0" smtClean="0"/>
              <a:t>Academic Dashboard – Advanced Academics</a:t>
            </a:r>
            <a:endParaRPr lang="en-US" dirty="0"/>
          </a:p>
        </p:txBody>
      </p:sp>
    </p:spTree>
    <p:extLst>
      <p:ext uri="{BB962C8B-B14F-4D97-AF65-F5344CB8AC3E}">
        <p14:creationId xmlns:p14="http://schemas.microsoft.com/office/powerpoint/2010/main" val="8539221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489448" y="1295400"/>
            <a:ext cx="3425952" cy="3861816"/>
          </a:xfrm>
          <a:effectLst>
            <a:outerShdw blurRad="63500" sx="102000" sy="102000" algn="ctr" rotWithShape="0">
              <a:prstClr val="black">
                <a:alpha val="40000"/>
              </a:prstClr>
            </a:outerShdw>
          </a:effectLst>
        </p:spPr>
        <p:txBody>
          <a:bodyPr/>
          <a:lstStyle/>
          <a:p>
            <a:pPr>
              <a:spcBef>
                <a:spcPts val="0"/>
              </a:spcBef>
              <a:spcAft>
                <a:spcPts val="0"/>
              </a:spcAft>
            </a:pPr>
            <a:r>
              <a:rPr lang="en-US" u="none" dirty="0" smtClean="0"/>
              <a:t>Advanced academics displays:</a:t>
            </a:r>
          </a:p>
          <a:p>
            <a:pPr marL="342900" indent="-342900">
              <a:spcBef>
                <a:spcPts val="0"/>
              </a:spcBef>
              <a:spcAft>
                <a:spcPts val="0"/>
              </a:spcAft>
              <a:buFont typeface="Arial" panose="020B0604020202020204" pitchFamily="34" charset="0"/>
              <a:buChar char="•"/>
            </a:pPr>
            <a:r>
              <a:rPr lang="en-US" u="none" dirty="0" smtClean="0"/>
              <a:t>State standardized assessment results</a:t>
            </a:r>
          </a:p>
          <a:p>
            <a:pPr marL="342900" indent="-342900">
              <a:spcBef>
                <a:spcPts val="0"/>
              </a:spcBef>
              <a:spcAft>
                <a:spcPts val="0"/>
              </a:spcAft>
              <a:buFont typeface="Arial" panose="020B0604020202020204" pitchFamily="34" charset="0"/>
              <a:buChar char="•"/>
            </a:pPr>
            <a:r>
              <a:rPr lang="en-US" u="none" dirty="0" smtClean="0"/>
              <a:t>% students with advanced course potential</a:t>
            </a:r>
          </a:p>
          <a:p>
            <a:pPr marL="342900" indent="-342900">
              <a:spcBef>
                <a:spcPts val="0"/>
              </a:spcBef>
              <a:spcAft>
                <a:spcPts val="0"/>
              </a:spcAft>
              <a:buFont typeface="Arial" panose="020B0604020202020204" pitchFamily="34" charset="0"/>
              <a:buChar char="•"/>
            </a:pPr>
            <a:r>
              <a:rPr lang="en-US" u="none" dirty="0" smtClean="0"/>
              <a:t>Advanced course enrollment rate</a:t>
            </a:r>
          </a:p>
          <a:p>
            <a:pPr marL="342900" indent="-342900">
              <a:spcBef>
                <a:spcPts val="0"/>
              </a:spcBef>
              <a:spcAft>
                <a:spcPts val="0"/>
              </a:spcAft>
              <a:buFont typeface="Arial" panose="020B0604020202020204" pitchFamily="34" charset="0"/>
              <a:buChar char="•"/>
            </a:pPr>
            <a:r>
              <a:rPr lang="en-US" u="none" dirty="0" smtClean="0"/>
              <a:t>Advanced course completion rate</a:t>
            </a:r>
          </a:p>
          <a:p>
            <a:endParaRPr lang="en-US" u="none" dirty="0"/>
          </a:p>
        </p:txBody>
      </p:sp>
      <p:sp>
        <p:nvSpPr>
          <p:cNvPr id="3" name="Title 2"/>
          <p:cNvSpPr>
            <a:spLocks noGrp="1"/>
          </p:cNvSpPr>
          <p:nvPr>
            <p:ph type="title"/>
          </p:nvPr>
        </p:nvSpPr>
        <p:spPr/>
        <p:txBody>
          <a:bodyPr/>
          <a:lstStyle/>
          <a:p>
            <a:r>
              <a:rPr lang="en-US" dirty="0" smtClean="0"/>
              <a:t>Academic Dashboard: Advanced Academics Tab</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46</a:t>
            </a:fld>
            <a:endParaRPr lang="en-US" altLang="en-US" dirty="0"/>
          </a:p>
        </p:txBody>
      </p:sp>
      <p:pic>
        <p:nvPicPr>
          <p:cNvPr id="5" name="Picture 4"/>
          <p:cNvPicPr>
            <a:picLocks noChangeAspect="1"/>
          </p:cNvPicPr>
          <p:nvPr/>
        </p:nvPicPr>
        <p:blipFill>
          <a:blip r:embed="rId3"/>
          <a:stretch>
            <a:fillRect/>
          </a:stretch>
        </p:blipFill>
        <p:spPr>
          <a:xfrm>
            <a:off x="228600" y="1422972"/>
            <a:ext cx="4969999" cy="4326000"/>
          </a:xfrm>
          <a:prstGeom prst="rect">
            <a:avLst/>
          </a:prstGeom>
          <a:effectLst>
            <a:outerShdw blurRad="63500" sx="102000" sy="102000" algn="ctr" rotWithShape="0">
              <a:prstClr val="black">
                <a:alpha val="40000"/>
              </a:prstClr>
            </a:outerShdw>
          </a:effectLst>
        </p:spPr>
      </p:pic>
      <p:sp>
        <p:nvSpPr>
          <p:cNvPr id="11" name="Right Arrow 10"/>
          <p:cNvSpPr/>
          <p:nvPr/>
        </p:nvSpPr>
        <p:spPr>
          <a:xfrm rot="10800000">
            <a:off x="3352800" y="2133600"/>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Arrow 11"/>
          <p:cNvSpPr/>
          <p:nvPr/>
        </p:nvSpPr>
        <p:spPr>
          <a:xfrm rot="10800000">
            <a:off x="3352799" y="4966717"/>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Arrow 12"/>
          <p:cNvSpPr/>
          <p:nvPr/>
        </p:nvSpPr>
        <p:spPr>
          <a:xfrm rot="10800000">
            <a:off x="3352800" y="3944224"/>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113350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7CBC692-CCD7-4F0B-BDA6-35A7FDB246B5}" type="slidenum">
              <a:rPr lang="en-US" altLang="en-US" smtClean="0"/>
              <a:pPr>
                <a:defRPr/>
              </a:pPr>
              <a:t>47</a:t>
            </a:fld>
            <a:endParaRPr lang="en-US" altLang="en-US" dirty="0"/>
          </a:p>
        </p:txBody>
      </p:sp>
      <p:sp>
        <p:nvSpPr>
          <p:cNvPr id="3" name="Title 2"/>
          <p:cNvSpPr>
            <a:spLocks noGrp="1"/>
          </p:cNvSpPr>
          <p:nvPr>
            <p:ph type="title"/>
          </p:nvPr>
        </p:nvSpPr>
        <p:spPr>
          <a:xfrm>
            <a:off x="457200" y="2761488"/>
            <a:ext cx="8305800" cy="466344"/>
          </a:xfrm>
        </p:spPr>
        <p:txBody>
          <a:bodyPr/>
          <a:lstStyle/>
          <a:p>
            <a:r>
              <a:rPr lang="en-US" dirty="0" smtClean="0"/>
              <a:t>Academic Dashboard- College and Career Readiness</a:t>
            </a:r>
            <a:endParaRPr lang="en-US" dirty="0"/>
          </a:p>
        </p:txBody>
      </p:sp>
    </p:spTree>
    <p:extLst>
      <p:ext uri="{BB962C8B-B14F-4D97-AF65-F5344CB8AC3E}">
        <p14:creationId xmlns:p14="http://schemas.microsoft.com/office/powerpoint/2010/main" val="11046229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College and Career Readiness Tab: Overview</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48</a:t>
            </a:fld>
            <a:endParaRPr lang="en-US" altLang="en-US" dirty="0"/>
          </a:p>
        </p:txBody>
      </p:sp>
      <p:pic>
        <p:nvPicPr>
          <p:cNvPr id="5" name="Picture 4"/>
          <p:cNvPicPr>
            <a:picLocks noChangeAspect="1"/>
          </p:cNvPicPr>
          <p:nvPr/>
        </p:nvPicPr>
        <p:blipFill>
          <a:blip r:embed="rId3"/>
          <a:stretch>
            <a:fillRect/>
          </a:stretch>
        </p:blipFill>
        <p:spPr>
          <a:xfrm>
            <a:off x="1215273" y="1216002"/>
            <a:ext cx="6755524" cy="3865143"/>
          </a:xfrm>
          <a:prstGeom prst="rect">
            <a:avLst/>
          </a:prstGeom>
          <a:effectLst>
            <a:outerShdw blurRad="63500" sx="102000" sy="102000" algn="ctr" rotWithShape="0">
              <a:prstClr val="black">
                <a:alpha val="40000"/>
              </a:prstClr>
            </a:outerShdw>
          </a:effectLst>
        </p:spPr>
      </p:pic>
      <p:sp>
        <p:nvSpPr>
          <p:cNvPr id="10" name="Right Arrow 9"/>
          <p:cNvSpPr/>
          <p:nvPr/>
        </p:nvSpPr>
        <p:spPr>
          <a:xfrm rot="16200000">
            <a:off x="7086599" y="2210352"/>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1066800" y="3974714"/>
            <a:ext cx="2026259" cy="685800"/>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1066800" y="2423908"/>
            <a:ext cx="2026259" cy="685800"/>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Content Placeholder 1"/>
          <p:cNvSpPr>
            <a:spLocks noGrp="1"/>
          </p:cNvSpPr>
          <p:nvPr>
            <p:ph idx="1"/>
          </p:nvPr>
        </p:nvSpPr>
        <p:spPr>
          <a:xfrm>
            <a:off x="304800" y="5081145"/>
            <a:ext cx="8382000" cy="1136775"/>
          </a:xfrm>
          <a:ln>
            <a:solidFill>
              <a:schemeClr val="bg1"/>
            </a:solidFill>
          </a:ln>
          <a:effectLst/>
        </p:spPr>
        <p:txBody>
          <a:bodyPr/>
          <a:lstStyle/>
          <a:p>
            <a:pPr marL="342900" indent="-342900">
              <a:spcBef>
                <a:spcPts val="0"/>
              </a:spcBef>
              <a:spcAft>
                <a:spcPts val="0"/>
              </a:spcAft>
              <a:buFont typeface="Arial" panose="020B0604020202020204" pitchFamily="34" charset="0"/>
              <a:buChar char="•"/>
            </a:pPr>
            <a:r>
              <a:rPr lang="en-US" u="none" dirty="0" smtClean="0"/>
              <a:t>College and Career Readiness shows graduation status and an overview of college entrance exam results</a:t>
            </a:r>
          </a:p>
          <a:p>
            <a:pPr marL="342900" indent="-342900">
              <a:spcBef>
                <a:spcPts val="0"/>
              </a:spcBef>
              <a:spcAft>
                <a:spcPts val="0"/>
              </a:spcAft>
              <a:buFont typeface="Arial" panose="020B0604020202020204" pitchFamily="34" charset="0"/>
              <a:buChar char="•"/>
            </a:pPr>
            <a:r>
              <a:rPr lang="en-US" u="none" dirty="0" smtClean="0"/>
              <a:t>College entrance exams displayed include: PSAT, SAT, ACT</a:t>
            </a:r>
          </a:p>
          <a:p>
            <a:endParaRPr lang="en-US" u="none" dirty="0"/>
          </a:p>
        </p:txBody>
      </p:sp>
    </p:spTree>
    <p:extLst>
      <p:ext uri="{BB962C8B-B14F-4D97-AF65-F5344CB8AC3E}">
        <p14:creationId xmlns:p14="http://schemas.microsoft.com/office/powerpoint/2010/main" val="36073534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indent="-457200">
              <a:buAutoNum type="arabicParenR"/>
            </a:pPr>
            <a:r>
              <a:rPr lang="en-US" u="none" dirty="0" smtClean="0"/>
              <a:t>What are the areas reported on within the Academic Dashboard?</a:t>
            </a:r>
          </a:p>
          <a:p>
            <a:pPr marL="457200" indent="-457200">
              <a:buAutoNum type="arabicParenR"/>
            </a:pPr>
            <a:r>
              <a:rPr lang="en-US" u="none" dirty="0" smtClean="0"/>
              <a:t>What are the Attendance Metrics?</a:t>
            </a:r>
          </a:p>
          <a:p>
            <a:pPr marL="457200" indent="-457200">
              <a:buFontTx/>
              <a:buAutoNum type="arabicParenR"/>
            </a:pPr>
            <a:r>
              <a:rPr lang="en-US" u="none" dirty="0"/>
              <a:t>What does the Failing Class Grades Metric measure? Give an example.</a:t>
            </a:r>
          </a:p>
          <a:p>
            <a:pPr marL="457200" indent="-457200">
              <a:buAutoNum type="arabicParenR"/>
            </a:pPr>
            <a:r>
              <a:rPr lang="en-US" u="none" dirty="0" smtClean="0"/>
              <a:t>Choose one of your classes and dig deeper into one metric for attendance, discipline or grades. What did you discover that surprised you or made you want to learn more? Explain.</a:t>
            </a:r>
          </a:p>
          <a:p>
            <a:pPr marL="457200" indent="-457200">
              <a:buAutoNum type="arabicParenR"/>
            </a:pPr>
            <a:endParaRPr lang="en-US" u="none" dirty="0"/>
          </a:p>
        </p:txBody>
      </p:sp>
      <p:sp>
        <p:nvSpPr>
          <p:cNvPr id="3" name="Title 2"/>
          <p:cNvSpPr>
            <a:spLocks noGrp="1"/>
          </p:cNvSpPr>
          <p:nvPr>
            <p:ph type="title"/>
          </p:nvPr>
        </p:nvSpPr>
        <p:spPr/>
        <p:txBody>
          <a:bodyPr/>
          <a:lstStyle/>
          <a:p>
            <a:r>
              <a:rPr lang="en-US" dirty="0" smtClean="0"/>
              <a:t>Guided Practice Activity #2</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49</a:t>
            </a:fld>
            <a:endParaRPr lang="en-US" altLang="en-US" dirty="0"/>
          </a:p>
        </p:txBody>
      </p:sp>
    </p:spTree>
    <p:extLst>
      <p:ext uri="{BB962C8B-B14F-4D97-AF65-F5344CB8AC3E}">
        <p14:creationId xmlns:p14="http://schemas.microsoft.com/office/powerpoint/2010/main" val="42176745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eaLnBrk="1" hangingPunct="1">
              <a:defRPr/>
            </a:pPr>
            <a:r>
              <a:rPr lang="en-US" u="none" dirty="0" smtClean="0"/>
              <a:t>Security/Roles</a:t>
            </a:r>
            <a:endParaRPr lang="en-US" u="none" dirty="0"/>
          </a:p>
          <a:p>
            <a:pPr marL="800100" lvl="1" indent="-342900">
              <a:defRPr/>
            </a:pPr>
            <a:r>
              <a:rPr lang="en-US" u="none" dirty="0"/>
              <a:t>The Educator Dashboard and </a:t>
            </a:r>
            <a:r>
              <a:rPr lang="en-US" u="none" dirty="0" smtClean="0"/>
              <a:t>Early Warning System have </a:t>
            </a:r>
            <a:r>
              <a:rPr lang="en-US" u="none" dirty="0"/>
              <a:t>security restrictions to control the level of access for each school and district staff member</a:t>
            </a:r>
            <a:r>
              <a:rPr lang="en-US" u="none" dirty="0" smtClean="0"/>
              <a:t>.</a:t>
            </a:r>
            <a:endParaRPr lang="en-US" dirty="0"/>
          </a:p>
          <a:p>
            <a:pPr marL="800100" lvl="1" indent="-342900">
              <a:defRPr/>
            </a:pPr>
            <a:r>
              <a:rPr lang="en-US" u="none" dirty="0"/>
              <a:t>Educators have access only to students with whom they have a direct instructional Interest</a:t>
            </a:r>
          </a:p>
          <a:p>
            <a:pPr marL="1543050" lvl="2" indent="-342900">
              <a:defRPr/>
            </a:pPr>
            <a:r>
              <a:rPr lang="en-US" dirty="0"/>
              <a:t>Teachers have access to data on his/her students only</a:t>
            </a:r>
          </a:p>
          <a:p>
            <a:pPr marL="1543050" lvl="2" indent="-342900">
              <a:defRPr/>
            </a:pPr>
            <a:r>
              <a:rPr lang="en-US" dirty="0"/>
              <a:t>Principals have access to data on students enrolled at his/her </a:t>
            </a:r>
            <a:r>
              <a:rPr lang="en-US" dirty="0" smtClean="0"/>
              <a:t>school </a:t>
            </a:r>
            <a:r>
              <a:rPr lang="en-US" dirty="0"/>
              <a:t>only</a:t>
            </a:r>
          </a:p>
        </p:txBody>
      </p:sp>
      <p:sp>
        <p:nvSpPr>
          <p:cNvPr id="3" name="Title 2"/>
          <p:cNvSpPr>
            <a:spLocks noGrp="1"/>
          </p:cNvSpPr>
          <p:nvPr>
            <p:ph type="title"/>
          </p:nvPr>
        </p:nvSpPr>
        <p:spPr/>
        <p:txBody>
          <a:bodyPr/>
          <a:lstStyle/>
          <a:p>
            <a:r>
              <a:rPr lang="en-US" dirty="0" smtClean="0"/>
              <a:t>Security/Roles: Purpose</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5</a:t>
            </a:fld>
            <a:endParaRPr lang="en-US" altLang="en-US" dirty="0"/>
          </a:p>
        </p:txBody>
      </p:sp>
    </p:spTree>
    <p:extLst>
      <p:ext uri="{BB962C8B-B14F-4D97-AF65-F5344CB8AC3E}">
        <p14:creationId xmlns:p14="http://schemas.microsoft.com/office/powerpoint/2010/main" val="200348085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7CBC692-CCD7-4F0B-BDA6-35A7FDB246B5}" type="slidenum">
              <a:rPr lang="en-US" altLang="en-US" smtClean="0"/>
              <a:pPr>
                <a:defRPr/>
              </a:pPr>
              <a:t>50</a:t>
            </a:fld>
            <a:endParaRPr lang="en-US" altLang="en-US" dirty="0"/>
          </a:p>
        </p:txBody>
      </p:sp>
      <p:sp>
        <p:nvSpPr>
          <p:cNvPr id="3" name="Title 2"/>
          <p:cNvSpPr>
            <a:spLocks noGrp="1"/>
          </p:cNvSpPr>
          <p:nvPr>
            <p:ph type="title"/>
          </p:nvPr>
        </p:nvSpPr>
        <p:spPr/>
        <p:txBody>
          <a:bodyPr/>
          <a:lstStyle/>
          <a:p>
            <a:r>
              <a:rPr lang="en-US" dirty="0" smtClean="0"/>
              <a:t>Early Warning System</a:t>
            </a:r>
            <a:endParaRPr lang="en-US" dirty="0"/>
          </a:p>
        </p:txBody>
      </p:sp>
    </p:spTree>
    <p:extLst>
      <p:ext uri="{BB962C8B-B14F-4D97-AF65-F5344CB8AC3E}">
        <p14:creationId xmlns:p14="http://schemas.microsoft.com/office/powerpoint/2010/main" val="76792615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Early Warning System Tab</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51</a:t>
            </a:fld>
            <a:endParaRPr lang="en-US" altLang="en-US" dirty="0"/>
          </a:p>
        </p:txBody>
      </p:sp>
      <p:pic>
        <p:nvPicPr>
          <p:cNvPr id="6" name="Picture 5"/>
          <p:cNvPicPr>
            <a:picLocks noChangeAspect="1"/>
          </p:cNvPicPr>
          <p:nvPr/>
        </p:nvPicPr>
        <p:blipFill>
          <a:blip r:embed="rId3"/>
          <a:stretch>
            <a:fillRect/>
          </a:stretch>
        </p:blipFill>
        <p:spPr>
          <a:xfrm>
            <a:off x="152400" y="1594941"/>
            <a:ext cx="8816000" cy="2629334"/>
          </a:xfrm>
          <a:prstGeom prst="rect">
            <a:avLst/>
          </a:prstGeom>
          <a:effectLst>
            <a:outerShdw blurRad="63500" sx="102000" sy="102000" algn="ctr" rotWithShape="0">
              <a:prstClr val="black">
                <a:alpha val="40000"/>
              </a:prstClr>
            </a:outerShdw>
          </a:effectLst>
        </p:spPr>
      </p:pic>
      <p:sp>
        <p:nvSpPr>
          <p:cNvPr id="7" name="Right Arrow 6"/>
          <p:cNvSpPr/>
          <p:nvPr/>
        </p:nvSpPr>
        <p:spPr>
          <a:xfrm rot="16200000">
            <a:off x="5257799" y="2302027"/>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304800" y="2089958"/>
            <a:ext cx="2286000" cy="462541"/>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2382900" y="4405700"/>
            <a:ext cx="4355000" cy="1323439"/>
          </a:xfrm>
          <a:prstGeom prst="rect">
            <a:avLst/>
          </a:prstGeom>
        </p:spPr>
        <p:txBody>
          <a:bodyPr wrap="square">
            <a:spAutoFit/>
          </a:bodyPr>
          <a:lstStyle/>
          <a:p>
            <a:pPr>
              <a:spcAft>
                <a:spcPts val="0"/>
              </a:spcAft>
            </a:pPr>
            <a:r>
              <a:rPr lang="en-US" sz="2000" dirty="0">
                <a:latin typeface="Verdana" panose="020B0604030504040204" pitchFamily="34" charset="0"/>
                <a:ea typeface="Verdana" panose="020B0604030504040204" pitchFamily="34" charset="0"/>
                <a:cs typeface="Verdana" panose="020B0604030504040204" pitchFamily="34" charset="0"/>
              </a:rPr>
              <a:t>Early Warning System </a:t>
            </a:r>
            <a:r>
              <a:rPr lang="en-US" sz="2000" dirty="0" smtClean="0">
                <a:latin typeface="Verdana" panose="020B0604030504040204" pitchFamily="34" charset="0"/>
                <a:ea typeface="Verdana" panose="020B0604030504040204" pitchFamily="34" charset="0"/>
                <a:cs typeface="Verdana" panose="020B0604030504040204" pitchFamily="34" charset="0"/>
              </a:rPr>
              <a:t>modules</a:t>
            </a:r>
            <a:r>
              <a:rPr lang="en-US" sz="2000" dirty="0">
                <a:latin typeface="Verdana" panose="020B0604030504040204" pitchFamily="34" charset="0"/>
                <a:ea typeface="Verdana" panose="020B0604030504040204" pitchFamily="34" charset="0"/>
                <a:cs typeface="Verdana" panose="020B0604030504040204" pitchFamily="34" charset="0"/>
              </a:rPr>
              <a:t>:</a:t>
            </a:r>
          </a:p>
          <a:p>
            <a:pPr marL="342900" indent="-342900">
              <a:spcAft>
                <a:spcPts val="0"/>
              </a:spcAft>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Failing Summary</a:t>
            </a:r>
          </a:p>
          <a:p>
            <a:pPr marL="342900" indent="-342900">
              <a:spcAft>
                <a:spcPts val="0"/>
              </a:spcAft>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Percent Failing</a:t>
            </a:r>
          </a:p>
          <a:p>
            <a:pPr marL="342900" indent="-342900">
              <a:spcAft>
                <a:spcPts val="0"/>
              </a:spcAft>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Percent Caution</a:t>
            </a:r>
          </a:p>
        </p:txBody>
      </p:sp>
    </p:spTree>
    <p:extLst>
      <p:ext uri="{BB962C8B-B14F-4D97-AF65-F5344CB8AC3E}">
        <p14:creationId xmlns:p14="http://schemas.microsoft.com/office/powerpoint/2010/main" val="29255172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Early Warning System: Failing Summary </a:t>
            </a:r>
            <a:endParaRPr lang="en-US" dirty="0"/>
          </a:p>
        </p:txBody>
      </p:sp>
      <p:sp>
        <p:nvSpPr>
          <p:cNvPr id="2" name="Slide Number Placeholder 1"/>
          <p:cNvSpPr>
            <a:spLocks noGrp="1"/>
          </p:cNvSpPr>
          <p:nvPr>
            <p:ph type="sldNum" sz="quarter" idx="12"/>
          </p:nvPr>
        </p:nvSpPr>
        <p:spPr/>
        <p:txBody>
          <a:bodyPr/>
          <a:lstStyle/>
          <a:p>
            <a:pPr>
              <a:defRPr/>
            </a:pPr>
            <a:fld id="{B7CBC692-CCD7-4F0B-BDA6-35A7FDB246B5}" type="slidenum">
              <a:rPr lang="en-US" altLang="en-US" smtClean="0"/>
              <a:pPr>
                <a:defRPr/>
              </a:pPr>
              <a:t>52</a:t>
            </a:fld>
            <a:endParaRPr lang="en-US" altLang="en-US" dirty="0"/>
          </a:p>
        </p:txBody>
      </p:sp>
      <p:sp>
        <p:nvSpPr>
          <p:cNvPr id="5" name="TextBox 4"/>
          <p:cNvSpPr txBox="1"/>
          <p:nvPr/>
        </p:nvSpPr>
        <p:spPr>
          <a:xfrm>
            <a:off x="1373010" y="4724400"/>
            <a:ext cx="6608290" cy="707886"/>
          </a:xfrm>
          <a:prstGeom prst="rect">
            <a:avLst/>
          </a:prstGeom>
          <a:noFill/>
          <a:ln>
            <a:solidFill>
              <a:schemeClr val="bg1"/>
            </a:solidFill>
          </a:ln>
          <a:effectLst/>
        </p:spPr>
        <p:txBody>
          <a:bodyPr wrap="square" rtlCol="0">
            <a:spAutoFit/>
          </a:bodyPr>
          <a:lstStyle/>
          <a:p>
            <a:r>
              <a:rPr lang="en-US" sz="2000" dirty="0" smtClean="0">
                <a:latin typeface="Verdana" panose="020B0604030504040204" pitchFamily="34" charset="0"/>
                <a:ea typeface="Verdana" panose="020B0604030504040204" pitchFamily="34" charset="0"/>
                <a:cs typeface="Verdana" panose="020B0604030504040204" pitchFamily="34" charset="0"/>
              </a:rPr>
              <a:t>EWS Failing Summary shows the % of students failing 1 or more Early Warning Indicators </a:t>
            </a:r>
            <a:endParaRPr lang="en-US" sz="2000" dirty="0">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p:cNvPicPr>
            <a:picLocks noChangeAspect="1"/>
          </p:cNvPicPr>
          <p:nvPr/>
        </p:nvPicPr>
        <p:blipFill>
          <a:blip r:embed="rId3"/>
          <a:stretch>
            <a:fillRect/>
          </a:stretch>
        </p:blipFill>
        <p:spPr>
          <a:xfrm>
            <a:off x="228600" y="1617796"/>
            <a:ext cx="8720762" cy="264095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07600231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Early Warning System: Percent Failing</a:t>
            </a:r>
            <a:endParaRPr lang="en-US" dirty="0"/>
          </a:p>
        </p:txBody>
      </p:sp>
      <p:sp>
        <p:nvSpPr>
          <p:cNvPr id="2" name="Slide Number Placeholder 1"/>
          <p:cNvSpPr>
            <a:spLocks noGrp="1"/>
          </p:cNvSpPr>
          <p:nvPr>
            <p:ph type="sldNum" sz="quarter" idx="12"/>
          </p:nvPr>
        </p:nvSpPr>
        <p:spPr/>
        <p:txBody>
          <a:bodyPr/>
          <a:lstStyle/>
          <a:p>
            <a:pPr>
              <a:defRPr/>
            </a:pPr>
            <a:fld id="{B7CBC692-CCD7-4F0B-BDA6-35A7FDB246B5}" type="slidenum">
              <a:rPr lang="en-US" altLang="en-US" smtClean="0"/>
              <a:pPr>
                <a:defRPr/>
              </a:pPr>
              <a:t>53</a:t>
            </a:fld>
            <a:endParaRPr lang="en-US" altLang="en-US" dirty="0"/>
          </a:p>
        </p:txBody>
      </p:sp>
      <p:sp>
        <p:nvSpPr>
          <p:cNvPr id="3" name="Rectangle 2"/>
          <p:cNvSpPr/>
          <p:nvPr/>
        </p:nvSpPr>
        <p:spPr>
          <a:xfrm>
            <a:off x="619905" y="4815304"/>
            <a:ext cx="8001000" cy="1631216"/>
          </a:xfrm>
          <a:prstGeom prst="rect">
            <a:avLst/>
          </a:prstGeom>
        </p:spPr>
        <p:txBody>
          <a:bodyPr wrap="square">
            <a:spAutoFit/>
          </a:bodyPr>
          <a:lstStyle/>
          <a:p>
            <a:pPr marL="342900" indent="-342900">
              <a:buFont typeface="Arial" panose="020B0604020202020204" pitchFamily="34" charset="0"/>
              <a:buChar char="•"/>
            </a:pPr>
            <a:r>
              <a:rPr lang="en-US" sz="2000" b="1" dirty="0">
                <a:latin typeface="Verdana" panose="020B0604030504040204" pitchFamily="34" charset="0"/>
                <a:ea typeface="Verdana" panose="020B0604030504040204" pitchFamily="34" charset="0"/>
                <a:cs typeface="Verdana" panose="020B0604030504040204" pitchFamily="34" charset="0"/>
              </a:rPr>
              <a:t>Attendance:</a:t>
            </a:r>
            <a:r>
              <a:rPr lang="en-US" sz="2000" dirty="0">
                <a:latin typeface="Verdana" panose="020B0604030504040204" pitchFamily="34" charset="0"/>
                <a:ea typeface="Verdana" panose="020B0604030504040204" pitchFamily="34" charset="0"/>
                <a:cs typeface="Verdana" panose="020B0604030504040204" pitchFamily="34" charset="0"/>
              </a:rPr>
              <a:t>  % failing Daily Attendance Rate</a:t>
            </a:r>
          </a:p>
          <a:p>
            <a:pPr marL="342900" indent="-342900">
              <a:buFont typeface="Arial" panose="020B0604020202020204" pitchFamily="34" charset="0"/>
              <a:buChar char="•"/>
            </a:pPr>
            <a:r>
              <a:rPr lang="en-US" sz="2000" b="1" dirty="0">
                <a:latin typeface="Verdana" panose="020B0604030504040204" pitchFamily="34" charset="0"/>
                <a:ea typeface="Verdana" panose="020B0604030504040204" pitchFamily="34" charset="0"/>
                <a:cs typeface="Verdana" panose="020B0604030504040204" pitchFamily="34" charset="0"/>
              </a:rPr>
              <a:t>Behavior:  </a:t>
            </a:r>
            <a:r>
              <a:rPr lang="en-US" sz="2000" dirty="0">
                <a:latin typeface="Verdana" panose="020B0604030504040204" pitchFamily="34" charset="0"/>
                <a:ea typeface="Verdana" panose="020B0604030504040204" pitchFamily="34" charset="0"/>
                <a:cs typeface="Verdana" panose="020B0604030504040204" pitchFamily="34" charset="0"/>
              </a:rPr>
              <a:t>% failing – State Reportable Offenses and % failing School Code of Conduct Incidents</a:t>
            </a:r>
          </a:p>
          <a:p>
            <a:pPr marL="342900" indent="-342900">
              <a:buFont typeface="Arial" panose="020B0604020202020204" pitchFamily="34" charset="0"/>
              <a:buChar char="•"/>
            </a:pPr>
            <a:r>
              <a:rPr lang="en-US" sz="2000" b="1" dirty="0">
                <a:latin typeface="Verdana" panose="020B0604030504040204" pitchFamily="34" charset="0"/>
                <a:ea typeface="Verdana" panose="020B0604030504040204" pitchFamily="34" charset="0"/>
                <a:cs typeface="Verdana" panose="020B0604030504040204" pitchFamily="34" charset="0"/>
              </a:rPr>
              <a:t>Current Course Grades:  </a:t>
            </a:r>
            <a:r>
              <a:rPr lang="en-US" sz="2000" dirty="0">
                <a:latin typeface="Verdana" panose="020B0604030504040204" pitchFamily="34" charset="0"/>
                <a:ea typeface="Verdana" panose="020B0604030504040204" pitchFamily="34" charset="0"/>
                <a:cs typeface="Verdana" panose="020B0604030504040204" pitchFamily="34" charset="0"/>
              </a:rPr>
              <a:t>% failing Language arts and % failing mathematics</a:t>
            </a:r>
          </a:p>
        </p:txBody>
      </p:sp>
      <p:pic>
        <p:nvPicPr>
          <p:cNvPr id="6" name="Content Placeholder 5"/>
          <p:cNvPicPr>
            <a:picLocks noGrp="1" noChangeAspect="1"/>
          </p:cNvPicPr>
          <p:nvPr>
            <p:ph idx="1"/>
          </p:nvPr>
        </p:nvPicPr>
        <p:blipFill>
          <a:blip r:embed="rId3"/>
          <a:stretch>
            <a:fillRect/>
          </a:stretch>
        </p:blipFill>
        <p:spPr>
          <a:xfrm>
            <a:off x="457198" y="1223272"/>
            <a:ext cx="8356667" cy="358142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78376751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Early Warning System: Percent Caution</a:t>
            </a:r>
            <a:endParaRPr lang="en-US" dirty="0"/>
          </a:p>
        </p:txBody>
      </p:sp>
      <p:sp>
        <p:nvSpPr>
          <p:cNvPr id="2" name="Slide Number Placeholder 1"/>
          <p:cNvSpPr>
            <a:spLocks noGrp="1"/>
          </p:cNvSpPr>
          <p:nvPr>
            <p:ph type="sldNum" sz="quarter" idx="12"/>
          </p:nvPr>
        </p:nvSpPr>
        <p:spPr/>
        <p:txBody>
          <a:bodyPr/>
          <a:lstStyle/>
          <a:p>
            <a:pPr>
              <a:defRPr/>
            </a:pPr>
            <a:fld id="{B7CBC692-CCD7-4F0B-BDA6-35A7FDB246B5}" type="slidenum">
              <a:rPr lang="en-US" altLang="en-US" smtClean="0"/>
              <a:pPr>
                <a:defRPr/>
              </a:pPr>
              <a:t>54</a:t>
            </a:fld>
            <a:endParaRPr lang="en-US" altLang="en-US" dirty="0"/>
          </a:p>
        </p:txBody>
      </p:sp>
      <p:sp>
        <p:nvSpPr>
          <p:cNvPr id="3" name="Rectangle 2"/>
          <p:cNvSpPr/>
          <p:nvPr/>
        </p:nvSpPr>
        <p:spPr>
          <a:xfrm>
            <a:off x="448056" y="4586704"/>
            <a:ext cx="8458200" cy="1631216"/>
          </a:xfrm>
          <a:prstGeom prst="rect">
            <a:avLst/>
          </a:prstGeom>
        </p:spPr>
        <p:txBody>
          <a:bodyPr wrap="square">
            <a:spAutoFit/>
          </a:bodyPr>
          <a:lstStyle/>
          <a:p>
            <a:pPr marL="342900" indent="-342900">
              <a:buFont typeface="Arial" panose="020B0604020202020204" pitchFamily="34" charset="0"/>
              <a:buChar char="•"/>
            </a:pPr>
            <a:r>
              <a:rPr lang="en-US" sz="2000" b="1" dirty="0" smtClean="0">
                <a:latin typeface="Verdana" panose="020B0604030504040204" pitchFamily="34" charset="0"/>
                <a:ea typeface="Verdana" panose="020B0604030504040204" pitchFamily="34" charset="0"/>
                <a:cs typeface="Verdana" panose="020B0604030504040204" pitchFamily="34" charset="0"/>
              </a:rPr>
              <a:t>Attendance</a:t>
            </a:r>
            <a:r>
              <a:rPr lang="en-US" sz="2000" b="1" dirty="0">
                <a:latin typeface="Verdana" panose="020B0604030504040204" pitchFamily="34" charset="0"/>
                <a:ea typeface="Verdana" panose="020B0604030504040204" pitchFamily="34" charset="0"/>
                <a:cs typeface="Verdana" panose="020B0604030504040204" pitchFamily="34" charset="0"/>
              </a:rPr>
              <a:t>:</a:t>
            </a:r>
            <a:r>
              <a:rPr lang="en-US" sz="2000" dirty="0">
                <a:latin typeface="Verdana" panose="020B0604030504040204" pitchFamily="34" charset="0"/>
                <a:ea typeface="Verdana" panose="020B0604030504040204" pitchFamily="34" charset="0"/>
                <a:cs typeface="Verdana" panose="020B0604030504040204" pitchFamily="34" charset="0"/>
              </a:rPr>
              <a:t> (to date), % failing the Daily Attendance Rate</a:t>
            </a:r>
          </a:p>
          <a:p>
            <a:pPr marL="342900" indent="-342900">
              <a:buFont typeface="Arial" panose="020B0604020202020204" pitchFamily="34" charset="0"/>
              <a:buChar char="•"/>
            </a:pPr>
            <a:r>
              <a:rPr lang="en-US" sz="2000" b="1" dirty="0">
                <a:latin typeface="Verdana" panose="020B0604030504040204" pitchFamily="34" charset="0"/>
                <a:ea typeface="Verdana" panose="020B0604030504040204" pitchFamily="34" charset="0"/>
                <a:cs typeface="Verdana" panose="020B0604030504040204" pitchFamily="34" charset="0"/>
              </a:rPr>
              <a:t>Behavior: </a:t>
            </a:r>
            <a:r>
              <a:rPr lang="en-US" sz="2000" dirty="0">
                <a:latin typeface="Verdana" panose="020B0604030504040204" pitchFamily="34" charset="0"/>
                <a:ea typeface="Verdana" panose="020B0604030504040204" pitchFamily="34" charset="0"/>
                <a:cs typeface="Verdana" panose="020B0604030504040204" pitchFamily="34" charset="0"/>
              </a:rPr>
              <a:t>% approaching failing School Code of Conduct Incidents</a:t>
            </a:r>
          </a:p>
          <a:p>
            <a:pPr marL="342900" indent="-342900">
              <a:buFont typeface="Arial" panose="020B0604020202020204" pitchFamily="34" charset="0"/>
              <a:buChar char="•"/>
            </a:pPr>
            <a:r>
              <a:rPr lang="en-US" sz="2000" b="1" dirty="0">
                <a:latin typeface="Verdana" panose="020B0604030504040204" pitchFamily="34" charset="0"/>
                <a:ea typeface="Verdana" panose="020B0604030504040204" pitchFamily="34" charset="0"/>
                <a:cs typeface="Verdana" panose="020B0604030504040204" pitchFamily="34" charset="0"/>
              </a:rPr>
              <a:t>Current Course Grades: </a:t>
            </a:r>
            <a:r>
              <a:rPr lang="en-US" sz="2000" dirty="0">
                <a:latin typeface="Verdana" panose="020B0604030504040204" pitchFamily="34" charset="0"/>
                <a:ea typeface="Verdana" panose="020B0604030504040204" pitchFamily="34" charset="0"/>
                <a:cs typeface="Verdana" panose="020B0604030504040204" pitchFamily="34" charset="0"/>
              </a:rPr>
              <a:t>% approaching failing Language arts and % approaching failing mathematics</a:t>
            </a:r>
          </a:p>
        </p:txBody>
      </p:sp>
      <p:pic>
        <p:nvPicPr>
          <p:cNvPr id="6" name="Content Placeholder 5"/>
          <p:cNvPicPr>
            <a:picLocks noGrp="1" noChangeAspect="1"/>
          </p:cNvPicPr>
          <p:nvPr>
            <p:ph idx="1"/>
          </p:nvPr>
        </p:nvPicPr>
        <p:blipFill>
          <a:blip r:embed="rId3"/>
          <a:stretch>
            <a:fillRect/>
          </a:stretch>
        </p:blipFill>
        <p:spPr>
          <a:xfrm>
            <a:off x="448056" y="1160255"/>
            <a:ext cx="8125238" cy="3346953"/>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77860720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u="none" dirty="0" smtClean="0"/>
              <a:t>Form groups of three.  </a:t>
            </a:r>
          </a:p>
          <a:p>
            <a:r>
              <a:rPr lang="en-US" u="none" dirty="0" smtClean="0"/>
              <a:t>Each person choose one of the following: Failing Summary, Percent Failing, Percent Caution. </a:t>
            </a:r>
          </a:p>
          <a:p>
            <a:r>
              <a:rPr lang="en-US" u="none" dirty="0" smtClean="0"/>
              <a:t>Take 3 minutes to explore, then discuss how you would use the three areas together to address your school’s needs.</a:t>
            </a:r>
          </a:p>
          <a:p>
            <a:r>
              <a:rPr lang="en-US" u="none" dirty="0" smtClean="0"/>
              <a:t>Be prepared to share your discussion points with the group.</a:t>
            </a:r>
          </a:p>
        </p:txBody>
      </p:sp>
      <p:sp>
        <p:nvSpPr>
          <p:cNvPr id="3" name="Title 2"/>
          <p:cNvSpPr>
            <a:spLocks noGrp="1"/>
          </p:cNvSpPr>
          <p:nvPr>
            <p:ph type="title"/>
          </p:nvPr>
        </p:nvSpPr>
        <p:spPr/>
        <p:txBody>
          <a:bodyPr/>
          <a:lstStyle/>
          <a:p>
            <a:r>
              <a:rPr lang="en-US" dirty="0" smtClean="0"/>
              <a:t>Guided Practice Activity #3</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55</a:t>
            </a:fld>
            <a:endParaRPr lang="en-US" altLang="en-US" dirty="0"/>
          </a:p>
        </p:txBody>
      </p:sp>
    </p:spTree>
    <p:extLst>
      <p:ext uri="{BB962C8B-B14F-4D97-AF65-F5344CB8AC3E}">
        <p14:creationId xmlns:p14="http://schemas.microsoft.com/office/powerpoint/2010/main" val="134367080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56</a:t>
            </a:fld>
            <a:endParaRPr lang="en-US" altLang="en-US" dirty="0"/>
          </a:p>
        </p:txBody>
      </p:sp>
      <p:sp>
        <p:nvSpPr>
          <p:cNvPr id="5" name="Title 4"/>
          <p:cNvSpPr>
            <a:spLocks noGrp="1"/>
          </p:cNvSpPr>
          <p:nvPr>
            <p:ph type="title"/>
          </p:nvPr>
        </p:nvSpPr>
        <p:spPr/>
        <p:txBody>
          <a:bodyPr/>
          <a:lstStyle/>
          <a:p>
            <a:r>
              <a:rPr lang="en-US" dirty="0" smtClean="0"/>
              <a:t>Intervention Catalog</a:t>
            </a:r>
            <a:endParaRPr lang="en-US" dirty="0"/>
          </a:p>
        </p:txBody>
      </p:sp>
    </p:spTree>
    <p:extLst>
      <p:ext uri="{BB962C8B-B14F-4D97-AF65-F5344CB8AC3E}">
        <p14:creationId xmlns:p14="http://schemas.microsoft.com/office/powerpoint/2010/main" val="17320006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Interventions Tab: Intervention List </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57</a:t>
            </a:fld>
            <a:endParaRPr lang="en-US" altLang="en-US" dirty="0"/>
          </a:p>
        </p:txBody>
      </p:sp>
      <p:pic>
        <p:nvPicPr>
          <p:cNvPr id="8" name="Picture 7"/>
          <p:cNvPicPr>
            <a:picLocks noChangeAspect="1"/>
          </p:cNvPicPr>
          <p:nvPr/>
        </p:nvPicPr>
        <p:blipFill>
          <a:blip r:embed="rId3"/>
          <a:stretch>
            <a:fillRect/>
          </a:stretch>
        </p:blipFill>
        <p:spPr>
          <a:xfrm>
            <a:off x="163284" y="1634362"/>
            <a:ext cx="8760762" cy="2618286"/>
          </a:xfrm>
          <a:prstGeom prst="rect">
            <a:avLst/>
          </a:prstGeom>
          <a:effectLst>
            <a:outerShdw blurRad="63500" sx="102000" sy="102000" algn="ctr" rotWithShape="0">
              <a:prstClr val="black">
                <a:alpha val="40000"/>
              </a:prstClr>
            </a:outerShdw>
          </a:effectLst>
        </p:spPr>
      </p:pic>
      <p:sp>
        <p:nvSpPr>
          <p:cNvPr id="9" name="Right Arrow 8"/>
          <p:cNvSpPr/>
          <p:nvPr/>
        </p:nvSpPr>
        <p:spPr>
          <a:xfrm rot="10800000">
            <a:off x="3842585" y="2001574"/>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1306566" y="1960828"/>
            <a:ext cx="2351035" cy="421744"/>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Arrow 11"/>
          <p:cNvSpPr/>
          <p:nvPr/>
        </p:nvSpPr>
        <p:spPr>
          <a:xfrm rot="10800000">
            <a:off x="2286000" y="3581400"/>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685800" y="4419600"/>
            <a:ext cx="7775448" cy="1631216"/>
          </a:xfrm>
          <a:prstGeom prst="rect">
            <a:avLst/>
          </a:prstGeom>
        </p:spPr>
        <p:txBody>
          <a:bodyPr wrap="square">
            <a:spAutoFit/>
          </a:bodyPr>
          <a:lstStyle/>
          <a:p>
            <a:pPr marL="342900" indent="-342900">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The Intervention List shows interventions available to be assigned to students</a:t>
            </a:r>
          </a:p>
          <a:p>
            <a:pPr marL="342900" indent="-342900">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Only the Intervention Catalog Coordinator and Dashboard Administrator have rights to add/delete/edit Interventions in the Intervention Catalog</a:t>
            </a:r>
          </a:p>
        </p:txBody>
      </p:sp>
    </p:spTree>
    <p:extLst>
      <p:ext uri="{BB962C8B-B14F-4D97-AF65-F5344CB8AC3E}">
        <p14:creationId xmlns:p14="http://schemas.microsoft.com/office/powerpoint/2010/main" val="375136225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Intervention List: More Button</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58</a:t>
            </a:fld>
            <a:endParaRPr lang="en-US" altLang="en-US" dirty="0"/>
          </a:p>
        </p:txBody>
      </p:sp>
      <p:sp>
        <p:nvSpPr>
          <p:cNvPr id="6" name="TextBox 5"/>
          <p:cNvSpPr txBox="1"/>
          <p:nvPr/>
        </p:nvSpPr>
        <p:spPr>
          <a:xfrm>
            <a:off x="504371" y="4703717"/>
            <a:ext cx="8266916" cy="1938992"/>
          </a:xfrm>
          <a:prstGeom prst="rect">
            <a:avLst/>
          </a:prstGeom>
          <a:noFill/>
          <a:ln>
            <a:solidFill>
              <a:schemeClr val="bg1"/>
            </a:solidFill>
          </a:ln>
          <a:effectLst/>
        </p:spPr>
        <p:txBody>
          <a:bodyPr wrap="square" rtlCol="0">
            <a:spAutoFit/>
          </a:bodyPr>
          <a:lstStyle/>
          <a:p>
            <a:r>
              <a:rPr lang="en-US" sz="2000" dirty="0" smtClean="0">
                <a:latin typeface="Verdana" panose="020B0604030504040204" pitchFamily="34" charset="0"/>
                <a:ea typeface="Verdana" panose="020B0604030504040204" pitchFamily="34" charset="0"/>
                <a:cs typeface="Verdana" panose="020B0604030504040204" pitchFamily="34" charset="0"/>
              </a:rPr>
              <a:t>More Button provides access to: </a:t>
            </a:r>
          </a:p>
          <a:p>
            <a:pPr marL="342900"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Intervention Details</a:t>
            </a:r>
          </a:p>
          <a:p>
            <a:pPr marL="342900"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Intervention reviews </a:t>
            </a:r>
          </a:p>
          <a:p>
            <a:pPr marL="342900"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Assign a watch list to this intervention</a:t>
            </a:r>
          </a:p>
          <a:p>
            <a:pPr marL="342900"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Students assigned to this intervention</a:t>
            </a:r>
          </a:p>
          <a:p>
            <a:pPr marL="342900" indent="-342900">
              <a:buFont typeface="Arial" panose="020B0604020202020204" pitchFamily="34" charset="0"/>
              <a:buChar char="•"/>
            </a:pPr>
            <a:endParaRPr lang="en-US" sz="2000" dirty="0">
              <a:latin typeface="Verdana" panose="020B0604030504040204" pitchFamily="34" charset="0"/>
              <a:ea typeface="Verdana" panose="020B0604030504040204" pitchFamily="34" charset="0"/>
              <a:cs typeface="Verdana" panose="020B0604030504040204" pitchFamily="34" charset="0"/>
            </a:endParaRPr>
          </a:p>
        </p:txBody>
      </p:sp>
      <p:pic>
        <p:nvPicPr>
          <p:cNvPr id="8" name="Content Placeholder 7"/>
          <p:cNvPicPr>
            <a:picLocks noGrp="1" noChangeAspect="1"/>
          </p:cNvPicPr>
          <p:nvPr>
            <p:ph idx="1"/>
          </p:nvPr>
        </p:nvPicPr>
        <p:blipFill>
          <a:blip r:embed="rId3"/>
          <a:stretch>
            <a:fillRect/>
          </a:stretch>
        </p:blipFill>
        <p:spPr>
          <a:xfrm>
            <a:off x="248030" y="1181905"/>
            <a:ext cx="8552286" cy="3435714"/>
          </a:xfrm>
          <a:prstGeom prst="rect">
            <a:avLst/>
          </a:prstGeom>
          <a:effectLst>
            <a:outerShdw blurRad="63500" sx="102000" sy="102000" algn="ctr" rotWithShape="0">
              <a:prstClr val="black">
                <a:alpha val="40000"/>
              </a:prstClr>
            </a:outerShdw>
          </a:effectLst>
        </p:spPr>
      </p:pic>
      <p:sp>
        <p:nvSpPr>
          <p:cNvPr id="9" name="Right Arrow 8"/>
          <p:cNvSpPr/>
          <p:nvPr/>
        </p:nvSpPr>
        <p:spPr>
          <a:xfrm>
            <a:off x="6172200" y="4038600"/>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4590047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Viewing Intervention Details</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59</a:t>
            </a:fld>
            <a:endParaRPr lang="en-US" altLang="en-US" dirty="0"/>
          </a:p>
        </p:txBody>
      </p:sp>
      <p:pic>
        <p:nvPicPr>
          <p:cNvPr id="7" name="Picture 6"/>
          <p:cNvPicPr>
            <a:picLocks noChangeAspect="1"/>
          </p:cNvPicPr>
          <p:nvPr/>
        </p:nvPicPr>
        <p:blipFill rotWithShape="1">
          <a:blip r:embed="rId3"/>
          <a:srcRect l="2200" t="1408"/>
          <a:stretch/>
        </p:blipFill>
        <p:spPr>
          <a:xfrm>
            <a:off x="2209800" y="1295400"/>
            <a:ext cx="6774457" cy="4495800"/>
          </a:xfrm>
          <a:prstGeom prst="rect">
            <a:avLst/>
          </a:prstGeom>
          <a:effectLst>
            <a:outerShdw blurRad="63500" sx="102000" sy="102000" algn="ctr" rotWithShape="0">
              <a:prstClr val="black">
                <a:alpha val="40000"/>
              </a:prstClr>
            </a:outerShdw>
          </a:effectLst>
        </p:spPr>
      </p:pic>
      <p:sp>
        <p:nvSpPr>
          <p:cNvPr id="10" name="Right Arrow 9"/>
          <p:cNvSpPr/>
          <p:nvPr/>
        </p:nvSpPr>
        <p:spPr>
          <a:xfrm rot="10800000">
            <a:off x="4038600" y="1752600"/>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72529" y="1380744"/>
            <a:ext cx="1908671" cy="1938992"/>
          </a:xfrm>
          <a:prstGeom prst="rect">
            <a:avLst/>
          </a:prstGeom>
        </p:spPr>
        <p:txBody>
          <a:bodyPr wrap="square">
            <a:sp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Click on the intervention name to view Intervention </a:t>
            </a:r>
            <a:r>
              <a:rPr lang="en-US" sz="2000" dirty="0" smtClean="0">
                <a:latin typeface="Verdana" panose="020B0604030504040204" pitchFamily="34" charset="0"/>
                <a:ea typeface="Verdana" panose="020B0604030504040204" pitchFamily="34" charset="0"/>
                <a:cs typeface="Verdana" panose="020B0604030504040204" pitchFamily="34" charset="0"/>
              </a:rPr>
              <a:t>Details</a:t>
            </a:r>
          </a:p>
          <a:p>
            <a:pPr marL="0" indent="0">
              <a:buNone/>
            </a:pPr>
            <a:endParaRPr lang="en-US" sz="2000" dirty="0"/>
          </a:p>
        </p:txBody>
      </p:sp>
    </p:spTree>
    <p:extLst>
      <p:ext uri="{BB962C8B-B14F-4D97-AF65-F5344CB8AC3E}">
        <p14:creationId xmlns:p14="http://schemas.microsoft.com/office/powerpoint/2010/main" val="2593553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846130"/>
            <a:ext cx="8229600" cy="3564070"/>
          </a:xfrm>
          <a:ln w="12700">
            <a:solidFill>
              <a:schemeClr val="tx1">
                <a:lumMod val="50000"/>
                <a:lumOff val="50000"/>
              </a:schemeClr>
            </a:solidFill>
          </a:ln>
          <a:effectLst>
            <a:outerShdw blurRad="63500" sx="102000" sy="102000" algn="ctr" rotWithShape="0">
              <a:prstClr val="black">
                <a:alpha val="40000"/>
              </a:prstClr>
            </a:outerShdw>
          </a:effectLst>
        </p:spPr>
      </p:pic>
      <p:sp>
        <p:nvSpPr>
          <p:cNvPr id="3" name="Title 2"/>
          <p:cNvSpPr>
            <a:spLocks noGrp="1"/>
          </p:cNvSpPr>
          <p:nvPr>
            <p:ph type="title"/>
          </p:nvPr>
        </p:nvSpPr>
        <p:spPr/>
        <p:txBody>
          <a:bodyPr/>
          <a:lstStyle/>
          <a:p>
            <a:r>
              <a:rPr lang="en-US" dirty="0" smtClean="0"/>
              <a:t>Dashboard Roles</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6</a:t>
            </a:fld>
            <a:endParaRPr lang="en-US" altLang="en-US" dirty="0"/>
          </a:p>
        </p:txBody>
      </p:sp>
    </p:spTree>
    <p:extLst>
      <p:ext uri="{BB962C8B-B14F-4D97-AF65-F5344CB8AC3E}">
        <p14:creationId xmlns:p14="http://schemas.microsoft.com/office/powerpoint/2010/main" val="372861193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 y="1159716"/>
            <a:ext cx="8602504" cy="4822031"/>
          </a:xfrm>
          <a:ln w="12700">
            <a:noFill/>
          </a:ln>
          <a:effectLst/>
        </p:spPr>
      </p:pic>
      <p:sp>
        <p:nvSpPr>
          <p:cNvPr id="3" name="Title 2"/>
          <p:cNvSpPr>
            <a:spLocks noGrp="1"/>
          </p:cNvSpPr>
          <p:nvPr>
            <p:ph type="title"/>
          </p:nvPr>
        </p:nvSpPr>
        <p:spPr/>
        <p:txBody>
          <a:bodyPr/>
          <a:lstStyle/>
          <a:p>
            <a:r>
              <a:rPr lang="en-US" dirty="0" smtClean="0"/>
              <a:t>Interventions Tab: Search Interventions</a:t>
            </a:r>
            <a:endParaRPr lang="en-US" dirty="0"/>
          </a:p>
        </p:txBody>
      </p:sp>
      <p:sp>
        <p:nvSpPr>
          <p:cNvPr id="2" name="Slide Number Placeholder 1"/>
          <p:cNvSpPr>
            <a:spLocks noGrp="1"/>
          </p:cNvSpPr>
          <p:nvPr>
            <p:ph type="sldNum" sz="quarter" idx="12"/>
          </p:nvPr>
        </p:nvSpPr>
        <p:spPr/>
        <p:txBody>
          <a:bodyPr/>
          <a:lstStyle/>
          <a:p>
            <a:pPr>
              <a:defRPr/>
            </a:pPr>
            <a:fld id="{B7CBC692-CCD7-4F0B-BDA6-35A7FDB246B5}" type="slidenum">
              <a:rPr lang="en-US" altLang="en-US" smtClean="0"/>
              <a:pPr>
                <a:defRPr/>
              </a:pPr>
              <a:t>60</a:t>
            </a:fld>
            <a:endParaRPr lang="en-US" altLang="en-US" dirty="0"/>
          </a:p>
        </p:txBody>
      </p:sp>
      <p:sp>
        <p:nvSpPr>
          <p:cNvPr id="6" name="TextBox 5"/>
          <p:cNvSpPr txBox="1"/>
          <p:nvPr/>
        </p:nvSpPr>
        <p:spPr>
          <a:xfrm>
            <a:off x="1905000" y="4724400"/>
            <a:ext cx="4787708" cy="400110"/>
          </a:xfrm>
          <a:prstGeom prst="rect">
            <a:avLst/>
          </a:prstGeom>
          <a:solidFill>
            <a:schemeClr val="bg1"/>
          </a:solidFill>
          <a:ln>
            <a:solidFill>
              <a:schemeClr val="tx1">
                <a:lumMod val="50000"/>
                <a:lumOff val="50000"/>
              </a:schemeClr>
            </a:solidFill>
          </a:ln>
          <a:effectLst>
            <a:outerShdw blurRad="63500" sx="102000" sy="102000" algn="ctr" rotWithShape="0">
              <a:schemeClr val="tx1">
                <a:alpha val="40000"/>
              </a:schemeClr>
            </a:outerShdw>
          </a:effectLst>
        </p:spPr>
        <p:txBody>
          <a:bodyPr wrap="square" rtlCol="0">
            <a:spAutoFit/>
          </a:bodyPr>
          <a:lstStyle/>
          <a:p>
            <a:pPr lvl="0"/>
            <a:r>
              <a:rPr lang="en-US" sz="2000" dirty="0" smtClean="0"/>
              <a:t>Note the available search criteria</a:t>
            </a:r>
            <a:endParaRPr lang="en-US" sz="2000" dirty="0"/>
          </a:p>
        </p:txBody>
      </p:sp>
    </p:spTree>
    <p:extLst>
      <p:ext uri="{BB962C8B-B14F-4D97-AF65-F5344CB8AC3E}">
        <p14:creationId xmlns:p14="http://schemas.microsoft.com/office/powerpoint/2010/main" val="246496295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Intervention Search Results</a:t>
            </a:r>
            <a:endParaRPr lang="en-US" dirty="0"/>
          </a:p>
        </p:txBody>
      </p:sp>
      <p:sp>
        <p:nvSpPr>
          <p:cNvPr id="2" name="Slide Number Placeholder 1"/>
          <p:cNvSpPr>
            <a:spLocks noGrp="1"/>
          </p:cNvSpPr>
          <p:nvPr>
            <p:ph type="sldNum" sz="quarter" idx="12"/>
          </p:nvPr>
        </p:nvSpPr>
        <p:spPr/>
        <p:txBody>
          <a:bodyPr/>
          <a:lstStyle/>
          <a:p>
            <a:pPr>
              <a:defRPr/>
            </a:pPr>
            <a:fld id="{B7CBC692-CCD7-4F0B-BDA6-35A7FDB246B5}" type="slidenum">
              <a:rPr lang="en-US" altLang="en-US" smtClean="0"/>
              <a:pPr>
                <a:defRPr/>
              </a:pPr>
              <a:t>61</a:t>
            </a:fld>
            <a:endParaRPr lang="en-US" altLang="en-US" dirty="0"/>
          </a:p>
        </p:txBody>
      </p:sp>
      <p:sp>
        <p:nvSpPr>
          <p:cNvPr id="6" name="TextBox 5"/>
          <p:cNvSpPr txBox="1"/>
          <p:nvPr/>
        </p:nvSpPr>
        <p:spPr>
          <a:xfrm>
            <a:off x="914400" y="5404279"/>
            <a:ext cx="7210097" cy="707886"/>
          </a:xfrm>
          <a:prstGeom prst="rect">
            <a:avLst/>
          </a:prstGeom>
          <a:noFill/>
          <a:ln>
            <a:solidFill>
              <a:schemeClr val="bg1"/>
            </a:solidFill>
          </a:ln>
          <a:effectLst/>
        </p:spPr>
        <p:txBody>
          <a:bodyPr wrap="square" rtlCol="0">
            <a:spAutoFit/>
          </a:bodyPr>
          <a:lstStyle/>
          <a:p>
            <a:pPr lvl="0"/>
            <a:r>
              <a:rPr lang="en-US" sz="2000" dirty="0">
                <a:latin typeface="Verdana" panose="020B0604030504040204" pitchFamily="34" charset="0"/>
                <a:ea typeface="Verdana" panose="020B0604030504040204" pitchFamily="34" charset="0"/>
                <a:cs typeface="Verdana" panose="020B0604030504040204" pitchFamily="34" charset="0"/>
              </a:rPr>
              <a:t>After a user enters search criteria and selects Search, the Search Results will populate </a:t>
            </a:r>
            <a:r>
              <a:rPr lang="en-US" sz="2000" dirty="0" smtClean="0">
                <a:latin typeface="Verdana" panose="020B0604030504040204" pitchFamily="34" charset="0"/>
                <a:ea typeface="Verdana" panose="020B0604030504040204" pitchFamily="34" charset="0"/>
                <a:cs typeface="Verdana" panose="020B0604030504040204" pitchFamily="34" charset="0"/>
              </a:rPr>
              <a:t>below</a:t>
            </a:r>
            <a:endParaRPr lang="en-US" sz="2000" dirty="0">
              <a:latin typeface="Verdana" panose="020B0604030504040204" pitchFamily="34" charset="0"/>
              <a:ea typeface="Verdana" panose="020B0604030504040204" pitchFamily="34" charset="0"/>
              <a:cs typeface="Verdana" panose="020B0604030504040204" pitchFamily="34" charset="0"/>
            </a:endParaRPr>
          </a:p>
        </p:txBody>
      </p:sp>
      <p:pic>
        <p:nvPicPr>
          <p:cNvPr id="9" name="Content Placeholder 8"/>
          <p:cNvPicPr>
            <a:picLocks noGrp="1" noChangeAspect="1"/>
          </p:cNvPicPr>
          <p:nvPr>
            <p:ph idx="1"/>
          </p:nvPr>
        </p:nvPicPr>
        <p:blipFill>
          <a:blip r:embed="rId3"/>
          <a:stretch>
            <a:fillRect/>
          </a:stretch>
        </p:blipFill>
        <p:spPr>
          <a:xfrm>
            <a:off x="1295396" y="1189871"/>
            <a:ext cx="6545524" cy="3997714"/>
          </a:xfrm>
          <a:prstGeom prst="rect">
            <a:avLst/>
          </a:prstGeom>
          <a:effectLst>
            <a:outerShdw blurRad="63500" sx="102000" sy="102000" algn="ctr" rotWithShape="0">
              <a:prstClr val="black">
                <a:alpha val="40000"/>
              </a:prstClr>
            </a:outerShdw>
          </a:effectLst>
        </p:spPr>
      </p:pic>
      <p:sp>
        <p:nvSpPr>
          <p:cNvPr id="10" name="Right Arrow 9"/>
          <p:cNvSpPr/>
          <p:nvPr/>
        </p:nvSpPr>
        <p:spPr>
          <a:xfrm>
            <a:off x="396647" y="4099144"/>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Arrow 10"/>
          <p:cNvSpPr/>
          <p:nvPr/>
        </p:nvSpPr>
        <p:spPr>
          <a:xfrm>
            <a:off x="396647" y="3552903"/>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4503900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View Interventions: Student </a:t>
            </a:r>
            <a:r>
              <a:rPr lang="en-US" dirty="0"/>
              <a:t>List </a:t>
            </a:r>
            <a:r>
              <a:rPr lang="en-US" dirty="0" smtClean="0"/>
              <a:t>I </a:t>
            </a:r>
            <a:endParaRPr lang="en-US" dirty="0"/>
          </a:p>
        </p:txBody>
      </p:sp>
      <p:sp>
        <p:nvSpPr>
          <p:cNvPr id="2" name="Slide Number Placeholder 1"/>
          <p:cNvSpPr>
            <a:spLocks noGrp="1"/>
          </p:cNvSpPr>
          <p:nvPr>
            <p:ph type="sldNum" sz="quarter" idx="12"/>
          </p:nvPr>
        </p:nvSpPr>
        <p:spPr/>
        <p:txBody>
          <a:bodyPr/>
          <a:lstStyle/>
          <a:p>
            <a:pPr>
              <a:defRPr/>
            </a:pPr>
            <a:fld id="{B7CBC692-CCD7-4F0B-BDA6-35A7FDB246B5}" type="slidenum">
              <a:rPr lang="en-US" altLang="en-US" smtClean="0"/>
              <a:pPr>
                <a:defRPr/>
              </a:pPr>
              <a:t>62</a:t>
            </a:fld>
            <a:endParaRPr lang="en-US" altLang="en-US" dirty="0"/>
          </a:p>
        </p:txBody>
      </p:sp>
      <p:pic>
        <p:nvPicPr>
          <p:cNvPr id="7" name="Content Placeholder 6"/>
          <p:cNvPicPr>
            <a:picLocks noGrp="1" noChangeAspect="1"/>
          </p:cNvPicPr>
          <p:nvPr>
            <p:ph idx="1"/>
          </p:nvPr>
        </p:nvPicPr>
        <p:blipFill>
          <a:blip r:embed="rId3"/>
          <a:stretch>
            <a:fillRect/>
          </a:stretch>
        </p:blipFill>
        <p:spPr>
          <a:xfrm>
            <a:off x="126234" y="1258536"/>
            <a:ext cx="8904286" cy="3542064"/>
          </a:xfrm>
          <a:prstGeom prst="rect">
            <a:avLst/>
          </a:prstGeom>
          <a:effectLst>
            <a:outerShdw blurRad="63500" sx="102000" sy="102000" algn="ctr" rotWithShape="0">
              <a:prstClr val="black">
                <a:alpha val="40000"/>
              </a:prstClr>
            </a:outerShdw>
          </a:effectLst>
        </p:spPr>
      </p:pic>
      <p:sp>
        <p:nvSpPr>
          <p:cNvPr id="9" name="Right Arrow 8"/>
          <p:cNvSpPr/>
          <p:nvPr/>
        </p:nvSpPr>
        <p:spPr>
          <a:xfrm>
            <a:off x="6477000" y="4420025"/>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Arrow 9"/>
          <p:cNvSpPr/>
          <p:nvPr/>
        </p:nvSpPr>
        <p:spPr>
          <a:xfrm>
            <a:off x="6629400" y="3352800"/>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1291109" y="4894481"/>
            <a:ext cx="6574536" cy="1323439"/>
          </a:xfrm>
          <a:prstGeom prst="rect">
            <a:avLst/>
          </a:prstGeom>
        </p:spPr>
        <p:txBody>
          <a:bodyPr wrap="square">
            <a:spAutoFit/>
          </a:bodyPr>
          <a:lstStyle/>
          <a:p>
            <a:pPr lvl="0"/>
            <a:r>
              <a:rPr lang="en-US" sz="2000" dirty="0">
                <a:latin typeface="Verdana" panose="020B0604030504040204" pitchFamily="34" charset="0"/>
                <a:ea typeface="Verdana" panose="020B0604030504040204" pitchFamily="34" charset="0"/>
                <a:cs typeface="Verdana" panose="020B0604030504040204" pitchFamily="34" charset="0"/>
              </a:rPr>
              <a:t>To view the students that have been assigned an intervention:</a:t>
            </a:r>
          </a:p>
          <a:p>
            <a:pPr marL="800100" lvl="1" indent="-342900">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Click on More to view the dropdown menu</a:t>
            </a:r>
          </a:p>
          <a:p>
            <a:pPr marL="800100" lvl="1" indent="-342900">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Select Student List </a:t>
            </a:r>
          </a:p>
        </p:txBody>
      </p:sp>
      <p:sp>
        <p:nvSpPr>
          <p:cNvPr id="8" name="Rectangle 7"/>
          <p:cNvSpPr/>
          <p:nvPr/>
        </p:nvSpPr>
        <p:spPr>
          <a:xfrm>
            <a:off x="7467599" y="3332427"/>
            <a:ext cx="990601" cy="421744"/>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3897453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View Interventions: Student List II </a:t>
            </a:r>
            <a:endParaRPr lang="en-US" dirty="0"/>
          </a:p>
        </p:txBody>
      </p:sp>
      <p:sp>
        <p:nvSpPr>
          <p:cNvPr id="2" name="Slide Number Placeholder 1"/>
          <p:cNvSpPr>
            <a:spLocks noGrp="1"/>
          </p:cNvSpPr>
          <p:nvPr>
            <p:ph type="sldNum" sz="quarter" idx="12"/>
          </p:nvPr>
        </p:nvSpPr>
        <p:spPr/>
        <p:txBody>
          <a:bodyPr/>
          <a:lstStyle/>
          <a:p>
            <a:pPr>
              <a:defRPr/>
            </a:pPr>
            <a:fld id="{B7CBC692-CCD7-4F0B-BDA6-35A7FDB246B5}" type="slidenum">
              <a:rPr lang="en-US" altLang="en-US" smtClean="0"/>
              <a:pPr>
                <a:defRPr/>
              </a:pPr>
              <a:t>63</a:t>
            </a:fld>
            <a:endParaRPr lang="en-US" altLang="en-US" dirty="0"/>
          </a:p>
        </p:txBody>
      </p:sp>
      <p:sp>
        <p:nvSpPr>
          <p:cNvPr id="4" name="Rectangle 3"/>
          <p:cNvSpPr/>
          <p:nvPr/>
        </p:nvSpPr>
        <p:spPr>
          <a:xfrm>
            <a:off x="609600" y="5058263"/>
            <a:ext cx="8004048" cy="1015663"/>
          </a:xfrm>
          <a:prstGeom prst="rect">
            <a:avLst/>
          </a:prstGeom>
        </p:spPr>
        <p:txBody>
          <a:bodyPr wrap="square">
            <a:spAutoFit/>
          </a:bodyPr>
          <a:lstStyle/>
          <a:p>
            <a:pPr marL="342900" lvl="0" indent="-342900">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The Assigned Students list displays all students who have been assigned this </a:t>
            </a:r>
            <a:r>
              <a:rPr lang="en-US" sz="2000" dirty="0" smtClean="0">
                <a:latin typeface="Verdana" panose="020B0604030504040204" pitchFamily="34" charset="0"/>
                <a:ea typeface="Verdana" panose="020B0604030504040204" pitchFamily="34" charset="0"/>
                <a:cs typeface="Verdana" panose="020B0604030504040204" pitchFamily="34" charset="0"/>
              </a:rPr>
              <a:t>intervention</a:t>
            </a:r>
            <a:endParaRPr lang="en-US" sz="2000" dirty="0">
              <a:latin typeface="Verdana" panose="020B0604030504040204" pitchFamily="34" charset="0"/>
              <a:ea typeface="Verdana" panose="020B0604030504040204" pitchFamily="34" charset="0"/>
              <a:cs typeface="Verdana" panose="020B0604030504040204" pitchFamily="34" charset="0"/>
            </a:endParaRPr>
          </a:p>
          <a:p>
            <a:pPr marL="342900" lvl="0" indent="-342900">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To view an individual student, click on the student’s </a:t>
            </a:r>
            <a:r>
              <a:rPr lang="en-US" sz="2000" dirty="0" smtClean="0">
                <a:latin typeface="Verdana" panose="020B0604030504040204" pitchFamily="34" charset="0"/>
                <a:ea typeface="Verdana" panose="020B0604030504040204" pitchFamily="34" charset="0"/>
                <a:cs typeface="Verdana" panose="020B0604030504040204" pitchFamily="34" charset="0"/>
              </a:rPr>
              <a:t>name</a:t>
            </a:r>
            <a:endParaRPr lang="en-US" sz="2000" dirty="0">
              <a:latin typeface="Verdana" panose="020B0604030504040204" pitchFamily="34" charset="0"/>
              <a:ea typeface="Verdana" panose="020B0604030504040204" pitchFamily="34" charset="0"/>
              <a:cs typeface="Verdana" panose="020B0604030504040204" pitchFamily="34" charset="0"/>
            </a:endParaRPr>
          </a:p>
        </p:txBody>
      </p:sp>
      <p:pic>
        <p:nvPicPr>
          <p:cNvPr id="6" name="Content Placeholder 5"/>
          <p:cNvPicPr>
            <a:picLocks noGrp="1" noChangeAspect="1"/>
          </p:cNvPicPr>
          <p:nvPr>
            <p:ph idx="1"/>
          </p:nvPr>
        </p:nvPicPr>
        <p:blipFill>
          <a:blip r:embed="rId3"/>
          <a:stretch>
            <a:fillRect/>
          </a:stretch>
        </p:blipFill>
        <p:spPr>
          <a:xfrm>
            <a:off x="160571" y="1143537"/>
            <a:ext cx="8822857" cy="3702857"/>
          </a:xfrm>
          <a:prstGeom prst="rect">
            <a:avLst/>
          </a:prstGeom>
          <a:effectLst>
            <a:outerShdw blurRad="63500" sx="102000" sy="102000" algn="ctr" rotWithShape="0">
              <a:prstClr val="black">
                <a:alpha val="40000"/>
              </a:prstClr>
            </a:outerShdw>
          </a:effectLst>
        </p:spPr>
      </p:pic>
      <p:sp>
        <p:nvSpPr>
          <p:cNvPr id="9" name="Right Arrow 8"/>
          <p:cNvSpPr/>
          <p:nvPr/>
        </p:nvSpPr>
        <p:spPr>
          <a:xfrm rot="1680000">
            <a:off x="266700" y="2917658"/>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9584101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indent="-457200">
              <a:buFontTx/>
              <a:buAutoNum type="arabicParenR"/>
            </a:pPr>
            <a:r>
              <a:rPr lang="en-US" u="none" dirty="0" smtClean="0"/>
              <a:t>From the Intervention List, select an intervention and find the following:</a:t>
            </a:r>
            <a:br>
              <a:rPr lang="en-US" u="none" dirty="0" smtClean="0"/>
            </a:br>
            <a:r>
              <a:rPr lang="en-US" u="none" dirty="0" smtClean="0"/>
              <a:t>contact, </a:t>
            </a:r>
            <a:r>
              <a:rPr lang="en-US" u="none" dirty="0"/>
              <a:t>l</a:t>
            </a:r>
            <a:r>
              <a:rPr lang="en-US" u="none" dirty="0" smtClean="0"/>
              <a:t>evels, population, </a:t>
            </a:r>
            <a:r>
              <a:rPr lang="en-US" u="none" dirty="0"/>
              <a:t>l</a:t>
            </a:r>
            <a:r>
              <a:rPr lang="en-US" u="none" dirty="0" smtClean="0"/>
              <a:t>ocation and eligibility </a:t>
            </a:r>
            <a:endParaRPr lang="en-US" u="none" dirty="0"/>
          </a:p>
          <a:p>
            <a:pPr marL="457200" indent="-457200">
              <a:buAutoNum type="arabicParenR"/>
            </a:pPr>
            <a:r>
              <a:rPr lang="en-US" u="none" dirty="0" smtClean="0"/>
              <a:t>List 7 search categories you can use to search for specific interventions</a:t>
            </a:r>
          </a:p>
          <a:p>
            <a:pPr marL="457200" indent="-457200">
              <a:buAutoNum type="arabicParenR"/>
            </a:pPr>
            <a:r>
              <a:rPr lang="en-US" u="none" dirty="0" smtClean="0"/>
              <a:t>Describe the steps you would take to view a list of the students in your school assigned to a specific intervention.</a:t>
            </a:r>
          </a:p>
          <a:p>
            <a:pPr marL="457200" indent="-457200">
              <a:buAutoNum type="arabicParenR"/>
            </a:pPr>
            <a:r>
              <a:rPr lang="en-US" u="none" dirty="0" smtClean="0"/>
              <a:t>From the Intervention Student Assigned List, how would you choose one student and view their information? </a:t>
            </a:r>
          </a:p>
        </p:txBody>
      </p:sp>
      <p:sp>
        <p:nvSpPr>
          <p:cNvPr id="3" name="Title 2"/>
          <p:cNvSpPr>
            <a:spLocks noGrp="1"/>
          </p:cNvSpPr>
          <p:nvPr>
            <p:ph type="title"/>
          </p:nvPr>
        </p:nvSpPr>
        <p:spPr/>
        <p:txBody>
          <a:bodyPr/>
          <a:lstStyle/>
          <a:p>
            <a:r>
              <a:rPr lang="en-US" dirty="0" smtClean="0"/>
              <a:t>Guided Practice Activity #4</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64</a:t>
            </a:fld>
            <a:endParaRPr lang="en-US" altLang="en-US" dirty="0"/>
          </a:p>
        </p:txBody>
      </p:sp>
    </p:spTree>
    <p:extLst>
      <p:ext uri="{BB962C8B-B14F-4D97-AF65-F5344CB8AC3E}">
        <p14:creationId xmlns:p14="http://schemas.microsoft.com/office/powerpoint/2010/main" val="311672820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7CBC692-CCD7-4F0B-BDA6-35A7FDB246B5}" type="slidenum">
              <a:rPr lang="en-US" altLang="en-US" smtClean="0"/>
              <a:pPr>
                <a:defRPr/>
              </a:pPr>
              <a:t>65</a:t>
            </a:fld>
            <a:endParaRPr lang="en-US" altLang="en-US" dirty="0"/>
          </a:p>
        </p:txBody>
      </p:sp>
      <p:sp>
        <p:nvSpPr>
          <p:cNvPr id="3" name="Title 2"/>
          <p:cNvSpPr>
            <a:spLocks noGrp="1"/>
          </p:cNvSpPr>
          <p:nvPr>
            <p:ph type="title"/>
          </p:nvPr>
        </p:nvSpPr>
        <p:spPr/>
        <p:txBody>
          <a:bodyPr/>
          <a:lstStyle/>
          <a:p>
            <a:r>
              <a:rPr lang="en-US" dirty="0" smtClean="0"/>
              <a:t>Accessing an Individual Student Profile</a:t>
            </a:r>
            <a:endParaRPr lang="en-US" dirty="0"/>
          </a:p>
        </p:txBody>
      </p:sp>
    </p:spTree>
    <p:extLst>
      <p:ext uri="{BB962C8B-B14F-4D97-AF65-F5344CB8AC3E}">
        <p14:creationId xmlns:p14="http://schemas.microsoft.com/office/powerpoint/2010/main" val="27914504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Navigate to an Individual Student Profile</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66</a:t>
            </a:fld>
            <a:endParaRPr lang="en-US" altLang="en-US" dirty="0"/>
          </a:p>
        </p:txBody>
      </p:sp>
      <p:sp>
        <p:nvSpPr>
          <p:cNvPr id="11" name="TextBox 10"/>
          <p:cNvSpPr txBox="1"/>
          <p:nvPr/>
        </p:nvSpPr>
        <p:spPr>
          <a:xfrm flipH="1">
            <a:off x="758965" y="4925126"/>
            <a:ext cx="7527004" cy="1015663"/>
          </a:xfrm>
          <a:prstGeom prst="rect">
            <a:avLst/>
          </a:prstGeom>
          <a:noFill/>
          <a:ln>
            <a:solidFill>
              <a:schemeClr val="bg1"/>
            </a:solidFill>
          </a:ln>
          <a:effectLst/>
        </p:spPr>
        <p:txBody>
          <a:bodyPr wrap="square" rtlCol="0">
            <a:spAutoFit/>
          </a:bodyPr>
          <a:lstStyle/>
          <a:p>
            <a:pPr marL="342900" indent="-342900">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Navigate to an individual student by clicking on a student </a:t>
            </a:r>
            <a:r>
              <a:rPr lang="en-US" sz="2000" dirty="0" smtClean="0">
                <a:latin typeface="Verdana" panose="020B0604030504040204" pitchFamily="34" charset="0"/>
                <a:ea typeface="Verdana" panose="020B0604030504040204" pitchFamily="34" charset="0"/>
                <a:cs typeface="Verdana" panose="020B0604030504040204" pitchFamily="34" charset="0"/>
              </a:rPr>
              <a:t>name from one of the available student lists</a:t>
            </a:r>
            <a:endParaRPr lang="en-US" sz="2000"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endParaRPr lang="en-US" sz="2000" dirty="0" smtClean="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p:cNvPicPr>
            <a:picLocks noChangeAspect="1"/>
          </p:cNvPicPr>
          <p:nvPr/>
        </p:nvPicPr>
        <p:blipFill>
          <a:blip r:embed="rId3"/>
          <a:stretch>
            <a:fillRect/>
          </a:stretch>
        </p:blipFill>
        <p:spPr>
          <a:xfrm>
            <a:off x="186277" y="1608972"/>
            <a:ext cx="8672380" cy="3115428"/>
          </a:xfrm>
          <a:prstGeom prst="rect">
            <a:avLst/>
          </a:prstGeom>
          <a:effectLst>
            <a:outerShdw blurRad="63500" sx="102000" sy="102000" algn="ctr" rotWithShape="0">
              <a:prstClr val="black">
                <a:alpha val="40000"/>
              </a:prstClr>
            </a:outerShdw>
          </a:effectLst>
        </p:spPr>
      </p:pic>
      <p:sp>
        <p:nvSpPr>
          <p:cNvPr id="8" name="Right Arrow 7"/>
          <p:cNvSpPr/>
          <p:nvPr/>
        </p:nvSpPr>
        <p:spPr>
          <a:xfrm rot="9336420">
            <a:off x="1870063" y="3982593"/>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6225537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189400" y="1148825"/>
            <a:ext cx="8816000" cy="2375238"/>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p:txBody>
          <a:bodyPr/>
          <a:lstStyle/>
          <a:p>
            <a:r>
              <a:rPr lang="en-US" dirty="0" smtClean="0"/>
              <a:t>Individual Student Profile: Tabs Available</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67</a:t>
            </a:fld>
            <a:endParaRPr lang="en-US" altLang="en-US" dirty="0"/>
          </a:p>
        </p:txBody>
      </p:sp>
      <p:sp>
        <p:nvSpPr>
          <p:cNvPr id="7" name="Rectangle 6"/>
          <p:cNvSpPr/>
          <p:nvPr/>
        </p:nvSpPr>
        <p:spPr>
          <a:xfrm>
            <a:off x="457200" y="3615000"/>
            <a:ext cx="8382000" cy="2246769"/>
          </a:xfrm>
          <a:prstGeom prst="rect">
            <a:avLst/>
          </a:prstGeom>
        </p:spPr>
        <p:txBody>
          <a:bodyPr wrap="square">
            <a:spAutoFit/>
          </a:bodyPr>
          <a:lstStyle/>
          <a:p>
            <a:pPr marL="342900" indent="-342900">
              <a:spcBef>
                <a:spcPts val="0"/>
              </a:spcBef>
              <a:spcAft>
                <a:spcPts val="0"/>
              </a:spcAft>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Clicking on a student name on the Staff Homepage displays individual student profile information about the chosen student</a:t>
            </a:r>
          </a:p>
          <a:p>
            <a:pPr marL="342900" indent="-342900">
              <a:spcBef>
                <a:spcPts val="0"/>
              </a:spcBef>
              <a:spcAft>
                <a:spcPts val="0"/>
              </a:spcAft>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The Early Warning System tab is the default tab for Student Profile</a:t>
            </a:r>
          </a:p>
          <a:p>
            <a:pPr marL="342900" indent="-342900">
              <a:spcBef>
                <a:spcPts val="0"/>
              </a:spcBef>
              <a:spcAft>
                <a:spcPts val="0"/>
              </a:spcAft>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Other tabs are: Student Information, Academic Dashboard, Intervention Catalog, Transcript</a:t>
            </a:r>
          </a:p>
        </p:txBody>
      </p:sp>
      <p:sp>
        <p:nvSpPr>
          <p:cNvPr id="8" name="Right Arrow 7"/>
          <p:cNvSpPr/>
          <p:nvPr/>
        </p:nvSpPr>
        <p:spPr>
          <a:xfrm rot="16200000">
            <a:off x="685799" y="2902200"/>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Arrow 8"/>
          <p:cNvSpPr/>
          <p:nvPr/>
        </p:nvSpPr>
        <p:spPr>
          <a:xfrm rot="16200000">
            <a:off x="2400300" y="2914464"/>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Arrow 9"/>
          <p:cNvSpPr/>
          <p:nvPr/>
        </p:nvSpPr>
        <p:spPr>
          <a:xfrm rot="16200000">
            <a:off x="4178300" y="2959933"/>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Arrow 10"/>
          <p:cNvSpPr/>
          <p:nvPr/>
        </p:nvSpPr>
        <p:spPr>
          <a:xfrm rot="16200000">
            <a:off x="5943599" y="2914465"/>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Arrow 11"/>
          <p:cNvSpPr/>
          <p:nvPr/>
        </p:nvSpPr>
        <p:spPr>
          <a:xfrm rot="16200000">
            <a:off x="7848599" y="2902199"/>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8337469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7CBC692-CCD7-4F0B-BDA6-35A7FDB246B5}" type="slidenum">
              <a:rPr lang="en-US" altLang="en-US" smtClean="0"/>
              <a:pPr>
                <a:defRPr/>
              </a:pPr>
              <a:t>68</a:t>
            </a:fld>
            <a:endParaRPr lang="en-US" altLang="en-US" dirty="0"/>
          </a:p>
        </p:txBody>
      </p:sp>
      <p:sp>
        <p:nvSpPr>
          <p:cNvPr id="3" name="Title 2"/>
          <p:cNvSpPr>
            <a:spLocks noGrp="1"/>
          </p:cNvSpPr>
          <p:nvPr>
            <p:ph type="title"/>
          </p:nvPr>
        </p:nvSpPr>
        <p:spPr/>
        <p:txBody>
          <a:bodyPr/>
          <a:lstStyle/>
          <a:p>
            <a:r>
              <a:rPr lang="en-US" dirty="0" smtClean="0"/>
              <a:t>Student Profile: Early Warning System</a:t>
            </a:r>
            <a:endParaRPr lang="en-US" dirty="0"/>
          </a:p>
        </p:txBody>
      </p:sp>
    </p:spTree>
    <p:extLst>
      <p:ext uri="{BB962C8B-B14F-4D97-AF65-F5344CB8AC3E}">
        <p14:creationId xmlns:p14="http://schemas.microsoft.com/office/powerpoint/2010/main" val="106900758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5437" y="4546481"/>
            <a:ext cx="8839202" cy="2064262"/>
          </a:xfrm>
          <a:ln>
            <a:solidFill>
              <a:schemeClr val="bg1"/>
            </a:solidFill>
          </a:ln>
          <a:effectLst/>
        </p:spPr>
        <p:txBody>
          <a:bodyPr/>
          <a:lstStyle/>
          <a:p>
            <a:pPr marL="342900" indent="-342900">
              <a:spcBef>
                <a:spcPts val="0"/>
              </a:spcBef>
              <a:spcAft>
                <a:spcPts val="0"/>
              </a:spcAft>
              <a:buFont typeface="Arial" panose="020B0604020202020204" pitchFamily="34" charset="0"/>
              <a:buChar char="•"/>
            </a:pPr>
            <a:r>
              <a:rPr lang="en-US" u="none" dirty="0"/>
              <a:t>Students identified as likely to dropout have a red </a:t>
            </a:r>
            <a:r>
              <a:rPr lang="en-US" u="none" dirty="0" smtClean="0"/>
              <a:t>flag</a:t>
            </a:r>
          </a:p>
          <a:p>
            <a:pPr marL="342900" indent="-342900">
              <a:spcBef>
                <a:spcPts val="0"/>
              </a:spcBef>
              <a:spcAft>
                <a:spcPts val="0"/>
              </a:spcAft>
              <a:buFont typeface="Arial" panose="020B0604020202020204" pitchFamily="34" charset="0"/>
              <a:buChar char="•"/>
            </a:pPr>
            <a:r>
              <a:rPr lang="en-US" u="none" dirty="0" smtClean="0"/>
              <a:t>Number in green circle indicates interventions assigned</a:t>
            </a:r>
          </a:p>
          <a:p>
            <a:pPr marL="342900" indent="-342900">
              <a:spcBef>
                <a:spcPts val="0"/>
              </a:spcBef>
              <a:spcAft>
                <a:spcPts val="0"/>
              </a:spcAft>
              <a:buFont typeface="Arial" panose="020B0604020202020204" pitchFamily="34" charset="0"/>
              <a:buChar char="•"/>
            </a:pPr>
            <a:r>
              <a:rPr lang="en-US" u="none" dirty="0" smtClean="0"/>
              <a:t>Metric value, trend, Student goal, Difference from goal, and Details are displayed</a:t>
            </a:r>
          </a:p>
          <a:p>
            <a:pPr marL="342900" indent="-342900">
              <a:buFont typeface="Arial" panose="020B0604020202020204" pitchFamily="34" charset="0"/>
              <a:buChar char="•"/>
            </a:pPr>
            <a:endParaRPr lang="en-US" u="none" dirty="0" smtClean="0"/>
          </a:p>
          <a:p>
            <a:pPr marL="342900" indent="-342900">
              <a:buFont typeface="Arial" panose="020B0604020202020204" pitchFamily="34" charset="0"/>
              <a:buChar char="•"/>
            </a:pPr>
            <a:endParaRPr lang="en-US" u="none" dirty="0"/>
          </a:p>
          <a:p>
            <a:pPr marL="342900" indent="-342900">
              <a:buFont typeface="Arial" panose="020B0604020202020204" pitchFamily="34" charset="0"/>
              <a:buChar char="•"/>
            </a:pPr>
            <a:endParaRPr lang="en-US" dirty="0"/>
          </a:p>
        </p:txBody>
      </p:sp>
      <p:sp>
        <p:nvSpPr>
          <p:cNvPr id="3" name="Title 2"/>
          <p:cNvSpPr>
            <a:spLocks noGrp="1"/>
          </p:cNvSpPr>
          <p:nvPr>
            <p:ph type="title"/>
          </p:nvPr>
        </p:nvSpPr>
        <p:spPr/>
        <p:txBody>
          <a:bodyPr/>
          <a:lstStyle/>
          <a:p>
            <a:r>
              <a:rPr lang="en-US" dirty="0" smtClean="0"/>
              <a:t>Student Early Warning System Flag and Metrics</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69</a:t>
            </a:fld>
            <a:endParaRPr lang="en-US" altLang="en-US" dirty="0"/>
          </a:p>
        </p:txBody>
      </p:sp>
      <p:pic>
        <p:nvPicPr>
          <p:cNvPr id="5" name="Picture 4"/>
          <p:cNvPicPr>
            <a:picLocks noChangeAspect="1"/>
          </p:cNvPicPr>
          <p:nvPr/>
        </p:nvPicPr>
        <p:blipFill>
          <a:blip r:embed="rId3"/>
          <a:stretch>
            <a:fillRect/>
          </a:stretch>
        </p:blipFill>
        <p:spPr>
          <a:xfrm>
            <a:off x="583553" y="1200770"/>
            <a:ext cx="8030095" cy="3281334"/>
          </a:xfrm>
          <a:prstGeom prst="rect">
            <a:avLst/>
          </a:prstGeom>
          <a:effectLst>
            <a:outerShdw blurRad="63500" sx="102000" sy="102000" algn="ctr" rotWithShape="0">
              <a:prstClr val="black">
                <a:alpha val="40000"/>
              </a:prstClr>
            </a:outerShdw>
          </a:effectLst>
        </p:spPr>
      </p:pic>
      <p:sp>
        <p:nvSpPr>
          <p:cNvPr id="11" name="Rectangle 10"/>
          <p:cNvSpPr/>
          <p:nvPr/>
        </p:nvSpPr>
        <p:spPr>
          <a:xfrm>
            <a:off x="421830" y="1165371"/>
            <a:ext cx="1259518" cy="719922"/>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Arrow 11"/>
          <p:cNvSpPr/>
          <p:nvPr/>
        </p:nvSpPr>
        <p:spPr>
          <a:xfrm rot="13140000">
            <a:off x="1038619" y="1848192"/>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3810000" y="3204377"/>
            <a:ext cx="4724400" cy="719922"/>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ight Arrow 14"/>
          <p:cNvSpPr/>
          <p:nvPr/>
        </p:nvSpPr>
        <p:spPr>
          <a:xfrm rot="19440000">
            <a:off x="3079932" y="3733800"/>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99795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smtClean="0"/>
              <a:t>Accessing the Log In Screen</a:t>
            </a:r>
            <a:endParaRPr lang="en-US" sz="2400"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solidFill>
                  <a:prstClr val="black"/>
                </a:solidFill>
              </a:rPr>
              <a:pPr>
                <a:defRPr/>
              </a:pPr>
              <a:t>7</a:t>
            </a:fld>
            <a:endParaRPr lang="en-US" altLang="en-US" dirty="0">
              <a:solidFill>
                <a:prstClr val="black"/>
              </a:solidFill>
            </a:endParaRPr>
          </a:p>
        </p:txBody>
      </p:sp>
      <p:sp>
        <p:nvSpPr>
          <p:cNvPr id="6" name="TextBox 5"/>
          <p:cNvSpPr txBox="1"/>
          <p:nvPr/>
        </p:nvSpPr>
        <p:spPr>
          <a:xfrm>
            <a:off x="1850516" y="5817800"/>
            <a:ext cx="4169283" cy="646331"/>
          </a:xfrm>
          <a:prstGeom prst="rect">
            <a:avLst/>
          </a:prstGeom>
          <a:noFill/>
          <a:ln>
            <a:solidFill>
              <a:schemeClr val="tx1">
                <a:lumMod val="50000"/>
                <a:lumOff val="50000"/>
              </a:schemeClr>
            </a:solidFill>
          </a:ln>
          <a:effectLst>
            <a:outerShdw blurRad="63500" sx="102000" sy="102000" algn="ctr" rotWithShape="0">
              <a:prstClr val="black">
                <a:alpha val="40000"/>
              </a:prstClr>
            </a:outerShdw>
          </a:effectLst>
        </p:spPr>
        <p:txBody>
          <a:bodyPr wrap="square" rtlCol="0">
            <a:spAutoFit/>
          </a:bodyPr>
          <a:lstStyle/>
          <a:p>
            <a:r>
              <a:rPr lang="en-US" dirty="0">
                <a:solidFill>
                  <a:prstClr val="black"/>
                </a:solidFill>
                <a:latin typeface="Verdana" panose="020B0604030504040204" pitchFamily="34" charset="0"/>
                <a:ea typeface="Verdana" panose="020B0604030504040204" pitchFamily="34" charset="0"/>
                <a:cs typeface="Verdana" panose="020B0604030504040204" pitchFamily="34" charset="0"/>
              </a:rPr>
              <a:t>Visit: </a:t>
            </a:r>
            <a:r>
              <a:rPr lang="en-US" u="sng" dirty="0">
                <a:solidFill>
                  <a:prstClr val="black"/>
                </a:solidFill>
                <a:latin typeface="Verdana" panose="020B0604030504040204" pitchFamily="34" charset="0"/>
                <a:ea typeface="Verdana" panose="020B0604030504040204" pitchFamily="34" charset="0"/>
                <a:cs typeface="Verdana" panose="020B0604030504040204" pitchFamily="34" charset="0"/>
                <a:hlinkClick r:id="rId3"/>
              </a:rPr>
              <a:t>http://www.education.state.pa.us</a:t>
            </a:r>
            <a:endParaRPr lang="en-US"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p:cNvPicPr>
            <a:picLocks noChangeAspect="1"/>
          </p:cNvPicPr>
          <p:nvPr/>
        </p:nvPicPr>
        <p:blipFill rotWithShape="1">
          <a:blip r:embed="rId4"/>
          <a:srcRect l="1073" r="2564" b="40685"/>
          <a:stretch/>
        </p:blipFill>
        <p:spPr>
          <a:xfrm>
            <a:off x="1143000" y="1524000"/>
            <a:ext cx="6794349" cy="4173586"/>
          </a:xfrm>
          <a:prstGeom prst="rect">
            <a:avLst/>
          </a:prstGeom>
          <a:effectLst>
            <a:outerShdw blurRad="63500" sx="102000" sy="102000" algn="ctr" rotWithShape="0">
              <a:prstClr val="black">
                <a:alpha val="40000"/>
              </a:prstClr>
            </a:outerShdw>
          </a:effectLst>
        </p:spPr>
      </p:pic>
      <p:sp>
        <p:nvSpPr>
          <p:cNvPr id="9" name="Rectangle 8"/>
          <p:cNvSpPr/>
          <p:nvPr/>
        </p:nvSpPr>
        <p:spPr>
          <a:xfrm>
            <a:off x="1108364" y="3000889"/>
            <a:ext cx="1141072" cy="275709"/>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ight Arrow 7"/>
          <p:cNvSpPr/>
          <p:nvPr/>
        </p:nvSpPr>
        <p:spPr>
          <a:xfrm rot="1612117">
            <a:off x="552201" y="2726361"/>
            <a:ext cx="628650" cy="285749"/>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87193851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1445" y="5197465"/>
            <a:ext cx="8351422" cy="1363515"/>
          </a:xfrm>
        </p:spPr>
        <p:txBody>
          <a:bodyPr/>
          <a:lstStyle/>
          <a:p>
            <a:pPr marL="342900" indent="-342900">
              <a:spcBef>
                <a:spcPts val="0"/>
              </a:spcBef>
              <a:spcAft>
                <a:spcPts val="0"/>
              </a:spcAft>
              <a:buFont typeface="Arial" panose="020B0604020202020204" pitchFamily="34" charset="0"/>
              <a:buChar char="•"/>
            </a:pPr>
            <a:r>
              <a:rPr lang="en-US" u="none" dirty="0" smtClean="0"/>
              <a:t>Information available under the EWS tab includes: Attendance, Behavior, Current course grades</a:t>
            </a:r>
          </a:p>
          <a:p>
            <a:pPr marL="342900" indent="-342900">
              <a:spcBef>
                <a:spcPts val="0"/>
              </a:spcBef>
              <a:spcAft>
                <a:spcPts val="0"/>
              </a:spcAft>
              <a:buFont typeface="Arial" panose="020B0604020202020204" pitchFamily="34" charset="0"/>
              <a:buChar char="•"/>
            </a:pPr>
            <a:r>
              <a:rPr lang="en-US" u="none" dirty="0"/>
              <a:t>To get further details about each metric click on the </a:t>
            </a:r>
            <a:r>
              <a:rPr lang="en-US" u="none" dirty="0" smtClean="0"/>
              <a:t>More </a:t>
            </a:r>
            <a:r>
              <a:rPr lang="en-US" u="none" dirty="0"/>
              <a:t>button</a:t>
            </a:r>
          </a:p>
          <a:p>
            <a:pPr marL="342900" indent="-342900">
              <a:buFont typeface="Arial" panose="020B0604020202020204" pitchFamily="34" charset="0"/>
              <a:buChar char="•"/>
            </a:pPr>
            <a:endParaRPr lang="en-US" u="none" dirty="0" smtClean="0"/>
          </a:p>
          <a:p>
            <a:endParaRPr lang="en-US" u="none" dirty="0"/>
          </a:p>
        </p:txBody>
      </p:sp>
      <p:sp>
        <p:nvSpPr>
          <p:cNvPr id="3" name="Title 2"/>
          <p:cNvSpPr>
            <a:spLocks noGrp="1"/>
          </p:cNvSpPr>
          <p:nvPr>
            <p:ph type="title"/>
          </p:nvPr>
        </p:nvSpPr>
        <p:spPr/>
        <p:txBody>
          <a:bodyPr/>
          <a:lstStyle/>
          <a:p>
            <a:r>
              <a:rPr lang="en-US" dirty="0" smtClean="0"/>
              <a:t>Student Profile: Early Warning System Tab</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70</a:t>
            </a:fld>
            <a:endParaRPr lang="en-US" altLang="en-US" dirty="0"/>
          </a:p>
        </p:txBody>
      </p:sp>
      <p:pic>
        <p:nvPicPr>
          <p:cNvPr id="5" name="Picture 4"/>
          <p:cNvPicPr>
            <a:picLocks noChangeAspect="1"/>
          </p:cNvPicPr>
          <p:nvPr/>
        </p:nvPicPr>
        <p:blipFill>
          <a:blip r:embed="rId3"/>
          <a:stretch>
            <a:fillRect/>
          </a:stretch>
        </p:blipFill>
        <p:spPr>
          <a:xfrm>
            <a:off x="914400" y="1206754"/>
            <a:ext cx="7268571" cy="3876571"/>
          </a:xfrm>
          <a:prstGeom prst="rect">
            <a:avLst/>
          </a:prstGeom>
          <a:effectLst>
            <a:outerShdw blurRad="63500" sx="102000" sy="102000" algn="ctr" rotWithShape="0">
              <a:prstClr val="black">
                <a:alpha val="40000"/>
              </a:prstClr>
            </a:outerShdw>
          </a:effectLst>
        </p:spPr>
      </p:pic>
      <p:sp>
        <p:nvSpPr>
          <p:cNvPr id="6" name="Right Arrow 5"/>
          <p:cNvSpPr/>
          <p:nvPr/>
        </p:nvSpPr>
        <p:spPr>
          <a:xfrm rot="21600000">
            <a:off x="38100" y="2661784"/>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Arrow 6"/>
          <p:cNvSpPr/>
          <p:nvPr/>
        </p:nvSpPr>
        <p:spPr>
          <a:xfrm rot="21600000">
            <a:off x="38100" y="3303802"/>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Arrow 7"/>
          <p:cNvSpPr/>
          <p:nvPr/>
        </p:nvSpPr>
        <p:spPr>
          <a:xfrm rot="21600000">
            <a:off x="38099" y="4220606"/>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9635699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7CBC692-CCD7-4F0B-BDA6-35A7FDB246B5}" type="slidenum">
              <a:rPr lang="en-US" altLang="en-US" smtClean="0"/>
              <a:pPr>
                <a:defRPr/>
              </a:pPr>
              <a:t>71</a:t>
            </a:fld>
            <a:endParaRPr lang="en-US" altLang="en-US" dirty="0"/>
          </a:p>
        </p:txBody>
      </p:sp>
      <p:sp>
        <p:nvSpPr>
          <p:cNvPr id="3" name="Title 2"/>
          <p:cNvSpPr>
            <a:spLocks noGrp="1"/>
          </p:cNvSpPr>
          <p:nvPr>
            <p:ph type="title"/>
          </p:nvPr>
        </p:nvSpPr>
        <p:spPr/>
        <p:txBody>
          <a:bodyPr/>
          <a:lstStyle/>
          <a:p>
            <a:r>
              <a:rPr lang="en-US" dirty="0" smtClean="0"/>
              <a:t>Student Profile: Student Information </a:t>
            </a:r>
            <a:endParaRPr lang="en-US" dirty="0"/>
          </a:p>
        </p:txBody>
      </p:sp>
    </p:spTree>
    <p:extLst>
      <p:ext uri="{BB962C8B-B14F-4D97-AF65-F5344CB8AC3E}">
        <p14:creationId xmlns:p14="http://schemas.microsoft.com/office/powerpoint/2010/main" val="267972763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7761" y="3886200"/>
            <a:ext cx="8229600" cy="2085583"/>
          </a:xfrm>
          <a:ln>
            <a:solidFill>
              <a:schemeClr val="bg1"/>
            </a:solidFill>
          </a:ln>
          <a:effectLst/>
        </p:spPr>
        <p:txBody>
          <a:bodyPr/>
          <a:lstStyle/>
          <a:p>
            <a:pPr marL="342900" indent="-342900">
              <a:spcBef>
                <a:spcPts val="0"/>
              </a:spcBef>
              <a:spcAft>
                <a:spcPts val="0"/>
              </a:spcAft>
              <a:buFont typeface="Arial" panose="020B0604020202020204" pitchFamily="34" charset="0"/>
              <a:buChar char="•"/>
            </a:pPr>
            <a:r>
              <a:rPr lang="en-US" u="none" dirty="0" smtClean="0"/>
              <a:t>Interventions assigned to this student appear in the green circle next to the student picture</a:t>
            </a:r>
          </a:p>
          <a:p>
            <a:pPr marL="342900" indent="-342900">
              <a:spcBef>
                <a:spcPts val="0"/>
              </a:spcBef>
              <a:spcAft>
                <a:spcPts val="0"/>
              </a:spcAft>
              <a:buFont typeface="Arial" panose="020B0604020202020204" pitchFamily="34" charset="0"/>
              <a:buChar char="•"/>
            </a:pPr>
            <a:r>
              <a:rPr lang="en-US" u="none" dirty="0" smtClean="0"/>
              <a:t>The red flag indicates this student is a dropout risk</a:t>
            </a:r>
          </a:p>
          <a:p>
            <a:pPr marL="342900" indent="-342900">
              <a:spcBef>
                <a:spcPts val="0"/>
              </a:spcBef>
              <a:spcAft>
                <a:spcPts val="0"/>
              </a:spcAft>
              <a:buFont typeface="Arial" panose="020B0604020202020204" pitchFamily="34" charset="0"/>
              <a:buChar char="•"/>
            </a:pPr>
            <a:r>
              <a:rPr lang="en-US" u="none" dirty="0" smtClean="0"/>
              <a:t>Student’s homeroom teacher is indicated</a:t>
            </a:r>
          </a:p>
          <a:p>
            <a:pPr marL="342900" indent="-342900">
              <a:spcBef>
                <a:spcPts val="0"/>
              </a:spcBef>
              <a:spcAft>
                <a:spcPts val="0"/>
              </a:spcAft>
              <a:buFont typeface="Arial" panose="020B0604020202020204" pitchFamily="34" charset="0"/>
              <a:buChar char="•"/>
            </a:pPr>
            <a:r>
              <a:rPr lang="en-US" u="none" dirty="0" smtClean="0"/>
              <a:t>Click on the Student Information tab to be shown student overview information</a:t>
            </a:r>
          </a:p>
          <a:p>
            <a:pPr marL="342900" indent="-342900">
              <a:buFont typeface="Arial" panose="020B0604020202020204" pitchFamily="34" charset="0"/>
              <a:buChar char="•"/>
            </a:pPr>
            <a:endParaRPr lang="en-US" u="none" dirty="0" smtClean="0"/>
          </a:p>
          <a:p>
            <a:endParaRPr lang="en-US" u="none" dirty="0" smtClean="0"/>
          </a:p>
          <a:p>
            <a:pPr marL="342900" indent="-342900">
              <a:buFont typeface="Arial" panose="020B0604020202020204" pitchFamily="34" charset="0"/>
              <a:buChar char="•"/>
            </a:pPr>
            <a:endParaRPr lang="en-US" u="none" dirty="0"/>
          </a:p>
        </p:txBody>
      </p:sp>
      <p:sp>
        <p:nvSpPr>
          <p:cNvPr id="3" name="Title 2"/>
          <p:cNvSpPr>
            <a:spLocks noGrp="1"/>
          </p:cNvSpPr>
          <p:nvPr>
            <p:ph type="title"/>
          </p:nvPr>
        </p:nvSpPr>
        <p:spPr/>
        <p:txBody>
          <a:bodyPr/>
          <a:lstStyle/>
          <a:p>
            <a:r>
              <a:rPr lang="en-US" dirty="0" smtClean="0"/>
              <a:t>Student Profile: Student Information Overview </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72</a:t>
            </a:fld>
            <a:endParaRPr lang="en-US" altLang="en-US" dirty="0"/>
          </a:p>
        </p:txBody>
      </p:sp>
      <p:pic>
        <p:nvPicPr>
          <p:cNvPr id="6" name="Picture 5"/>
          <p:cNvPicPr>
            <a:picLocks noChangeAspect="1"/>
          </p:cNvPicPr>
          <p:nvPr/>
        </p:nvPicPr>
        <p:blipFill>
          <a:blip r:embed="rId3"/>
          <a:stretch>
            <a:fillRect/>
          </a:stretch>
        </p:blipFill>
        <p:spPr>
          <a:xfrm>
            <a:off x="143068" y="2035453"/>
            <a:ext cx="8869714" cy="1392857"/>
          </a:xfrm>
          <a:prstGeom prst="rect">
            <a:avLst/>
          </a:prstGeom>
          <a:effectLst>
            <a:outerShdw blurRad="63500" sx="102000" sy="102000" algn="ctr" rotWithShape="0">
              <a:prstClr val="black">
                <a:alpha val="40000"/>
              </a:prstClr>
            </a:outerShdw>
          </a:effectLst>
        </p:spPr>
      </p:pic>
      <p:sp>
        <p:nvSpPr>
          <p:cNvPr id="8" name="Right Arrow 7"/>
          <p:cNvSpPr/>
          <p:nvPr/>
        </p:nvSpPr>
        <p:spPr>
          <a:xfrm rot="8400000">
            <a:off x="321564" y="1703418"/>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Arrow 8"/>
          <p:cNvSpPr/>
          <p:nvPr/>
        </p:nvSpPr>
        <p:spPr>
          <a:xfrm rot="8400000">
            <a:off x="938799" y="1703418"/>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Arrow 9"/>
          <p:cNvSpPr/>
          <p:nvPr/>
        </p:nvSpPr>
        <p:spPr>
          <a:xfrm rot="8400000">
            <a:off x="5815599" y="1809828"/>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143068" y="2731882"/>
            <a:ext cx="1844047" cy="533096"/>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6457571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Student Profile: Student Information Tab</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73</a:t>
            </a:fld>
            <a:endParaRPr lang="en-US" altLang="en-US" dirty="0"/>
          </a:p>
        </p:txBody>
      </p:sp>
      <p:sp>
        <p:nvSpPr>
          <p:cNvPr id="6" name="Content Placeholder 5"/>
          <p:cNvSpPr>
            <a:spLocks noGrp="1"/>
          </p:cNvSpPr>
          <p:nvPr>
            <p:ph idx="1"/>
          </p:nvPr>
        </p:nvSpPr>
        <p:spPr>
          <a:xfrm>
            <a:off x="1807210" y="4806389"/>
            <a:ext cx="5556452" cy="990600"/>
          </a:xfrm>
          <a:ln>
            <a:solidFill>
              <a:schemeClr val="bg1"/>
            </a:solidFill>
          </a:ln>
          <a:effectLst/>
        </p:spPr>
        <p:txBody>
          <a:bodyPr/>
          <a:lstStyle/>
          <a:p>
            <a:r>
              <a:rPr lang="en-US" u="none" dirty="0" smtClean="0"/>
              <a:t>Address, parent contact and demographic information is displayed</a:t>
            </a:r>
            <a:endParaRPr lang="en-US" u="none" dirty="0"/>
          </a:p>
        </p:txBody>
      </p:sp>
      <p:pic>
        <p:nvPicPr>
          <p:cNvPr id="7" name="Picture 6"/>
          <p:cNvPicPr>
            <a:picLocks noChangeAspect="1"/>
          </p:cNvPicPr>
          <p:nvPr/>
        </p:nvPicPr>
        <p:blipFill>
          <a:blip r:embed="rId3"/>
          <a:stretch>
            <a:fillRect/>
          </a:stretch>
        </p:blipFill>
        <p:spPr>
          <a:xfrm>
            <a:off x="288783" y="1474572"/>
            <a:ext cx="8499429" cy="3097428"/>
          </a:xfrm>
          <a:prstGeom prst="rect">
            <a:avLst/>
          </a:prstGeom>
          <a:effectLst>
            <a:outerShdw blurRad="63500" sx="102000" sy="102000" algn="ctr" rotWithShape="0">
              <a:prstClr val="black">
                <a:alpha val="40000"/>
              </a:prstClr>
            </a:outerShdw>
          </a:effectLst>
        </p:spPr>
      </p:pic>
      <p:sp>
        <p:nvSpPr>
          <p:cNvPr id="8" name="Right Arrow 7"/>
          <p:cNvSpPr/>
          <p:nvPr/>
        </p:nvSpPr>
        <p:spPr>
          <a:xfrm rot="9825877">
            <a:off x="4621984" y="3335606"/>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Arrow 8"/>
          <p:cNvSpPr/>
          <p:nvPr/>
        </p:nvSpPr>
        <p:spPr>
          <a:xfrm rot="9825877">
            <a:off x="6970747" y="2330772"/>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Arrow 9"/>
          <p:cNvSpPr/>
          <p:nvPr/>
        </p:nvSpPr>
        <p:spPr>
          <a:xfrm rot="9825877">
            <a:off x="4258055" y="2496767"/>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64858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1" y="1219200"/>
            <a:ext cx="2666999" cy="4466667"/>
          </a:xfrm>
          <a:ln>
            <a:noFill/>
          </a:ln>
          <a:effectLst/>
        </p:spPr>
        <p:txBody>
          <a:bodyPr/>
          <a:lstStyle/>
          <a:p>
            <a:pPr marL="285750" indent="-285750">
              <a:spcBef>
                <a:spcPts val="0"/>
              </a:spcBef>
              <a:spcAft>
                <a:spcPts val="0"/>
              </a:spcAft>
              <a:buFont typeface="Arial" panose="020B0604020202020204" pitchFamily="34" charset="0"/>
              <a:buChar char="•"/>
            </a:pPr>
            <a:r>
              <a:rPr lang="en-US" u="none" dirty="0" smtClean="0"/>
              <a:t>Additional student information displayed includes:</a:t>
            </a:r>
          </a:p>
          <a:p>
            <a:pPr marL="742950" lvl="1" indent="-285750">
              <a:spcBef>
                <a:spcPts val="0"/>
              </a:spcBef>
              <a:spcAft>
                <a:spcPts val="0"/>
              </a:spcAft>
            </a:pPr>
            <a:r>
              <a:rPr lang="en-US" dirty="0" smtClean="0"/>
              <a:t>School information</a:t>
            </a:r>
          </a:p>
          <a:p>
            <a:pPr marL="742950" lvl="1" indent="-285750">
              <a:spcBef>
                <a:spcPts val="0"/>
              </a:spcBef>
              <a:spcAft>
                <a:spcPts val="0"/>
              </a:spcAft>
            </a:pPr>
            <a:r>
              <a:rPr lang="en-US" u="none" dirty="0" smtClean="0"/>
              <a:t>Program status</a:t>
            </a:r>
          </a:p>
          <a:p>
            <a:pPr marL="742950" lvl="1" indent="-285750">
              <a:spcBef>
                <a:spcPts val="0"/>
              </a:spcBef>
              <a:spcAft>
                <a:spcPts val="0"/>
              </a:spcAft>
            </a:pPr>
            <a:r>
              <a:rPr lang="en-US" dirty="0" smtClean="0"/>
              <a:t>Special services</a:t>
            </a:r>
          </a:p>
          <a:p>
            <a:pPr marL="742950" lvl="1" indent="-285750">
              <a:spcBef>
                <a:spcPts val="0"/>
              </a:spcBef>
              <a:spcAft>
                <a:spcPts val="0"/>
              </a:spcAft>
            </a:pPr>
            <a:r>
              <a:rPr lang="en-US" dirty="0" smtClean="0"/>
              <a:t>Other student information</a:t>
            </a:r>
            <a:endParaRPr lang="en-US" u="none" dirty="0"/>
          </a:p>
        </p:txBody>
      </p:sp>
      <p:sp>
        <p:nvSpPr>
          <p:cNvPr id="3" name="Title 2"/>
          <p:cNvSpPr>
            <a:spLocks noGrp="1"/>
          </p:cNvSpPr>
          <p:nvPr>
            <p:ph type="title"/>
          </p:nvPr>
        </p:nvSpPr>
        <p:spPr/>
        <p:txBody>
          <a:bodyPr/>
          <a:lstStyle/>
          <a:p>
            <a:r>
              <a:rPr lang="en-US" dirty="0" smtClean="0"/>
              <a:t>Student Profile: Additional Student Information </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74</a:t>
            </a:fld>
            <a:endParaRPr lang="en-US" altLang="en-US" dirty="0"/>
          </a:p>
        </p:txBody>
      </p:sp>
      <p:pic>
        <p:nvPicPr>
          <p:cNvPr id="10" name="Picture 9"/>
          <p:cNvPicPr>
            <a:picLocks noChangeAspect="1"/>
          </p:cNvPicPr>
          <p:nvPr/>
        </p:nvPicPr>
        <p:blipFill>
          <a:blip r:embed="rId3"/>
          <a:stretch>
            <a:fillRect/>
          </a:stretch>
        </p:blipFill>
        <p:spPr>
          <a:xfrm>
            <a:off x="2691597" y="1259733"/>
            <a:ext cx="5838095" cy="4419048"/>
          </a:xfrm>
          <a:prstGeom prst="rect">
            <a:avLst/>
          </a:prstGeom>
          <a:effectLst>
            <a:outerShdw blurRad="63500" sx="102000" sy="102000" algn="ctr" rotWithShape="0">
              <a:prstClr val="black">
                <a:alpha val="40000"/>
              </a:prstClr>
            </a:outerShdw>
          </a:effectLst>
        </p:spPr>
      </p:pic>
      <p:sp>
        <p:nvSpPr>
          <p:cNvPr id="11" name="Right Arrow 10"/>
          <p:cNvSpPr/>
          <p:nvPr/>
        </p:nvSpPr>
        <p:spPr>
          <a:xfrm rot="9825877">
            <a:off x="7633174" y="3451688"/>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Arrow 11"/>
          <p:cNvSpPr/>
          <p:nvPr/>
        </p:nvSpPr>
        <p:spPr>
          <a:xfrm rot="9825877">
            <a:off x="4145642" y="3421760"/>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Arrow 12"/>
          <p:cNvSpPr/>
          <p:nvPr/>
        </p:nvSpPr>
        <p:spPr>
          <a:xfrm rot="9825877">
            <a:off x="7628740" y="1138783"/>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Arrow 13"/>
          <p:cNvSpPr/>
          <p:nvPr/>
        </p:nvSpPr>
        <p:spPr>
          <a:xfrm rot="9825877">
            <a:off x="4151348" y="1130246"/>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9060228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7CBC692-CCD7-4F0B-BDA6-35A7FDB246B5}" type="slidenum">
              <a:rPr lang="en-US" altLang="en-US" smtClean="0"/>
              <a:pPr>
                <a:defRPr/>
              </a:pPr>
              <a:t>75</a:t>
            </a:fld>
            <a:endParaRPr lang="en-US" altLang="en-US" dirty="0"/>
          </a:p>
        </p:txBody>
      </p:sp>
      <p:sp>
        <p:nvSpPr>
          <p:cNvPr id="3" name="Title 2"/>
          <p:cNvSpPr>
            <a:spLocks noGrp="1"/>
          </p:cNvSpPr>
          <p:nvPr>
            <p:ph type="title"/>
          </p:nvPr>
        </p:nvSpPr>
        <p:spPr/>
        <p:txBody>
          <a:bodyPr/>
          <a:lstStyle/>
          <a:p>
            <a:r>
              <a:rPr lang="en-US" dirty="0" smtClean="0"/>
              <a:t>Student Profile: Academic Dashboard</a:t>
            </a:r>
            <a:endParaRPr lang="en-US" dirty="0"/>
          </a:p>
        </p:txBody>
      </p:sp>
    </p:spTree>
    <p:extLst>
      <p:ext uri="{BB962C8B-B14F-4D97-AF65-F5344CB8AC3E}">
        <p14:creationId xmlns:p14="http://schemas.microsoft.com/office/powerpoint/2010/main" val="85251773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599"/>
            <a:ext cx="8229600" cy="1990809"/>
          </a:xfrm>
        </p:spPr>
        <p:txBody>
          <a:bodyPr/>
          <a:lstStyle/>
          <a:p>
            <a:pPr marL="285750" indent="-285750">
              <a:spcBef>
                <a:spcPts val="0"/>
              </a:spcBef>
              <a:spcAft>
                <a:spcPts val="0"/>
              </a:spcAft>
              <a:buFont typeface="Arial" panose="020B0604020202020204" pitchFamily="34" charset="0"/>
              <a:buChar char="•"/>
            </a:pPr>
            <a:r>
              <a:rPr lang="en-US" u="none" dirty="0" smtClean="0"/>
              <a:t>The 7 tabs under Academic Dashboard include: Overview, Attendance and Discipline, State and Local Assessments, Grade and Credits, Advanced Academics, College and Career Readiness </a:t>
            </a:r>
            <a:endParaRPr lang="en-US" sz="2000" u="none" dirty="0" smtClean="0"/>
          </a:p>
          <a:p>
            <a:pPr marL="285750" indent="-285750">
              <a:spcBef>
                <a:spcPts val="0"/>
              </a:spcBef>
              <a:spcAft>
                <a:spcPts val="0"/>
              </a:spcAft>
              <a:buFont typeface="Arial" panose="020B0604020202020204" pitchFamily="34" charset="0"/>
              <a:buChar char="•"/>
            </a:pPr>
            <a:r>
              <a:rPr lang="en-US" sz="2000" u="none" dirty="0" smtClean="0"/>
              <a:t>Open the Overview tab under the Academic Dashboard tab</a:t>
            </a:r>
            <a:endParaRPr lang="en-US" sz="2000" u="none" dirty="0"/>
          </a:p>
        </p:txBody>
      </p:sp>
      <p:sp>
        <p:nvSpPr>
          <p:cNvPr id="3" name="Title 2"/>
          <p:cNvSpPr>
            <a:spLocks noGrp="1"/>
          </p:cNvSpPr>
          <p:nvPr>
            <p:ph type="title"/>
          </p:nvPr>
        </p:nvSpPr>
        <p:spPr/>
        <p:txBody>
          <a:bodyPr/>
          <a:lstStyle/>
          <a:p>
            <a:r>
              <a:rPr lang="en-US" sz="2400" dirty="0" smtClean="0"/>
              <a:t>Academic Dashboard: Student Profile </a:t>
            </a:r>
            <a:endParaRPr lang="en-US" sz="2400"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solidFill>
                  <a:prstClr val="black"/>
                </a:solidFill>
              </a:rPr>
              <a:pPr>
                <a:defRPr/>
              </a:pPr>
              <a:t>76</a:t>
            </a:fld>
            <a:endParaRPr lang="en-US" altLang="en-US" dirty="0">
              <a:solidFill>
                <a:prstClr val="black"/>
              </a:solidFill>
            </a:endParaRPr>
          </a:p>
        </p:txBody>
      </p:sp>
      <p:pic>
        <p:nvPicPr>
          <p:cNvPr id="7" name="Picture 6"/>
          <p:cNvPicPr>
            <a:picLocks noChangeAspect="1"/>
          </p:cNvPicPr>
          <p:nvPr/>
        </p:nvPicPr>
        <p:blipFill>
          <a:blip r:embed="rId3"/>
          <a:stretch>
            <a:fillRect/>
          </a:stretch>
        </p:blipFill>
        <p:spPr>
          <a:xfrm>
            <a:off x="283381" y="3636729"/>
            <a:ext cx="8577238" cy="1754191"/>
          </a:xfrm>
          <a:prstGeom prst="rect">
            <a:avLst/>
          </a:prstGeom>
          <a:effectLst>
            <a:outerShdw blurRad="63500" sx="102000" sy="102000" algn="ctr" rotWithShape="0">
              <a:prstClr val="black">
                <a:alpha val="40000"/>
              </a:prstClr>
            </a:outerShdw>
          </a:effectLst>
        </p:spPr>
      </p:pic>
      <p:sp>
        <p:nvSpPr>
          <p:cNvPr id="9" name="Rectangle 8"/>
          <p:cNvSpPr/>
          <p:nvPr/>
        </p:nvSpPr>
        <p:spPr>
          <a:xfrm>
            <a:off x="457200" y="4770423"/>
            <a:ext cx="8403419" cy="533096"/>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Arrow 9"/>
          <p:cNvSpPr/>
          <p:nvPr/>
        </p:nvSpPr>
        <p:spPr>
          <a:xfrm rot="-5400000">
            <a:off x="504898" y="5293519"/>
            <a:ext cx="838200" cy="366667"/>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5481488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15000" y="1272584"/>
            <a:ext cx="2891721" cy="4747216"/>
          </a:xfrm>
        </p:spPr>
        <p:txBody>
          <a:bodyPr/>
          <a:lstStyle/>
          <a:p>
            <a:pPr marL="342900" indent="-342900">
              <a:spcBef>
                <a:spcPts val="0"/>
              </a:spcBef>
              <a:spcAft>
                <a:spcPts val="0"/>
              </a:spcAft>
              <a:buFont typeface="Arial" panose="020B0604020202020204" pitchFamily="34" charset="0"/>
              <a:buChar char="•"/>
            </a:pPr>
            <a:r>
              <a:rPr lang="en-US" u="none" dirty="0" smtClean="0"/>
              <a:t>Overview tab for student displays high level metrics for this student in each of the categories</a:t>
            </a:r>
          </a:p>
          <a:p>
            <a:pPr marL="342900" indent="-342900">
              <a:spcBef>
                <a:spcPts val="0"/>
              </a:spcBef>
              <a:spcAft>
                <a:spcPts val="0"/>
              </a:spcAft>
              <a:buFont typeface="Arial" panose="020B0604020202020204" pitchFamily="34" charset="0"/>
              <a:buChar char="•"/>
            </a:pPr>
            <a:r>
              <a:rPr lang="en-US" u="none" dirty="0" smtClean="0"/>
              <a:t>Performance Summary indicates metrics met against the goal for this student</a:t>
            </a:r>
          </a:p>
          <a:p>
            <a:pPr marL="342900" indent="-342900">
              <a:spcBef>
                <a:spcPts val="0"/>
              </a:spcBef>
              <a:buFont typeface="Arial" panose="020B0604020202020204" pitchFamily="34" charset="0"/>
              <a:buChar char="•"/>
            </a:pPr>
            <a:endParaRPr lang="en-US" u="none" dirty="0"/>
          </a:p>
        </p:txBody>
      </p:sp>
      <p:sp>
        <p:nvSpPr>
          <p:cNvPr id="3" name="Title 2"/>
          <p:cNvSpPr>
            <a:spLocks noGrp="1"/>
          </p:cNvSpPr>
          <p:nvPr>
            <p:ph type="title"/>
          </p:nvPr>
        </p:nvSpPr>
        <p:spPr/>
        <p:txBody>
          <a:bodyPr/>
          <a:lstStyle/>
          <a:p>
            <a:r>
              <a:rPr lang="en-US" dirty="0" smtClean="0"/>
              <a:t>Academic Dashboard: Overview Tab</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77</a:t>
            </a:fld>
            <a:endParaRPr lang="en-US" altLang="en-US" dirty="0"/>
          </a:p>
        </p:txBody>
      </p:sp>
      <p:pic>
        <p:nvPicPr>
          <p:cNvPr id="6" name="Picture 5"/>
          <p:cNvPicPr>
            <a:picLocks noChangeAspect="1"/>
          </p:cNvPicPr>
          <p:nvPr/>
        </p:nvPicPr>
        <p:blipFill>
          <a:blip r:embed="rId3"/>
          <a:stretch>
            <a:fillRect/>
          </a:stretch>
        </p:blipFill>
        <p:spPr>
          <a:xfrm>
            <a:off x="4557714" y="3424238"/>
            <a:ext cx="28571" cy="9524"/>
          </a:xfrm>
          <a:prstGeom prst="rect">
            <a:avLst/>
          </a:prstGeom>
        </p:spPr>
      </p:pic>
      <p:pic>
        <p:nvPicPr>
          <p:cNvPr id="8" name="Picture 7"/>
          <p:cNvPicPr>
            <a:picLocks noChangeAspect="1"/>
          </p:cNvPicPr>
          <p:nvPr/>
        </p:nvPicPr>
        <p:blipFill>
          <a:blip r:embed="rId4"/>
          <a:stretch>
            <a:fillRect/>
          </a:stretch>
        </p:blipFill>
        <p:spPr>
          <a:xfrm>
            <a:off x="214048" y="1219525"/>
            <a:ext cx="5500952" cy="485333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64492224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15000" y="1191635"/>
            <a:ext cx="3200400" cy="3456565"/>
          </a:xfrm>
        </p:spPr>
        <p:txBody>
          <a:bodyPr/>
          <a:lstStyle/>
          <a:p>
            <a:pPr marL="342900" indent="-342900">
              <a:spcBef>
                <a:spcPts val="0"/>
              </a:spcBef>
              <a:spcAft>
                <a:spcPts val="0"/>
              </a:spcAft>
              <a:buFont typeface="Arial" panose="020B0604020202020204" pitchFamily="34" charset="0"/>
              <a:buChar char="•"/>
            </a:pPr>
            <a:r>
              <a:rPr lang="en-US" u="none" dirty="0" smtClean="0"/>
              <a:t>Attendance metrics categories include: Daily attendance rate, Days absent, Class period absence rate, Tardy rate,</a:t>
            </a:r>
          </a:p>
          <a:p>
            <a:pPr marL="342900" indent="-342900">
              <a:spcBef>
                <a:spcPts val="0"/>
              </a:spcBef>
              <a:spcAft>
                <a:spcPts val="0"/>
              </a:spcAft>
              <a:buFont typeface="Arial" panose="020B0604020202020204" pitchFamily="34" charset="0"/>
              <a:buChar char="•"/>
            </a:pPr>
            <a:r>
              <a:rPr lang="en-US" u="none" dirty="0" smtClean="0"/>
              <a:t>The More button provides additional detail in each of these categories</a:t>
            </a:r>
          </a:p>
          <a:p>
            <a:endParaRPr lang="en-US" u="none" dirty="0" smtClean="0"/>
          </a:p>
          <a:p>
            <a:pPr marL="342900" indent="-342900">
              <a:buFont typeface="Arial" panose="020B0604020202020204" pitchFamily="34" charset="0"/>
              <a:buChar char="•"/>
            </a:pPr>
            <a:endParaRPr lang="en-US" u="none" dirty="0"/>
          </a:p>
        </p:txBody>
      </p:sp>
      <p:sp>
        <p:nvSpPr>
          <p:cNvPr id="3" name="Title 2"/>
          <p:cNvSpPr>
            <a:spLocks noGrp="1"/>
          </p:cNvSpPr>
          <p:nvPr>
            <p:ph type="title"/>
          </p:nvPr>
        </p:nvSpPr>
        <p:spPr/>
        <p:txBody>
          <a:bodyPr/>
          <a:lstStyle/>
          <a:p>
            <a:r>
              <a:rPr lang="en-US" dirty="0" smtClean="0"/>
              <a:t>Academic Dashboard: Attendance and Discipline</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78</a:t>
            </a:fld>
            <a:endParaRPr lang="en-US" altLang="en-US" dirty="0"/>
          </a:p>
        </p:txBody>
      </p:sp>
      <p:pic>
        <p:nvPicPr>
          <p:cNvPr id="6" name="Picture 5"/>
          <p:cNvPicPr>
            <a:picLocks noChangeAspect="1"/>
          </p:cNvPicPr>
          <p:nvPr/>
        </p:nvPicPr>
        <p:blipFill>
          <a:blip r:embed="rId3"/>
          <a:stretch>
            <a:fillRect/>
          </a:stretch>
        </p:blipFill>
        <p:spPr>
          <a:xfrm>
            <a:off x="222143" y="1191635"/>
            <a:ext cx="5492857" cy="4607143"/>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59300559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4048" y="4343400"/>
            <a:ext cx="8229600" cy="1524000"/>
          </a:xfrm>
        </p:spPr>
        <p:txBody>
          <a:bodyPr/>
          <a:lstStyle/>
          <a:p>
            <a:pPr marL="342900" indent="-342900">
              <a:spcBef>
                <a:spcPts val="0"/>
              </a:spcBef>
              <a:spcAft>
                <a:spcPts val="0"/>
              </a:spcAft>
              <a:buFont typeface="Arial" panose="020B0604020202020204" pitchFamily="34" charset="0"/>
              <a:buChar char="•"/>
            </a:pPr>
            <a:r>
              <a:rPr lang="en-US" u="none" dirty="0" smtClean="0"/>
              <a:t>The More button is available for most metric categories on the Academic Dashboard</a:t>
            </a:r>
          </a:p>
          <a:p>
            <a:pPr marL="342900" indent="-342900">
              <a:spcBef>
                <a:spcPts val="0"/>
              </a:spcBef>
              <a:spcAft>
                <a:spcPts val="0"/>
              </a:spcAft>
              <a:buFont typeface="Arial" panose="020B0604020202020204" pitchFamily="34" charset="0"/>
              <a:buChar char="•"/>
            </a:pPr>
            <a:r>
              <a:rPr lang="en-US" u="none" dirty="0" smtClean="0"/>
              <a:t>This button allows you to drill into more detailed information for the metric</a:t>
            </a:r>
            <a:endParaRPr lang="en-US" u="none" dirty="0"/>
          </a:p>
        </p:txBody>
      </p:sp>
      <p:sp>
        <p:nvSpPr>
          <p:cNvPr id="3" name="Title 2"/>
          <p:cNvSpPr>
            <a:spLocks noGrp="1"/>
          </p:cNvSpPr>
          <p:nvPr>
            <p:ph type="title"/>
          </p:nvPr>
        </p:nvSpPr>
        <p:spPr/>
        <p:txBody>
          <a:bodyPr/>
          <a:lstStyle/>
          <a:p>
            <a:r>
              <a:rPr lang="en-US" dirty="0" smtClean="0"/>
              <a:t>Academic Dashboard: More Button</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79</a:t>
            </a:fld>
            <a:endParaRPr lang="en-US" altLang="en-US" dirty="0"/>
          </a:p>
        </p:txBody>
      </p:sp>
      <p:pic>
        <p:nvPicPr>
          <p:cNvPr id="5" name="Picture 4"/>
          <p:cNvPicPr>
            <a:picLocks noChangeAspect="1"/>
          </p:cNvPicPr>
          <p:nvPr/>
        </p:nvPicPr>
        <p:blipFill>
          <a:blip r:embed="rId3"/>
          <a:stretch>
            <a:fillRect/>
          </a:stretch>
        </p:blipFill>
        <p:spPr>
          <a:xfrm>
            <a:off x="310896" y="1395762"/>
            <a:ext cx="8610000" cy="2444163"/>
          </a:xfrm>
          <a:prstGeom prst="rect">
            <a:avLst/>
          </a:prstGeom>
          <a:effectLst>
            <a:outerShdw blurRad="63500" sx="102000" sy="102000" algn="ctr" rotWithShape="0">
              <a:prstClr val="black">
                <a:alpha val="40000"/>
              </a:prstClr>
            </a:outerShdw>
          </a:effectLst>
        </p:spPr>
      </p:pic>
      <p:sp>
        <p:nvSpPr>
          <p:cNvPr id="6" name="Right Arrow 5"/>
          <p:cNvSpPr/>
          <p:nvPr/>
        </p:nvSpPr>
        <p:spPr>
          <a:xfrm>
            <a:off x="6324600" y="2438056"/>
            <a:ext cx="838200" cy="366667"/>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7239000" y="2438056"/>
            <a:ext cx="914400" cy="366667"/>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30947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t="-871" b="10433"/>
          <a:stretch/>
        </p:blipFill>
        <p:spPr>
          <a:xfrm>
            <a:off x="450273" y="1451095"/>
            <a:ext cx="8342186" cy="3422602"/>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p:txBody>
          <a:bodyPr/>
          <a:lstStyle/>
          <a:p>
            <a:r>
              <a:rPr lang="en-US" sz="2400" dirty="0" smtClean="0"/>
              <a:t>Logging in to the Enterprise Portal</a:t>
            </a:r>
            <a:endParaRPr lang="en-US" sz="2400"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solidFill>
                  <a:prstClr val="black"/>
                </a:solidFill>
              </a:rPr>
              <a:pPr>
                <a:defRPr/>
              </a:pPr>
              <a:t>8</a:t>
            </a:fld>
            <a:endParaRPr lang="en-US" altLang="en-US" dirty="0">
              <a:solidFill>
                <a:prstClr val="black"/>
              </a:solidFill>
            </a:endParaRPr>
          </a:p>
        </p:txBody>
      </p:sp>
      <p:sp>
        <p:nvSpPr>
          <p:cNvPr id="6" name="TextBox 5"/>
          <p:cNvSpPr txBox="1"/>
          <p:nvPr/>
        </p:nvSpPr>
        <p:spPr>
          <a:xfrm>
            <a:off x="2743200" y="5213951"/>
            <a:ext cx="3125995" cy="707886"/>
          </a:xfrm>
          <a:prstGeom prst="rect">
            <a:avLst/>
          </a:prstGeom>
          <a:solidFill>
            <a:schemeClr val="bg1"/>
          </a:solidFill>
          <a:ln>
            <a:noFill/>
          </a:ln>
          <a:effectLst/>
        </p:spPr>
        <p:txBody>
          <a:bodyPr wrap="square" rtlCol="0">
            <a:spAutoFit/>
          </a:bodyPr>
          <a:lstStyle/>
          <a:p>
            <a:pPr marL="342900" indent="-342900">
              <a:buFont typeface="Arial" panose="020B0604020202020204" pitchFamily="34" charset="0"/>
              <a:buChar char="•"/>
            </a:pPr>
            <a:r>
              <a:rPr lang="en-US" sz="2000" dirty="0">
                <a:solidFill>
                  <a:prstClr val="black"/>
                </a:solidFill>
                <a:latin typeface="Verdana" panose="020B0604030504040204" pitchFamily="34" charset="0"/>
                <a:ea typeface="Verdana" panose="020B0604030504040204" pitchFamily="34" charset="0"/>
                <a:cs typeface="Verdana" panose="020B0604030504040204" pitchFamily="34" charset="0"/>
              </a:rPr>
              <a:t>Enter username and password</a:t>
            </a:r>
          </a:p>
        </p:txBody>
      </p:sp>
      <p:sp>
        <p:nvSpPr>
          <p:cNvPr id="8" name="Rectangle 7"/>
          <p:cNvSpPr/>
          <p:nvPr/>
        </p:nvSpPr>
        <p:spPr>
          <a:xfrm>
            <a:off x="4419600" y="2792772"/>
            <a:ext cx="1789180" cy="783662"/>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ight Arrow 8"/>
          <p:cNvSpPr/>
          <p:nvPr/>
        </p:nvSpPr>
        <p:spPr>
          <a:xfrm rot="1612117">
            <a:off x="3612039" y="2782825"/>
            <a:ext cx="628650" cy="285749"/>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80435076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909601"/>
            <a:ext cx="8229600" cy="1308319"/>
          </a:xfrm>
        </p:spPr>
        <p:txBody>
          <a:bodyPr/>
          <a:lstStyle/>
          <a:p>
            <a:pPr marL="342900" indent="-342900">
              <a:spcBef>
                <a:spcPts val="0"/>
              </a:spcBef>
              <a:spcAft>
                <a:spcPts val="0"/>
              </a:spcAft>
              <a:buFont typeface="Arial" panose="020B0604020202020204" pitchFamily="34" charset="0"/>
              <a:buChar char="•"/>
            </a:pPr>
            <a:r>
              <a:rPr lang="en-US" u="none" dirty="0" smtClean="0"/>
              <a:t>Discipline metrics are displayed under the same tab as the attendance metrics</a:t>
            </a:r>
          </a:p>
          <a:p>
            <a:pPr marL="342900" indent="-342900">
              <a:spcBef>
                <a:spcPts val="0"/>
              </a:spcBef>
              <a:spcAft>
                <a:spcPts val="0"/>
              </a:spcAft>
              <a:buFont typeface="Arial" panose="020B0604020202020204" pitchFamily="34" charset="0"/>
              <a:buChar char="•"/>
            </a:pPr>
            <a:r>
              <a:rPr lang="en-US" u="none" dirty="0" smtClean="0"/>
              <a:t>Discipline referrals for state reportable offenses and school code of conduct offenses are displayed</a:t>
            </a:r>
            <a:endParaRPr lang="en-US" u="none" dirty="0"/>
          </a:p>
        </p:txBody>
      </p:sp>
      <p:sp>
        <p:nvSpPr>
          <p:cNvPr id="3" name="Title 2"/>
          <p:cNvSpPr>
            <a:spLocks noGrp="1"/>
          </p:cNvSpPr>
          <p:nvPr>
            <p:ph type="title"/>
          </p:nvPr>
        </p:nvSpPr>
        <p:spPr/>
        <p:txBody>
          <a:bodyPr/>
          <a:lstStyle/>
          <a:p>
            <a:r>
              <a:rPr lang="en-US" dirty="0" smtClean="0"/>
              <a:t>Academic Dashboard: Discipline</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80</a:t>
            </a:fld>
            <a:endParaRPr lang="en-US" altLang="en-US" dirty="0"/>
          </a:p>
        </p:txBody>
      </p:sp>
      <p:pic>
        <p:nvPicPr>
          <p:cNvPr id="6" name="Picture 5"/>
          <p:cNvPicPr>
            <a:picLocks noChangeAspect="1"/>
          </p:cNvPicPr>
          <p:nvPr/>
        </p:nvPicPr>
        <p:blipFill>
          <a:blip r:embed="rId3"/>
          <a:stretch>
            <a:fillRect/>
          </a:stretch>
        </p:blipFill>
        <p:spPr>
          <a:xfrm>
            <a:off x="348000" y="1186935"/>
            <a:ext cx="8448000" cy="3722666"/>
          </a:xfrm>
          <a:prstGeom prst="rect">
            <a:avLst/>
          </a:prstGeom>
          <a:effectLst>
            <a:outerShdw blurRad="63500" sx="102000" sy="102000" algn="ctr" rotWithShape="0">
              <a:prstClr val="black">
                <a:alpha val="40000"/>
              </a:prstClr>
            </a:outerShdw>
          </a:effectLst>
        </p:spPr>
      </p:pic>
      <p:sp>
        <p:nvSpPr>
          <p:cNvPr id="7" name="Right Arrow 6"/>
          <p:cNvSpPr/>
          <p:nvPr/>
        </p:nvSpPr>
        <p:spPr>
          <a:xfrm rot="-10800000">
            <a:off x="1447800" y="2864935"/>
            <a:ext cx="838200" cy="366667"/>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12618" y="2864935"/>
            <a:ext cx="914400" cy="366667"/>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1880622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638800" y="1295400"/>
            <a:ext cx="3400875" cy="3505200"/>
          </a:xfrm>
        </p:spPr>
        <p:txBody>
          <a:bodyPr/>
          <a:lstStyle/>
          <a:p>
            <a:pPr marL="342900" indent="-342900">
              <a:spcBef>
                <a:spcPts val="0"/>
              </a:spcBef>
              <a:spcAft>
                <a:spcPts val="0"/>
              </a:spcAft>
              <a:buFont typeface="Arial" panose="020B0604020202020204" pitchFamily="34" charset="0"/>
              <a:buChar char="•"/>
            </a:pPr>
            <a:r>
              <a:rPr lang="en-US" u="none" dirty="0"/>
              <a:t>State Assessments </a:t>
            </a:r>
            <a:r>
              <a:rPr lang="en-US" u="none" dirty="0" smtClean="0"/>
              <a:t>tab shows </a:t>
            </a:r>
            <a:r>
              <a:rPr lang="en-US" u="none" dirty="0"/>
              <a:t>results for:</a:t>
            </a:r>
          </a:p>
          <a:p>
            <a:pPr marL="800100" lvl="1" indent="-342900">
              <a:spcBef>
                <a:spcPts val="0"/>
              </a:spcBef>
              <a:spcAft>
                <a:spcPts val="0"/>
              </a:spcAft>
            </a:pPr>
            <a:r>
              <a:rPr lang="en-US" dirty="0"/>
              <a:t>Performance on PSSA </a:t>
            </a:r>
            <a:r>
              <a:rPr lang="en-US" dirty="0" smtClean="0"/>
              <a:t>standards</a:t>
            </a:r>
          </a:p>
          <a:p>
            <a:pPr marL="800100" lvl="1" indent="-342900">
              <a:spcBef>
                <a:spcPts val="0"/>
              </a:spcBef>
              <a:spcAft>
                <a:spcPts val="0"/>
              </a:spcAft>
            </a:pPr>
            <a:r>
              <a:rPr lang="en-US" dirty="0" smtClean="0"/>
              <a:t>PSSA </a:t>
            </a:r>
            <a:r>
              <a:rPr lang="en-US" dirty="0"/>
              <a:t>Academic Content Standards </a:t>
            </a:r>
            <a:r>
              <a:rPr lang="en-US" dirty="0" smtClean="0"/>
              <a:t>performance</a:t>
            </a:r>
          </a:p>
          <a:p>
            <a:pPr marL="800100" lvl="1" indent="-342900">
              <a:spcBef>
                <a:spcPts val="0"/>
              </a:spcBef>
              <a:spcAft>
                <a:spcPts val="0"/>
              </a:spcAft>
            </a:pPr>
            <a:r>
              <a:rPr lang="en-US" dirty="0" smtClean="0"/>
              <a:t>Keystone performance results are shown if applicable</a:t>
            </a:r>
            <a:endParaRPr lang="en-US" dirty="0"/>
          </a:p>
          <a:p>
            <a:endParaRPr lang="en-US" dirty="0"/>
          </a:p>
        </p:txBody>
      </p:sp>
      <p:sp>
        <p:nvSpPr>
          <p:cNvPr id="3" name="Title 2"/>
          <p:cNvSpPr>
            <a:spLocks noGrp="1"/>
          </p:cNvSpPr>
          <p:nvPr>
            <p:ph type="title"/>
          </p:nvPr>
        </p:nvSpPr>
        <p:spPr/>
        <p:txBody>
          <a:bodyPr/>
          <a:lstStyle/>
          <a:p>
            <a:r>
              <a:rPr lang="en-US" dirty="0" smtClean="0"/>
              <a:t>Academic Dashboard: State Assessments Tab</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81</a:t>
            </a:fld>
            <a:endParaRPr lang="en-US" altLang="en-US" dirty="0"/>
          </a:p>
        </p:txBody>
      </p:sp>
      <p:pic>
        <p:nvPicPr>
          <p:cNvPr id="14" name="Picture 13"/>
          <p:cNvPicPr>
            <a:picLocks noChangeAspect="1"/>
          </p:cNvPicPr>
          <p:nvPr/>
        </p:nvPicPr>
        <p:blipFill>
          <a:blip r:embed="rId3"/>
          <a:stretch>
            <a:fillRect/>
          </a:stretch>
        </p:blipFill>
        <p:spPr>
          <a:xfrm>
            <a:off x="152400" y="2209800"/>
            <a:ext cx="5704000" cy="309409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0108209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436053" y="1524000"/>
            <a:ext cx="3555547" cy="3948556"/>
          </a:xfrm>
        </p:spPr>
        <p:txBody>
          <a:bodyPr/>
          <a:lstStyle/>
          <a:p>
            <a:pPr marL="342900" indent="-342900">
              <a:spcBef>
                <a:spcPts val="0"/>
              </a:spcBef>
              <a:spcAft>
                <a:spcPts val="0"/>
              </a:spcAft>
              <a:buFont typeface="Arial" panose="020B0604020202020204" pitchFamily="34" charset="0"/>
              <a:buChar char="•"/>
            </a:pPr>
            <a:r>
              <a:rPr lang="en-US" u="none" dirty="0" smtClean="0"/>
              <a:t>Local assessments tab shows results for:</a:t>
            </a:r>
          </a:p>
          <a:p>
            <a:pPr marL="800100" lvl="1" indent="-342900">
              <a:spcBef>
                <a:spcPts val="0"/>
              </a:spcBef>
              <a:spcAft>
                <a:spcPts val="0"/>
              </a:spcAft>
            </a:pPr>
            <a:r>
              <a:rPr lang="en-US" dirty="0" smtClean="0"/>
              <a:t>Benchmark Assessment Mastery</a:t>
            </a:r>
          </a:p>
          <a:p>
            <a:pPr marL="800100" lvl="1" indent="-342900">
              <a:spcBef>
                <a:spcPts val="0"/>
              </a:spcBef>
              <a:spcAft>
                <a:spcPts val="0"/>
              </a:spcAft>
            </a:pPr>
            <a:r>
              <a:rPr lang="en-US" u="none" dirty="0" smtClean="0"/>
              <a:t>Learning Standard Mastery for Reading, Writing, Math, Science, Social Studies </a:t>
            </a:r>
            <a:endParaRPr lang="en-US" u="none" dirty="0"/>
          </a:p>
        </p:txBody>
      </p:sp>
      <p:sp>
        <p:nvSpPr>
          <p:cNvPr id="3" name="Title 2"/>
          <p:cNvSpPr>
            <a:spLocks noGrp="1"/>
          </p:cNvSpPr>
          <p:nvPr>
            <p:ph type="title"/>
          </p:nvPr>
        </p:nvSpPr>
        <p:spPr/>
        <p:txBody>
          <a:bodyPr/>
          <a:lstStyle/>
          <a:p>
            <a:r>
              <a:rPr lang="en-US" dirty="0" smtClean="0"/>
              <a:t>Academic Dashboard: Local Assessments Tab</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82</a:t>
            </a:fld>
            <a:endParaRPr lang="en-US" altLang="en-US" dirty="0"/>
          </a:p>
        </p:txBody>
      </p:sp>
      <p:pic>
        <p:nvPicPr>
          <p:cNvPr id="5" name="Picture 4"/>
          <p:cNvPicPr>
            <a:picLocks noChangeAspect="1"/>
          </p:cNvPicPr>
          <p:nvPr/>
        </p:nvPicPr>
        <p:blipFill>
          <a:blip r:embed="rId3"/>
          <a:stretch>
            <a:fillRect/>
          </a:stretch>
        </p:blipFill>
        <p:spPr>
          <a:xfrm>
            <a:off x="914400" y="1206548"/>
            <a:ext cx="4452381" cy="546857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10894066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886773"/>
            <a:ext cx="2438400" cy="2362200"/>
          </a:xfrm>
        </p:spPr>
        <p:txBody>
          <a:bodyPr/>
          <a:lstStyle/>
          <a:p>
            <a:pPr lvl="0">
              <a:spcBef>
                <a:spcPts val="0"/>
              </a:spcBef>
              <a:spcAft>
                <a:spcPts val="0"/>
              </a:spcAft>
            </a:pPr>
            <a:r>
              <a:rPr lang="en-US" altLang="en-US" u="none" kern="1200" dirty="0"/>
              <a:t>Three metrics for grades are </a:t>
            </a:r>
            <a:r>
              <a:rPr lang="en-US" altLang="en-US" u="none" kern="1200" dirty="0" smtClean="0"/>
              <a:t>displayed:</a:t>
            </a:r>
            <a:endParaRPr lang="en-US" altLang="en-US" u="none" kern="1200" dirty="0"/>
          </a:p>
          <a:p>
            <a:pPr marL="342900" lvl="0" indent="-342900">
              <a:spcBef>
                <a:spcPts val="0"/>
              </a:spcBef>
              <a:spcAft>
                <a:spcPts val="0"/>
              </a:spcAft>
              <a:buFont typeface="Arial" panose="020B0604020202020204" pitchFamily="34" charset="0"/>
              <a:buChar char="•"/>
            </a:pPr>
            <a:r>
              <a:rPr lang="en-US" altLang="en-US" u="none" kern="1200" dirty="0"/>
              <a:t>Class Grades</a:t>
            </a:r>
          </a:p>
          <a:p>
            <a:pPr marL="342900" indent="-342900">
              <a:spcBef>
                <a:spcPts val="0"/>
              </a:spcBef>
              <a:spcAft>
                <a:spcPts val="0"/>
              </a:spcAft>
              <a:buFont typeface="Arial" panose="020B0604020202020204" pitchFamily="34" charset="0"/>
              <a:buChar char="•"/>
            </a:pPr>
            <a:r>
              <a:rPr lang="en-US" u="none" kern="1200" dirty="0"/>
              <a:t>Grades below C level</a:t>
            </a:r>
          </a:p>
          <a:p>
            <a:pPr marL="342900" indent="-342900">
              <a:spcBef>
                <a:spcPts val="0"/>
              </a:spcBef>
              <a:spcAft>
                <a:spcPts val="0"/>
              </a:spcAft>
              <a:buFont typeface="Arial" panose="020B0604020202020204" pitchFamily="34" charset="0"/>
              <a:buChar char="•"/>
            </a:pPr>
            <a:r>
              <a:rPr lang="en-US" u="none" kern="1200" dirty="0"/>
              <a:t>Algebra 1</a:t>
            </a:r>
            <a:endParaRPr lang="en-US" dirty="0"/>
          </a:p>
          <a:p>
            <a:endParaRPr lang="en-US" dirty="0"/>
          </a:p>
        </p:txBody>
      </p:sp>
      <p:sp>
        <p:nvSpPr>
          <p:cNvPr id="3" name="Title 2"/>
          <p:cNvSpPr>
            <a:spLocks noGrp="1"/>
          </p:cNvSpPr>
          <p:nvPr>
            <p:ph type="title"/>
          </p:nvPr>
        </p:nvSpPr>
        <p:spPr/>
        <p:txBody>
          <a:bodyPr/>
          <a:lstStyle/>
          <a:p>
            <a:r>
              <a:rPr lang="en-US" dirty="0" smtClean="0"/>
              <a:t>Academic Dashboard: Grades and Credits Tab</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83</a:t>
            </a:fld>
            <a:endParaRPr lang="en-US" altLang="en-US" dirty="0"/>
          </a:p>
        </p:txBody>
      </p:sp>
      <p:pic>
        <p:nvPicPr>
          <p:cNvPr id="5" name="Picture 4"/>
          <p:cNvPicPr>
            <a:picLocks noChangeAspect="1"/>
          </p:cNvPicPr>
          <p:nvPr/>
        </p:nvPicPr>
        <p:blipFill>
          <a:blip r:embed="rId3"/>
          <a:stretch>
            <a:fillRect/>
          </a:stretch>
        </p:blipFill>
        <p:spPr>
          <a:xfrm>
            <a:off x="3424315" y="1198458"/>
            <a:ext cx="5189333" cy="4825333"/>
          </a:xfrm>
          <a:prstGeom prst="rect">
            <a:avLst/>
          </a:prstGeom>
          <a:effectLst>
            <a:outerShdw blurRad="63500" sx="102000" sy="102000" algn="ctr" rotWithShape="0">
              <a:prstClr val="black">
                <a:alpha val="40000"/>
              </a:prstClr>
            </a:outerShdw>
          </a:effectLst>
        </p:spPr>
      </p:pic>
      <p:sp>
        <p:nvSpPr>
          <p:cNvPr id="12" name="Rectangle 11"/>
          <p:cNvSpPr/>
          <p:nvPr/>
        </p:nvSpPr>
        <p:spPr>
          <a:xfrm>
            <a:off x="3263993" y="4987755"/>
            <a:ext cx="1447800" cy="485227"/>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3248916" y="4272310"/>
            <a:ext cx="1447800" cy="485227"/>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3263993" y="2971800"/>
            <a:ext cx="1447800" cy="485227"/>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8117356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0477" y="1322575"/>
            <a:ext cx="7616952" cy="3493008"/>
          </a:xfrm>
          <a:ln w="12700">
            <a:noFill/>
          </a:ln>
          <a:effectLst>
            <a:outerShdw blurRad="63500" sx="102000" sy="102000" algn="ctr" rotWithShape="0">
              <a:prstClr val="black">
                <a:alpha val="40000"/>
              </a:prstClr>
            </a:outerShdw>
          </a:effectLst>
        </p:spPr>
      </p:pic>
      <p:sp>
        <p:nvSpPr>
          <p:cNvPr id="3" name="Title 2"/>
          <p:cNvSpPr>
            <a:spLocks noGrp="1"/>
          </p:cNvSpPr>
          <p:nvPr>
            <p:ph type="title"/>
          </p:nvPr>
        </p:nvSpPr>
        <p:spPr/>
        <p:txBody>
          <a:bodyPr/>
          <a:lstStyle/>
          <a:p>
            <a:r>
              <a:rPr lang="en-US" dirty="0" smtClean="0"/>
              <a:t>Student Grades: More button</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84</a:t>
            </a:fld>
            <a:endParaRPr lang="en-US" altLang="en-US" dirty="0"/>
          </a:p>
        </p:txBody>
      </p:sp>
      <p:sp>
        <p:nvSpPr>
          <p:cNvPr id="8" name="TextBox 6"/>
          <p:cNvSpPr txBox="1">
            <a:spLocks noChangeArrowheads="1"/>
          </p:cNvSpPr>
          <p:nvPr/>
        </p:nvSpPr>
        <p:spPr bwMode="auto">
          <a:xfrm>
            <a:off x="1003351" y="5135366"/>
            <a:ext cx="7131206" cy="1015663"/>
          </a:xfrm>
          <a:prstGeom prst="rect">
            <a:avLst/>
          </a:prstGeom>
          <a:noFill/>
          <a:ln w="12700">
            <a:solidFill>
              <a:schemeClr val="bg1"/>
            </a:solidFill>
            <a:miter lim="800000"/>
            <a:headEnd/>
            <a:tailEnd/>
          </a:ln>
          <a:effectLst/>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To see more detail, click on the More button,</a:t>
            </a:r>
          </a:p>
          <a:p>
            <a:pPr marL="342900" indent="-342900">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Y</a:t>
            </a:r>
            <a:r>
              <a:rPr lang="en-US" sz="2000" dirty="0" smtClean="0">
                <a:latin typeface="Verdana" panose="020B0604030504040204" pitchFamily="34" charset="0"/>
                <a:ea typeface="Verdana" panose="020B0604030504040204" pitchFamily="34" charset="0"/>
                <a:cs typeface="Verdana" panose="020B0604030504040204" pitchFamily="34" charset="0"/>
              </a:rPr>
              <a:t>ou see two options, Current Courses and Historical Chart</a:t>
            </a:r>
            <a:endParaRPr lang="en-US" sz="2000" dirty="0">
              <a:latin typeface="Verdana" panose="020B0604030504040204" pitchFamily="34" charset="0"/>
              <a:ea typeface="Verdana" panose="020B0604030504040204" pitchFamily="34" charset="0"/>
              <a:cs typeface="Verdana" panose="020B0604030504040204" pitchFamily="34" charset="0"/>
            </a:endParaRPr>
          </a:p>
        </p:txBody>
      </p:sp>
      <p:sp>
        <p:nvSpPr>
          <p:cNvPr id="9" name="Right Arrow 8"/>
          <p:cNvSpPr/>
          <p:nvPr/>
        </p:nvSpPr>
        <p:spPr>
          <a:xfrm>
            <a:off x="6172200" y="3698655"/>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7169727" y="3698655"/>
            <a:ext cx="1214629" cy="868175"/>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0538362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Student Grades: Current Courses</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85</a:t>
            </a:fld>
            <a:endParaRPr lang="en-US" altLang="en-US" dirty="0"/>
          </a:p>
        </p:txBody>
      </p:sp>
      <p:sp>
        <p:nvSpPr>
          <p:cNvPr id="6" name="TextBox 6"/>
          <p:cNvSpPr txBox="1">
            <a:spLocks noChangeArrowheads="1"/>
          </p:cNvSpPr>
          <p:nvPr/>
        </p:nvSpPr>
        <p:spPr bwMode="auto">
          <a:xfrm>
            <a:off x="814614" y="4905246"/>
            <a:ext cx="7543800" cy="1015663"/>
          </a:xfrm>
          <a:prstGeom prst="rect">
            <a:avLst/>
          </a:prstGeom>
          <a:noFill/>
          <a:ln w="12700">
            <a:solidFill>
              <a:schemeClr val="bg1"/>
            </a:solidFill>
            <a:miter lim="800000"/>
            <a:headEnd/>
            <a:tailEnd/>
          </a:ln>
          <a:effectLst/>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000" dirty="0" smtClean="0">
                <a:latin typeface="Verdana" panose="020B0604030504040204" pitchFamily="34" charset="0"/>
                <a:ea typeface="Verdana" panose="020B0604030504040204" pitchFamily="34" charset="0"/>
                <a:cs typeface="Verdana" panose="020B0604030504040204" pitchFamily="34" charset="0"/>
              </a:rPr>
              <a:t>The page displays </a:t>
            </a:r>
            <a:r>
              <a:rPr lang="en-US" sz="2000" dirty="0">
                <a:latin typeface="Verdana" panose="020B0604030504040204" pitchFamily="34" charset="0"/>
                <a:ea typeface="Verdana" panose="020B0604030504040204" pitchFamily="34" charset="0"/>
                <a:cs typeface="Verdana" panose="020B0604030504040204" pitchFamily="34" charset="0"/>
              </a:rPr>
              <a:t>all the students current </a:t>
            </a:r>
            <a:r>
              <a:rPr lang="en-US" sz="2000" dirty="0" smtClean="0">
                <a:latin typeface="Verdana" panose="020B0604030504040204" pitchFamily="34" charset="0"/>
                <a:ea typeface="Verdana" panose="020B0604030504040204" pitchFamily="34" charset="0"/>
                <a:cs typeface="Verdana" panose="020B0604030504040204" pitchFamily="34" charset="0"/>
              </a:rPr>
              <a:t>courses with</a:t>
            </a:r>
            <a:r>
              <a:rPr lang="en-US" sz="2000" dirty="0">
                <a:latin typeface="Verdana" panose="020B0604030504040204" pitchFamily="34" charset="0"/>
                <a:ea typeface="Verdana" panose="020B0604030504040204" pitchFamily="34" charset="0"/>
                <a:cs typeface="Verdana" panose="020B0604030504040204" pitchFamily="34" charset="0"/>
              </a:rPr>
              <a:t> </a:t>
            </a:r>
            <a:r>
              <a:rPr lang="en-US" sz="2000" dirty="0" smtClean="0">
                <a:latin typeface="Verdana" panose="020B0604030504040204" pitchFamily="34" charset="0"/>
                <a:ea typeface="Verdana" panose="020B0604030504040204" pitchFamily="34" charset="0"/>
                <a:cs typeface="Verdana" panose="020B0604030504040204" pitchFamily="34" charset="0"/>
              </a:rPr>
              <a:t>Course#, Description, Subject, Instructor, Grade Level, Credits to be Earned, and Grades Per Grading Period</a:t>
            </a:r>
          </a:p>
        </p:txBody>
      </p:sp>
      <p:pic>
        <p:nvPicPr>
          <p:cNvPr id="7" name="Picture 6"/>
          <p:cNvPicPr>
            <a:picLocks noChangeAspect="1"/>
          </p:cNvPicPr>
          <p:nvPr/>
        </p:nvPicPr>
        <p:blipFill>
          <a:blip r:embed="rId3"/>
          <a:stretch>
            <a:fillRect/>
          </a:stretch>
        </p:blipFill>
        <p:spPr>
          <a:xfrm>
            <a:off x="318799" y="1224747"/>
            <a:ext cx="8535428" cy="3409715"/>
          </a:xfrm>
          <a:prstGeom prst="rect">
            <a:avLst/>
          </a:prstGeom>
          <a:effectLst>
            <a:outerShdw blurRad="63500" sx="102000" sy="102000" algn="ctr" rotWithShape="0">
              <a:prstClr val="black">
                <a:alpha val="40000"/>
              </a:prstClr>
            </a:outerShdw>
          </a:effectLst>
        </p:spPr>
      </p:pic>
      <p:sp>
        <p:nvSpPr>
          <p:cNvPr id="13" name="Right Arrow 12"/>
          <p:cNvSpPr/>
          <p:nvPr/>
        </p:nvSpPr>
        <p:spPr>
          <a:xfrm rot="10800000">
            <a:off x="2043545" y="2133600"/>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318800" y="1981200"/>
            <a:ext cx="1724743" cy="597897"/>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3426077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43893" y="5032783"/>
            <a:ext cx="5838271" cy="899160"/>
          </a:xfrm>
        </p:spPr>
        <p:txBody>
          <a:bodyPr/>
          <a:lstStyle/>
          <a:p>
            <a:r>
              <a:rPr lang="en-US" u="none" dirty="0" smtClean="0"/>
              <a:t>Advanced Academics tab displays advanced course potential for </a:t>
            </a:r>
            <a:r>
              <a:rPr lang="en-US" u="none" dirty="0"/>
              <a:t>a</a:t>
            </a:r>
            <a:r>
              <a:rPr lang="en-US" u="none" dirty="0" smtClean="0"/>
              <a:t> student</a:t>
            </a:r>
            <a:endParaRPr lang="en-US" u="none" dirty="0"/>
          </a:p>
        </p:txBody>
      </p:sp>
      <p:sp>
        <p:nvSpPr>
          <p:cNvPr id="3" name="Title 2"/>
          <p:cNvSpPr>
            <a:spLocks noGrp="1"/>
          </p:cNvSpPr>
          <p:nvPr>
            <p:ph type="title"/>
          </p:nvPr>
        </p:nvSpPr>
        <p:spPr/>
        <p:txBody>
          <a:bodyPr/>
          <a:lstStyle/>
          <a:p>
            <a:r>
              <a:rPr lang="en-US" dirty="0" smtClean="0"/>
              <a:t>Academic Dashboard: Advanced Academics Tab</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86</a:t>
            </a:fld>
            <a:endParaRPr lang="en-US" altLang="en-US" dirty="0"/>
          </a:p>
        </p:txBody>
      </p:sp>
      <p:pic>
        <p:nvPicPr>
          <p:cNvPr id="8" name="Picture 7"/>
          <p:cNvPicPr>
            <a:picLocks noChangeAspect="1"/>
          </p:cNvPicPr>
          <p:nvPr/>
        </p:nvPicPr>
        <p:blipFill>
          <a:blip r:embed="rId3"/>
          <a:stretch>
            <a:fillRect/>
          </a:stretch>
        </p:blipFill>
        <p:spPr>
          <a:xfrm>
            <a:off x="740664" y="1311444"/>
            <a:ext cx="7773143" cy="3683239"/>
          </a:xfrm>
          <a:prstGeom prst="rect">
            <a:avLst/>
          </a:prstGeom>
          <a:effectLst>
            <a:outerShdw blurRad="63500" sx="102000" sy="102000" algn="ctr" rotWithShape="0">
              <a:prstClr val="black">
                <a:alpha val="40000"/>
              </a:prstClr>
            </a:outerShdw>
          </a:effectLst>
        </p:spPr>
      </p:pic>
      <p:sp>
        <p:nvSpPr>
          <p:cNvPr id="9" name="Rectangle 8"/>
          <p:cNvSpPr/>
          <p:nvPr/>
        </p:nvSpPr>
        <p:spPr>
          <a:xfrm>
            <a:off x="740664" y="2213283"/>
            <a:ext cx="2209800" cy="533400"/>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Arrow 9"/>
          <p:cNvSpPr/>
          <p:nvPr/>
        </p:nvSpPr>
        <p:spPr>
          <a:xfrm rot="10800000">
            <a:off x="3200400" y="2296649"/>
            <a:ext cx="838200" cy="366667"/>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5259213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5552" y="4123446"/>
            <a:ext cx="8156448" cy="1900646"/>
          </a:xfrm>
        </p:spPr>
        <p:txBody>
          <a:bodyPr/>
          <a:lstStyle/>
          <a:p>
            <a:pPr marL="342900" indent="-342900">
              <a:spcBef>
                <a:spcPts val="0"/>
              </a:spcBef>
              <a:spcAft>
                <a:spcPts val="0"/>
              </a:spcAft>
              <a:buFont typeface="Arial" panose="020B0604020202020204" pitchFamily="34" charset="0"/>
              <a:buChar char="•"/>
            </a:pPr>
            <a:r>
              <a:rPr lang="en-US" u="none" dirty="0" smtClean="0"/>
              <a:t>College and Career Readiness tab displays information for this student on college entrance exams taken including, if available, results on:</a:t>
            </a:r>
          </a:p>
          <a:p>
            <a:pPr marL="800100" lvl="1" indent="-342900">
              <a:spcBef>
                <a:spcPts val="0"/>
              </a:spcBef>
              <a:spcAft>
                <a:spcPts val="0"/>
              </a:spcAft>
            </a:pPr>
            <a:r>
              <a:rPr lang="en-US" dirty="0" smtClean="0"/>
              <a:t>PSAT</a:t>
            </a:r>
          </a:p>
          <a:p>
            <a:pPr marL="800100" lvl="1" indent="-342900">
              <a:spcBef>
                <a:spcPts val="0"/>
              </a:spcBef>
              <a:spcAft>
                <a:spcPts val="0"/>
              </a:spcAft>
            </a:pPr>
            <a:r>
              <a:rPr lang="en-US" u="none" dirty="0" smtClean="0"/>
              <a:t>SAT</a:t>
            </a:r>
          </a:p>
          <a:p>
            <a:pPr marL="800100" lvl="1" indent="-342900">
              <a:spcBef>
                <a:spcPts val="0"/>
              </a:spcBef>
              <a:spcAft>
                <a:spcPts val="0"/>
              </a:spcAft>
            </a:pPr>
            <a:r>
              <a:rPr lang="en-US" dirty="0" smtClean="0"/>
              <a:t>ACT</a:t>
            </a:r>
          </a:p>
          <a:p>
            <a:pPr marL="800100" lvl="1" indent="-342900">
              <a:spcBef>
                <a:spcPts val="0"/>
              </a:spcBef>
              <a:spcAft>
                <a:spcPts val="0"/>
              </a:spcAft>
            </a:pPr>
            <a:endParaRPr lang="en-US" u="none" dirty="0"/>
          </a:p>
        </p:txBody>
      </p:sp>
      <p:sp>
        <p:nvSpPr>
          <p:cNvPr id="3" name="Title 2"/>
          <p:cNvSpPr>
            <a:spLocks noGrp="1"/>
          </p:cNvSpPr>
          <p:nvPr>
            <p:ph type="title"/>
          </p:nvPr>
        </p:nvSpPr>
        <p:spPr/>
        <p:txBody>
          <a:bodyPr/>
          <a:lstStyle/>
          <a:p>
            <a:r>
              <a:rPr lang="en-US" dirty="0" smtClean="0"/>
              <a:t>College and Career Readiness Tab</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87</a:t>
            </a:fld>
            <a:endParaRPr lang="en-US" altLang="en-US" dirty="0"/>
          </a:p>
        </p:txBody>
      </p:sp>
      <p:pic>
        <p:nvPicPr>
          <p:cNvPr id="5" name="Picture 4"/>
          <p:cNvPicPr>
            <a:picLocks noChangeAspect="1"/>
          </p:cNvPicPr>
          <p:nvPr/>
        </p:nvPicPr>
        <p:blipFill>
          <a:blip r:embed="rId3"/>
          <a:stretch>
            <a:fillRect/>
          </a:stretch>
        </p:blipFill>
        <p:spPr>
          <a:xfrm>
            <a:off x="152400" y="1202281"/>
            <a:ext cx="8793904" cy="2529904"/>
          </a:xfrm>
          <a:prstGeom prst="rect">
            <a:avLst/>
          </a:prstGeom>
          <a:effectLst>
            <a:outerShdw blurRad="63500" sx="102000" sy="102000" algn="ctr" rotWithShape="0">
              <a:prstClr val="black">
                <a:alpha val="40000"/>
              </a:prstClr>
            </a:outerShdw>
          </a:effectLst>
        </p:spPr>
      </p:pic>
      <p:sp>
        <p:nvSpPr>
          <p:cNvPr id="8" name="Right Arrow 7"/>
          <p:cNvSpPr/>
          <p:nvPr/>
        </p:nvSpPr>
        <p:spPr>
          <a:xfrm rot="19200000">
            <a:off x="7334994" y="2351401"/>
            <a:ext cx="838200" cy="366667"/>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7620000" y="1615313"/>
            <a:ext cx="1524000" cy="533400"/>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580006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7CBC692-CCD7-4F0B-BDA6-35A7FDB246B5}" type="slidenum">
              <a:rPr lang="en-US" altLang="en-US" smtClean="0"/>
              <a:pPr>
                <a:defRPr/>
              </a:pPr>
              <a:t>88</a:t>
            </a:fld>
            <a:endParaRPr lang="en-US" altLang="en-US" dirty="0"/>
          </a:p>
        </p:txBody>
      </p:sp>
      <p:sp>
        <p:nvSpPr>
          <p:cNvPr id="3" name="Title 2"/>
          <p:cNvSpPr>
            <a:spLocks noGrp="1"/>
          </p:cNvSpPr>
          <p:nvPr>
            <p:ph type="title"/>
          </p:nvPr>
        </p:nvSpPr>
        <p:spPr/>
        <p:txBody>
          <a:bodyPr/>
          <a:lstStyle/>
          <a:p>
            <a:r>
              <a:rPr lang="en-US" dirty="0" smtClean="0"/>
              <a:t>Student Profile: Intervention Catalog</a:t>
            </a:r>
            <a:endParaRPr lang="en-US" dirty="0"/>
          </a:p>
        </p:txBody>
      </p:sp>
    </p:spTree>
    <p:extLst>
      <p:ext uri="{BB962C8B-B14F-4D97-AF65-F5344CB8AC3E}">
        <p14:creationId xmlns:p14="http://schemas.microsoft.com/office/powerpoint/2010/main" val="2045133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Assigning Interventions</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89</a:t>
            </a:fld>
            <a:endParaRPr lang="en-US" altLang="en-US" dirty="0"/>
          </a:p>
        </p:txBody>
      </p:sp>
      <p:sp>
        <p:nvSpPr>
          <p:cNvPr id="2" name="Rectangle 1"/>
          <p:cNvSpPr/>
          <p:nvPr/>
        </p:nvSpPr>
        <p:spPr>
          <a:xfrm>
            <a:off x="740664" y="4703375"/>
            <a:ext cx="8098535" cy="1015663"/>
          </a:xfrm>
          <a:prstGeom prst="rect">
            <a:avLst/>
          </a:prstGeom>
        </p:spPr>
        <p:txBody>
          <a:bodyPr wrap="square">
            <a:spAutoFit/>
          </a:bodyPr>
          <a:lstStyle/>
          <a:p>
            <a:pPr marL="342900"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This student has </a:t>
            </a:r>
            <a:r>
              <a:rPr lang="en-US" sz="2000" dirty="0">
                <a:latin typeface="Verdana" panose="020B0604030504040204" pitchFamily="34" charset="0"/>
                <a:ea typeface="Verdana" panose="020B0604030504040204" pitchFamily="34" charset="0"/>
                <a:cs typeface="Verdana" panose="020B0604030504040204" pitchFamily="34" charset="0"/>
              </a:rPr>
              <a:t>an Early Warning Flag and has 0 interventions </a:t>
            </a:r>
            <a:r>
              <a:rPr lang="en-US" sz="2000" dirty="0" smtClean="0">
                <a:latin typeface="Verdana" panose="020B0604030504040204" pitchFamily="34" charset="0"/>
                <a:ea typeface="Verdana" panose="020B0604030504040204" pitchFamily="34" charset="0"/>
                <a:cs typeface="Verdana" panose="020B0604030504040204" pitchFamily="34" charset="0"/>
              </a:rPr>
              <a:t>assigned</a:t>
            </a:r>
          </a:p>
          <a:p>
            <a:pPr marL="342900"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Note the Early warning system indicators</a:t>
            </a:r>
            <a:endParaRPr lang="en-US" sz="2000" dirty="0">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p:cNvPicPr>
            <a:picLocks noChangeAspect="1"/>
          </p:cNvPicPr>
          <p:nvPr/>
        </p:nvPicPr>
        <p:blipFill>
          <a:blip r:embed="rId3"/>
          <a:stretch>
            <a:fillRect/>
          </a:stretch>
        </p:blipFill>
        <p:spPr>
          <a:xfrm>
            <a:off x="258704" y="1409306"/>
            <a:ext cx="8609524" cy="3077904"/>
          </a:xfrm>
          <a:prstGeom prst="rect">
            <a:avLst/>
          </a:prstGeom>
          <a:effectLst>
            <a:outerShdw blurRad="63500" sx="102000" sy="102000" algn="ctr" rotWithShape="0">
              <a:prstClr val="black">
                <a:alpha val="40000"/>
              </a:prstClr>
            </a:outerShdw>
          </a:effectLst>
        </p:spPr>
      </p:pic>
      <p:sp>
        <p:nvSpPr>
          <p:cNvPr id="13" name="Rectangle 12"/>
          <p:cNvSpPr/>
          <p:nvPr/>
        </p:nvSpPr>
        <p:spPr>
          <a:xfrm>
            <a:off x="354860" y="1409306"/>
            <a:ext cx="1101002" cy="614247"/>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ight Arrow 13"/>
          <p:cNvSpPr/>
          <p:nvPr/>
        </p:nvSpPr>
        <p:spPr>
          <a:xfrm rot="12577437">
            <a:off x="1182993" y="1946054"/>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840092" y="3568578"/>
            <a:ext cx="7773555" cy="1134797"/>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969095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1295400"/>
            <a:ext cx="5715962" cy="4480560"/>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p:txBody>
          <a:bodyPr/>
          <a:lstStyle/>
          <a:p>
            <a:r>
              <a:rPr lang="en-US" sz="2400" dirty="0" smtClean="0"/>
              <a:t>Accessing My PDE</a:t>
            </a:r>
            <a:endParaRPr lang="en-US" sz="2400"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solidFill>
                  <a:prstClr val="black"/>
                </a:solidFill>
              </a:rPr>
              <a:pPr>
                <a:defRPr/>
              </a:pPr>
              <a:t>9</a:t>
            </a:fld>
            <a:endParaRPr lang="en-US" altLang="en-US" dirty="0">
              <a:solidFill>
                <a:prstClr val="black"/>
              </a:solidFill>
            </a:endParaRPr>
          </a:p>
        </p:txBody>
      </p:sp>
      <p:sp>
        <p:nvSpPr>
          <p:cNvPr id="8" name="Rectangle 7"/>
          <p:cNvSpPr/>
          <p:nvPr/>
        </p:nvSpPr>
        <p:spPr>
          <a:xfrm>
            <a:off x="1752600" y="4959527"/>
            <a:ext cx="971550" cy="263265"/>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dirty="0">
              <a:solidFill>
                <a:prstClr val="white"/>
              </a:solidFill>
            </a:endParaRPr>
          </a:p>
        </p:txBody>
      </p:sp>
      <p:sp>
        <p:nvSpPr>
          <p:cNvPr id="9" name="Right Arrow 8"/>
          <p:cNvSpPr/>
          <p:nvPr/>
        </p:nvSpPr>
        <p:spPr>
          <a:xfrm rot="1612117">
            <a:off x="1169511" y="4627212"/>
            <a:ext cx="628650" cy="285749"/>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dirty="0">
              <a:solidFill>
                <a:prstClr val="white"/>
              </a:solidFill>
            </a:endParaRPr>
          </a:p>
        </p:txBody>
      </p:sp>
      <p:sp>
        <p:nvSpPr>
          <p:cNvPr id="10" name="TextBox 9"/>
          <p:cNvSpPr txBox="1"/>
          <p:nvPr/>
        </p:nvSpPr>
        <p:spPr>
          <a:xfrm>
            <a:off x="3047583" y="6000690"/>
            <a:ext cx="3125995" cy="400110"/>
          </a:xfrm>
          <a:prstGeom prst="rect">
            <a:avLst/>
          </a:prstGeom>
          <a:solidFill>
            <a:schemeClr val="bg1"/>
          </a:solidFill>
          <a:ln>
            <a:noFill/>
          </a:ln>
          <a:effectLst/>
        </p:spPr>
        <p:txBody>
          <a:bodyPr wrap="square" rtlCol="0">
            <a:spAutoFit/>
          </a:bodyPr>
          <a:lstStyle/>
          <a:p>
            <a:pPr marL="342900" indent="-342900">
              <a:buFont typeface="Arial" panose="020B0604020202020204" pitchFamily="34" charset="0"/>
              <a:buChar char="•"/>
            </a:pPr>
            <a:r>
              <a:rPr lang="en-US" sz="20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Click on My PDE</a:t>
            </a:r>
            <a:endParaRPr lang="en-US" sz="20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1094698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Search Parameters for Interventions</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90</a:t>
            </a:fld>
            <a:endParaRPr lang="en-US" altLang="en-US" dirty="0"/>
          </a:p>
        </p:txBody>
      </p:sp>
      <p:pic>
        <p:nvPicPr>
          <p:cNvPr id="5" name="Picture 4"/>
          <p:cNvPicPr>
            <a:picLocks noChangeAspect="1"/>
          </p:cNvPicPr>
          <p:nvPr/>
        </p:nvPicPr>
        <p:blipFill rotWithShape="1">
          <a:blip r:embed="rId3"/>
          <a:srcRect l="1278" t="1363" r="2876" b="12099"/>
          <a:stretch/>
        </p:blipFill>
        <p:spPr>
          <a:xfrm>
            <a:off x="3279647" y="1371600"/>
            <a:ext cx="5645603" cy="4064813"/>
          </a:xfrm>
          <a:prstGeom prst="rect">
            <a:avLst/>
          </a:prstGeom>
          <a:effectLst>
            <a:outerShdw blurRad="63500" sx="102000" sy="102000" algn="ctr" rotWithShape="0">
              <a:prstClr val="black">
                <a:alpha val="40000"/>
              </a:prstClr>
            </a:outerShdw>
          </a:effectLst>
        </p:spPr>
      </p:pic>
      <p:sp>
        <p:nvSpPr>
          <p:cNvPr id="9" name="Content Placeholder 1"/>
          <p:cNvSpPr>
            <a:spLocks noGrp="1"/>
          </p:cNvSpPr>
          <p:nvPr>
            <p:ph idx="1"/>
          </p:nvPr>
        </p:nvSpPr>
        <p:spPr>
          <a:xfrm>
            <a:off x="14514" y="2106624"/>
            <a:ext cx="3124200" cy="3151175"/>
          </a:xfrm>
        </p:spPr>
        <p:txBody>
          <a:bodyPr/>
          <a:lstStyle/>
          <a:p>
            <a:pPr marL="342900" indent="-342900">
              <a:spcBef>
                <a:spcPts val="0"/>
              </a:spcBef>
              <a:spcAft>
                <a:spcPts val="0"/>
              </a:spcAft>
              <a:buFont typeface="Arial" panose="020B0604020202020204" pitchFamily="34" charset="0"/>
              <a:buChar char="•"/>
            </a:pPr>
            <a:r>
              <a:rPr lang="en-US" u="none" dirty="0" smtClean="0"/>
              <a:t>Users can search for appropriate interventions using the search parameters</a:t>
            </a:r>
          </a:p>
        </p:txBody>
      </p:sp>
    </p:spTree>
    <p:extLst>
      <p:ext uri="{BB962C8B-B14F-4D97-AF65-F5344CB8AC3E}">
        <p14:creationId xmlns:p14="http://schemas.microsoft.com/office/powerpoint/2010/main" val="110586624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Searching for an Appropriate Intervention</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91</a:t>
            </a:fld>
            <a:endParaRPr lang="en-US" altLang="en-US" dirty="0"/>
          </a:p>
        </p:txBody>
      </p:sp>
      <p:pic>
        <p:nvPicPr>
          <p:cNvPr id="5" name="Picture 4"/>
          <p:cNvPicPr>
            <a:picLocks noChangeAspect="1"/>
          </p:cNvPicPr>
          <p:nvPr/>
        </p:nvPicPr>
        <p:blipFill rotWithShape="1">
          <a:blip r:embed="rId3"/>
          <a:srcRect l="1278" t="1363" r="2876" b="12099"/>
          <a:stretch/>
        </p:blipFill>
        <p:spPr>
          <a:xfrm>
            <a:off x="2763778" y="1356070"/>
            <a:ext cx="6037659" cy="4347092"/>
          </a:xfrm>
          <a:prstGeom prst="rect">
            <a:avLst/>
          </a:prstGeom>
          <a:effectLst>
            <a:outerShdw blurRad="63500" sx="102000" sy="102000" algn="ctr" rotWithShape="0">
              <a:prstClr val="black">
                <a:alpha val="40000"/>
              </a:prstClr>
            </a:outerShdw>
          </a:effectLst>
        </p:spPr>
      </p:pic>
      <p:sp>
        <p:nvSpPr>
          <p:cNvPr id="9" name="Content Placeholder 1"/>
          <p:cNvSpPr>
            <a:spLocks noGrp="1"/>
          </p:cNvSpPr>
          <p:nvPr>
            <p:ph idx="1"/>
          </p:nvPr>
        </p:nvSpPr>
        <p:spPr>
          <a:xfrm>
            <a:off x="114915" y="1356070"/>
            <a:ext cx="2543975" cy="3966092"/>
          </a:xfrm>
          <a:ln>
            <a:solidFill>
              <a:schemeClr val="bg1"/>
            </a:solidFill>
          </a:ln>
          <a:effectLst/>
        </p:spPr>
        <p:txBody>
          <a:bodyPr/>
          <a:lstStyle/>
          <a:p>
            <a:pPr marL="342900" indent="-342900">
              <a:spcBef>
                <a:spcPts val="0"/>
              </a:spcBef>
              <a:spcAft>
                <a:spcPts val="0"/>
              </a:spcAft>
              <a:buFont typeface="Arial" panose="020B0604020202020204" pitchFamily="34" charset="0"/>
              <a:buChar char="•"/>
            </a:pPr>
            <a:r>
              <a:rPr lang="en-US" u="none" dirty="0" smtClean="0"/>
              <a:t>This student is flagged at risk for Language Arts</a:t>
            </a:r>
          </a:p>
          <a:p>
            <a:pPr marL="342900" indent="-342900">
              <a:spcBef>
                <a:spcPts val="0"/>
              </a:spcBef>
              <a:spcAft>
                <a:spcPts val="0"/>
              </a:spcAft>
              <a:buFont typeface="Arial" panose="020B0604020202020204" pitchFamily="34" charset="0"/>
              <a:buChar char="•"/>
            </a:pPr>
            <a:r>
              <a:rPr lang="en-US" u="none" dirty="0" smtClean="0"/>
              <a:t>Select Language Arts under the Improvement Areas selection criteria</a:t>
            </a:r>
          </a:p>
          <a:p>
            <a:pPr marL="342900" indent="-342900">
              <a:spcBef>
                <a:spcPts val="0"/>
              </a:spcBef>
              <a:spcAft>
                <a:spcPts val="0"/>
              </a:spcAft>
              <a:buFont typeface="Arial" panose="020B0604020202020204" pitchFamily="34" charset="0"/>
              <a:buChar char="•"/>
            </a:pPr>
            <a:r>
              <a:rPr lang="en-US" u="none" dirty="0" smtClean="0"/>
              <a:t>Click search to return results</a:t>
            </a:r>
          </a:p>
        </p:txBody>
      </p:sp>
      <p:sp>
        <p:nvSpPr>
          <p:cNvPr id="6" name="Rectangle 5"/>
          <p:cNvSpPr/>
          <p:nvPr/>
        </p:nvSpPr>
        <p:spPr>
          <a:xfrm>
            <a:off x="7708997" y="1459328"/>
            <a:ext cx="987552" cy="750472"/>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2763778" y="5322162"/>
            <a:ext cx="1058333" cy="381000"/>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ight Arrow 10"/>
          <p:cNvSpPr/>
          <p:nvPr/>
        </p:nvSpPr>
        <p:spPr>
          <a:xfrm rot="20213305">
            <a:off x="6847801" y="2252922"/>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Arrow 11"/>
          <p:cNvSpPr/>
          <p:nvPr/>
        </p:nvSpPr>
        <p:spPr>
          <a:xfrm rot="9058766">
            <a:off x="3861907" y="5142766"/>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1722534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1856" y="1345692"/>
            <a:ext cx="3819144" cy="4369308"/>
          </a:xfrm>
        </p:spPr>
        <p:txBody>
          <a:bodyPr/>
          <a:lstStyle/>
          <a:p>
            <a:pPr marL="342900" indent="-342900">
              <a:spcAft>
                <a:spcPts val="0"/>
              </a:spcAft>
              <a:buFont typeface="Arial" panose="020B0604020202020204" pitchFamily="34" charset="0"/>
              <a:buChar char="•"/>
            </a:pPr>
            <a:r>
              <a:rPr lang="en-US" u="none" dirty="0" smtClean="0"/>
              <a:t>Select the desired Intervention from the Intervention Search Results </a:t>
            </a:r>
            <a:endParaRPr lang="en-US" u="none" dirty="0"/>
          </a:p>
          <a:p>
            <a:pPr marL="342900" indent="-342900">
              <a:spcAft>
                <a:spcPts val="0"/>
              </a:spcAft>
              <a:buFont typeface="Arial" panose="020B0604020202020204" pitchFamily="34" charset="0"/>
              <a:buChar char="•"/>
            </a:pPr>
            <a:r>
              <a:rPr lang="en-US" u="none" dirty="0"/>
              <a:t>C</a:t>
            </a:r>
            <a:r>
              <a:rPr lang="en-US" u="none" dirty="0" smtClean="0"/>
              <a:t>lick </a:t>
            </a:r>
            <a:r>
              <a:rPr lang="en-US" u="none" dirty="0"/>
              <a:t>A</a:t>
            </a:r>
            <a:r>
              <a:rPr lang="en-US" u="none" dirty="0" smtClean="0"/>
              <a:t>ssign </a:t>
            </a:r>
            <a:r>
              <a:rPr lang="en-US" u="none" dirty="0"/>
              <a:t>I</a:t>
            </a:r>
            <a:r>
              <a:rPr lang="en-US" u="none" dirty="0" smtClean="0"/>
              <a:t>ntervention</a:t>
            </a:r>
          </a:p>
          <a:p>
            <a:pPr marL="342900" indent="-342900">
              <a:spcAft>
                <a:spcPts val="0"/>
              </a:spcAft>
              <a:buFont typeface="Arial" panose="020B0604020202020204" pitchFamily="34" charset="0"/>
              <a:buChar char="•"/>
            </a:pPr>
            <a:r>
              <a:rPr lang="en-US" u="none" dirty="0" smtClean="0"/>
              <a:t>The Assign Intervention dialog box will pop up</a:t>
            </a:r>
          </a:p>
          <a:p>
            <a:pPr marL="342900" indent="-342900">
              <a:spcAft>
                <a:spcPts val="0"/>
              </a:spcAft>
              <a:buFont typeface="Arial" panose="020B0604020202020204" pitchFamily="34" charset="0"/>
              <a:buChar char="•"/>
            </a:pPr>
            <a:r>
              <a:rPr lang="en-US" u="none" dirty="0" smtClean="0"/>
              <a:t>Type the start date, expected completion date and goal in the space provided</a:t>
            </a:r>
          </a:p>
          <a:p>
            <a:pPr marL="342900" indent="-342900">
              <a:spcAft>
                <a:spcPts val="0"/>
              </a:spcAft>
              <a:buFont typeface="Arial" panose="020B0604020202020204" pitchFamily="34" charset="0"/>
              <a:buChar char="•"/>
            </a:pPr>
            <a:r>
              <a:rPr lang="en-US" u="none" dirty="0" smtClean="0"/>
              <a:t>Click </a:t>
            </a:r>
            <a:r>
              <a:rPr lang="en-US" b="1" u="none" dirty="0" smtClean="0"/>
              <a:t>Confirm</a:t>
            </a:r>
            <a:endParaRPr lang="en-US" b="1" u="none" dirty="0"/>
          </a:p>
        </p:txBody>
      </p:sp>
      <p:sp>
        <p:nvSpPr>
          <p:cNvPr id="3" name="Title 2"/>
          <p:cNvSpPr>
            <a:spLocks noGrp="1"/>
          </p:cNvSpPr>
          <p:nvPr>
            <p:ph type="title"/>
          </p:nvPr>
        </p:nvSpPr>
        <p:spPr/>
        <p:txBody>
          <a:bodyPr/>
          <a:lstStyle/>
          <a:p>
            <a:r>
              <a:rPr lang="en-US" dirty="0" smtClean="0"/>
              <a:t>Selecting the Intervention</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92</a:t>
            </a:fld>
            <a:endParaRPr lang="en-US" altLang="en-US" dirty="0"/>
          </a:p>
        </p:txBody>
      </p:sp>
      <p:pic>
        <p:nvPicPr>
          <p:cNvPr id="5" name="Picture 4"/>
          <p:cNvPicPr>
            <a:picLocks noChangeAspect="1"/>
          </p:cNvPicPr>
          <p:nvPr/>
        </p:nvPicPr>
        <p:blipFill>
          <a:blip r:embed="rId3"/>
          <a:stretch>
            <a:fillRect/>
          </a:stretch>
        </p:blipFill>
        <p:spPr>
          <a:xfrm>
            <a:off x="4453126" y="1216923"/>
            <a:ext cx="3791238" cy="4851809"/>
          </a:xfrm>
          <a:prstGeom prst="rect">
            <a:avLst/>
          </a:prstGeom>
          <a:effectLst>
            <a:outerShdw blurRad="63500" sx="102000" sy="102000" algn="ctr" rotWithShape="0">
              <a:prstClr val="black">
                <a:alpha val="40000"/>
              </a:prstClr>
            </a:outerShdw>
          </a:effectLst>
        </p:spPr>
      </p:pic>
      <p:sp>
        <p:nvSpPr>
          <p:cNvPr id="11" name="Right Arrow 10"/>
          <p:cNvSpPr/>
          <p:nvPr/>
        </p:nvSpPr>
        <p:spPr>
          <a:xfrm rot="10800000">
            <a:off x="7406164" y="3048000"/>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Arrow 11"/>
          <p:cNvSpPr/>
          <p:nvPr/>
        </p:nvSpPr>
        <p:spPr>
          <a:xfrm rot="10800000">
            <a:off x="7406164" y="3588277"/>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Arrow 12"/>
          <p:cNvSpPr/>
          <p:nvPr/>
        </p:nvSpPr>
        <p:spPr>
          <a:xfrm rot="10800000">
            <a:off x="7406164" y="4262654"/>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5410201" y="5410200"/>
            <a:ext cx="1066800" cy="658532"/>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23917697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85109"/>
            <a:ext cx="3429000" cy="3725091"/>
          </a:xfrm>
        </p:spPr>
        <p:txBody>
          <a:bodyPr/>
          <a:lstStyle/>
          <a:p>
            <a:pPr marL="342900" indent="-342900">
              <a:spcBef>
                <a:spcPts val="0"/>
              </a:spcBef>
              <a:spcAft>
                <a:spcPts val="0"/>
              </a:spcAft>
              <a:buFont typeface="Arial" panose="020B0604020202020204" pitchFamily="34" charset="0"/>
              <a:buChar char="•"/>
            </a:pPr>
            <a:r>
              <a:rPr lang="en-US" u="none" dirty="0" smtClean="0"/>
              <a:t>Note the green circle next to Tracy’s picture with 1 intervention assigned</a:t>
            </a:r>
          </a:p>
          <a:p>
            <a:pPr marL="342900" indent="-342900">
              <a:spcBef>
                <a:spcPts val="0"/>
              </a:spcBef>
              <a:spcAft>
                <a:spcPts val="0"/>
              </a:spcAft>
              <a:buFont typeface="Arial" panose="020B0604020202020204" pitchFamily="34" charset="0"/>
              <a:buChar char="•"/>
            </a:pPr>
            <a:r>
              <a:rPr lang="en-US" u="none" dirty="0" smtClean="0"/>
              <a:t>This green circle reflects the total number of Interventions assigned to the student that have not yet been completed</a:t>
            </a:r>
            <a:endParaRPr lang="en-US" u="none" dirty="0"/>
          </a:p>
        </p:txBody>
      </p:sp>
      <p:sp>
        <p:nvSpPr>
          <p:cNvPr id="3" name="Title 2"/>
          <p:cNvSpPr>
            <a:spLocks noGrp="1"/>
          </p:cNvSpPr>
          <p:nvPr>
            <p:ph type="title"/>
          </p:nvPr>
        </p:nvSpPr>
        <p:spPr/>
        <p:txBody>
          <a:bodyPr/>
          <a:lstStyle/>
          <a:p>
            <a:r>
              <a:rPr lang="en-US" dirty="0" smtClean="0"/>
              <a:t>Confirming the Student’s </a:t>
            </a:r>
            <a:r>
              <a:rPr lang="en-US" dirty="0"/>
              <a:t>A</a:t>
            </a:r>
            <a:r>
              <a:rPr lang="en-US" dirty="0" smtClean="0"/>
              <a:t>ssigned Interventions</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93</a:t>
            </a:fld>
            <a:endParaRPr lang="en-US" altLang="en-US" dirty="0"/>
          </a:p>
        </p:txBody>
      </p:sp>
      <p:pic>
        <p:nvPicPr>
          <p:cNvPr id="6" name="Picture 5"/>
          <p:cNvPicPr>
            <a:picLocks noChangeAspect="1"/>
          </p:cNvPicPr>
          <p:nvPr/>
        </p:nvPicPr>
        <p:blipFill rotWithShape="1">
          <a:blip r:embed="rId3"/>
          <a:srcRect l="1774" t="14881" r="40752" b="10714"/>
          <a:stretch/>
        </p:blipFill>
        <p:spPr>
          <a:xfrm>
            <a:off x="4199727" y="1706880"/>
            <a:ext cx="4639473" cy="3810000"/>
          </a:xfrm>
          <a:prstGeom prst="rect">
            <a:avLst/>
          </a:prstGeom>
          <a:effectLst>
            <a:outerShdw blurRad="63500" sx="102000" sy="102000" algn="ctr" rotWithShape="0">
              <a:prstClr val="black">
                <a:alpha val="40000"/>
              </a:prstClr>
            </a:outerShdw>
          </a:effectLst>
        </p:spPr>
      </p:pic>
      <p:sp>
        <p:nvSpPr>
          <p:cNvPr id="10" name="Rectangle 9"/>
          <p:cNvSpPr/>
          <p:nvPr/>
        </p:nvSpPr>
        <p:spPr>
          <a:xfrm>
            <a:off x="4199727" y="1961158"/>
            <a:ext cx="829473" cy="573484"/>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ight Arrow 10"/>
          <p:cNvSpPr/>
          <p:nvPr/>
        </p:nvSpPr>
        <p:spPr>
          <a:xfrm rot="12793180">
            <a:off x="4917127" y="2368443"/>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4292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Reviewing the Student’s </a:t>
            </a:r>
            <a:r>
              <a:rPr lang="en-US" dirty="0"/>
              <a:t>A</a:t>
            </a:r>
            <a:r>
              <a:rPr lang="en-US" dirty="0" smtClean="0"/>
              <a:t>ssigned Interventions</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94</a:t>
            </a:fld>
            <a:endParaRPr lang="en-US" altLang="en-US" dirty="0"/>
          </a:p>
        </p:txBody>
      </p:sp>
      <p:sp>
        <p:nvSpPr>
          <p:cNvPr id="11" name="TextBox 10"/>
          <p:cNvSpPr txBox="1"/>
          <p:nvPr/>
        </p:nvSpPr>
        <p:spPr>
          <a:xfrm flipH="1">
            <a:off x="609599" y="4925126"/>
            <a:ext cx="8004047" cy="1323439"/>
          </a:xfrm>
          <a:prstGeom prst="rect">
            <a:avLst/>
          </a:prstGeom>
          <a:noFill/>
          <a:ln>
            <a:solidFill>
              <a:schemeClr val="bg1"/>
            </a:solidFill>
          </a:ln>
          <a:effectLst/>
        </p:spPr>
        <p:txBody>
          <a:bodyPr wrap="square" rtlCol="0">
            <a:spAutoFit/>
          </a:bodyPr>
          <a:lstStyle/>
          <a:p>
            <a:pPr marL="342900"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The Intervention is now posted on the Student Interventions page</a:t>
            </a:r>
          </a:p>
          <a:p>
            <a:pPr marL="342900" indent="-342900">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Start date, Expected Completion Date, Level, Assigned By and Date Completed are also posted</a:t>
            </a:r>
          </a:p>
        </p:txBody>
      </p:sp>
      <p:pic>
        <p:nvPicPr>
          <p:cNvPr id="5" name="Picture 4"/>
          <p:cNvPicPr>
            <a:picLocks noChangeAspect="1"/>
          </p:cNvPicPr>
          <p:nvPr/>
        </p:nvPicPr>
        <p:blipFill>
          <a:blip r:embed="rId3"/>
          <a:stretch>
            <a:fillRect/>
          </a:stretch>
        </p:blipFill>
        <p:spPr>
          <a:xfrm>
            <a:off x="1447050" y="1303510"/>
            <a:ext cx="6329143" cy="314971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47583737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4953000"/>
          </a:xfrm>
          <a:ln>
            <a:solidFill>
              <a:schemeClr val="bg1"/>
            </a:solidFill>
          </a:ln>
          <a:effectLst/>
        </p:spPr>
        <p:txBody>
          <a:bodyPr/>
          <a:lstStyle/>
          <a:p>
            <a:pPr marL="457200" indent="-457200">
              <a:buFont typeface="+mj-lt"/>
              <a:buAutoNum type="arabicPeriod"/>
            </a:pPr>
            <a:r>
              <a:rPr lang="en-US" u="none" dirty="0" smtClean="0"/>
              <a:t>Select a student from your first class and List </a:t>
            </a:r>
            <a:r>
              <a:rPr lang="en-US" u="none" dirty="0"/>
              <a:t>3</a:t>
            </a:r>
            <a:r>
              <a:rPr lang="en-US" u="none" dirty="0" smtClean="0"/>
              <a:t> </a:t>
            </a:r>
            <a:r>
              <a:rPr lang="en-US" u="none" dirty="0" smtClean="0"/>
              <a:t>things you learn about their Guardian/Parent.</a:t>
            </a:r>
          </a:p>
          <a:p>
            <a:pPr marL="457200" indent="-457200">
              <a:buFont typeface="+mj-lt"/>
              <a:buAutoNum type="arabicPeriod"/>
            </a:pPr>
            <a:r>
              <a:rPr lang="en-US" u="none" dirty="0"/>
              <a:t>Is this student participating in any programs or receiving Special </a:t>
            </a:r>
            <a:r>
              <a:rPr lang="en-US" u="none" dirty="0" smtClean="0"/>
              <a:t>Services?</a:t>
            </a:r>
          </a:p>
          <a:p>
            <a:pPr marL="457200" indent="-457200">
              <a:buFont typeface="+mj-lt"/>
              <a:buAutoNum type="arabicPeriod"/>
            </a:pPr>
            <a:r>
              <a:rPr lang="en-US" u="none" dirty="0" smtClean="0"/>
              <a:t>Choose </a:t>
            </a:r>
            <a:r>
              <a:rPr lang="en-US" u="none" dirty="0"/>
              <a:t>2 of your students to examine. What patterns of attendance do you </a:t>
            </a:r>
            <a:r>
              <a:rPr lang="en-US" u="none" dirty="0" smtClean="0"/>
              <a:t>find?</a:t>
            </a:r>
          </a:p>
          <a:p>
            <a:pPr marL="457200" indent="-457200">
              <a:buFont typeface="+mj-lt"/>
              <a:buAutoNum type="arabicPeriod"/>
            </a:pPr>
            <a:r>
              <a:rPr lang="en-US" u="none" dirty="0" smtClean="0"/>
              <a:t>Which </a:t>
            </a:r>
            <a:r>
              <a:rPr lang="en-US" u="none" dirty="0"/>
              <a:t>of your students has the most absences year to </a:t>
            </a:r>
            <a:r>
              <a:rPr lang="en-US" u="none" dirty="0" smtClean="0"/>
              <a:t>date?</a:t>
            </a:r>
          </a:p>
          <a:p>
            <a:pPr marL="457200" indent="-457200">
              <a:buFont typeface="+mj-lt"/>
              <a:buAutoNum type="arabicPeriod"/>
            </a:pPr>
            <a:r>
              <a:rPr lang="en-US" u="none" dirty="0" smtClean="0"/>
              <a:t>What </a:t>
            </a:r>
            <a:r>
              <a:rPr lang="en-US" u="none" dirty="0"/>
              <a:t>is </a:t>
            </a:r>
            <a:r>
              <a:rPr lang="en-US" u="none" dirty="0" smtClean="0"/>
              <a:t>the value </a:t>
            </a:r>
            <a:r>
              <a:rPr lang="en-US" u="none" dirty="0"/>
              <a:t>for the School Code of Conduct </a:t>
            </a:r>
            <a:r>
              <a:rPr lang="en-US" u="none" dirty="0" smtClean="0"/>
              <a:t>Goal for this student?</a:t>
            </a:r>
          </a:p>
          <a:p>
            <a:pPr marL="457200" indent="-457200">
              <a:buFont typeface="+mj-lt"/>
              <a:buAutoNum type="arabicPeriod"/>
            </a:pPr>
            <a:r>
              <a:rPr lang="en-US" u="none" dirty="0" smtClean="0"/>
              <a:t>Explore the Academic Dashboard tabs of one </a:t>
            </a:r>
            <a:r>
              <a:rPr lang="en-US" u="none" dirty="0"/>
              <a:t>of your </a:t>
            </a:r>
            <a:r>
              <a:rPr lang="en-US" u="none" dirty="0" smtClean="0"/>
              <a:t>students.   List 5 things you learned </a:t>
            </a:r>
            <a:r>
              <a:rPr lang="en-US" u="none" dirty="0"/>
              <a:t>about that </a:t>
            </a:r>
            <a:r>
              <a:rPr lang="en-US" u="none" dirty="0" smtClean="0"/>
              <a:t>student </a:t>
            </a:r>
            <a:endParaRPr lang="en-US" u="none" dirty="0"/>
          </a:p>
          <a:p>
            <a:pPr marL="457200" indent="-457200">
              <a:buFont typeface="+mj-lt"/>
              <a:buAutoNum type="arabicPeriod"/>
            </a:pPr>
            <a:endParaRPr lang="en-US" u="none" dirty="0"/>
          </a:p>
          <a:p>
            <a:pPr marL="457200" indent="-457200">
              <a:buFont typeface="+mj-lt"/>
              <a:buAutoNum type="arabicPeriod"/>
            </a:pPr>
            <a:endParaRPr lang="en-US" u="none" dirty="0"/>
          </a:p>
        </p:txBody>
      </p:sp>
      <p:sp>
        <p:nvSpPr>
          <p:cNvPr id="3" name="Title 2"/>
          <p:cNvSpPr>
            <a:spLocks noGrp="1"/>
          </p:cNvSpPr>
          <p:nvPr>
            <p:ph type="title"/>
          </p:nvPr>
        </p:nvSpPr>
        <p:spPr/>
        <p:txBody>
          <a:bodyPr/>
          <a:lstStyle/>
          <a:p>
            <a:r>
              <a:rPr lang="en-US" dirty="0" smtClean="0"/>
              <a:t>Guided Practice Activity Student Information </a:t>
            </a:r>
            <a:r>
              <a:rPr lang="en-US" dirty="0" smtClean="0"/>
              <a:t>#5</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95</a:t>
            </a:fld>
            <a:endParaRPr lang="en-US" altLang="en-US" dirty="0"/>
          </a:p>
        </p:txBody>
      </p:sp>
    </p:spTree>
    <p:extLst>
      <p:ext uri="{BB962C8B-B14F-4D97-AF65-F5344CB8AC3E}">
        <p14:creationId xmlns:p14="http://schemas.microsoft.com/office/powerpoint/2010/main" val="350377664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7CBC692-CCD7-4F0B-BDA6-35A7FDB246B5}" type="slidenum">
              <a:rPr lang="en-US" altLang="en-US" smtClean="0"/>
              <a:pPr>
                <a:defRPr/>
              </a:pPr>
              <a:t>96</a:t>
            </a:fld>
            <a:endParaRPr lang="en-US" altLang="en-US" dirty="0"/>
          </a:p>
        </p:txBody>
      </p:sp>
      <p:sp>
        <p:nvSpPr>
          <p:cNvPr id="3" name="Title 2"/>
          <p:cNvSpPr>
            <a:spLocks noGrp="1"/>
          </p:cNvSpPr>
          <p:nvPr>
            <p:ph type="title"/>
          </p:nvPr>
        </p:nvSpPr>
        <p:spPr/>
        <p:txBody>
          <a:bodyPr/>
          <a:lstStyle/>
          <a:p>
            <a:r>
              <a:rPr lang="en-US" dirty="0" smtClean="0"/>
              <a:t>Student Profile: Student Transcript</a:t>
            </a:r>
            <a:endParaRPr lang="en-US" dirty="0"/>
          </a:p>
        </p:txBody>
      </p:sp>
    </p:spTree>
    <p:extLst>
      <p:ext uri="{BB962C8B-B14F-4D97-AF65-F5344CB8AC3E}">
        <p14:creationId xmlns:p14="http://schemas.microsoft.com/office/powerpoint/2010/main" val="368356492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0273" y="5325735"/>
            <a:ext cx="8459724" cy="1144962"/>
          </a:xfrm>
        </p:spPr>
        <p:txBody>
          <a:bodyPr/>
          <a:lstStyle/>
          <a:p>
            <a:pPr marL="342900" indent="-342900">
              <a:spcBef>
                <a:spcPts val="0"/>
              </a:spcBef>
              <a:spcAft>
                <a:spcPts val="0"/>
              </a:spcAft>
              <a:buFont typeface="Arial" panose="020B0604020202020204" pitchFamily="34" charset="0"/>
              <a:buChar char="•"/>
            </a:pPr>
            <a:r>
              <a:rPr lang="en-US" u="none" dirty="0" smtClean="0"/>
              <a:t>Information about current courses is displayed</a:t>
            </a:r>
          </a:p>
          <a:p>
            <a:pPr marL="342900" indent="-342900">
              <a:spcBef>
                <a:spcPts val="0"/>
              </a:spcBef>
              <a:spcAft>
                <a:spcPts val="0"/>
              </a:spcAft>
              <a:buFont typeface="Arial" panose="020B0604020202020204" pitchFamily="34" charset="0"/>
              <a:buChar char="•"/>
            </a:pPr>
            <a:r>
              <a:rPr lang="en-US" u="none" dirty="0" smtClean="0"/>
              <a:t>Course history and historical assessment scores are available from the “jump to” list</a:t>
            </a:r>
            <a:endParaRPr lang="en-US" u="none" dirty="0"/>
          </a:p>
        </p:txBody>
      </p:sp>
      <p:sp>
        <p:nvSpPr>
          <p:cNvPr id="3" name="Title 2"/>
          <p:cNvSpPr>
            <a:spLocks noGrp="1"/>
          </p:cNvSpPr>
          <p:nvPr>
            <p:ph type="title"/>
          </p:nvPr>
        </p:nvSpPr>
        <p:spPr/>
        <p:txBody>
          <a:bodyPr/>
          <a:lstStyle/>
          <a:p>
            <a:r>
              <a:rPr lang="en-US" dirty="0" smtClean="0"/>
              <a:t>Student Transcript:  View Transcript</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97</a:t>
            </a:fld>
            <a:endParaRPr lang="en-US" altLang="en-US" dirty="0"/>
          </a:p>
        </p:txBody>
      </p:sp>
      <p:pic>
        <p:nvPicPr>
          <p:cNvPr id="6" name="Picture 5"/>
          <p:cNvPicPr>
            <a:picLocks noChangeAspect="1"/>
          </p:cNvPicPr>
          <p:nvPr/>
        </p:nvPicPr>
        <p:blipFill>
          <a:blip r:embed="rId3"/>
          <a:stretch>
            <a:fillRect/>
          </a:stretch>
        </p:blipFill>
        <p:spPr>
          <a:xfrm>
            <a:off x="555152" y="1198345"/>
            <a:ext cx="7944952" cy="4098667"/>
          </a:xfrm>
          <a:prstGeom prst="rect">
            <a:avLst/>
          </a:prstGeom>
          <a:effectLst>
            <a:outerShdw blurRad="63500" sx="102000" sy="102000" algn="ctr" rotWithShape="0">
              <a:prstClr val="black">
                <a:alpha val="40000"/>
              </a:prstClr>
            </a:outerShdw>
          </a:effectLst>
        </p:spPr>
      </p:pic>
      <p:sp>
        <p:nvSpPr>
          <p:cNvPr id="7" name="Rectangle 6"/>
          <p:cNvSpPr/>
          <p:nvPr/>
        </p:nvSpPr>
        <p:spPr>
          <a:xfrm>
            <a:off x="740664" y="1905000"/>
            <a:ext cx="4974336" cy="381000"/>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40664" y="2667000"/>
            <a:ext cx="7759440" cy="990600"/>
          </a:xfrm>
          <a:prstGeom prst="rect">
            <a:avLst/>
          </a:prstGeom>
          <a:noFill/>
          <a:ln w="38100">
            <a:solidFill>
              <a:schemeClr val="tx1">
                <a:lumMod val="50000"/>
                <a:lumOff val="50000"/>
              </a:schemeClr>
            </a:solidFill>
            <a:prstDash val="sys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Arrow 8"/>
          <p:cNvSpPr/>
          <p:nvPr/>
        </p:nvSpPr>
        <p:spPr>
          <a:xfrm rot="12180000">
            <a:off x="5941630" y="2062070"/>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Arrow 9"/>
          <p:cNvSpPr/>
          <p:nvPr/>
        </p:nvSpPr>
        <p:spPr>
          <a:xfrm rot="16200000">
            <a:off x="4010785" y="3983256"/>
            <a:ext cx="838200" cy="380998"/>
          </a:xfrm>
          <a:prstGeom prst="rightArrow">
            <a:avLst/>
          </a:prstGeom>
          <a:solidFill>
            <a:srgbClr val="003D7D"/>
          </a:solidFill>
          <a:ln>
            <a:solidFill>
              <a:srgbClr val="003D7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2633805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628650" indent="-342900">
              <a:defRPr/>
            </a:pPr>
            <a:r>
              <a:rPr lang="en-US" dirty="0" smtClean="0"/>
              <a:t>Wrap Up</a:t>
            </a:r>
          </a:p>
          <a:p>
            <a:pPr marL="628650" indent="-342900">
              <a:buFont typeface="Arial" panose="020B0604020202020204" pitchFamily="34" charset="0"/>
              <a:buChar char="•"/>
              <a:defRPr/>
            </a:pPr>
            <a:r>
              <a:rPr lang="en-US" u="none" dirty="0" smtClean="0"/>
              <a:t>Describe the purpose of each tab on the PDE Educator Dashboard: School Information, Academic Dashboard, Early Warning System and Interventions</a:t>
            </a:r>
            <a:endParaRPr lang="en-US" u="none" dirty="0" smtClean="0"/>
          </a:p>
          <a:p>
            <a:pPr marL="628650" indent="-342900">
              <a:buFont typeface="Arial" panose="020B0604020202020204" pitchFamily="34" charset="0"/>
              <a:buChar char="•"/>
              <a:defRPr/>
            </a:pPr>
            <a:r>
              <a:rPr lang="en-US" u="none" dirty="0" smtClean="0"/>
              <a:t>As a </a:t>
            </a:r>
            <a:r>
              <a:rPr lang="en-US" u="none" dirty="0" smtClean="0"/>
              <a:t>school administrator, </a:t>
            </a:r>
            <a:r>
              <a:rPr lang="en-US" u="none" dirty="0"/>
              <a:t>w</a:t>
            </a:r>
            <a:r>
              <a:rPr lang="en-US" u="none" dirty="0" smtClean="0"/>
              <a:t>hat </a:t>
            </a:r>
            <a:r>
              <a:rPr lang="en-US" u="none" dirty="0" smtClean="0"/>
              <a:t>are some ways you might use the </a:t>
            </a:r>
            <a:r>
              <a:rPr lang="en-US" u="none" dirty="0" smtClean="0"/>
              <a:t>tabs under the Academic Dashboard to support your students and staff?</a:t>
            </a:r>
          </a:p>
          <a:p>
            <a:pPr marL="628650" lvl="1" indent="-342900">
              <a:defRPr/>
            </a:pPr>
            <a:r>
              <a:rPr lang="en-US" dirty="0"/>
              <a:t>List 2 examples of types of indicators available on each </a:t>
            </a:r>
            <a:r>
              <a:rPr lang="en-US" dirty="0" smtClean="0"/>
              <a:t>tab of </a:t>
            </a:r>
            <a:r>
              <a:rPr lang="en-US" dirty="0"/>
              <a:t>the PDE Educator Dashboard for </a:t>
            </a:r>
            <a:r>
              <a:rPr lang="en-US" dirty="0" smtClean="0"/>
              <a:t>administrators: School Information,  Academic Dashboard, Early Warning System, and Interventions</a:t>
            </a:r>
            <a:endParaRPr lang="en-US" dirty="0"/>
          </a:p>
          <a:p>
            <a:pPr marL="628650" indent="-342900">
              <a:buFont typeface="Arial" panose="020B0604020202020204" pitchFamily="34" charset="0"/>
              <a:buChar char="•"/>
              <a:defRPr/>
            </a:pPr>
            <a:endParaRPr lang="en-US" u="none" dirty="0" smtClean="0"/>
          </a:p>
          <a:p>
            <a:pPr marL="628650" indent="-342900">
              <a:buFont typeface="Arial" panose="020B0604020202020204" pitchFamily="34" charset="0"/>
              <a:buChar char="•"/>
              <a:defRPr/>
            </a:pPr>
            <a:endParaRPr lang="en-US" u="none" dirty="0" smtClean="0"/>
          </a:p>
          <a:p>
            <a:pPr marL="285750">
              <a:defRPr/>
            </a:pPr>
            <a:endParaRPr lang="en-US" u="none" dirty="0"/>
          </a:p>
          <a:p>
            <a:pPr eaLnBrk="1" hangingPunct="1">
              <a:defRPr/>
            </a:pPr>
            <a:endParaRPr lang="en-US" dirty="0"/>
          </a:p>
        </p:txBody>
      </p:sp>
      <p:sp>
        <p:nvSpPr>
          <p:cNvPr id="3" name="Title 2"/>
          <p:cNvSpPr>
            <a:spLocks noGrp="1"/>
          </p:cNvSpPr>
          <p:nvPr>
            <p:ph type="title"/>
          </p:nvPr>
        </p:nvSpPr>
        <p:spPr/>
        <p:txBody>
          <a:bodyPr/>
          <a:lstStyle/>
          <a:p>
            <a:r>
              <a:rPr lang="en-US" dirty="0" smtClean="0"/>
              <a:t>Wrap Up</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98</a:t>
            </a:fld>
            <a:endParaRPr lang="en-US" altLang="en-US" dirty="0"/>
          </a:p>
        </p:txBody>
      </p:sp>
    </p:spTree>
    <p:extLst>
      <p:ext uri="{BB962C8B-B14F-4D97-AF65-F5344CB8AC3E}">
        <p14:creationId xmlns:p14="http://schemas.microsoft.com/office/powerpoint/2010/main" val="78224785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628650" indent="-342900">
              <a:defRPr/>
            </a:pPr>
            <a:endParaRPr lang="en-US" dirty="0" smtClean="0"/>
          </a:p>
          <a:p>
            <a:pPr marL="628650" indent="-342900">
              <a:defRPr/>
            </a:pPr>
            <a:r>
              <a:rPr lang="en-US" dirty="0" smtClean="0"/>
              <a:t>Assessment</a:t>
            </a:r>
          </a:p>
          <a:p>
            <a:pPr marL="628650" indent="-342900">
              <a:buFont typeface="Arial" panose="020B0604020202020204" pitchFamily="34" charset="0"/>
              <a:buChar char="•"/>
              <a:defRPr/>
            </a:pPr>
            <a:r>
              <a:rPr lang="en-US" dirty="0" smtClean="0"/>
              <a:t>Take a moment and answer the questions on the brief assessment</a:t>
            </a:r>
            <a:endParaRPr lang="en-US" dirty="0"/>
          </a:p>
          <a:p>
            <a:pPr marL="285750">
              <a:defRPr/>
            </a:pPr>
            <a:endParaRPr lang="en-US" dirty="0"/>
          </a:p>
          <a:p>
            <a:pPr eaLnBrk="1" hangingPunct="1">
              <a:defRPr/>
            </a:pPr>
            <a:endParaRPr lang="en-US" sz="2400" dirty="0">
              <a:solidFill>
                <a:schemeClr val="bg1"/>
              </a:solidFill>
            </a:endParaRPr>
          </a:p>
        </p:txBody>
      </p:sp>
      <p:sp>
        <p:nvSpPr>
          <p:cNvPr id="3" name="Title 2"/>
          <p:cNvSpPr>
            <a:spLocks noGrp="1"/>
          </p:cNvSpPr>
          <p:nvPr>
            <p:ph type="title"/>
          </p:nvPr>
        </p:nvSpPr>
        <p:spPr/>
        <p:txBody>
          <a:bodyPr/>
          <a:lstStyle/>
          <a:p>
            <a:r>
              <a:rPr lang="en-US" dirty="0" smtClean="0"/>
              <a:t>Assessment</a:t>
            </a:r>
            <a:endParaRPr lang="en-US" dirty="0"/>
          </a:p>
        </p:txBody>
      </p:sp>
      <p:sp>
        <p:nvSpPr>
          <p:cNvPr id="4" name="Slide Number Placeholder 3"/>
          <p:cNvSpPr>
            <a:spLocks noGrp="1"/>
          </p:cNvSpPr>
          <p:nvPr>
            <p:ph type="sldNum" sz="quarter" idx="12"/>
          </p:nvPr>
        </p:nvSpPr>
        <p:spPr/>
        <p:txBody>
          <a:bodyPr/>
          <a:lstStyle/>
          <a:p>
            <a:pPr>
              <a:defRPr/>
            </a:pPr>
            <a:fld id="{9FF4DA41-66A1-4489-9499-879D688EB05A}" type="slidenum">
              <a:rPr lang="en-US" altLang="en-US" smtClean="0"/>
              <a:pPr>
                <a:defRPr/>
              </a:pPr>
              <a:t>99</a:t>
            </a:fld>
            <a:endParaRPr lang="en-US" altLang="en-US" dirty="0"/>
          </a:p>
        </p:txBody>
      </p:sp>
      <p:sp>
        <p:nvSpPr>
          <p:cNvPr id="5" name="Rounded Rectangle 4"/>
          <p:cNvSpPr/>
          <p:nvPr/>
        </p:nvSpPr>
        <p:spPr>
          <a:xfrm>
            <a:off x="493776" y="3505200"/>
            <a:ext cx="8156448" cy="609600"/>
          </a:xfrm>
          <a:prstGeom prst="roundRect">
            <a:avLst/>
          </a:prstGeom>
          <a:solidFill>
            <a:schemeClr val="accent4">
              <a:lumMod val="5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Assessment</a:t>
            </a:r>
            <a:endPar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4011387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Custom 6">
      <a:dk1>
        <a:sysClr val="windowText" lastClr="000000"/>
      </a:dk1>
      <a:lt1>
        <a:sysClr val="window" lastClr="FFFFFF"/>
      </a:lt1>
      <a:dk2>
        <a:srgbClr val="070153"/>
      </a:dk2>
      <a:lt2>
        <a:srgbClr val="B4BACC"/>
      </a:lt2>
      <a:accent1>
        <a:srgbClr val="E4C850"/>
      </a:accent1>
      <a:accent2>
        <a:srgbClr val="9CB084"/>
      </a:accent2>
      <a:accent3>
        <a:srgbClr val="6BB1C9"/>
      </a:accent3>
      <a:accent4>
        <a:srgbClr val="6585CF"/>
      </a:accent4>
      <a:accent5>
        <a:srgbClr val="6368D1"/>
      </a:accent5>
      <a:accent6>
        <a:srgbClr val="E6CC08"/>
      </a:accent6>
      <a:hlink>
        <a:srgbClr val="000F82"/>
      </a:hlink>
      <a:folHlink>
        <a:srgbClr val="274C95"/>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0E48CD19314714EB1C751A172ABF2B2" ma:contentTypeVersion="0" ma:contentTypeDescription="Create a new document." ma:contentTypeScope="" ma:versionID="0dc1f5e7599ca1aa931583c117aec786">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AD10B7-4E71-429E-87F6-53297014F929}">
  <ds:schemaRefs>
    <ds:schemaRef ds:uri="http://schemas.microsoft.com/office/infopath/2007/PartnerControls"/>
    <ds:schemaRef ds:uri="http://purl.org/dc/terms/"/>
    <ds:schemaRef ds:uri="http://schemas.microsoft.com/office/2006/metadata/properties"/>
    <ds:schemaRef ds:uri="http://purl.org/dc/dcmitype/"/>
    <ds:schemaRef ds:uri="http://purl.org/dc/elements/1.1/"/>
    <ds:schemaRef ds:uri="http://schemas.microsoft.com/office/2006/documentManagement/type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008C1B6-A349-426C-88B9-26FC73D70B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6210</TotalTime>
  <Words>7589</Words>
  <Application>Microsoft Office PowerPoint</Application>
  <PresentationFormat>On-screen Show (4:3)</PresentationFormat>
  <Paragraphs>886</Paragraphs>
  <Slides>101</Slides>
  <Notes>101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101</vt:i4>
      </vt:variant>
    </vt:vector>
  </HeadingPairs>
  <TitlesOfParts>
    <vt:vector size="106" baseType="lpstr">
      <vt:lpstr>Arial</vt:lpstr>
      <vt:lpstr>Calibri</vt:lpstr>
      <vt:lpstr>Verdana</vt:lpstr>
      <vt:lpstr>Wingdings</vt:lpstr>
      <vt:lpstr>Default Design</vt:lpstr>
      <vt:lpstr>PowerPoint Presentation</vt:lpstr>
      <vt:lpstr>Agenda</vt:lpstr>
      <vt:lpstr>Course Pre-Requisites</vt:lpstr>
      <vt:lpstr>Course Learning Objectives</vt:lpstr>
      <vt:lpstr>Security/Roles: Purpose</vt:lpstr>
      <vt:lpstr>Dashboard Roles</vt:lpstr>
      <vt:lpstr>Accessing the Log In Screen</vt:lpstr>
      <vt:lpstr>Logging in to the Enterprise Portal</vt:lpstr>
      <vt:lpstr>Accessing My PDE</vt:lpstr>
      <vt:lpstr>Accessing Test Environment</vt:lpstr>
      <vt:lpstr>Accessing Production Environment</vt:lpstr>
      <vt:lpstr>Logging Into the Educator Dashboard</vt:lpstr>
      <vt:lpstr>Administrator Dashboard Layout</vt:lpstr>
      <vt:lpstr>Dashboard Layout: Header</vt:lpstr>
      <vt:lpstr>Dashboard Layout: Legend</vt:lpstr>
      <vt:lpstr>School Level and Student Level Dashboards</vt:lpstr>
      <vt:lpstr>School Information</vt:lpstr>
      <vt:lpstr>School Level Tabs</vt:lpstr>
      <vt:lpstr>School Information: Homepage</vt:lpstr>
      <vt:lpstr>School Information: Staff List</vt:lpstr>
      <vt:lpstr>School Information: Teacher List</vt:lpstr>
      <vt:lpstr>School Information: Students by Grade</vt:lpstr>
      <vt:lpstr>School Information: Students by Demographic</vt:lpstr>
      <vt:lpstr>Students by Demographic Search Filters</vt:lpstr>
      <vt:lpstr>Students by Demographic Lists</vt:lpstr>
      <vt:lpstr>Student Lists: Customize View</vt:lpstr>
      <vt:lpstr>Student Lists: Choose Columns for View</vt:lpstr>
      <vt:lpstr>School Information: My Students List </vt:lpstr>
      <vt:lpstr>Guided Practice Activity #1</vt:lpstr>
      <vt:lpstr>Academic Dashboard – School Overview</vt:lpstr>
      <vt:lpstr>School Information: Academic Dashboard</vt:lpstr>
      <vt:lpstr>Academic Dashboard: Overview Tab</vt:lpstr>
      <vt:lpstr>School Information: School Metrics</vt:lpstr>
      <vt:lpstr>Academic Dashboard – Attendance and Discipline</vt:lpstr>
      <vt:lpstr>Academic Dashboard: Metrics Displayed</vt:lpstr>
      <vt:lpstr>School Attendance and Discipline Metrics</vt:lpstr>
      <vt:lpstr>School Attendance: More Button</vt:lpstr>
      <vt:lpstr> School Discipline</vt:lpstr>
      <vt:lpstr>Academic Dashboard – Assessments</vt:lpstr>
      <vt:lpstr>Academic Dashboard: State Assessments Tab</vt:lpstr>
      <vt:lpstr>Academic Dashboard: Local Assessments Tab</vt:lpstr>
      <vt:lpstr>Academic Dashboard – Grades and Credits</vt:lpstr>
      <vt:lpstr>Academic Dashboard: Grades and Credits Tab I</vt:lpstr>
      <vt:lpstr>Academic Dashboard: Grades and Credits II</vt:lpstr>
      <vt:lpstr>Academic Dashboard – Advanced Academics</vt:lpstr>
      <vt:lpstr>Academic Dashboard: Advanced Academics Tab</vt:lpstr>
      <vt:lpstr>Academic Dashboard- College and Career Readiness</vt:lpstr>
      <vt:lpstr>College and Career Readiness Tab: Overview</vt:lpstr>
      <vt:lpstr>Guided Practice Activity #2</vt:lpstr>
      <vt:lpstr>Early Warning System</vt:lpstr>
      <vt:lpstr>Early Warning System Tab</vt:lpstr>
      <vt:lpstr>Early Warning System: Failing Summary </vt:lpstr>
      <vt:lpstr>Early Warning System: Percent Failing</vt:lpstr>
      <vt:lpstr>Early Warning System: Percent Caution</vt:lpstr>
      <vt:lpstr>Guided Practice Activity #3</vt:lpstr>
      <vt:lpstr>Intervention Catalog</vt:lpstr>
      <vt:lpstr>Interventions Tab: Intervention List </vt:lpstr>
      <vt:lpstr>Intervention List: More Button</vt:lpstr>
      <vt:lpstr>Viewing Intervention Details</vt:lpstr>
      <vt:lpstr>Interventions Tab: Search Interventions</vt:lpstr>
      <vt:lpstr>Intervention Search Results</vt:lpstr>
      <vt:lpstr>View Interventions: Student List I </vt:lpstr>
      <vt:lpstr>View Interventions: Student List II </vt:lpstr>
      <vt:lpstr>Guided Practice Activity #4</vt:lpstr>
      <vt:lpstr>Accessing an Individual Student Profile</vt:lpstr>
      <vt:lpstr>Navigate to an Individual Student Profile</vt:lpstr>
      <vt:lpstr>Individual Student Profile: Tabs Available</vt:lpstr>
      <vt:lpstr>Student Profile: Early Warning System</vt:lpstr>
      <vt:lpstr>Student Early Warning System Flag and Metrics</vt:lpstr>
      <vt:lpstr>Student Profile: Early Warning System Tab</vt:lpstr>
      <vt:lpstr>Student Profile: Student Information </vt:lpstr>
      <vt:lpstr>Student Profile: Student Information Overview </vt:lpstr>
      <vt:lpstr>Student Profile: Student Information Tab</vt:lpstr>
      <vt:lpstr>Student Profile: Additional Student Information </vt:lpstr>
      <vt:lpstr>Student Profile: Academic Dashboard</vt:lpstr>
      <vt:lpstr>Academic Dashboard: Student Profile </vt:lpstr>
      <vt:lpstr>Academic Dashboard: Overview Tab</vt:lpstr>
      <vt:lpstr>Academic Dashboard: Attendance and Discipline</vt:lpstr>
      <vt:lpstr>Academic Dashboard: More Button</vt:lpstr>
      <vt:lpstr>Academic Dashboard: Discipline</vt:lpstr>
      <vt:lpstr>Academic Dashboard: State Assessments Tab</vt:lpstr>
      <vt:lpstr>Academic Dashboard: Local Assessments Tab</vt:lpstr>
      <vt:lpstr>Academic Dashboard: Grades and Credits Tab</vt:lpstr>
      <vt:lpstr>Student Grades: More button</vt:lpstr>
      <vt:lpstr>Student Grades: Current Courses</vt:lpstr>
      <vt:lpstr>Academic Dashboard: Advanced Academics Tab</vt:lpstr>
      <vt:lpstr>College and Career Readiness Tab</vt:lpstr>
      <vt:lpstr>Student Profile: Intervention Catalog</vt:lpstr>
      <vt:lpstr>Assigning Interventions</vt:lpstr>
      <vt:lpstr>Search Parameters for Interventions</vt:lpstr>
      <vt:lpstr>Searching for an Appropriate Intervention</vt:lpstr>
      <vt:lpstr>Selecting the Intervention</vt:lpstr>
      <vt:lpstr>Confirming the Student’s Assigned Interventions</vt:lpstr>
      <vt:lpstr>Reviewing the Student’s Assigned Interventions</vt:lpstr>
      <vt:lpstr>Guided Practice Activity Student Information #5</vt:lpstr>
      <vt:lpstr>Student Profile: Student Transcript</vt:lpstr>
      <vt:lpstr>Student Transcript:  View Transcript</vt:lpstr>
      <vt:lpstr>Wrap Up</vt:lpstr>
      <vt:lpstr>Assessment</vt:lpstr>
      <vt:lpstr>Evaluation</vt:lpstr>
      <vt:lpstr>PowerPoint Presentation</vt:lpstr>
    </vt:vector>
  </TitlesOfParts>
  <Company>Office of Administration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Pennsylvania Department of Education</dc:title>
  <dc:creator>Pennsylvania Department of Education</dc:creator>
  <cp:lastModifiedBy>Janet Dougherty</cp:lastModifiedBy>
  <cp:revision>534</cp:revision>
  <cp:lastPrinted>2014-04-28T20:14:05Z</cp:lastPrinted>
  <dcterms:created xsi:type="dcterms:W3CDTF">2011-11-29T20:35:02Z</dcterms:created>
  <dcterms:modified xsi:type="dcterms:W3CDTF">2014-10-14T19:40:16Z</dcterms:modified>
</cp:coreProperties>
</file>