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657" r:id="rId4"/>
    <p:sldMasterId id="2147483665" r:id="rId5"/>
  </p:sldMasterIdLst>
  <p:notesMasterIdLst>
    <p:notesMasterId r:id="rId122"/>
  </p:notesMasterIdLst>
  <p:handoutMasterIdLst>
    <p:handoutMasterId r:id="rId123"/>
  </p:handoutMasterIdLst>
  <p:sldIdLst>
    <p:sldId id="256" r:id="rId6"/>
    <p:sldId id="264" r:id="rId7"/>
    <p:sldId id="344" r:id="rId8"/>
    <p:sldId id="276" r:id="rId9"/>
    <p:sldId id="274" r:id="rId10"/>
    <p:sldId id="333" r:id="rId11"/>
    <p:sldId id="339" r:id="rId12"/>
    <p:sldId id="340" r:id="rId13"/>
    <p:sldId id="354" r:id="rId14"/>
    <p:sldId id="502" r:id="rId15"/>
    <p:sldId id="356" r:id="rId16"/>
    <p:sldId id="357" r:id="rId17"/>
    <p:sldId id="360" r:id="rId18"/>
    <p:sldId id="365" r:id="rId19"/>
    <p:sldId id="364" r:id="rId20"/>
    <p:sldId id="399" r:id="rId21"/>
    <p:sldId id="301" r:id="rId22"/>
    <p:sldId id="324" r:id="rId23"/>
    <p:sldId id="401" r:id="rId24"/>
    <p:sldId id="418" r:id="rId25"/>
    <p:sldId id="402" r:id="rId26"/>
    <p:sldId id="403" r:id="rId27"/>
    <p:sldId id="408" r:id="rId28"/>
    <p:sldId id="404" r:id="rId29"/>
    <p:sldId id="405" r:id="rId30"/>
    <p:sldId id="406" r:id="rId31"/>
    <p:sldId id="407" r:id="rId32"/>
    <p:sldId id="410" r:id="rId33"/>
    <p:sldId id="425" r:id="rId34"/>
    <p:sldId id="409" r:id="rId35"/>
    <p:sldId id="411" r:id="rId36"/>
    <p:sldId id="437" r:id="rId37"/>
    <p:sldId id="448" r:id="rId38"/>
    <p:sldId id="449" r:id="rId39"/>
    <p:sldId id="513" r:id="rId40"/>
    <p:sldId id="447" r:id="rId41"/>
    <p:sldId id="455" r:id="rId42"/>
    <p:sldId id="421" r:id="rId43"/>
    <p:sldId id="422" r:id="rId44"/>
    <p:sldId id="423" r:id="rId45"/>
    <p:sldId id="426" r:id="rId46"/>
    <p:sldId id="428" r:id="rId47"/>
    <p:sldId id="427" r:id="rId48"/>
    <p:sldId id="413" r:id="rId49"/>
    <p:sldId id="414" r:id="rId50"/>
    <p:sldId id="415" r:id="rId51"/>
    <p:sldId id="453" r:id="rId52"/>
    <p:sldId id="416" r:id="rId53"/>
    <p:sldId id="452" r:id="rId54"/>
    <p:sldId id="417" r:id="rId55"/>
    <p:sldId id="429" r:id="rId56"/>
    <p:sldId id="430" r:id="rId57"/>
    <p:sldId id="444" r:id="rId58"/>
    <p:sldId id="445" r:id="rId59"/>
    <p:sldId id="446" r:id="rId60"/>
    <p:sldId id="431" r:id="rId61"/>
    <p:sldId id="433" r:id="rId62"/>
    <p:sldId id="436" r:id="rId63"/>
    <p:sldId id="440" r:id="rId64"/>
    <p:sldId id="434" r:id="rId65"/>
    <p:sldId id="441" r:id="rId66"/>
    <p:sldId id="442" r:id="rId67"/>
    <p:sldId id="450" r:id="rId68"/>
    <p:sldId id="438" r:id="rId69"/>
    <p:sldId id="435" r:id="rId70"/>
    <p:sldId id="456" r:id="rId71"/>
    <p:sldId id="457" r:id="rId72"/>
    <p:sldId id="503" r:id="rId73"/>
    <p:sldId id="458" r:id="rId74"/>
    <p:sldId id="504" r:id="rId75"/>
    <p:sldId id="505" r:id="rId76"/>
    <p:sldId id="506" r:id="rId77"/>
    <p:sldId id="507" r:id="rId78"/>
    <p:sldId id="508" r:id="rId79"/>
    <p:sldId id="509" r:id="rId80"/>
    <p:sldId id="510" r:id="rId81"/>
    <p:sldId id="511" r:id="rId82"/>
    <p:sldId id="512" r:id="rId83"/>
    <p:sldId id="460" r:id="rId84"/>
    <p:sldId id="461" r:id="rId85"/>
    <p:sldId id="462" r:id="rId86"/>
    <p:sldId id="463" r:id="rId87"/>
    <p:sldId id="464" r:id="rId88"/>
    <p:sldId id="465" r:id="rId89"/>
    <p:sldId id="466" r:id="rId90"/>
    <p:sldId id="467" r:id="rId91"/>
    <p:sldId id="468" r:id="rId92"/>
    <p:sldId id="469" r:id="rId93"/>
    <p:sldId id="470" r:id="rId94"/>
    <p:sldId id="471" r:id="rId95"/>
    <p:sldId id="472" r:id="rId96"/>
    <p:sldId id="473" r:id="rId97"/>
    <p:sldId id="474" r:id="rId98"/>
    <p:sldId id="475" r:id="rId99"/>
    <p:sldId id="476" r:id="rId100"/>
    <p:sldId id="514" r:id="rId101"/>
    <p:sldId id="477" r:id="rId102"/>
    <p:sldId id="478" r:id="rId103"/>
    <p:sldId id="488" r:id="rId104"/>
    <p:sldId id="489" r:id="rId105"/>
    <p:sldId id="490" r:id="rId106"/>
    <p:sldId id="491" r:id="rId107"/>
    <p:sldId id="492" r:id="rId108"/>
    <p:sldId id="493" r:id="rId109"/>
    <p:sldId id="494" r:id="rId110"/>
    <p:sldId id="495" r:id="rId111"/>
    <p:sldId id="496" r:id="rId112"/>
    <p:sldId id="497" r:id="rId113"/>
    <p:sldId id="498" r:id="rId114"/>
    <p:sldId id="499" r:id="rId115"/>
    <p:sldId id="500" r:id="rId116"/>
    <p:sldId id="501" r:id="rId117"/>
    <p:sldId id="320" r:id="rId118"/>
    <p:sldId id="321" r:id="rId119"/>
    <p:sldId id="322" r:id="rId120"/>
    <p:sldId id="258" r:id="rId121"/>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modifyVerifier cryptProviderType="rsaAES" cryptAlgorithmClass="hash" cryptAlgorithmType="typeAny" cryptAlgorithmSid="14" spinCount="100000" saltData="+XW/r5nrx8/WY1RCfYv3Yw==" hashData="JDmm54bj0toM9sPdKXKXXtPc1x/QqSORrWDp7XEBsBLYAO4r1z+keoXmk0WRgMx0avnhrf/ZmG9U1V0zz3EIm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Rulla" initials="ER" lastIdx="10" clrIdx="0">
    <p:extLst>
      <p:ext uri="{19B8F6BF-5375-455C-9EA6-DF929625EA0E}">
        <p15:presenceInfo xmlns:p15="http://schemas.microsoft.com/office/powerpoint/2012/main" userId="S-1-5-21-3049314940-2468439726-3657934738-7327" providerId="AD"/>
      </p:ext>
    </p:extLst>
  </p:cmAuthor>
  <p:cmAuthor id="2" name="Lisa McNicholas" initials="LM" lastIdx="46" clrIdx="1">
    <p:extLst>
      <p:ext uri="{19B8F6BF-5375-455C-9EA6-DF929625EA0E}">
        <p15:presenceInfo xmlns:p15="http://schemas.microsoft.com/office/powerpoint/2012/main" userId="S-1-5-21-3049314940-2468439726-3657934738-6645" providerId="AD"/>
      </p:ext>
    </p:extLst>
  </p:cmAuthor>
  <p:cmAuthor id="3" name="Janet Dougherty" initials="JD" lastIdx="12" clrIdx="2">
    <p:extLst>
      <p:ext uri="{19B8F6BF-5375-455C-9EA6-DF929625EA0E}">
        <p15:presenceInfo xmlns:p15="http://schemas.microsoft.com/office/powerpoint/2012/main" userId="S-1-5-21-3049314940-2468439726-3657934738-1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D6E"/>
    <a:srgbClr val="003D7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47" autoAdjust="0"/>
    <p:restoredTop sz="79371" autoAdjust="0"/>
  </p:normalViewPr>
  <p:slideViewPr>
    <p:cSldViewPr>
      <p:cViewPr varScale="1">
        <p:scale>
          <a:sx n="69" d="100"/>
          <a:sy n="69" d="100"/>
        </p:scale>
        <p:origin x="948"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Master" Target="slideMasters/slideMaster3.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commentAuthors" Target="commentAuthor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072"/>
          </a:xfrm>
          <a:prstGeom prst="rect">
            <a:avLst/>
          </a:prstGeom>
        </p:spPr>
        <p:txBody>
          <a:bodyPr vert="horz" lIns="92181" tIns="46090" rIns="92181" bIns="46090" rtlCol="0"/>
          <a:lstStyle>
            <a:lvl1pPr algn="l">
              <a:defRPr sz="1200"/>
            </a:lvl1pPr>
          </a:lstStyle>
          <a:p>
            <a:endParaRPr lang="en-US" dirty="0"/>
          </a:p>
        </p:txBody>
      </p:sp>
      <p:sp>
        <p:nvSpPr>
          <p:cNvPr id="3" name="Date Placeholder 2"/>
          <p:cNvSpPr>
            <a:spLocks noGrp="1"/>
          </p:cNvSpPr>
          <p:nvPr>
            <p:ph type="dt" sz="quarter" idx="1"/>
          </p:nvPr>
        </p:nvSpPr>
        <p:spPr>
          <a:xfrm>
            <a:off x="4008100" y="1"/>
            <a:ext cx="3067374" cy="470072"/>
          </a:xfrm>
          <a:prstGeom prst="rect">
            <a:avLst/>
          </a:prstGeom>
        </p:spPr>
        <p:txBody>
          <a:bodyPr vert="horz" lIns="92181" tIns="46090" rIns="92181" bIns="46090" rtlCol="0"/>
          <a:lstStyle>
            <a:lvl1pPr algn="r">
              <a:defRPr sz="1200"/>
            </a:lvl1pPr>
          </a:lstStyle>
          <a:p>
            <a:fld id="{DC67F4C0-50EC-4915-91ED-7F4285060684}" type="datetimeFigureOut">
              <a:rPr lang="en-US" smtClean="0"/>
              <a:t>10/10/2014</a:t>
            </a:fld>
            <a:endParaRPr lang="en-US" dirty="0"/>
          </a:p>
        </p:txBody>
      </p:sp>
      <p:sp>
        <p:nvSpPr>
          <p:cNvPr id="4" name="Footer Placeholder 3"/>
          <p:cNvSpPr>
            <a:spLocks noGrp="1"/>
          </p:cNvSpPr>
          <p:nvPr>
            <p:ph type="ftr" sz="quarter" idx="2"/>
          </p:nvPr>
        </p:nvSpPr>
        <p:spPr>
          <a:xfrm>
            <a:off x="0" y="8893003"/>
            <a:ext cx="3067374" cy="470072"/>
          </a:xfrm>
          <a:prstGeom prst="rect">
            <a:avLst/>
          </a:prstGeom>
        </p:spPr>
        <p:txBody>
          <a:bodyPr vert="horz" lIns="92181" tIns="46090" rIns="92181" bIns="460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00" y="8893003"/>
            <a:ext cx="3067374" cy="470072"/>
          </a:xfrm>
          <a:prstGeom prst="rect">
            <a:avLst/>
          </a:prstGeom>
        </p:spPr>
        <p:txBody>
          <a:bodyPr vert="horz" lIns="92181" tIns="46090" rIns="92181" bIns="46090" rtlCol="0" anchor="b"/>
          <a:lstStyle>
            <a:lvl1pPr algn="r">
              <a:defRPr sz="1200"/>
            </a:lvl1pPr>
          </a:lstStyle>
          <a:p>
            <a:fld id="{1ACB6CB3-1EC3-4BF7-B175-0A9CA2985E2E}" type="slidenum">
              <a:rPr lang="en-US" smtClean="0"/>
              <a:t>‹#›</a:t>
            </a:fld>
            <a:endParaRPr lang="en-US" dirty="0"/>
          </a:p>
        </p:txBody>
      </p:sp>
    </p:spTree>
    <p:extLst>
      <p:ext uri="{BB962C8B-B14F-4D97-AF65-F5344CB8AC3E}">
        <p14:creationId xmlns:p14="http://schemas.microsoft.com/office/powerpoint/2010/main" val="325526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374" cy="468315"/>
          </a:xfrm>
          <a:prstGeom prst="rect">
            <a:avLst/>
          </a:prstGeom>
        </p:spPr>
        <p:txBody>
          <a:bodyPr vert="horz" lIns="93582" tIns="46791" rIns="93582" bIns="46791"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4008101" y="1"/>
            <a:ext cx="3067374" cy="468315"/>
          </a:xfrm>
          <a:prstGeom prst="rect">
            <a:avLst/>
          </a:prstGeom>
        </p:spPr>
        <p:txBody>
          <a:bodyPr vert="horz" lIns="93582" tIns="46791" rIns="93582" bIns="46791" rtlCol="0"/>
          <a:lstStyle>
            <a:lvl1pPr algn="r" eaLnBrk="1" hangingPunct="1">
              <a:defRPr sz="1200">
                <a:latin typeface="Arial" charset="0"/>
              </a:defRPr>
            </a:lvl1pPr>
          </a:lstStyle>
          <a:p>
            <a:pPr>
              <a:defRPr/>
            </a:pPr>
            <a:fld id="{28E9AC5B-D260-409C-B97E-5FE71D3A4757}" type="datetimeFigureOut">
              <a:rPr lang="en-US"/>
              <a:pPr>
                <a:defRPr/>
              </a:pPr>
              <a:t>10/10/2014</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582" tIns="46791" rIns="93582" bIns="46791" rtlCol="0" anchor="ctr"/>
          <a:lstStyle/>
          <a:p>
            <a:pPr lvl="0"/>
            <a:endParaRPr lang="en-US" noProof="0" dirty="0" smtClean="0"/>
          </a:p>
        </p:txBody>
      </p:sp>
      <p:sp>
        <p:nvSpPr>
          <p:cNvPr id="5" name="Notes Placeholder 4"/>
          <p:cNvSpPr>
            <a:spLocks noGrp="1"/>
          </p:cNvSpPr>
          <p:nvPr>
            <p:ph type="body" sz="quarter" idx="3"/>
          </p:nvPr>
        </p:nvSpPr>
        <p:spPr>
          <a:xfrm>
            <a:off x="708349" y="4448186"/>
            <a:ext cx="5660378" cy="4213223"/>
          </a:xfrm>
          <a:prstGeom prst="rect">
            <a:avLst/>
          </a:prstGeom>
        </p:spPr>
        <p:txBody>
          <a:bodyPr vert="horz" lIns="93582" tIns="46791" rIns="93582" bIns="4679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93152"/>
            <a:ext cx="3067374" cy="468315"/>
          </a:xfrm>
          <a:prstGeom prst="rect">
            <a:avLst/>
          </a:prstGeom>
        </p:spPr>
        <p:txBody>
          <a:bodyPr vert="horz" lIns="93582" tIns="46791" rIns="93582" bIns="46791"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4008101" y="8893152"/>
            <a:ext cx="3067374" cy="468315"/>
          </a:xfrm>
          <a:prstGeom prst="rect">
            <a:avLst/>
          </a:prstGeom>
        </p:spPr>
        <p:txBody>
          <a:bodyPr vert="horz" wrap="square" lIns="93582" tIns="46791" rIns="93582" bIns="46791" numCol="1" anchor="b" anchorCtr="0" compatLnSpc="1">
            <a:prstTxWarp prst="textNoShape">
              <a:avLst/>
            </a:prstTxWarp>
          </a:bodyPr>
          <a:lstStyle>
            <a:lvl1pPr algn="r" eaLnBrk="1" hangingPunct="1">
              <a:defRPr sz="1200" smtClean="0"/>
            </a:lvl1pPr>
          </a:lstStyle>
          <a:p>
            <a:pPr>
              <a:defRPr/>
            </a:pPr>
            <a:fld id="{404F9923-1B1A-4575-B508-FFFDCE721753}" type="slidenum">
              <a:rPr lang="en-US" altLang="en-US"/>
              <a:pPr>
                <a:defRPr/>
              </a:pPr>
              <a:t>‹#›</a:t>
            </a:fld>
            <a:endParaRPr lang="en-US" altLang="en-US" dirty="0"/>
          </a:p>
        </p:txBody>
      </p:sp>
    </p:spTree>
    <p:extLst>
      <p:ext uri="{BB962C8B-B14F-4D97-AF65-F5344CB8AC3E}">
        <p14:creationId xmlns:p14="http://schemas.microsoft.com/office/powerpoint/2010/main" val="797044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ducation.state.pa.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Welcome to Course 4A: Staff Navigation for the </a:t>
            </a:r>
            <a:r>
              <a:rPr lang="en-US" altLang="en-US"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PDE Educator Dashboard and Early Warning System</a:t>
            </a:r>
            <a:endParaRPr lang="en-US" dirty="0">
              <a:solidFill>
                <a:schemeClr val="accent4">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a:t>
            </a:fld>
            <a:endParaRPr lang="en-US" altLang="en-US" dirty="0"/>
          </a:p>
        </p:txBody>
      </p:sp>
    </p:spTree>
    <p:extLst>
      <p:ext uri="{BB962C8B-B14F-4D97-AF65-F5344CB8AC3E}">
        <p14:creationId xmlns:p14="http://schemas.microsoft.com/office/powerpoint/2010/main" val="109531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Click on Testing, if you have NOT moved your Dashboard data to Production.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a:t>
            </a:fld>
            <a:endParaRPr lang="en-US" altLang="en-US" dirty="0"/>
          </a:p>
        </p:txBody>
      </p:sp>
    </p:spTree>
    <p:extLst>
      <p:ext uri="{BB962C8B-B14F-4D97-AF65-F5344CB8AC3E}">
        <p14:creationId xmlns:p14="http://schemas.microsoft.com/office/powerpoint/2010/main" val="23453427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Here is an overview screenshot of the entire EWS page – we will investigate each section on the next few slides</a:t>
            </a:r>
          </a:p>
          <a:p>
            <a:r>
              <a:rPr lang="en-US" dirty="0">
                <a:latin typeface="Verdana" panose="020B0604030504040204" pitchFamily="34" charset="0"/>
                <a:ea typeface="Verdana" panose="020B0604030504040204" pitchFamily="34" charset="0"/>
                <a:cs typeface="Verdana" panose="020B0604030504040204" pitchFamily="34" charset="0"/>
              </a:rPr>
              <a:t>School Level Early Warning Indicators include:</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Failing Summary</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Percent Failing</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Percent Caution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100</a:t>
            </a:fld>
            <a:endParaRPr lang="en-US" altLang="en-US" dirty="0"/>
          </a:p>
        </p:txBody>
      </p:sp>
    </p:spTree>
    <p:extLst>
      <p:ext uri="{BB962C8B-B14F-4D97-AF65-F5344CB8AC3E}">
        <p14:creationId xmlns:p14="http://schemas.microsoft.com/office/powerpoint/2010/main" val="42730791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section summarizes the percent of students who fall into each range of triggering all 6 indicators, 5+ indicators, 4+indicators, 3+indicators, 2+ indicators or 1+ indicators.  This allows an administrator to approximate what percentage of the student roster would fall into specific tiers of intervention.  The metric value indicates the percent for each “bucket”.  The trend column, if activated, would show which groups were experiencing upward or downward trends as far as overall percentages. The next two columns show the school goal (set by the administrator) and the percent difference from that goal.  Student attainment shows the student to group ratio of how many students achieved the school goal.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101</a:t>
            </a:fld>
            <a:endParaRPr lang="en-US" altLang="en-US" dirty="0"/>
          </a:p>
        </p:txBody>
      </p:sp>
    </p:spTree>
    <p:extLst>
      <p:ext uri="{BB962C8B-B14F-4D97-AF65-F5344CB8AC3E}">
        <p14:creationId xmlns:p14="http://schemas.microsoft.com/office/powerpoint/2010/main" val="35067304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t>
            </a:r>
            <a:r>
              <a:rPr lang="en-US" baseline="0" dirty="0" smtClean="0"/>
              <a:t> Failing section is next. This highlights the same columns, but in this section we are looking at the percentages across overall Attendance, Behavior and Course Performance.  </a:t>
            </a:r>
          </a:p>
          <a:p>
            <a:r>
              <a:rPr lang="en-US" baseline="0" dirty="0" smtClean="0"/>
              <a:t>This section also shows the percent break down between the sub-indicators.  For example, Behavior is broken down into the composite indicators of State Reportable Offenses and School Code of Conduct Incidents.  Current Course grades is likewise broken down into content area.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102</a:t>
            </a:fld>
            <a:endParaRPr lang="en-US" altLang="en-US" dirty="0"/>
          </a:p>
        </p:txBody>
      </p:sp>
    </p:spTree>
    <p:extLst>
      <p:ext uri="{BB962C8B-B14F-4D97-AF65-F5344CB8AC3E}">
        <p14:creationId xmlns:p14="http://schemas.microsoft.com/office/powerpoint/2010/main" val="17013662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t>
            </a:r>
            <a:r>
              <a:rPr lang="en-US" baseline="0" dirty="0" smtClean="0"/>
              <a:t> Caution section is next. This highlights the same columns, but in this section we are looking at the percent of students who have demonstrated issues with attendance, behavior and/or course performance, but have not yet fallen into the “at-risk’ category.</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103</a:t>
            </a:fld>
            <a:endParaRPr lang="en-US" altLang="en-US" dirty="0"/>
          </a:p>
        </p:txBody>
      </p:sp>
    </p:spTree>
    <p:extLst>
      <p:ext uri="{BB962C8B-B14F-4D97-AF65-F5344CB8AC3E}">
        <p14:creationId xmlns:p14="http://schemas.microsoft.com/office/powerpoint/2010/main" val="22133488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latin typeface="Verdana" panose="020B0604030504040204" pitchFamily="34" charset="0"/>
                <a:ea typeface="Verdana" panose="020B0604030504040204" pitchFamily="34" charset="0"/>
                <a:cs typeface="Verdana" panose="020B0604030504040204" pitchFamily="34" charset="0"/>
              </a:rPr>
              <a:t>The final tab we will review is the interventions tab.  </a:t>
            </a:r>
          </a:p>
          <a:p>
            <a:pPr defTabSz="921807">
              <a:defRPr/>
            </a:pPr>
            <a:r>
              <a:rPr lang="en-US" dirty="0">
                <a:latin typeface="Verdana" panose="020B0604030504040204" pitchFamily="34" charset="0"/>
                <a:ea typeface="Verdana" panose="020B0604030504040204" pitchFamily="34" charset="0"/>
                <a:cs typeface="Verdana" panose="020B0604030504040204" pitchFamily="34" charset="0"/>
              </a:rPr>
              <a:t>Under the Interventions Tab, Staff members can view and search for the Interventions available at their school and/or district.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104</a:t>
            </a:fld>
            <a:endParaRPr lang="en-US" altLang="en-US" dirty="0"/>
          </a:p>
        </p:txBody>
      </p:sp>
    </p:spTree>
    <p:extLst>
      <p:ext uri="{BB962C8B-B14F-4D97-AF65-F5344CB8AC3E}">
        <p14:creationId xmlns:p14="http://schemas.microsoft.com/office/powerpoint/2010/main" val="8253752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Intervention List shows all interventions that are available at that school and/or district. It is important to note that only the Intervention Catalog Coordinator and Dashboard Administrator have rights to Add Interventions to the IC.</a:t>
            </a:r>
          </a:p>
          <a:p>
            <a:r>
              <a:rPr lang="en-US" dirty="0"/>
              <a:t>Each intervention listed includes; the Contact person assigned to the intervention,</a:t>
            </a:r>
          </a:p>
          <a:p>
            <a:r>
              <a:rPr lang="en-US" dirty="0"/>
              <a:t>The Population eligible for the intervention (Gen Ed, SpEd, 504, ELL, etc.), </a:t>
            </a:r>
          </a:p>
          <a:p>
            <a:r>
              <a:rPr lang="en-US" dirty="0"/>
              <a:t>Location (school- can be multiple or referral)</a:t>
            </a:r>
          </a:p>
          <a:p>
            <a:r>
              <a:rPr lang="en-US" dirty="0"/>
              <a:t>and the Intervention Level (1, 2, or 3).</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105</a:t>
            </a:fld>
            <a:endParaRPr lang="en-US" altLang="en-US" dirty="0"/>
          </a:p>
        </p:txBody>
      </p:sp>
    </p:spTree>
    <p:extLst>
      <p:ext uri="{BB962C8B-B14F-4D97-AF65-F5344CB8AC3E}">
        <p14:creationId xmlns:p14="http://schemas.microsoft.com/office/powerpoint/2010/main" val="36717131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sz="2000" dirty="0"/>
              <a:t>Next to each Intervention is a </a:t>
            </a:r>
            <a:r>
              <a:rPr lang="en-US" sz="2000" b="1" dirty="0"/>
              <a:t>More</a:t>
            </a:r>
            <a:r>
              <a:rPr lang="en-US" sz="2000" dirty="0"/>
              <a:t> menu</a:t>
            </a:r>
          </a:p>
          <a:p>
            <a:pPr marL="345677" indent="-345677">
              <a:buFont typeface="Arial" panose="020B0604020202020204" pitchFamily="34" charset="0"/>
              <a:buChar char="•"/>
            </a:pPr>
            <a:r>
              <a:rPr lang="en-US" sz="2000" dirty="0"/>
              <a:t>The </a:t>
            </a:r>
            <a:r>
              <a:rPr lang="en-US" sz="2000" b="1" dirty="0"/>
              <a:t>More </a:t>
            </a:r>
            <a:r>
              <a:rPr lang="en-US" sz="2000" dirty="0"/>
              <a:t>menu links to:</a:t>
            </a:r>
          </a:p>
          <a:p>
            <a:pPr marL="806581" lvl="1" indent="-345677">
              <a:buFont typeface="Arial" panose="020B0604020202020204" pitchFamily="34" charset="0"/>
              <a:buChar char="•"/>
            </a:pPr>
            <a:r>
              <a:rPr lang="en-US" sz="2000" dirty="0"/>
              <a:t>Intervention Details</a:t>
            </a:r>
          </a:p>
          <a:p>
            <a:pPr marL="806581" lvl="1" indent="-345677">
              <a:buFont typeface="Arial" panose="020B0604020202020204" pitchFamily="34" charset="0"/>
              <a:buChar char="•"/>
            </a:pPr>
            <a:r>
              <a:rPr lang="en-US" sz="2000" dirty="0"/>
              <a:t>Intervention Reviews</a:t>
            </a:r>
          </a:p>
          <a:p>
            <a:pPr marL="806581" lvl="1" indent="-345677">
              <a:buFont typeface="Arial" panose="020B0604020202020204" pitchFamily="34" charset="0"/>
              <a:buChar char="•"/>
            </a:pPr>
            <a:r>
              <a:rPr lang="en-US" sz="2000" dirty="0"/>
              <a:t>Student Lists</a:t>
            </a:r>
          </a:p>
          <a:p>
            <a:pPr marL="460903" lvl="1"/>
            <a:endParaRPr lang="en-US" sz="2000"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106</a:t>
            </a:fld>
            <a:endParaRPr lang="en-US" altLang="en-US" dirty="0"/>
          </a:p>
        </p:txBody>
      </p:sp>
    </p:spTree>
    <p:extLst>
      <p:ext uri="{BB962C8B-B14F-4D97-AF65-F5344CB8AC3E}">
        <p14:creationId xmlns:p14="http://schemas.microsoft.com/office/powerpoint/2010/main" val="2745528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intervention,</a:t>
            </a:r>
            <a:r>
              <a:rPr lang="en-US" baseline="0" dirty="0" smtClean="0"/>
              <a:t> details include:</a:t>
            </a:r>
          </a:p>
          <a:p>
            <a:r>
              <a:rPr lang="en-US" u="none" dirty="0" smtClean="0"/>
              <a:t>Name, Contact, Levels, Gender, Area, Population, Duration, School, Location, Grade Level, Eligibility, Cost, Parent Permission, Description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107</a:t>
            </a:fld>
            <a:endParaRPr lang="en-US" altLang="en-US" dirty="0"/>
          </a:p>
        </p:txBody>
      </p:sp>
    </p:spTree>
    <p:extLst>
      <p:ext uri="{BB962C8B-B14F-4D97-AF65-F5344CB8AC3E}">
        <p14:creationId xmlns:p14="http://schemas.microsoft.com/office/powerpoint/2010/main" val="2818957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Next to each Intervention we can see how many reviews have been added.</a:t>
            </a:r>
            <a:r>
              <a:rPr lang="en-US" u="none" baseline="0" dirty="0" smtClean="0"/>
              <a:t>  </a:t>
            </a:r>
            <a:r>
              <a:rPr lang="en-US" u="none" dirty="0" smtClean="0"/>
              <a:t>Once the reviews have been expanded we can review the details added by peers.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108</a:t>
            </a:fld>
            <a:endParaRPr lang="en-US" altLang="en-US" dirty="0">
              <a:solidFill>
                <a:prstClr val="black"/>
              </a:solidFill>
            </a:endParaRPr>
          </a:p>
        </p:txBody>
      </p:sp>
    </p:spTree>
    <p:extLst>
      <p:ext uri="{BB962C8B-B14F-4D97-AF65-F5344CB8AC3E}">
        <p14:creationId xmlns:p14="http://schemas.microsoft.com/office/powerpoint/2010/main" val="23044860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Assigned Students list displays all students who have been assigned this intervention. Students are listed alphabetically. To view an individual student, click on the student’s name.</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109</a:t>
            </a:fld>
            <a:endParaRPr lang="en-US" altLang="en-US" dirty="0"/>
          </a:p>
        </p:txBody>
      </p:sp>
    </p:spTree>
    <p:extLst>
      <p:ext uri="{BB962C8B-B14F-4D97-AF65-F5344CB8AC3E}">
        <p14:creationId xmlns:p14="http://schemas.microsoft.com/office/powerpoint/2010/main" val="332401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Click on Dashboard under Insider PDE, if you have moved your Dashboard data to Production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16316590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Under Search Staff selects search parameters to locate target interventions. Users can search for interventions using the following criteria: </a:t>
            </a:r>
          </a:p>
          <a:p>
            <a:pPr lvl="0"/>
            <a:r>
              <a:rPr lang="en-US" dirty="0"/>
              <a:t>Keyword </a:t>
            </a:r>
          </a:p>
          <a:p>
            <a:pPr lvl="0"/>
            <a:r>
              <a:rPr lang="en-US" dirty="0"/>
              <a:t>Eligibility Requirements </a:t>
            </a:r>
          </a:p>
          <a:p>
            <a:pPr lvl="0"/>
            <a:r>
              <a:rPr lang="en-US" dirty="0"/>
              <a:t>Cost</a:t>
            </a:r>
          </a:p>
          <a:p>
            <a:pPr lvl="0"/>
            <a:r>
              <a:rPr lang="en-US" dirty="0"/>
              <a:t>Parent Permission Required </a:t>
            </a:r>
          </a:p>
          <a:p>
            <a:pPr lvl="0"/>
            <a:r>
              <a:rPr lang="en-US" dirty="0"/>
              <a:t>School Availability </a:t>
            </a:r>
          </a:p>
          <a:p>
            <a:pPr lvl="0"/>
            <a:r>
              <a:rPr lang="en-US" dirty="0"/>
              <a:t>Location</a:t>
            </a:r>
          </a:p>
          <a:p>
            <a:pPr lvl="0"/>
            <a:r>
              <a:rPr lang="en-US" dirty="0"/>
              <a:t>Population </a:t>
            </a:r>
          </a:p>
          <a:p>
            <a:pPr lvl="0"/>
            <a:r>
              <a:rPr lang="en-US" dirty="0"/>
              <a:t>Improvement Area </a:t>
            </a:r>
          </a:p>
          <a:p>
            <a:pPr lvl="0"/>
            <a:r>
              <a:rPr lang="en-US" dirty="0"/>
              <a:t>Grade Level </a:t>
            </a:r>
          </a:p>
          <a:p>
            <a:pPr lvl="0"/>
            <a:r>
              <a:rPr lang="en-US" dirty="0"/>
              <a:t>Intervention Level</a:t>
            </a:r>
          </a:p>
          <a:p>
            <a:pPr lvl="0"/>
            <a:r>
              <a:rPr lang="en-US" dirty="0"/>
              <a:t>Gender-Specific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110</a:t>
            </a:fld>
            <a:endParaRPr lang="en-US" altLang="en-US" dirty="0"/>
          </a:p>
        </p:txBody>
      </p:sp>
    </p:spTree>
    <p:extLst>
      <p:ext uri="{BB962C8B-B14F-4D97-AF65-F5344CB8AC3E}">
        <p14:creationId xmlns:p14="http://schemas.microsoft.com/office/powerpoint/2010/main" val="23814554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Search results are returned according to the selected parameters.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111</a:t>
            </a:fld>
            <a:endParaRPr lang="en-US" altLang="en-US" dirty="0"/>
          </a:p>
        </p:txBody>
      </p:sp>
    </p:spTree>
    <p:extLst>
      <p:ext uri="{BB962C8B-B14F-4D97-AF65-F5344CB8AC3E}">
        <p14:creationId xmlns:p14="http://schemas.microsoft.com/office/powerpoint/2010/main" val="41468255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a:t>Trainer’s note:</a:t>
            </a:r>
          </a:p>
          <a:p>
            <a:pPr>
              <a:spcBef>
                <a:spcPts val="0"/>
              </a:spcBef>
            </a:pPr>
            <a:r>
              <a:rPr lang="en-US" dirty="0"/>
              <a:t>Allow participants time to log in to the Dashboard and find the correct responses for this Guided Practice Activity.  After participants have completed the activity, process the responses as a group. </a:t>
            </a:r>
            <a:endParaRPr lang="en-US" b="0"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112</a:t>
            </a:fld>
            <a:endParaRPr lang="en-US" altLang="en-US" dirty="0"/>
          </a:p>
        </p:txBody>
      </p:sp>
    </p:spTree>
    <p:extLst>
      <p:ext uri="{BB962C8B-B14F-4D97-AF65-F5344CB8AC3E}">
        <p14:creationId xmlns:p14="http://schemas.microsoft.com/office/powerpoint/2010/main" val="13708689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3742" indent="-345677">
              <a:defRPr/>
            </a:pPr>
            <a:r>
              <a:rPr lang="en-US" dirty="0" smtClean="0"/>
              <a:t>Wrap Up, pose the following questions to the group:</a:t>
            </a:r>
          </a:p>
          <a:p>
            <a:pPr marL="633742" indent="-345677">
              <a:buFont typeface="Arial" panose="020B0604020202020204" pitchFamily="34" charset="0"/>
              <a:buChar char="•"/>
              <a:defRPr/>
            </a:pPr>
            <a:r>
              <a:rPr lang="en-US" u="none" dirty="0" smtClean="0"/>
              <a:t>Describe</a:t>
            </a:r>
            <a:r>
              <a:rPr lang="en-US" u="none" baseline="0" dirty="0" smtClean="0"/>
              <a:t> in once sentence the general purpose of each of the following dashboards:  </a:t>
            </a:r>
          </a:p>
          <a:p>
            <a:pPr marL="1094645" lvl="1" indent="-345677">
              <a:buFont typeface="Arial" panose="020B0604020202020204" pitchFamily="34" charset="0"/>
              <a:buChar char="•"/>
              <a:defRPr/>
            </a:pPr>
            <a:r>
              <a:rPr lang="en-US" u="none" baseline="0" dirty="0" smtClean="0"/>
              <a:t>staff homepage, </a:t>
            </a:r>
          </a:p>
          <a:p>
            <a:pPr marL="1094645" lvl="1" indent="-345677">
              <a:buFont typeface="Arial" panose="020B0604020202020204" pitchFamily="34" charset="0"/>
              <a:buChar char="•"/>
              <a:defRPr/>
            </a:pPr>
            <a:r>
              <a:rPr lang="en-US" u="none" baseline="0" dirty="0" smtClean="0"/>
              <a:t>student information, </a:t>
            </a:r>
          </a:p>
          <a:p>
            <a:pPr marL="1094645" lvl="1" indent="-345677">
              <a:buFont typeface="Arial" panose="020B0604020202020204" pitchFamily="34" charset="0"/>
              <a:buChar char="•"/>
              <a:defRPr/>
            </a:pPr>
            <a:r>
              <a:rPr lang="en-US" u="none" baseline="0" dirty="0" smtClean="0"/>
              <a:t>school information, </a:t>
            </a:r>
          </a:p>
          <a:p>
            <a:pPr marL="1094645" lvl="1" indent="-345677">
              <a:buFont typeface="Arial" panose="020B0604020202020204" pitchFamily="34" charset="0"/>
              <a:buChar char="•"/>
              <a:defRPr/>
            </a:pPr>
            <a:r>
              <a:rPr lang="en-US" u="none" baseline="0" dirty="0" smtClean="0"/>
              <a:t>academic dashboard, </a:t>
            </a:r>
          </a:p>
          <a:p>
            <a:pPr marL="1094645" lvl="1" indent="-345677">
              <a:buFont typeface="Arial" panose="020B0604020202020204" pitchFamily="34" charset="0"/>
              <a:buChar char="•"/>
              <a:defRPr/>
            </a:pPr>
            <a:r>
              <a:rPr lang="en-US" u="none" baseline="0" dirty="0" smtClean="0"/>
              <a:t>EWS, </a:t>
            </a:r>
          </a:p>
          <a:p>
            <a:pPr marL="1094645" lvl="1" indent="-345677">
              <a:buFont typeface="Arial" panose="020B0604020202020204" pitchFamily="34" charset="0"/>
              <a:buChar char="•"/>
              <a:defRPr/>
            </a:pPr>
            <a:r>
              <a:rPr lang="en-US" u="none" baseline="0" dirty="0" smtClean="0"/>
              <a:t>intervention catalog</a:t>
            </a:r>
          </a:p>
          <a:p>
            <a:pPr marL="633742" indent="-345677">
              <a:buFont typeface="Arial" panose="020B0604020202020204" pitchFamily="34" charset="0"/>
              <a:buChar char="•"/>
              <a:defRPr/>
            </a:pPr>
            <a:endParaRPr lang="en-US" u="none" dirty="0" smtClean="0"/>
          </a:p>
          <a:p>
            <a:pPr marL="633742" indent="-345677">
              <a:buFont typeface="Arial" panose="020B0604020202020204" pitchFamily="34" charset="0"/>
              <a:buChar char="•"/>
              <a:defRPr/>
            </a:pPr>
            <a:r>
              <a:rPr lang="en-US" u="none" dirty="0" smtClean="0"/>
              <a:t>Describe what information is available on each of the following</a:t>
            </a:r>
            <a:r>
              <a:rPr lang="en-US" u="none" baseline="0" dirty="0" smtClean="0"/>
              <a:t> dashboards by listing 2 metrics that are available on each of these dashboards:</a:t>
            </a:r>
          </a:p>
          <a:p>
            <a:pPr marL="633742" indent="-345677">
              <a:buFont typeface="Arial" panose="020B0604020202020204" pitchFamily="34" charset="0"/>
              <a:buChar char="•"/>
              <a:defRPr/>
            </a:pPr>
            <a:endParaRPr lang="en-US" u="none" dirty="0" smtClean="0"/>
          </a:p>
          <a:p>
            <a:pPr marL="1094645" lvl="1" indent="-345677">
              <a:buFont typeface="Arial" panose="020B0604020202020204" pitchFamily="34" charset="0"/>
              <a:buChar char="•"/>
              <a:defRPr/>
            </a:pPr>
            <a:r>
              <a:rPr lang="en-US" dirty="0" smtClean="0"/>
              <a:t>Staff Homepage</a:t>
            </a:r>
          </a:p>
          <a:p>
            <a:pPr marL="1094645" lvl="1" indent="-345677">
              <a:buFont typeface="Arial" panose="020B0604020202020204" pitchFamily="34" charset="0"/>
              <a:buChar char="•"/>
              <a:defRPr/>
            </a:pPr>
            <a:r>
              <a:rPr lang="en-US" dirty="0" smtClean="0"/>
              <a:t>Student Information</a:t>
            </a:r>
          </a:p>
          <a:p>
            <a:pPr marL="1094645" lvl="1" indent="-345677">
              <a:buFont typeface="Arial" panose="020B0604020202020204" pitchFamily="34" charset="0"/>
              <a:buChar char="•"/>
              <a:defRPr/>
            </a:pPr>
            <a:r>
              <a:rPr lang="en-US" dirty="0" smtClean="0"/>
              <a:t>School Information</a:t>
            </a:r>
          </a:p>
          <a:p>
            <a:pPr marL="1094645" lvl="1" indent="-345677">
              <a:buFont typeface="Arial" panose="020B0604020202020204" pitchFamily="34" charset="0"/>
              <a:buChar char="•"/>
              <a:defRPr/>
            </a:pPr>
            <a:r>
              <a:rPr lang="en-US" u="none" dirty="0" smtClean="0"/>
              <a:t>Academic Dashboard</a:t>
            </a:r>
          </a:p>
          <a:p>
            <a:pPr marL="1094645" lvl="1" indent="-345677">
              <a:buFont typeface="Arial" panose="020B0604020202020204" pitchFamily="34" charset="0"/>
              <a:buChar char="•"/>
              <a:defRPr/>
            </a:pPr>
            <a:r>
              <a:rPr lang="en-US" dirty="0" smtClean="0"/>
              <a:t>EWS</a:t>
            </a:r>
          </a:p>
          <a:p>
            <a:pPr marL="1094645" lvl="1" indent="-345677">
              <a:buFont typeface="Arial" panose="020B0604020202020204" pitchFamily="34" charset="0"/>
              <a:buChar char="•"/>
              <a:defRPr/>
            </a:pPr>
            <a:r>
              <a:rPr lang="en-US" u="none" dirty="0" smtClean="0"/>
              <a:t>Intervention Catalog</a:t>
            </a:r>
            <a:endParaRPr lang="en-US" u="none"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113</a:t>
            </a:fld>
            <a:endParaRPr lang="en-US" altLang="en-US" dirty="0"/>
          </a:p>
        </p:txBody>
      </p:sp>
    </p:spTree>
    <p:extLst>
      <p:ext uri="{BB962C8B-B14F-4D97-AF65-F5344CB8AC3E}">
        <p14:creationId xmlns:p14="http://schemas.microsoft.com/office/powerpoint/2010/main" val="33797199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a moment and respond</a:t>
            </a:r>
            <a:r>
              <a:rPr lang="en-US" baseline="0" dirty="0" smtClean="0"/>
              <a:t> to the brief assessment questions.  Your instructor will provide instructions on accessing the assessment.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114</a:t>
            </a:fld>
            <a:endParaRPr lang="en-US" altLang="en-US" dirty="0"/>
          </a:p>
        </p:txBody>
      </p:sp>
    </p:spTree>
    <p:extLst>
      <p:ext uri="{BB962C8B-B14F-4D97-AF65-F5344CB8AC3E}">
        <p14:creationId xmlns:p14="http://schemas.microsoft.com/office/powerpoint/2010/main" val="31556479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take a moment and complete the evaluation survey.  Your instructor will provide instructions on accessing the survey.</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115</a:t>
            </a:fld>
            <a:endParaRPr lang="en-US" altLang="en-US" dirty="0"/>
          </a:p>
        </p:txBody>
      </p:sp>
    </p:spTree>
    <p:extLst>
      <p:ext uri="{BB962C8B-B14F-4D97-AF65-F5344CB8AC3E}">
        <p14:creationId xmlns:p14="http://schemas.microsoft.com/office/powerpoint/2010/main" val="37978905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Verdana" panose="020B0604030504040204" pitchFamily="34" charset="0"/>
                <a:ea typeface="Verdana" panose="020B0604030504040204" pitchFamily="34" charset="0"/>
                <a:cs typeface="Verdana" panose="020B0604030504040204" pitchFamily="34" charset="0"/>
              </a:rPr>
              <a:t>For more information on </a:t>
            </a:r>
            <a:r>
              <a:rPr lang="en-US" dirty="0"/>
              <a:t>Staff Navigation for PDE Dashboards </a:t>
            </a:r>
            <a:r>
              <a:rPr lang="en-US" altLang="en-US" dirty="0">
                <a:solidFill>
                  <a:srgbClr val="000000"/>
                </a:solidFill>
                <a:latin typeface="Verdana" panose="020B0604030504040204" pitchFamily="34" charset="0"/>
                <a:ea typeface="Verdana" panose="020B0604030504040204" pitchFamily="34" charset="0"/>
                <a:cs typeface="Verdana" panose="020B0604030504040204" pitchFamily="34" charset="0"/>
              </a:rPr>
              <a:t>please visit PDE’s website at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116</a:t>
            </a:fld>
            <a:endParaRPr lang="en-US" altLang="en-US" dirty="0"/>
          </a:p>
        </p:txBody>
      </p:sp>
    </p:spTree>
    <p:extLst>
      <p:ext uri="{BB962C8B-B14F-4D97-AF65-F5344CB8AC3E}">
        <p14:creationId xmlns:p14="http://schemas.microsoft.com/office/powerpoint/2010/main" val="380817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Applications, select “Dashboard”.  If this is your first time logging in, you will need to enter your PPID, Date of Birth, and the last four digits of your SSN.</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468094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navigate</a:t>
            </a:r>
            <a:r>
              <a:rPr lang="en-US" baseline="0" dirty="0" smtClean="0"/>
              <a:t> through the PA educator dashboard system as if we were a staff member at a school.</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13</a:t>
            </a:fld>
            <a:endParaRPr lang="en-US" altLang="en-US" dirty="0"/>
          </a:p>
        </p:txBody>
      </p:sp>
    </p:spTree>
    <p:extLst>
      <p:ext uri="{BB962C8B-B14F-4D97-AF65-F5344CB8AC3E}">
        <p14:creationId xmlns:p14="http://schemas.microsoft.com/office/powerpoint/2010/main" val="178896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header that is displayed at the top of every dashboard screen.  </a:t>
            </a:r>
          </a:p>
          <a:p>
            <a:r>
              <a:rPr lang="en-US" baseline="0" dirty="0" smtClean="0"/>
              <a:t>Across the top you see the district name </a:t>
            </a:r>
            <a:endParaRPr lang="en-US" dirty="0" smtClean="0"/>
          </a:p>
          <a:p>
            <a:r>
              <a:rPr lang="en-US" dirty="0" smtClean="0"/>
              <a:t>Across the top, next to the dashboard title,  are links to:  Export All,  Print,</a:t>
            </a:r>
            <a:r>
              <a:rPr lang="en-US" baseline="0" dirty="0" smtClean="0"/>
              <a:t> Support,  log out</a:t>
            </a:r>
          </a:p>
          <a:p>
            <a:r>
              <a:rPr lang="en-US" baseline="0" dirty="0" smtClean="0"/>
              <a:t>In the gray bar notice  the link back to the home page for this user (the little schoolhouse), an inactive link to the district level data (due to role driven security) and  a link to the school level summative data (role driven)</a:t>
            </a:r>
          </a:p>
          <a:p>
            <a:endParaRPr lang="en-US" baseline="0" dirty="0" smtClean="0"/>
          </a:p>
          <a:p>
            <a:r>
              <a:rPr lang="en-US" baseline="0" dirty="0" smtClean="0"/>
              <a:t>On most of the subsequent slides we will not be showing the dashboard header but when you log into the system you will always see the header at the top of each dashboard.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14</a:t>
            </a:fld>
            <a:endParaRPr lang="en-US" altLang="en-US" dirty="0"/>
          </a:p>
        </p:txBody>
      </p:sp>
    </p:spTree>
    <p:extLst>
      <p:ext uri="{BB962C8B-B14F-4D97-AF65-F5344CB8AC3E}">
        <p14:creationId xmlns:p14="http://schemas.microsoft.com/office/powerpoint/2010/main" val="126242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dashboard</a:t>
            </a:r>
            <a:r>
              <a:rPr lang="en-US" baseline="0" dirty="0" smtClean="0"/>
              <a:t> has this same legend at the bottom.  </a:t>
            </a:r>
          </a:p>
          <a:p>
            <a:r>
              <a:rPr lang="en-US" baseline="0" dirty="0" smtClean="0"/>
              <a:t>Go though some examples of indicators and their definitions – red indicators generally indicate something negative</a:t>
            </a:r>
          </a:p>
          <a:p>
            <a:r>
              <a:rPr lang="en-US" baseline="0" dirty="0" smtClean="0"/>
              <a:t>On the subsequent slides we will not be showing the legend but it appears at the bottom of all dashboards.</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15</a:t>
            </a:fld>
            <a:endParaRPr lang="en-US" altLang="en-US" dirty="0"/>
          </a:p>
        </p:txBody>
      </p:sp>
    </p:spTree>
    <p:extLst>
      <p:ext uri="{BB962C8B-B14F-4D97-AF65-F5344CB8AC3E}">
        <p14:creationId xmlns:p14="http://schemas.microsoft.com/office/powerpoint/2010/main" val="379225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u="none" dirty="0" smtClean="0"/>
              <a:t>Educators can view both school level aggregate data and individual student data for those student in whom they have an educational interest</a:t>
            </a:r>
          </a:p>
          <a:p>
            <a:pPr marL="345677" indent="-345677">
              <a:buFont typeface="Arial" panose="020B0604020202020204" pitchFamily="34" charset="0"/>
              <a:buChar char="•"/>
            </a:pPr>
            <a:r>
              <a:rPr lang="en-US" u="none" dirty="0" smtClean="0"/>
              <a:t>Many of the metric categories are the same between school level and student level dashboards</a:t>
            </a:r>
          </a:p>
          <a:p>
            <a:pPr marL="345677" indent="-345677">
              <a:buFont typeface="Arial" panose="020B0604020202020204" pitchFamily="34" charset="0"/>
              <a:buChar char="•"/>
            </a:pPr>
            <a:r>
              <a:rPr lang="en-US" u="none" dirty="0" smtClean="0"/>
              <a:t>The difference is in the granularity of the data</a:t>
            </a:r>
          </a:p>
          <a:p>
            <a:pPr marL="345677" indent="-345677">
              <a:buFont typeface="Arial" panose="020B0604020202020204" pitchFamily="34" charset="0"/>
              <a:buChar char="•"/>
            </a:pPr>
            <a:r>
              <a:rPr lang="en-US" u="none" dirty="0" smtClean="0"/>
              <a:t>We will be looking at student level dashboard first</a:t>
            </a:r>
          </a:p>
          <a:p>
            <a:pPr marL="345677" indent="-345677">
              <a:buFont typeface="Arial" panose="020B0604020202020204" pitchFamily="34" charset="0"/>
              <a:buChar char="•"/>
            </a:pP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16</a:t>
            </a:fld>
            <a:endParaRPr lang="en-US" altLang="en-US" dirty="0"/>
          </a:p>
        </p:txBody>
      </p:sp>
    </p:spTree>
    <p:extLst>
      <p:ext uri="{BB962C8B-B14F-4D97-AF65-F5344CB8AC3E}">
        <p14:creationId xmlns:p14="http://schemas.microsoft.com/office/powerpoint/2010/main" val="224448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examine a staff member’s homepage</a:t>
            </a:r>
            <a:r>
              <a:rPr lang="en-US" baseline="0" dirty="0" smtClean="0"/>
              <a:t> and the individual student level data that a staff member can view.</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17</a:t>
            </a:fld>
            <a:endParaRPr lang="en-US" altLang="en-US" dirty="0"/>
          </a:p>
        </p:txBody>
      </p:sp>
    </p:spTree>
    <p:extLst>
      <p:ext uri="{BB962C8B-B14F-4D97-AF65-F5344CB8AC3E}">
        <p14:creationId xmlns:p14="http://schemas.microsoft.com/office/powerpoint/2010/main" val="391496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 staff member successfully logs in, the screen shown here is displayed.  </a:t>
            </a:r>
          </a:p>
          <a:p>
            <a:r>
              <a:rPr lang="en-US" baseline="0" dirty="0" smtClean="0"/>
              <a:t>Under the teacher’s name locate the  Student List; the default view is Subject/Grade/Section</a:t>
            </a:r>
          </a:p>
          <a:p>
            <a:r>
              <a:rPr lang="en-US" baseline="0" dirty="0" smtClean="0"/>
              <a:t>From this screen the type of data view can be chosen from a drop down menu – we will show this in more detail on a later slide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18</a:t>
            </a:fld>
            <a:endParaRPr lang="en-US" altLang="en-US" dirty="0"/>
          </a:p>
        </p:txBody>
      </p:sp>
    </p:spTree>
    <p:extLst>
      <p:ext uri="{BB962C8B-B14F-4D97-AF65-F5344CB8AC3E}">
        <p14:creationId xmlns:p14="http://schemas.microsoft.com/office/powerpoint/2010/main" val="328162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Choose the class you want to view from the Student List Dropdown</a:t>
            </a:r>
          </a:p>
          <a:p>
            <a:pPr marL="345677" indent="-345677">
              <a:spcAft>
                <a:spcPts val="0"/>
              </a:spcAft>
              <a:buFont typeface="Arial" panose="020B0604020202020204" pitchFamily="34" charset="0"/>
              <a:buChar char="•"/>
            </a:pPr>
            <a:r>
              <a:rPr lang="en-US" u="none" dirty="0" smtClean="0"/>
              <a:t>Student List default view is Subject/Grade/Section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19</a:t>
            </a:fld>
            <a:endParaRPr lang="en-US" altLang="en-US" dirty="0"/>
          </a:p>
        </p:txBody>
      </p:sp>
    </p:spTree>
    <p:extLst>
      <p:ext uri="{BB962C8B-B14F-4D97-AF65-F5344CB8AC3E}">
        <p14:creationId xmlns:p14="http://schemas.microsoft.com/office/powerpoint/2010/main" val="391792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explore</a:t>
            </a:r>
            <a:r>
              <a:rPr lang="en-US" baseline="0" dirty="0" smtClean="0"/>
              <a:t> </a:t>
            </a:r>
            <a:r>
              <a:rPr lang="en-US" u="none" dirty="0" smtClean="0"/>
              <a:t>Navigation of the dashboards from the perspective of a staff member including;</a:t>
            </a:r>
            <a:r>
              <a:rPr lang="en-US" u="none" baseline="0" dirty="0" smtClean="0"/>
              <a:t> </a:t>
            </a:r>
            <a:r>
              <a:rPr lang="en-US" dirty="0" smtClean="0"/>
              <a:t>Homepage</a:t>
            </a:r>
            <a:r>
              <a:rPr lang="en-US" dirty="0" smtClean="0">
                <a:solidFill>
                  <a:srgbClr val="FF0000"/>
                </a:solidFill>
              </a:rPr>
              <a:t>,</a:t>
            </a:r>
            <a:r>
              <a:rPr lang="en-US" baseline="0" dirty="0" smtClean="0">
                <a:solidFill>
                  <a:srgbClr val="FF0000"/>
                </a:solidFill>
              </a:rPr>
              <a:t> </a:t>
            </a:r>
            <a:r>
              <a:rPr lang="en-US" u="none" dirty="0" smtClean="0"/>
              <a:t>Academic Dashboard,</a:t>
            </a:r>
            <a:r>
              <a:rPr lang="en-US" u="none" baseline="0" dirty="0" smtClean="0"/>
              <a:t> </a:t>
            </a:r>
            <a:r>
              <a:rPr lang="en-US" dirty="0" smtClean="0"/>
              <a:t>Early Warning System,</a:t>
            </a:r>
            <a:r>
              <a:rPr lang="en-US" baseline="0" dirty="0" smtClean="0"/>
              <a:t> </a:t>
            </a:r>
            <a:r>
              <a:rPr lang="en-US" u="none" dirty="0" smtClean="0"/>
              <a:t>Intervention Catalog</a:t>
            </a:r>
            <a:r>
              <a:rPr lang="en-US" u="none" baseline="0" dirty="0" smtClean="0"/>
              <a:t> and </a:t>
            </a:r>
            <a:r>
              <a:rPr lang="en-US" dirty="0" smtClean="0"/>
              <a:t>Student Information</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a:t>
            </a:fld>
            <a:endParaRPr lang="en-US" altLang="en-US" dirty="0"/>
          </a:p>
        </p:txBody>
      </p:sp>
    </p:spTree>
    <p:extLst>
      <p:ext uri="{BB962C8B-B14F-4D97-AF65-F5344CB8AC3E}">
        <p14:creationId xmlns:p14="http://schemas.microsoft.com/office/powerpoint/2010/main" val="352242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The Student List Menu shows the course and sections for the staff member.  The menu also shows the Watch Lists created by the staff member.  Watch list creation will be covered at a later time.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20</a:t>
            </a:fld>
            <a:endParaRPr lang="en-US" altLang="en-US" dirty="0"/>
          </a:p>
        </p:txBody>
      </p:sp>
    </p:spTree>
    <p:extLst>
      <p:ext uri="{BB962C8B-B14F-4D97-AF65-F5344CB8AC3E}">
        <p14:creationId xmlns:p14="http://schemas.microsoft.com/office/powerpoint/2010/main" val="114483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Choose a Data view from the Dropdown</a:t>
            </a:r>
          </a:p>
          <a:p>
            <a:pPr marL="345677" indent="-345677">
              <a:spcAft>
                <a:spcPts val="0"/>
              </a:spcAft>
              <a:buFont typeface="Arial" panose="020B0604020202020204" pitchFamily="34" charset="0"/>
              <a:buChar char="•"/>
            </a:pPr>
            <a:r>
              <a:rPr lang="en-US" u="none" dirty="0" smtClean="0"/>
              <a:t>The Default view is Early Warning Indicators</a:t>
            </a:r>
          </a:p>
          <a:p>
            <a:pPr marL="345677" indent="-345677">
              <a:spcAft>
                <a:spcPts val="0"/>
              </a:spcAft>
              <a:buFont typeface="Arial" panose="020B0604020202020204" pitchFamily="34" charset="0"/>
              <a:buChar char="•"/>
            </a:pPr>
            <a:r>
              <a:rPr lang="en-US" u="none" dirty="0" smtClean="0"/>
              <a:t>Possible choices include: Early Warning Indicators, General Overview, Prior Year, Subject Specific, Assessment Details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21</a:t>
            </a:fld>
            <a:endParaRPr lang="en-US" altLang="en-US" dirty="0"/>
          </a:p>
        </p:txBody>
      </p:sp>
    </p:spTree>
    <p:extLst>
      <p:ext uri="{BB962C8B-B14F-4D97-AF65-F5344CB8AC3E}">
        <p14:creationId xmlns:p14="http://schemas.microsoft.com/office/powerpoint/2010/main" val="771420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u="none" dirty="0" smtClean="0"/>
              <a:t>Students in the chosen class are listed with information from the chosen data view (in</a:t>
            </a:r>
            <a:r>
              <a:rPr lang="en-US" u="none" baseline="0" dirty="0" smtClean="0"/>
              <a:t> this example the chosen data view is early warning indicators)</a:t>
            </a:r>
            <a:endParaRPr lang="en-US" u="none" dirty="0" smtClean="0"/>
          </a:p>
          <a:p>
            <a:pPr defTabSz="921807">
              <a:defRPr/>
            </a:pPr>
            <a:r>
              <a:rPr lang="en-US" u="none" dirty="0" smtClean="0"/>
              <a:t>Student lists are sorted by class/section#, alphabetical by student last name, grade level, attendance and discipline and grades</a:t>
            </a:r>
          </a:p>
          <a:p>
            <a:pPr defTabSz="921807">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22</a:t>
            </a:fld>
            <a:endParaRPr lang="en-US" altLang="en-US" dirty="0"/>
          </a:p>
        </p:txBody>
      </p:sp>
    </p:spTree>
    <p:extLst>
      <p:ext uri="{BB962C8B-B14F-4D97-AF65-F5344CB8AC3E}">
        <p14:creationId xmlns:p14="http://schemas.microsoft.com/office/powerpoint/2010/main" val="1025739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a:t>
            </a:r>
            <a:r>
              <a:rPr lang="en-US" baseline="0" dirty="0" smtClean="0"/>
              <a:t> at the student list dashboard</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23</a:t>
            </a:fld>
            <a:endParaRPr lang="en-US" altLang="en-US" dirty="0"/>
          </a:p>
        </p:txBody>
      </p:sp>
    </p:spTree>
    <p:extLst>
      <p:ext uri="{BB962C8B-B14F-4D97-AF65-F5344CB8AC3E}">
        <p14:creationId xmlns:p14="http://schemas.microsoft.com/office/powerpoint/2010/main" val="689548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The Default view consists of Grade level, Designations, and Early Warning Indicators</a:t>
            </a:r>
          </a:p>
          <a:p>
            <a:pPr marL="345677" indent="-345677">
              <a:spcAft>
                <a:spcPts val="0"/>
              </a:spcAft>
              <a:buFont typeface="Arial" panose="020B0604020202020204" pitchFamily="34" charset="0"/>
              <a:buChar char="•"/>
            </a:pPr>
            <a:r>
              <a:rPr lang="en-US" u="none" dirty="0" smtClean="0"/>
              <a:t>Early Warning indicators consists of: Metrics Failing, Metrics Caution, Interventions Assigned, Daily Attendance Rate, School Code of Conduct Incidents, State Reportable Offenses, Math Grade, Language Arts Grade</a:t>
            </a:r>
          </a:p>
          <a:p>
            <a:pPr marL="345677" indent="-345677" defTabSz="921807">
              <a:spcAft>
                <a:spcPts val="0"/>
              </a:spcAft>
              <a:buFont typeface="Arial" panose="020B0604020202020204" pitchFamily="34" charset="0"/>
              <a:buChar char="•"/>
              <a:defRPr/>
            </a:pPr>
            <a:r>
              <a:rPr lang="en-US" u="none" dirty="0" smtClean="0"/>
              <a:t>Customize View button allows you to customize the columns displayed</a:t>
            </a:r>
          </a:p>
          <a:p>
            <a:pPr marL="345677" indent="-345677">
              <a:spcAft>
                <a:spcPts val="0"/>
              </a:spcAft>
              <a:buFont typeface="Arial" panose="020B0604020202020204" pitchFamily="34" charset="0"/>
              <a:buChar char="•"/>
            </a:pP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24</a:t>
            </a:fld>
            <a:endParaRPr lang="en-US" altLang="en-US" dirty="0"/>
          </a:p>
        </p:txBody>
      </p:sp>
    </p:spTree>
    <p:extLst>
      <p:ext uri="{BB962C8B-B14F-4D97-AF65-F5344CB8AC3E}">
        <p14:creationId xmlns:p14="http://schemas.microsoft.com/office/powerpoint/2010/main" val="2566842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u="none" dirty="0" smtClean="0"/>
              <a:t>Frequently the amount of data available</a:t>
            </a:r>
            <a:r>
              <a:rPr lang="en-US" u="none" baseline="0" dirty="0" smtClean="0"/>
              <a:t> to be shown on the screen is more than there is space available for.</a:t>
            </a:r>
          </a:p>
          <a:p>
            <a:pPr defTabSz="921807">
              <a:defRPr/>
            </a:pPr>
            <a:r>
              <a:rPr lang="en-US" u="none" dirty="0" smtClean="0"/>
              <a:t>A scroll bar across the bottom of the dashboard allows you to view the rest of the metrics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25</a:t>
            </a:fld>
            <a:endParaRPr lang="en-US" altLang="en-US" dirty="0"/>
          </a:p>
        </p:txBody>
      </p:sp>
    </p:spTree>
    <p:extLst>
      <p:ext uri="{BB962C8B-B14F-4D97-AF65-F5344CB8AC3E}">
        <p14:creationId xmlns:p14="http://schemas.microsoft.com/office/powerpoint/2010/main" val="2701946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u="none" dirty="0" smtClean="0"/>
              <a:t>Click on the Customize View button, located under the Student</a:t>
            </a:r>
            <a:r>
              <a:rPr lang="en-US" u="none" baseline="0" dirty="0" smtClean="0"/>
              <a:t> List dropdown,</a:t>
            </a:r>
            <a:r>
              <a:rPr lang="en-US" u="none" dirty="0" smtClean="0"/>
              <a:t> above</a:t>
            </a:r>
            <a:r>
              <a:rPr lang="en-US" u="none" baseline="0" dirty="0" smtClean="0"/>
              <a:t> the list of students </a:t>
            </a:r>
            <a:r>
              <a:rPr lang="en-US" u="none" dirty="0" smtClean="0"/>
              <a:t>to:</a:t>
            </a:r>
          </a:p>
          <a:p>
            <a:pPr marL="345677" indent="-345677">
              <a:spcAft>
                <a:spcPts val="0"/>
              </a:spcAft>
              <a:buFont typeface="Arial" panose="020B0604020202020204" pitchFamily="34" charset="0"/>
              <a:buChar char="•"/>
            </a:pPr>
            <a:r>
              <a:rPr lang="en-US" u="none" dirty="0" smtClean="0"/>
              <a:t>see more data </a:t>
            </a:r>
          </a:p>
          <a:p>
            <a:pPr marL="345677" indent="-345677">
              <a:spcAft>
                <a:spcPts val="0"/>
              </a:spcAft>
              <a:buFont typeface="Arial" panose="020B0604020202020204" pitchFamily="34" charset="0"/>
              <a:buChar char="•"/>
            </a:pPr>
            <a:r>
              <a:rPr lang="en-US" u="none" dirty="0" smtClean="0"/>
              <a:t>maximize the grid</a:t>
            </a:r>
          </a:p>
          <a:p>
            <a:pPr marL="345677" indent="-345677">
              <a:spcAft>
                <a:spcPts val="0"/>
              </a:spcAft>
              <a:buFont typeface="Arial" panose="020B0604020202020204" pitchFamily="34" charset="0"/>
              <a:buChar char="•"/>
            </a:pPr>
            <a:r>
              <a:rPr lang="en-US" u="none" dirty="0" smtClean="0"/>
              <a:t>create or add students to a watch list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26</a:t>
            </a:fld>
            <a:endParaRPr lang="en-US" altLang="en-US" dirty="0"/>
          </a:p>
        </p:txBody>
      </p:sp>
    </p:spTree>
    <p:extLst>
      <p:ext uri="{BB962C8B-B14F-4D97-AF65-F5344CB8AC3E}">
        <p14:creationId xmlns:p14="http://schemas.microsoft.com/office/powerpoint/2010/main" val="323398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You can configure</a:t>
            </a:r>
            <a:r>
              <a:rPr lang="en-US" u="none" baseline="0" dirty="0" smtClean="0"/>
              <a:t> which columns you want to appear in your default view</a:t>
            </a:r>
            <a:endParaRPr lang="en-US" u="none" dirty="0" smtClean="0"/>
          </a:p>
          <a:p>
            <a:pPr marL="345677" indent="-345677">
              <a:buFont typeface="Arial" panose="020B0604020202020204" pitchFamily="34" charset="0"/>
              <a:buChar char="•"/>
            </a:pPr>
            <a:r>
              <a:rPr lang="en-US" u="none" dirty="0" smtClean="0"/>
              <a:t>Click on the See More Data button to choose which columns should appear in your default view</a:t>
            </a:r>
          </a:p>
          <a:p>
            <a:pPr marL="345677" indent="-345677">
              <a:buFont typeface="Arial" panose="020B0604020202020204" pitchFamily="34" charset="0"/>
              <a:buChar char="•"/>
            </a:pPr>
            <a:r>
              <a:rPr lang="en-US" u="none" dirty="0" smtClean="0"/>
              <a:t>Columns with a check will appear in the default view</a:t>
            </a:r>
          </a:p>
          <a:p>
            <a:pPr marL="345677" indent="-345677">
              <a:buFont typeface="Arial" panose="020B0604020202020204" pitchFamily="34" charset="0"/>
              <a:buChar char="•"/>
            </a:pPr>
            <a:r>
              <a:rPr lang="en-US" u="none" dirty="0" smtClean="0"/>
              <a:t>Uncheck columns that you do not want to appear in the default view</a:t>
            </a:r>
          </a:p>
          <a:p>
            <a:pPr marL="345677" indent="-345677" defTabSz="921807">
              <a:buFont typeface="Arial" panose="020B0604020202020204" pitchFamily="34" charset="0"/>
              <a:buChar char="•"/>
              <a:defRPr/>
            </a:pPr>
            <a:r>
              <a:rPr lang="en-US" u="none" dirty="0" smtClean="0"/>
              <a:t>Click on Save Columns to save default choices or Reset Columns to set columns back to system default</a:t>
            </a:r>
          </a:p>
          <a:p>
            <a:pPr marL="345677" indent="-345677">
              <a:buFont typeface="Arial" panose="020B0604020202020204" pitchFamily="34" charset="0"/>
              <a:buChar char="•"/>
            </a:pP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27</a:t>
            </a:fld>
            <a:endParaRPr lang="en-US" altLang="en-US" dirty="0"/>
          </a:p>
        </p:txBody>
      </p:sp>
    </p:spTree>
    <p:extLst>
      <p:ext uri="{BB962C8B-B14F-4D97-AF65-F5344CB8AC3E}">
        <p14:creationId xmlns:p14="http://schemas.microsoft.com/office/powerpoint/2010/main" val="1490557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u="none" dirty="0" smtClean="0"/>
              <a:t>Click on an individual student name to view information about an individual student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28</a:t>
            </a:fld>
            <a:endParaRPr lang="en-US" altLang="en-US" dirty="0"/>
          </a:p>
        </p:txBody>
      </p:sp>
    </p:spTree>
    <p:extLst>
      <p:ext uri="{BB962C8B-B14F-4D97-AF65-F5344CB8AC3E}">
        <p14:creationId xmlns:p14="http://schemas.microsoft.com/office/powerpoint/2010/main" val="3783293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Select one of the classes in your Student List then using the General Overview data view find the following:</a:t>
            </a:r>
          </a:p>
          <a:p>
            <a:pPr marL="345677" indent="-345677">
              <a:buFont typeface="Arial" panose="020B0604020202020204" pitchFamily="34" charset="0"/>
              <a:buChar char="•"/>
            </a:pPr>
            <a:r>
              <a:rPr lang="en-US" u="none" dirty="0" smtClean="0"/>
              <a:t># of students enrolled in this section</a:t>
            </a:r>
          </a:p>
          <a:p>
            <a:pPr marL="345677" indent="-345677">
              <a:buFont typeface="Arial" panose="020B0604020202020204" pitchFamily="34" charset="0"/>
              <a:buChar char="•"/>
            </a:pPr>
            <a:r>
              <a:rPr lang="en-US" u="none" dirty="0" smtClean="0"/>
              <a:t># of students with Last 4 Weeks Class Absences metric trending downward </a:t>
            </a:r>
          </a:p>
          <a:p>
            <a:pPr marL="345677" indent="-345677">
              <a:buFont typeface="Arial" panose="020B0604020202020204" pitchFamily="34" charset="0"/>
              <a:buChar char="•"/>
            </a:pPr>
            <a:r>
              <a:rPr lang="en-US" u="none" dirty="0" smtClean="0"/>
              <a:t># of students with ≥ 3 grades below a C</a:t>
            </a:r>
          </a:p>
          <a:p>
            <a:r>
              <a:rPr lang="en-US" u="none" dirty="0" smtClean="0"/>
              <a:t>Using the Early Warning Indicators data view find two students that have an indicator in red </a:t>
            </a:r>
          </a:p>
          <a:p>
            <a:pPr marL="806581" lvl="1" indent="-345677"/>
            <a:r>
              <a:rPr lang="en-US" dirty="0" smtClean="0"/>
              <a:t>What categories are the red indicators for?</a:t>
            </a:r>
          </a:p>
          <a:p>
            <a:pPr marL="806581" lvl="1" indent="-345677"/>
            <a:r>
              <a:rPr lang="en-US" dirty="0" smtClean="0"/>
              <a:t>Are there any green indicators for these students?</a:t>
            </a:r>
          </a:p>
          <a:p>
            <a:pPr marL="806581" lvl="1" indent="-345677"/>
            <a:r>
              <a:rPr lang="en-US" dirty="0" smtClean="0"/>
              <a:t>What categories are they for?</a:t>
            </a:r>
          </a:p>
          <a:p>
            <a:pPr>
              <a:spcBef>
                <a:spcPts val="0"/>
              </a:spcBef>
            </a:pPr>
            <a:endParaRPr lang="en-US" b="1" dirty="0"/>
          </a:p>
          <a:p>
            <a:pPr>
              <a:spcBef>
                <a:spcPts val="0"/>
              </a:spcBef>
            </a:pPr>
            <a:r>
              <a:rPr lang="en-US" b="1" dirty="0"/>
              <a:t>Trainer’s note:</a:t>
            </a:r>
            <a:r>
              <a:rPr lang="en-US" dirty="0"/>
              <a:t> When you demonstrate to any participants, you should always use the demo site with the anonymized data set. However, participants should log into their actual real production site whenever possible during training. The real data found in their production site is much more compelling to an educator than is an anonymized data set. As a note, you will need to monitor the participants closely as they will tend to get absorbed in the data they see. Keep participants on track by asking questions such as the following:</a:t>
            </a:r>
          </a:p>
          <a:p>
            <a:pPr>
              <a:spcBef>
                <a:spcPts val="0"/>
              </a:spcBef>
            </a:pPr>
            <a:r>
              <a:rPr lang="en-US" dirty="0"/>
              <a:t>Did you find students with grades below C? </a:t>
            </a:r>
          </a:p>
          <a:p>
            <a:pPr>
              <a:spcBef>
                <a:spcPts val="0"/>
              </a:spcBef>
            </a:pPr>
            <a:r>
              <a:rPr lang="en-US" dirty="0"/>
              <a:t>Did you find students who are trending down?</a:t>
            </a:r>
          </a:p>
          <a:p>
            <a:pPr>
              <a:spcBef>
                <a:spcPts val="0"/>
              </a:spcBef>
            </a:pPr>
            <a:r>
              <a:rPr lang="en-US" dirty="0"/>
              <a:t>Did you find students who are trending up?</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29</a:t>
            </a:fld>
            <a:endParaRPr lang="en-US" altLang="en-US" dirty="0"/>
          </a:p>
        </p:txBody>
      </p:sp>
    </p:spTree>
    <p:extLst>
      <p:ext uri="{BB962C8B-B14F-4D97-AF65-F5344CB8AC3E}">
        <p14:creationId xmlns:p14="http://schemas.microsoft.com/office/powerpoint/2010/main" val="82097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taking this course, participants must have: An account to the Pennsylvania Educator Dashboard a Standards Aligned Systems account, and completed courses one, two and three.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a:t>
            </a:fld>
            <a:endParaRPr lang="en-US" altLang="en-US" dirty="0"/>
          </a:p>
        </p:txBody>
      </p:sp>
    </p:spTree>
    <p:extLst>
      <p:ext uri="{BB962C8B-B14F-4D97-AF65-F5344CB8AC3E}">
        <p14:creationId xmlns:p14="http://schemas.microsoft.com/office/powerpoint/2010/main" val="1837156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have reviewed how to access class lists and navigate</a:t>
            </a:r>
            <a:r>
              <a:rPr lang="en-US" baseline="0" dirty="0" smtClean="0"/>
              <a:t> to an individual student profile so now we will </a:t>
            </a:r>
            <a:r>
              <a:rPr lang="en-US" dirty="0" smtClean="0"/>
              <a:t>look at the</a:t>
            </a:r>
            <a:r>
              <a:rPr lang="en-US" baseline="0" dirty="0" smtClean="0"/>
              <a:t> data that is available on the early warning system tab of an individual Student Profile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30</a:t>
            </a:fld>
            <a:endParaRPr lang="en-US" altLang="en-US" dirty="0"/>
          </a:p>
        </p:txBody>
      </p:sp>
    </p:spTree>
    <p:extLst>
      <p:ext uri="{BB962C8B-B14F-4D97-AF65-F5344CB8AC3E}">
        <p14:creationId xmlns:p14="http://schemas.microsoft.com/office/powerpoint/2010/main" val="3556032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Clicking on a student name in the Student list displays EWS information about the chosen student</a:t>
            </a:r>
          </a:p>
          <a:p>
            <a:pPr marL="345677" indent="-345677">
              <a:spcAft>
                <a:spcPts val="0"/>
              </a:spcAft>
              <a:buFont typeface="Arial" panose="020B0604020202020204" pitchFamily="34" charset="0"/>
              <a:buChar char="•"/>
            </a:pPr>
            <a:r>
              <a:rPr lang="en-US" u="none" dirty="0" smtClean="0"/>
              <a:t>EWS tab is the default display for Student Profile</a:t>
            </a:r>
          </a:p>
          <a:p>
            <a:pPr marL="345677" indent="-345677">
              <a:spcAft>
                <a:spcPts val="0"/>
              </a:spcAft>
              <a:buFont typeface="Arial" panose="020B0604020202020204" pitchFamily="34" charset="0"/>
              <a:buChar char="•"/>
            </a:pPr>
            <a:r>
              <a:rPr lang="en-US" u="none" dirty="0" smtClean="0"/>
              <a:t>Other tabs are: Student Information, Academic Dashboard, Intervention Catalog, Transcript</a:t>
            </a:r>
          </a:p>
          <a:p>
            <a:pPr marL="345677" indent="-345677">
              <a:spcAft>
                <a:spcPts val="0"/>
              </a:spcAft>
              <a:buFont typeface="Arial" panose="020B0604020202020204" pitchFamily="34" charset="0"/>
              <a:buChar char="•"/>
            </a:pPr>
            <a:r>
              <a:rPr lang="en-US" u="none" dirty="0" smtClean="0"/>
              <a:t>We will look at the data that’s available</a:t>
            </a:r>
            <a:r>
              <a:rPr lang="en-US" u="none" baseline="0" dirty="0" smtClean="0"/>
              <a:t> on each of the student profile tabs</a:t>
            </a:r>
          </a:p>
          <a:p>
            <a:pPr marL="345677" indent="-345677">
              <a:spcAft>
                <a:spcPts val="0"/>
              </a:spcAft>
              <a:buFont typeface="Arial" panose="020B0604020202020204" pitchFamily="34" charset="0"/>
              <a:buChar char="•"/>
            </a:pPr>
            <a:r>
              <a:rPr lang="en-US" u="none" baseline="0" dirty="0" smtClean="0"/>
              <a:t>Lets start by looking at what’s available under the early warning system tab since this is the default tab for a staff member when they access individual student information</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31</a:t>
            </a:fld>
            <a:endParaRPr lang="en-US" altLang="en-US" dirty="0"/>
          </a:p>
        </p:txBody>
      </p:sp>
    </p:spTree>
    <p:extLst>
      <p:ext uri="{BB962C8B-B14F-4D97-AF65-F5344CB8AC3E}">
        <p14:creationId xmlns:p14="http://schemas.microsoft.com/office/powerpoint/2010/main" val="1922415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u="none" dirty="0" smtClean="0"/>
              <a:t>Information available under the EWS tab includes important EWS metrics: Attendance, Behavior, Current course grades</a:t>
            </a:r>
          </a:p>
          <a:p>
            <a:r>
              <a:rPr lang="en-US" dirty="0" smtClean="0"/>
              <a:t>Note the More button to the far right for each metric</a:t>
            </a:r>
            <a:r>
              <a:rPr lang="en-US" baseline="0" dirty="0" smtClean="0"/>
              <a:t> </a:t>
            </a:r>
            <a:r>
              <a:rPr lang="en-US" dirty="0" smtClean="0"/>
              <a:t>allows you to drill into more detailed information about each metric for this student.  We will investigate the</a:t>
            </a:r>
            <a:r>
              <a:rPr lang="en-US" baseline="0" dirty="0" smtClean="0"/>
              <a:t> More button more fully in a later slide</a:t>
            </a:r>
            <a:endParaRPr lang="en-US" dirty="0" smtClean="0"/>
          </a:p>
          <a:p>
            <a:r>
              <a:rPr lang="en-US" dirty="0" smtClean="0"/>
              <a:t>Now, Lets look</a:t>
            </a:r>
            <a:r>
              <a:rPr lang="en-US" baseline="0" dirty="0" smtClean="0"/>
              <a:t> more closely at the EWS metrics for an individual student</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32</a:t>
            </a:fld>
            <a:endParaRPr lang="en-US" altLang="en-US" dirty="0"/>
          </a:p>
        </p:txBody>
      </p:sp>
    </p:spTree>
    <p:extLst>
      <p:ext uri="{BB962C8B-B14F-4D97-AF65-F5344CB8AC3E}">
        <p14:creationId xmlns:p14="http://schemas.microsoft.com/office/powerpoint/2010/main" val="1983114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Students identified as likely to dropout have a red flag next to their name</a:t>
            </a:r>
            <a:r>
              <a:rPr lang="en-US" dirty="0"/>
              <a:t>.</a:t>
            </a:r>
          </a:p>
          <a:p>
            <a:pPr defTabSz="921807">
              <a:defRPr/>
            </a:pPr>
            <a:r>
              <a:rPr lang="en-US" dirty="0"/>
              <a:t>The number in the green circle next to the student’s name indicates the number of interventions assigned to this student</a:t>
            </a:r>
          </a:p>
          <a:p>
            <a:pPr defTabSz="921807">
              <a:defRPr/>
            </a:pPr>
            <a:r>
              <a:rPr lang="en-US" dirty="0"/>
              <a:t>The Dropout Early Warning System metrics for Attendance, Behavior, and Current Course Grades are displayed.</a:t>
            </a:r>
          </a:p>
          <a:p>
            <a:pPr defTabSz="921807">
              <a:defRPr/>
            </a:pPr>
            <a:r>
              <a:rPr lang="en-US" dirty="0"/>
              <a:t> For Attendance the metric used for EWS is Daily Attendance Rate. </a:t>
            </a:r>
          </a:p>
          <a:p>
            <a:pPr defTabSz="921807">
              <a:defRPr/>
            </a:pPr>
            <a:r>
              <a:rPr lang="en-US" dirty="0"/>
              <a:t>The current value for each metric is color coded Green, yellow, red with the current value followed by a trending indicator, the assigned student goal, this student’s current difference from goal value and a link to see more detail for each metric using the More button.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33</a:t>
            </a:fld>
            <a:endParaRPr lang="en-US" altLang="en-US" dirty="0"/>
          </a:p>
        </p:txBody>
      </p:sp>
    </p:spTree>
    <p:extLst>
      <p:ext uri="{BB962C8B-B14F-4D97-AF65-F5344CB8AC3E}">
        <p14:creationId xmlns:p14="http://schemas.microsoft.com/office/powerpoint/2010/main" val="1397594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two categories of data used to identify early warning are behavior and current course grades.  For Behavior there are two metrics displayed:  State Reportable Offenses and School Code of Conduct incidents. </a:t>
            </a:r>
          </a:p>
          <a:p>
            <a:r>
              <a:rPr lang="en-US" dirty="0"/>
              <a:t>The third metric for EWS is Current Course Grades as of the last grading period for Math and ELA.</a:t>
            </a:r>
          </a:p>
          <a:p>
            <a:r>
              <a:rPr lang="en-US" dirty="0"/>
              <a:t>Again, The More button displayed additional data for each metric.  Let’s investigate the More button on the EWS screen</a:t>
            </a:r>
            <a:br>
              <a:rPr lang="en-US" dirty="0"/>
            </a:b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34</a:t>
            </a:fld>
            <a:endParaRPr lang="en-US" altLang="en-US" dirty="0"/>
          </a:p>
        </p:txBody>
      </p:sp>
    </p:spTree>
    <p:extLst>
      <p:ext uri="{BB962C8B-B14F-4D97-AF65-F5344CB8AC3E}">
        <p14:creationId xmlns:p14="http://schemas.microsoft.com/office/powerpoint/2010/main" val="3482794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Bef>
                <a:spcPts val="0"/>
              </a:spcBef>
              <a:spcAft>
                <a:spcPts val="0"/>
              </a:spcAft>
              <a:buFont typeface="Arial" panose="020B0604020202020204" pitchFamily="34" charset="0"/>
              <a:buChar char="•"/>
            </a:pPr>
            <a:r>
              <a:rPr lang="en-US" u="none" dirty="0" smtClean="0"/>
              <a:t>Here is an example of the More button</a:t>
            </a:r>
            <a:r>
              <a:rPr lang="en-US" u="none" baseline="0" dirty="0" smtClean="0"/>
              <a:t> for the student early warning system</a:t>
            </a:r>
            <a:endParaRPr lang="en-US" u="none" dirty="0" smtClean="0"/>
          </a:p>
          <a:p>
            <a:pPr marL="345677" indent="-345677">
              <a:spcBef>
                <a:spcPts val="0"/>
              </a:spcBef>
              <a:spcAft>
                <a:spcPts val="0"/>
              </a:spcAft>
              <a:buFont typeface="Arial" panose="020B0604020202020204" pitchFamily="34" charset="0"/>
              <a:buChar char="•"/>
            </a:pPr>
            <a:r>
              <a:rPr lang="en-US" u="none" dirty="0" smtClean="0"/>
              <a:t>For the attendance metric the More button gives access to a historical rate chart and an attendance rate chart</a:t>
            </a:r>
          </a:p>
          <a:p>
            <a:pPr marL="345677" indent="-345677">
              <a:spcBef>
                <a:spcPts val="0"/>
              </a:spcBef>
              <a:spcAft>
                <a:spcPts val="0"/>
              </a:spcAft>
              <a:buFont typeface="Arial" panose="020B0604020202020204" pitchFamily="34" charset="0"/>
              <a:buChar char="•"/>
            </a:pPr>
            <a:r>
              <a:rPr lang="en-US" u="none" dirty="0" smtClean="0"/>
              <a:t>The More button for the other Early Warning Metrics displays relevant information for those metrics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35</a:t>
            </a:fld>
            <a:endParaRPr lang="en-US" altLang="en-US" dirty="0"/>
          </a:p>
        </p:txBody>
      </p:sp>
    </p:spTree>
    <p:extLst>
      <p:ext uri="{BB962C8B-B14F-4D97-AF65-F5344CB8AC3E}">
        <p14:creationId xmlns:p14="http://schemas.microsoft.com/office/powerpoint/2010/main" val="1390030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903" indent="-460903">
              <a:buFont typeface="+mj-lt"/>
              <a:buAutoNum type="arabicPeriod"/>
            </a:pPr>
            <a:r>
              <a:rPr lang="en-US" u="none" dirty="0" smtClean="0"/>
              <a:t>Do any of your students have a goal for which they are rated “Caution”?</a:t>
            </a:r>
          </a:p>
          <a:p>
            <a:pPr marL="460903" indent="-460903">
              <a:buFont typeface="+mj-lt"/>
              <a:buAutoNum type="arabicPeriod"/>
            </a:pPr>
            <a:r>
              <a:rPr lang="en-US" u="none" dirty="0" smtClean="0"/>
              <a:t>What about a goal for which they are rated “Below Goal”?</a:t>
            </a:r>
          </a:p>
          <a:p>
            <a:pPr marL="460903" indent="-460903">
              <a:buFont typeface="+mj-lt"/>
              <a:buAutoNum type="arabicPeriod"/>
            </a:pPr>
            <a:r>
              <a:rPr lang="en-US" u="none" dirty="0" smtClean="0"/>
              <a:t>What is the “Difference From Goal” value for Current Math Grade?</a:t>
            </a:r>
          </a:p>
          <a:p>
            <a:pPr marL="460903" indent="-460903">
              <a:buFont typeface="+mj-lt"/>
              <a:buAutoNum type="arabicPeriod"/>
            </a:pPr>
            <a:r>
              <a:rPr lang="en-US" u="none" dirty="0" smtClean="0"/>
              <a:t>How would you find more information about Jacob’s current Math Grade?</a:t>
            </a:r>
          </a:p>
          <a:p>
            <a:r>
              <a:rPr lang="en-US" dirty="0" smtClean="0"/>
              <a:t>5.   Browse through your student lists and identify students with red or yellow indicators. What do you learn about them by drilling down using “More”?</a:t>
            </a:r>
          </a:p>
          <a:p>
            <a:endParaRPr lang="en-US" dirty="0" smtClean="0"/>
          </a:p>
          <a:p>
            <a:pPr>
              <a:spcBef>
                <a:spcPts val="0"/>
              </a:spcBef>
            </a:pPr>
            <a:r>
              <a:rPr lang="en-US" b="1" dirty="0"/>
              <a:t>Trainer’s note:</a:t>
            </a:r>
            <a:r>
              <a:rPr lang="en-US" dirty="0"/>
              <a:t> When you demonstrate to any participants, you should always use the demo site with the anonymized data set. However, participants should log into their actual real production site whenever possible during training. The real data found in their production site is much more compelling to an educator than is an anonymized data set. As a note, you will need to monitor the participants closely as they will tend to get absorbed in the data they see. Keep participants on track by asking questions such as the following:</a:t>
            </a:r>
          </a:p>
          <a:p>
            <a:pPr>
              <a:spcBef>
                <a:spcPts val="0"/>
              </a:spcBef>
            </a:pPr>
            <a:r>
              <a:rPr lang="en-US" dirty="0"/>
              <a:t>Did you identify the 1</a:t>
            </a:r>
            <a:r>
              <a:rPr lang="en-US" baseline="30000" dirty="0"/>
              <a:t>st</a:t>
            </a:r>
            <a:r>
              <a:rPr lang="en-US" dirty="0"/>
              <a:t> and last student?</a:t>
            </a:r>
          </a:p>
          <a:p>
            <a:pPr>
              <a:spcBef>
                <a:spcPts val="0"/>
              </a:spcBef>
            </a:pPr>
            <a:r>
              <a:rPr lang="en-US" dirty="0"/>
              <a:t>Did you find students with grades below C? </a:t>
            </a:r>
          </a:p>
          <a:p>
            <a:pPr>
              <a:spcBef>
                <a:spcPts val="0"/>
              </a:spcBef>
            </a:pPr>
            <a:r>
              <a:rPr lang="en-US" dirty="0"/>
              <a:t>Did you find students who are trending down?</a:t>
            </a:r>
          </a:p>
          <a:p>
            <a:pPr>
              <a:spcBef>
                <a:spcPts val="0"/>
              </a:spcBef>
            </a:pPr>
            <a:r>
              <a:rPr lang="en-US" dirty="0"/>
              <a:t>Did you find students who are trending up?</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36</a:t>
            </a:fld>
            <a:endParaRPr lang="en-US" altLang="en-US" dirty="0"/>
          </a:p>
        </p:txBody>
      </p:sp>
    </p:spTree>
    <p:extLst>
      <p:ext uri="{BB962C8B-B14F-4D97-AF65-F5344CB8AC3E}">
        <p14:creationId xmlns:p14="http://schemas.microsoft.com/office/powerpoint/2010/main" val="803912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looked at the early</a:t>
            </a:r>
            <a:r>
              <a:rPr lang="en-US" baseline="0" dirty="0" smtClean="0"/>
              <a:t> warning system tab of the student profile.  </a:t>
            </a:r>
            <a:r>
              <a:rPr lang="en-US" dirty="0" smtClean="0"/>
              <a:t>In</a:t>
            </a:r>
            <a:r>
              <a:rPr lang="en-US" baseline="0" dirty="0" smtClean="0"/>
              <a:t> this next section we will look at the student information tab of the student profile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37</a:t>
            </a:fld>
            <a:endParaRPr lang="en-US" altLang="en-US" dirty="0"/>
          </a:p>
        </p:txBody>
      </p:sp>
    </p:spTree>
    <p:extLst>
      <p:ext uri="{BB962C8B-B14F-4D97-AF65-F5344CB8AC3E}">
        <p14:creationId xmlns:p14="http://schemas.microsoft.com/office/powerpoint/2010/main" val="2212892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we will look at the Student Information overview</a:t>
            </a:r>
          </a:p>
          <a:p>
            <a:pPr marL="345677" indent="-345677">
              <a:spcAft>
                <a:spcPts val="0"/>
              </a:spcAft>
              <a:buFont typeface="Arial" panose="020B0604020202020204" pitchFamily="34" charset="0"/>
              <a:buChar char="•"/>
            </a:pPr>
            <a:r>
              <a:rPr lang="en-US" u="none" dirty="0" smtClean="0"/>
              <a:t>Interventions assigned to this student appear in the green circle next to the student picture</a:t>
            </a:r>
          </a:p>
          <a:p>
            <a:pPr marL="345677" indent="-345677">
              <a:spcAft>
                <a:spcPts val="0"/>
              </a:spcAft>
              <a:buFont typeface="Arial" panose="020B0604020202020204" pitchFamily="34" charset="0"/>
              <a:buChar char="•"/>
            </a:pPr>
            <a:r>
              <a:rPr lang="en-US" u="none" dirty="0" smtClean="0"/>
              <a:t>The red flag indicates this student is a dropout risk</a:t>
            </a:r>
          </a:p>
          <a:p>
            <a:pPr marL="345677" indent="-345677">
              <a:spcAft>
                <a:spcPts val="0"/>
              </a:spcAft>
              <a:buFont typeface="Arial" panose="020B0604020202020204" pitchFamily="34" charset="0"/>
              <a:buChar char="•"/>
            </a:pPr>
            <a:r>
              <a:rPr lang="en-US" u="none" dirty="0" smtClean="0"/>
              <a:t>Student’s homeroom teacher is indicated</a:t>
            </a:r>
          </a:p>
          <a:p>
            <a:pPr marL="345677" indent="-345677">
              <a:spcAft>
                <a:spcPts val="0"/>
              </a:spcAft>
              <a:buFont typeface="Arial" panose="020B0604020202020204" pitchFamily="34" charset="0"/>
              <a:buChar char="•"/>
            </a:pPr>
            <a:r>
              <a:rPr lang="en-US" u="none" dirty="0" smtClean="0"/>
              <a:t>Click on the Student Information tab to be shown student overview information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38</a:t>
            </a:fld>
            <a:endParaRPr lang="en-US" altLang="en-US" dirty="0"/>
          </a:p>
        </p:txBody>
      </p:sp>
    </p:spTree>
    <p:extLst>
      <p:ext uri="{BB962C8B-B14F-4D97-AF65-F5344CB8AC3E}">
        <p14:creationId xmlns:p14="http://schemas.microsoft.com/office/powerpoint/2010/main" val="1320301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partial screenshot of the student overview information.</a:t>
            </a:r>
            <a:r>
              <a:rPr lang="en-US" baseline="0" dirty="0" smtClean="0"/>
              <a:t> </a:t>
            </a:r>
          </a:p>
          <a:p>
            <a:r>
              <a:rPr lang="en-US" baseline="0" dirty="0" smtClean="0"/>
              <a:t>Information displayed on this screen consists of address, parent contact info, and demographic info</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39</a:t>
            </a:fld>
            <a:endParaRPr lang="en-US" altLang="en-US" dirty="0"/>
          </a:p>
        </p:txBody>
      </p:sp>
    </p:spTree>
    <p:extLst>
      <p:ext uri="{BB962C8B-B14F-4D97-AF65-F5344CB8AC3E}">
        <p14:creationId xmlns:p14="http://schemas.microsoft.com/office/powerpoint/2010/main" val="3041105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7445" lvl="0" indent="-345677">
              <a:defRPr/>
            </a:pPr>
            <a:r>
              <a:rPr lang="en-US" dirty="0"/>
              <a:t>At the end of this workshop participants will be able to:  </a:t>
            </a:r>
          </a:p>
          <a:p>
            <a:pPr marL="637445" lvl="0" indent="-345677">
              <a:defRPr/>
            </a:pPr>
            <a:r>
              <a:rPr lang="en-US" dirty="0" smtClean="0"/>
              <a:t>Login in as a staff member to the PDE Educator Dashboard</a:t>
            </a:r>
          </a:p>
          <a:p>
            <a:pPr marL="637445" lvl="0" indent="-345677">
              <a:defRPr/>
            </a:pPr>
            <a:r>
              <a:rPr lang="en-US" dirty="0" smtClean="0"/>
              <a:t>Successfully navigate through the PDE Educator Dashboard for Staff: School and Student Information, Academic Information, Early Warning System, and Intervention Catalog </a:t>
            </a:r>
          </a:p>
          <a:p>
            <a:pPr marL="637445" lvl="0" indent="-345677">
              <a:defRPr/>
            </a:pPr>
            <a:r>
              <a:rPr lang="en-US" dirty="0" smtClean="0"/>
              <a:t>Describe the purpose of each of the tabs available on the PDE Educator Dashboard for Staff</a:t>
            </a:r>
          </a:p>
          <a:p>
            <a:pPr marL="291768" lvl="0" indent="0">
              <a:buFont typeface="Wingdings" pitchFamily="2" charset="2"/>
              <a:buNone/>
              <a:defRPr/>
            </a:pPr>
            <a:r>
              <a:rPr lang="en-US" dirty="0" smtClean="0"/>
              <a:t>      List 2 examples of types of indicators available on each of the tabs of the PDE Educator Dashboard for Staff</a:t>
            </a:r>
          </a:p>
          <a:p>
            <a:pPr marL="637445" lvl="0" indent="-345677">
              <a:defRPr/>
            </a:pP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a:t>
            </a:fld>
            <a:endParaRPr lang="en-US" altLang="en-US" dirty="0"/>
          </a:p>
        </p:txBody>
      </p:sp>
    </p:spTree>
    <p:extLst>
      <p:ext uri="{BB962C8B-B14F-4D97-AF65-F5344CB8AC3E}">
        <p14:creationId xmlns:p14="http://schemas.microsoft.com/office/powerpoint/2010/main" val="3968907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 of the page looks like this</a:t>
            </a:r>
            <a:r>
              <a:rPr lang="en-US" baseline="0" dirty="0" smtClean="0"/>
              <a:t> - </a:t>
            </a:r>
            <a:r>
              <a:rPr lang="en-US" dirty="0" smtClean="0"/>
              <a:t>This is also</a:t>
            </a:r>
            <a:r>
              <a:rPr lang="en-US" baseline="0" dirty="0" smtClean="0"/>
              <a:t> part of the student information screen.  </a:t>
            </a:r>
          </a:p>
          <a:p>
            <a:r>
              <a:rPr lang="en-US" baseline="0" dirty="0" smtClean="0"/>
              <a:t>School information for the current school year, program participation, special services received and other relevant information is displayed on the Student Information dashboard.</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40</a:t>
            </a:fld>
            <a:endParaRPr lang="en-US" altLang="en-US" dirty="0"/>
          </a:p>
        </p:txBody>
      </p:sp>
    </p:spTree>
    <p:extLst>
      <p:ext uri="{BB962C8B-B14F-4D97-AF65-F5344CB8AC3E}">
        <p14:creationId xmlns:p14="http://schemas.microsoft.com/office/powerpoint/2010/main" val="2474200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903" indent="-460903">
              <a:buFont typeface="+mj-lt"/>
              <a:buAutoNum type="arabicPeriod"/>
            </a:pPr>
            <a:r>
              <a:rPr lang="en-US" u="none" dirty="0" smtClean="0"/>
              <a:t>Select a student from your first class and List 5 things you learn about their Guardian/Parent.</a:t>
            </a:r>
          </a:p>
          <a:p>
            <a:pPr marL="460903" indent="-460903">
              <a:buFont typeface="+mj-lt"/>
              <a:buAutoNum type="arabicPeriod"/>
            </a:pPr>
            <a:r>
              <a:rPr lang="en-US" u="none" dirty="0" smtClean="0"/>
              <a:t>Is this student participating in any programs or receiving Special Services?</a:t>
            </a:r>
          </a:p>
          <a:p>
            <a:pPr marL="460903" indent="-460903">
              <a:buFont typeface="+mj-lt"/>
              <a:buAutoNum type="arabicPeriod"/>
            </a:pPr>
            <a:r>
              <a:rPr lang="en-US" u="none" dirty="0" smtClean="0"/>
              <a:t>Find a student with    flag</a:t>
            </a:r>
            <a:r>
              <a:rPr lang="en-US" u="none" baseline="0" dirty="0" smtClean="0"/>
              <a:t> </a:t>
            </a:r>
            <a:r>
              <a:rPr lang="en-US" u="none" dirty="0" smtClean="0"/>
              <a:t>.  What does the    flag   indicate ?</a:t>
            </a:r>
          </a:p>
          <a:p>
            <a:pPr marL="460903" indent="-460903">
              <a:buFont typeface="+mj-lt"/>
              <a:buAutoNum type="arabicPeriod"/>
            </a:pPr>
            <a:r>
              <a:rPr lang="en-US" u="none" dirty="0" smtClean="0"/>
              <a:t>Do you have students with interventions assigned? </a:t>
            </a:r>
          </a:p>
          <a:p>
            <a:pPr marL="460903" indent="-460903">
              <a:buFont typeface="+mj-lt"/>
              <a:buAutoNum type="arabicPeriod"/>
            </a:pPr>
            <a:r>
              <a:rPr lang="en-US" u="none" dirty="0" smtClean="0"/>
              <a:t>If yes, what is the highest number of interventions?</a:t>
            </a:r>
          </a:p>
          <a:p>
            <a:pPr marL="460903" indent="-460903">
              <a:buFont typeface="+mj-lt"/>
              <a:buAutoNum type="arabicPeriod"/>
            </a:pPr>
            <a:r>
              <a:rPr lang="en-US" u="none" dirty="0" smtClean="0"/>
              <a:t>Is the student with the highest number of interventions receiving any special services?</a:t>
            </a:r>
          </a:p>
          <a:p>
            <a:endParaRPr lang="en-US" dirty="0" smtClean="0"/>
          </a:p>
          <a:p>
            <a:pPr>
              <a:spcBef>
                <a:spcPts val="0"/>
              </a:spcBef>
            </a:pPr>
            <a:r>
              <a:rPr lang="en-US" b="1" dirty="0"/>
              <a:t>Trainer’s note:</a:t>
            </a:r>
            <a:r>
              <a:rPr lang="en-US" dirty="0"/>
              <a:t> When you demonstrate to any participants, you should always use the demo site with the anonymized data set. However, participants should log into their actual real production site whenever possible during training. The real data found in their production site is much more compelling to an educator than is an anonymized data set. As a note, you will need to monitor the participants closely as they will tend to get absorbed in the data they see. Keep participants on track by asking questions such as the following:</a:t>
            </a:r>
          </a:p>
          <a:p>
            <a:pPr>
              <a:spcBef>
                <a:spcPts val="0"/>
              </a:spcBef>
            </a:pPr>
            <a:r>
              <a:rPr lang="en-US" dirty="0"/>
              <a:t>Did you identify the 1</a:t>
            </a:r>
            <a:r>
              <a:rPr lang="en-US" baseline="30000" dirty="0"/>
              <a:t>st</a:t>
            </a:r>
            <a:r>
              <a:rPr lang="en-US" dirty="0"/>
              <a:t> and last student?</a:t>
            </a:r>
          </a:p>
          <a:p>
            <a:pPr>
              <a:spcBef>
                <a:spcPts val="0"/>
              </a:spcBef>
            </a:pPr>
            <a:r>
              <a:rPr lang="en-US" dirty="0"/>
              <a:t>Did you find students with grades below C? </a:t>
            </a:r>
          </a:p>
          <a:p>
            <a:pPr>
              <a:spcBef>
                <a:spcPts val="0"/>
              </a:spcBef>
            </a:pPr>
            <a:r>
              <a:rPr lang="en-US" dirty="0"/>
              <a:t>Did you find students who are trending down?</a:t>
            </a:r>
          </a:p>
          <a:p>
            <a:pPr>
              <a:spcBef>
                <a:spcPts val="0"/>
              </a:spcBef>
            </a:pPr>
            <a:r>
              <a:rPr lang="en-US" dirty="0"/>
              <a:t>Did you find students who are trending up?</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41</a:t>
            </a:fld>
            <a:endParaRPr lang="en-US" altLang="en-US" dirty="0"/>
          </a:p>
        </p:txBody>
      </p:sp>
    </p:spTree>
    <p:extLst>
      <p:ext uri="{BB962C8B-B14F-4D97-AF65-F5344CB8AC3E}">
        <p14:creationId xmlns:p14="http://schemas.microsoft.com/office/powerpoint/2010/main" val="3817216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investigate</a:t>
            </a:r>
            <a:r>
              <a:rPr lang="en-US" baseline="0" dirty="0" smtClean="0"/>
              <a:t> the Academic Dashboard tab now and look</a:t>
            </a:r>
            <a:r>
              <a:rPr lang="en-US" dirty="0" smtClean="0"/>
              <a:t> at the 7 different sub-tabs under the Academic dashboard tab</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42</a:t>
            </a:fld>
            <a:endParaRPr lang="en-US" altLang="en-US" dirty="0"/>
          </a:p>
        </p:txBody>
      </p:sp>
    </p:spTree>
    <p:extLst>
      <p:ext uri="{BB962C8B-B14F-4D97-AF65-F5344CB8AC3E}">
        <p14:creationId xmlns:p14="http://schemas.microsoft.com/office/powerpoint/2010/main" val="3319286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065" indent="-288065">
              <a:spcAft>
                <a:spcPts val="0"/>
              </a:spcAft>
              <a:buFont typeface="Arial" panose="020B0604020202020204" pitchFamily="34" charset="0"/>
              <a:buChar char="•"/>
            </a:pPr>
            <a:r>
              <a:rPr lang="en-US" dirty="0"/>
              <a:t>From the staff homepage navigate to an individual student</a:t>
            </a:r>
          </a:p>
          <a:p>
            <a:pPr marL="288065" indent="-288065">
              <a:spcAft>
                <a:spcPts val="0"/>
              </a:spcAft>
              <a:buFont typeface="Arial" panose="020B0604020202020204" pitchFamily="34" charset="0"/>
              <a:buChar char="•"/>
            </a:pPr>
            <a:r>
              <a:rPr lang="en-US" u="none" dirty="0" smtClean="0"/>
              <a:t>The 7 tabs under Academic Dashboard include: Overview, Attendance and Discipline, State and Local Assessments, Grade and Credits, Advanced Academics, College and Career Readiness </a:t>
            </a:r>
          </a:p>
          <a:p>
            <a:pPr marL="288065" indent="-288065">
              <a:spcAft>
                <a:spcPts val="0"/>
              </a:spcAft>
              <a:buFont typeface="Arial" panose="020B0604020202020204" pitchFamily="34" charset="0"/>
              <a:buChar char="•"/>
            </a:pPr>
            <a:r>
              <a:rPr lang="en-US" dirty="0"/>
              <a:t>We are going to look at each of these tabs individually</a:t>
            </a:r>
          </a:p>
          <a:p>
            <a:pPr marL="288065" indent="-288065">
              <a:spcAft>
                <a:spcPts val="0"/>
              </a:spcAft>
              <a:buFont typeface="Arial" panose="020B0604020202020204" pitchFamily="34" charset="0"/>
              <a:buChar char="•"/>
            </a:pPr>
            <a:r>
              <a:rPr lang="en-US" dirty="0"/>
              <a:t>Open the Overview tab under the Academic Dashboard tab</a:t>
            </a:r>
          </a:p>
          <a:p>
            <a:pPr marL="288065" indent="-288065">
              <a:spcAft>
                <a:spcPts val="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43</a:t>
            </a:fld>
            <a:endParaRPr lang="en-US" altLang="en-US" dirty="0"/>
          </a:p>
        </p:txBody>
      </p:sp>
    </p:spTree>
    <p:extLst>
      <p:ext uri="{BB962C8B-B14F-4D97-AF65-F5344CB8AC3E}">
        <p14:creationId xmlns:p14="http://schemas.microsoft.com/office/powerpoint/2010/main" val="2861217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a:t>
            </a:r>
            <a:r>
              <a:rPr lang="en-US" baseline="0" dirty="0" smtClean="0"/>
              <a:t> overview tab displays high level information about this student in each of the categories</a:t>
            </a:r>
          </a:p>
          <a:p>
            <a:pPr defTabSz="921807">
              <a:defRPr/>
            </a:pPr>
            <a:r>
              <a:rPr lang="en-US" u="none" dirty="0" smtClean="0"/>
              <a:t>Performance Summary indicates metrics met against the goal for this student</a:t>
            </a:r>
          </a:p>
          <a:p>
            <a:pPr defTabSz="921807">
              <a:defRPr/>
            </a:pPr>
            <a:r>
              <a:rPr lang="en-US" u="none" dirty="0" smtClean="0"/>
              <a:t>For</a:t>
            </a:r>
            <a:r>
              <a:rPr lang="en-US" u="none" baseline="0" dirty="0" smtClean="0"/>
              <a:t> example, this student had 8 goals set for attendance and attendance metrics indicates that all 8 goals were met</a:t>
            </a:r>
          </a:p>
          <a:p>
            <a:pPr defTabSz="921807">
              <a:defRPr/>
            </a:pPr>
            <a:r>
              <a:rPr lang="en-US" u="none" baseline="0" dirty="0" smtClean="0"/>
              <a:t>Now lets look at the Attendance and Discipline tab</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44</a:t>
            </a:fld>
            <a:endParaRPr lang="en-US" altLang="en-US" dirty="0"/>
          </a:p>
        </p:txBody>
      </p:sp>
    </p:spTree>
    <p:extLst>
      <p:ext uri="{BB962C8B-B14F-4D97-AF65-F5344CB8AC3E}">
        <p14:creationId xmlns:p14="http://schemas.microsoft.com/office/powerpoint/2010/main" val="1023951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Attendance metrics categories include: Daily attendance rate, Days absent, Class period absence rate, tardy rate,</a:t>
            </a:r>
          </a:p>
          <a:p>
            <a:pPr marL="345677" indent="-345677">
              <a:spcAft>
                <a:spcPts val="0"/>
              </a:spcAft>
              <a:buFont typeface="Arial" panose="020B0604020202020204" pitchFamily="34" charset="0"/>
              <a:buChar char="•"/>
            </a:pPr>
            <a:r>
              <a:rPr lang="en-US" u="none" dirty="0" smtClean="0"/>
              <a:t>Additional detail is provided in each of these categories</a:t>
            </a:r>
          </a:p>
          <a:p>
            <a:pPr marL="345677" indent="-345677">
              <a:spcAft>
                <a:spcPts val="0"/>
              </a:spcAft>
              <a:buFont typeface="Arial" panose="020B0604020202020204" pitchFamily="34" charset="0"/>
              <a:buChar char="•"/>
            </a:pPr>
            <a:r>
              <a:rPr lang="en-US" u="none" dirty="0" smtClean="0"/>
              <a:t>Where there is a “more” button you can click on it to get more information. We will look at the more button next.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45</a:t>
            </a:fld>
            <a:endParaRPr lang="en-US" altLang="en-US" dirty="0"/>
          </a:p>
        </p:txBody>
      </p:sp>
    </p:spTree>
    <p:extLst>
      <p:ext uri="{BB962C8B-B14F-4D97-AF65-F5344CB8AC3E}">
        <p14:creationId xmlns:p14="http://schemas.microsoft.com/office/powerpoint/2010/main" val="74389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“More” button is available for most metric categories on the Academic Dashboard</a:t>
            </a:r>
          </a:p>
          <a:p>
            <a:pPr marL="345677" indent="-345677">
              <a:spcAft>
                <a:spcPts val="0"/>
              </a:spcAft>
              <a:buFont typeface="Arial" panose="020B0604020202020204" pitchFamily="34" charset="0"/>
              <a:buChar char="•"/>
            </a:pPr>
            <a:r>
              <a:rPr lang="en-US" u="none" dirty="0" smtClean="0"/>
              <a:t>Just like it did in the early warning system tab, this button allows you to drill into more detailed information for the metric</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46</a:t>
            </a:fld>
            <a:endParaRPr lang="en-US" altLang="en-US" dirty="0"/>
          </a:p>
        </p:txBody>
      </p:sp>
    </p:spTree>
    <p:extLst>
      <p:ext uri="{BB962C8B-B14F-4D97-AF65-F5344CB8AC3E}">
        <p14:creationId xmlns:p14="http://schemas.microsoft.com/office/powerpoint/2010/main" val="3797904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1) What are the three attendance metrics?</a:t>
            </a:r>
          </a:p>
          <a:p>
            <a:r>
              <a:rPr lang="en-US" u="none" dirty="0" smtClean="0"/>
              <a:t>2) If a Metric Value indicator is red, what does that indicate?</a:t>
            </a:r>
          </a:p>
          <a:p>
            <a:r>
              <a:rPr lang="en-US" u="none" dirty="0" smtClean="0"/>
              <a:t>3) Choose 2 of your students to examine, what patterns of attendance do you find?</a:t>
            </a:r>
          </a:p>
          <a:p>
            <a:r>
              <a:rPr lang="en-US" u="none" dirty="0" smtClean="0"/>
              <a:t>4) Which of your students has the most absences year to date?</a:t>
            </a:r>
          </a:p>
          <a:p>
            <a:endParaRPr lang="en-US" dirty="0" smtClean="0"/>
          </a:p>
          <a:p>
            <a:pPr>
              <a:spcBef>
                <a:spcPts val="0"/>
              </a:spcBef>
            </a:pPr>
            <a:r>
              <a:rPr lang="en-US" b="1" dirty="0"/>
              <a:t>Trainer’s note:</a:t>
            </a:r>
            <a:r>
              <a:rPr lang="en-US" dirty="0"/>
              <a:t> When you demonstrate to any participants, you should always use the demo site with the anonymized data set. However, participants should log into their actual real production site whenever possible during training. The real data found in their production site is much more compelling to an educator than is an anonymized data set. As a note, you will need to monitor the participants closely as they will tend to get absorbed in the data they see. Keep participants on track by asking questions such as the following:</a:t>
            </a:r>
          </a:p>
          <a:p>
            <a:pPr>
              <a:spcBef>
                <a:spcPts val="0"/>
              </a:spcBef>
            </a:pPr>
            <a:r>
              <a:rPr lang="en-US" dirty="0"/>
              <a:t>Did you identify the 1</a:t>
            </a:r>
            <a:r>
              <a:rPr lang="en-US" baseline="30000" dirty="0"/>
              <a:t>st</a:t>
            </a:r>
            <a:r>
              <a:rPr lang="en-US" dirty="0"/>
              <a:t> and last student?</a:t>
            </a:r>
          </a:p>
          <a:p>
            <a:pPr>
              <a:spcBef>
                <a:spcPts val="0"/>
              </a:spcBef>
            </a:pPr>
            <a:r>
              <a:rPr lang="en-US" dirty="0"/>
              <a:t>Did you find students with grades below C? </a:t>
            </a:r>
          </a:p>
          <a:p>
            <a:pPr>
              <a:spcBef>
                <a:spcPts val="0"/>
              </a:spcBef>
            </a:pPr>
            <a:r>
              <a:rPr lang="en-US" dirty="0"/>
              <a:t>Did you find students who are trending down?</a:t>
            </a:r>
          </a:p>
          <a:p>
            <a:pPr>
              <a:spcBef>
                <a:spcPts val="0"/>
              </a:spcBef>
            </a:pPr>
            <a:r>
              <a:rPr lang="en-US" dirty="0"/>
              <a:t>Did you find students who are trending up?</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47</a:t>
            </a:fld>
            <a:endParaRPr lang="en-US" altLang="en-US" dirty="0"/>
          </a:p>
        </p:txBody>
      </p:sp>
    </p:spTree>
    <p:extLst>
      <p:ext uri="{BB962C8B-B14F-4D97-AF65-F5344CB8AC3E}">
        <p14:creationId xmlns:p14="http://schemas.microsoft.com/office/powerpoint/2010/main" val="11080971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Discipline metrics are displayed under the same tab as the attendance metrics</a:t>
            </a:r>
          </a:p>
          <a:p>
            <a:pPr marL="345677" indent="-345677">
              <a:spcAft>
                <a:spcPts val="0"/>
              </a:spcAft>
              <a:buFont typeface="Arial" panose="020B0604020202020204" pitchFamily="34" charset="0"/>
              <a:buChar char="•"/>
            </a:pPr>
            <a:r>
              <a:rPr lang="en-US" u="none" dirty="0" smtClean="0"/>
              <a:t>Discipline is located</a:t>
            </a:r>
            <a:r>
              <a:rPr lang="en-US" u="none" baseline="0" dirty="0" smtClean="0"/>
              <a:t> at the bottom of the page</a:t>
            </a:r>
            <a:endParaRPr lang="en-US" u="none" dirty="0" smtClean="0"/>
          </a:p>
          <a:p>
            <a:pPr marL="345677" indent="-345677">
              <a:spcAft>
                <a:spcPts val="0"/>
              </a:spcAft>
              <a:buFont typeface="Arial" panose="020B0604020202020204" pitchFamily="34" charset="0"/>
              <a:buChar char="•"/>
            </a:pPr>
            <a:r>
              <a:rPr lang="en-US" u="none" dirty="0" smtClean="0"/>
              <a:t>Discipline referrals for current year and prior year state reportable offenses and school code of conduct offenses are displayed</a:t>
            </a:r>
          </a:p>
          <a:p>
            <a:pPr marL="345677" indent="-345677">
              <a:spcAft>
                <a:spcPts val="0"/>
              </a:spcAft>
              <a:buFont typeface="Arial" panose="020B0604020202020204" pitchFamily="34" charset="0"/>
              <a:buChar char="•"/>
            </a:pPr>
            <a:r>
              <a:rPr lang="en-US" u="none" dirty="0" smtClean="0"/>
              <a:t>Note the More button is available to drill into more detail</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48</a:t>
            </a:fld>
            <a:endParaRPr lang="en-US" altLang="en-US" dirty="0"/>
          </a:p>
        </p:txBody>
      </p:sp>
    </p:spTree>
    <p:extLst>
      <p:ext uri="{BB962C8B-B14F-4D97-AF65-F5344CB8AC3E}">
        <p14:creationId xmlns:p14="http://schemas.microsoft.com/office/powerpoint/2010/main" val="2508288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Group Discussion:</a:t>
            </a:r>
          </a:p>
          <a:p>
            <a:pPr marL="460903" indent="-460903">
              <a:buAutoNum type="arabicParenR"/>
            </a:pPr>
            <a:r>
              <a:rPr lang="en-US" u="none" dirty="0" smtClean="0"/>
              <a:t>Where on the Attendance and Discipline Page would you find Discipline Referrals?</a:t>
            </a:r>
          </a:p>
          <a:p>
            <a:pPr marL="460903" indent="-460903">
              <a:buAutoNum type="arabicParenR"/>
            </a:pPr>
            <a:r>
              <a:rPr lang="en-US" u="none" dirty="0" smtClean="0"/>
              <a:t>What does the Metric Value for State Reportable Offences indicate?</a:t>
            </a:r>
          </a:p>
          <a:p>
            <a:pPr marL="460903" indent="-460903">
              <a:buAutoNum type="arabicParenR"/>
            </a:pPr>
            <a:r>
              <a:rPr lang="en-US" u="none" dirty="0" smtClean="0"/>
              <a:t>What is value for the School Code of Conduct Goal?</a:t>
            </a:r>
          </a:p>
          <a:p>
            <a:pPr marL="460903" indent="-460903">
              <a:buAutoNum type="arabicParenR"/>
            </a:pPr>
            <a:r>
              <a:rPr lang="en-US" u="none" dirty="0" smtClean="0"/>
              <a:t>Use the More Button to explore one of your classes, what did you learn about that class? </a:t>
            </a:r>
          </a:p>
          <a:p>
            <a:endParaRPr lang="en-US" dirty="0" smtClean="0"/>
          </a:p>
          <a:p>
            <a:pPr>
              <a:spcBef>
                <a:spcPts val="0"/>
              </a:spcBef>
            </a:pPr>
            <a:r>
              <a:rPr lang="en-US" b="1" dirty="0"/>
              <a:t>Trainer’s note:</a:t>
            </a:r>
            <a:r>
              <a:rPr lang="en-US" dirty="0"/>
              <a:t> When you demonstrate to any participants, you should always use the demo site with the anonymized data set. However, participants should log into their actual real production site whenever possible during training. The real data found in their production site is much more compelling to an educator than is an anonymized data set. As a note, you will need to monitor the participants closely as they will tend to get absorbed in the data they see. Keep participants on track by asking questions such as the following:</a:t>
            </a:r>
          </a:p>
          <a:p>
            <a:pPr>
              <a:spcBef>
                <a:spcPts val="0"/>
              </a:spcBef>
            </a:pPr>
            <a:r>
              <a:rPr lang="en-US" dirty="0"/>
              <a:t>Did you identify the 1</a:t>
            </a:r>
            <a:r>
              <a:rPr lang="en-US" baseline="30000" dirty="0"/>
              <a:t>st</a:t>
            </a:r>
            <a:r>
              <a:rPr lang="en-US" dirty="0"/>
              <a:t> and last student?</a:t>
            </a:r>
          </a:p>
          <a:p>
            <a:pPr>
              <a:spcBef>
                <a:spcPts val="0"/>
              </a:spcBef>
            </a:pPr>
            <a:r>
              <a:rPr lang="en-US" dirty="0"/>
              <a:t>Did you find students with grades below C? </a:t>
            </a:r>
          </a:p>
          <a:p>
            <a:pPr>
              <a:spcBef>
                <a:spcPts val="0"/>
              </a:spcBef>
            </a:pPr>
            <a:r>
              <a:rPr lang="en-US" dirty="0"/>
              <a:t>Did you find students who are trending down?</a:t>
            </a:r>
          </a:p>
          <a:p>
            <a:pPr>
              <a:spcBef>
                <a:spcPts val="0"/>
              </a:spcBef>
            </a:pPr>
            <a:r>
              <a:rPr lang="en-US" dirty="0"/>
              <a:t>Did you find students who are trending up?</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49</a:t>
            </a:fld>
            <a:endParaRPr lang="en-US" altLang="en-US" dirty="0"/>
          </a:p>
        </p:txBody>
      </p:sp>
    </p:spTree>
    <p:extLst>
      <p:ext uri="{BB962C8B-B14F-4D97-AF65-F5344CB8AC3E}">
        <p14:creationId xmlns:p14="http://schemas.microsoft.com/office/powerpoint/2010/main" val="6170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protect student’s and staff’s privacy and security, </a:t>
            </a:r>
            <a:r>
              <a:rPr lang="en-US" u="none" dirty="0" smtClean="0"/>
              <a:t>The Educator Dashboard and EWS have security restrictions to control the level of access for each school and district staff member.</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a:t>
            </a:fld>
            <a:endParaRPr lang="en-US" altLang="en-US" dirty="0"/>
          </a:p>
        </p:txBody>
      </p:sp>
    </p:spTree>
    <p:extLst>
      <p:ext uri="{BB962C8B-B14F-4D97-AF65-F5344CB8AC3E}">
        <p14:creationId xmlns:p14="http://schemas.microsoft.com/office/powerpoint/2010/main" val="727002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u="none" dirty="0" smtClean="0"/>
              <a:t>State Assessments tab shows applicable results for:</a:t>
            </a:r>
          </a:p>
          <a:p>
            <a:pPr marL="806581" lvl="1" indent="-345677"/>
            <a:r>
              <a:rPr lang="en-US" dirty="0" smtClean="0"/>
              <a:t>Performance on PSSA core standards</a:t>
            </a:r>
          </a:p>
          <a:p>
            <a:pPr marL="806581" lvl="1" indent="-345677"/>
            <a:r>
              <a:rPr lang="en-US" dirty="0" smtClean="0"/>
              <a:t>Keystone performance (if applicable</a:t>
            </a:r>
            <a:r>
              <a:rPr lang="en-US" baseline="0" dirty="0" smtClean="0"/>
              <a:t> – not shown at the middle school level)</a:t>
            </a:r>
            <a:endParaRPr lang="en-US" dirty="0" smtClean="0"/>
          </a:p>
          <a:p>
            <a:pPr marL="806581" lvl="1" indent="-345677"/>
            <a:r>
              <a:rPr lang="en-US" dirty="0" smtClean="0"/>
              <a:t>PSSA Academic Content Standards performance</a:t>
            </a:r>
          </a:p>
          <a:p>
            <a:endParaRPr lang="en-US"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50</a:t>
            </a:fld>
            <a:endParaRPr lang="en-US" altLang="en-US" dirty="0"/>
          </a:p>
        </p:txBody>
      </p:sp>
    </p:spTree>
    <p:extLst>
      <p:ext uri="{BB962C8B-B14F-4D97-AF65-F5344CB8AC3E}">
        <p14:creationId xmlns:p14="http://schemas.microsoft.com/office/powerpoint/2010/main" val="1294652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dirty="0" smtClean="0"/>
              <a:t>This is only a partial screen shot but </a:t>
            </a:r>
            <a:r>
              <a:rPr lang="en-US" u="none" dirty="0" smtClean="0"/>
              <a:t>Local assessments tab shows results for:</a:t>
            </a:r>
          </a:p>
          <a:p>
            <a:pPr marL="806581" lvl="1" indent="-345677"/>
            <a:r>
              <a:rPr lang="en-US" dirty="0" smtClean="0"/>
              <a:t>Benchmark Assessment Mastery</a:t>
            </a:r>
          </a:p>
          <a:p>
            <a:pPr marL="806581" lvl="1" indent="-345677"/>
            <a:r>
              <a:rPr lang="en-US" u="none" dirty="0" smtClean="0"/>
              <a:t>Learning Standard Mastery for Reading , Writing,  Math, Science, Social Studies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51</a:t>
            </a:fld>
            <a:endParaRPr lang="en-US" altLang="en-US" dirty="0"/>
          </a:p>
        </p:txBody>
      </p:sp>
    </p:spTree>
    <p:extLst>
      <p:ext uri="{BB962C8B-B14F-4D97-AF65-F5344CB8AC3E}">
        <p14:creationId xmlns:p14="http://schemas.microsoft.com/office/powerpoint/2010/main" val="8487704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u="none" kern="1200" dirty="0" smtClean="0"/>
              <a:t>Under the</a:t>
            </a:r>
            <a:r>
              <a:rPr lang="en-US" altLang="en-US" u="none" kern="1200" baseline="0" dirty="0" smtClean="0"/>
              <a:t> grades and credits tab </a:t>
            </a:r>
            <a:r>
              <a:rPr lang="en-US" altLang="en-US" u="none" kern="1200" dirty="0" smtClean="0"/>
              <a:t>Three metrics for grades are displayed:</a:t>
            </a:r>
          </a:p>
          <a:p>
            <a:pPr marL="345677" indent="-345677">
              <a:buFont typeface="Arial" panose="020B0604020202020204" pitchFamily="34" charset="0"/>
              <a:buChar char="•"/>
            </a:pPr>
            <a:r>
              <a:rPr lang="en-US" altLang="en-US" u="none" kern="1200" dirty="0" smtClean="0"/>
              <a:t>Class Grades</a:t>
            </a:r>
          </a:p>
          <a:p>
            <a:pPr marL="345677" indent="-345677">
              <a:buFont typeface="Arial" panose="020B0604020202020204" pitchFamily="34" charset="0"/>
              <a:buChar char="•"/>
            </a:pPr>
            <a:r>
              <a:rPr lang="en-US" u="none" kern="1200" dirty="0" smtClean="0"/>
              <a:t>Grades below C level</a:t>
            </a:r>
          </a:p>
          <a:p>
            <a:pPr marL="345677" indent="-345677">
              <a:buFont typeface="Arial" panose="020B0604020202020204" pitchFamily="34" charset="0"/>
              <a:buChar char="•"/>
            </a:pPr>
            <a:r>
              <a:rPr lang="en-US" u="none" kern="1200" dirty="0" smtClean="0"/>
              <a:t>Algebra 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52</a:t>
            </a:fld>
            <a:endParaRPr lang="en-US" altLang="en-US" dirty="0"/>
          </a:p>
        </p:txBody>
      </p:sp>
    </p:spTree>
    <p:extLst>
      <p:ext uri="{BB962C8B-B14F-4D97-AF65-F5344CB8AC3E}">
        <p14:creationId xmlns:p14="http://schemas.microsoft.com/office/powerpoint/2010/main" val="33778150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on the attendance tab a user can see more detail by clicking on the More button, </a:t>
            </a:r>
          </a:p>
          <a:p>
            <a:r>
              <a:rPr lang="en-US" dirty="0"/>
              <a:t>you will see one or two options, Current Courses and Historical Chart, </a:t>
            </a:r>
          </a:p>
          <a:p>
            <a:r>
              <a:rPr lang="en-US" dirty="0"/>
              <a:t>we will look at Current Courses.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53</a:t>
            </a:fld>
            <a:endParaRPr lang="en-US" altLang="en-US" dirty="0"/>
          </a:p>
        </p:txBody>
      </p:sp>
    </p:spTree>
    <p:extLst>
      <p:ext uri="{BB962C8B-B14F-4D97-AF65-F5344CB8AC3E}">
        <p14:creationId xmlns:p14="http://schemas.microsoft.com/office/powerpoint/2010/main" val="1491420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The page displays all the students current courses with:</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Course#, Description, Subject</a:t>
            </a:r>
          </a:p>
          <a:p>
            <a:r>
              <a:rPr lang="en-US" dirty="0">
                <a:latin typeface="Verdana" panose="020B0604030504040204" pitchFamily="34" charset="0"/>
                <a:ea typeface="Verdana" panose="020B0604030504040204" pitchFamily="34" charset="0"/>
                <a:cs typeface="Verdana" panose="020B0604030504040204" pitchFamily="34" charset="0"/>
              </a:rPr>
              <a:t>Instructor, Grade Level, Credits to be Earned, and Grades Per Grading Period (one, two, three)</a:t>
            </a:r>
          </a:p>
          <a:p>
            <a:r>
              <a:rPr lang="en-US" b="1" dirty="0">
                <a:latin typeface="Verdana" panose="020B0604030504040204" pitchFamily="34" charset="0"/>
                <a:ea typeface="Verdana" panose="020B0604030504040204" pitchFamily="34" charset="0"/>
                <a:cs typeface="Verdana" panose="020B0604030504040204" pitchFamily="34" charset="0"/>
              </a:rPr>
              <a:t>As this student’s homeroom teacher, how would you use this information?</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54</a:t>
            </a:fld>
            <a:endParaRPr lang="en-US" altLang="en-US" dirty="0"/>
          </a:p>
        </p:txBody>
      </p:sp>
    </p:spTree>
    <p:extLst>
      <p:ext uri="{BB962C8B-B14F-4D97-AF65-F5344CB8AC3E}">
        <p14:creationId xmlns:p14="http://schemas.microsoft.com/office/powerpoint/2010/main" val="3619290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903" indent="-460903">
              <a:buAutoNum type="arabicParenR"/>
            </a:pPr>
            <a:r>
              <a:rPr lang="en-US" u="none" dirty="0" smtClean="0"/>
              <a:t>What are the three Grades Metrics?</a:t>
            </a:r>
          </a:p>
          <a:p>
            <a:pPr marL="460903" indent="-460903">
              <a:buAutoNum type="arabicParenR"/>
            </a:pPr>
            <a:r>
              <a:rPr lang="en-US" u="none" dirty="0" smtClean="0"/>
              <a:t>How would you find which classes a student is failing?</a:t>
            </a:r>
          </a:p>
          <a:p>
            <a:pPr marL="460903" indent="-460903">
              <a:buAutoNum type="arabicParenR"/>
            </a:pPr>
            <a:r>
              <a:rPr lang="en-US" u="none" dirty="0" smtClean="0"/>
              <a:t>Pick a student from one of your classes and drill into their Student Grades page.  What did you learn that you did not already know?</a:t>
            </a:r>
          </a:p>
          <a:p>
            <a:pPr marL="460903" indent="-460903">
              <a:buAutoNum type="arabicParenR"/>
            </a:pPr>
            <a:endParaRPr lang="en-US" u="none" dirty="0" smtClean="0"/>
          </a:p>
          <a:p>
            <a:pPr>
              <a:spcBef>
                <a:spcPts val="0"/>
              </a:spcBef>
            </a:pPr>
            <a:r>
              <a:rPr lang="en-US" b="1" dirty="0"/>
              <a:t>Trainer’s note:</a:t>
            </a:r>
            <a:r>
              <a:rPr lang="en-US" dirty="0"/>
              <a:t> When you demonstrate to any participants, you should always use the demo site with the anonymized data set. However, participants should log into their actual real production site whenever possible during training. The real data found in their production site is much more compelling to an educator than is an anonymized data set. As a note, you will need to monitor the participants closely as they will tend to get absorbed in the data they see. Keep participants on track by asking questions such as the following:</a:t>
            </a:r>
          </a:p>
          <a:p>
            <a:pPr>
              <a:spcBef>
                <a:spcPts val="0"/>
              </a:spcBef>
            </a:pPr>
            <a:r>
              <a:rPr lang="en-US" dirty="0"/>
              <a:t>Did you identify the 1</a:t>
            </a:r>
            <a:r>
              <a:rPr lang="en-US" baseline="30000" dirty="0"/>
              <a:t>st</a:t>
            </a:r>
            <a:r>
              <a:rPr lang="en-US" dirty="0"/>
              <a:t> and last student?</a:t>
            </a:r>
          </a:p>
          <a:p>
            <a:pPr>
              <a:spcBef>
                <a:spcPts val="0"/>
              </a:spcBef>
            </a:pPr>
            <a:r>
              <a:rPr lang="en-US" dirty="0"/>
              <a:t>Did you find students with grades below C? </a:t>
            </a:r>
          </a:p>
          <a:p>
            <a:pPr>
              <a:spcBef>
                <a:spcPts val="0"/>
              </a:spcBef>
            </a:pPr>
            <a:r>
              <a:rPr lang="en-US" dirty="0"/>
              <a:t>Did you find students who are trending down?</a:t>
            </a:r>
          </a:p>
          <a:p>
            <a:pPr>
              <a:spcBef>
                <a:spcPts val="0"/>
              </a:spcBef>
            </a:pPr>
            <a:r>
              <a:rPr lang="en-US" dirty="0"/>
              <a:t>Did you find students who are trending up?</a:t>
            </a:r>
          </a:p>
          <a:p>
            <a:endParaRPr lang="en-US" u="none"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55</a:t>
            </a:fld>
            <a:endParaRPr lang="en-US" altLang="en-US" dirty="0"/>
          </a:p>
        </p:txBody>
      </p:sp>
    </p:spTree>
    <p:extLst>
      <p:ext uri="{BB962C8B-B14F-4D97-AF65-F5344CB8AC3E}">
        <p14:creationId xmlns:p14="http://schemas.microsoft.com/office/powerpoint/2010/main" val="2464811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u="none" dirty="0" smtClean="0"/>
              <a:t>Advanced Academics tab displays advanced course potential for this student based on performance on various assessments.</a:t>
            </a:r>
          </a:p>
          <a:p>
            <a:pPr defTabSz="921807">
              <a:defRPr/>
            </a:pPr>
            <a:r>
              <a:rPr lang="en-US" u="none" dirty="0" smtClean="0"/>
              <a:t>In the sample</a:t>
            </a:r>
            <a:r>
              <a:rPr lang="en-US" u="none" baseline="0" dirty="0" smtClean="0"/>
              <a:t> page the student has reached the state commended level for advanced course potential but this student has not enrolled in any advanced courses.</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56</a:t>
            </a:fld>
            <a:endParaRPr lang="en-US" altLang="en-US" dirty="0"/>
          </a:p>
        </p:txBody>
      </p:sp>
    </p:spTree>
    <p:extLst>
      <p:ext uri="{BB962C8B-B14F-4D97-AF65-F5344CB8AC3E}">
        <p14:creationId xmlns:p14="http://schemas.microsoft.com/office/powerpoint/2010/main" val="3824843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u="none" dirty="0" smtClean="0"/>
              <a:t>For high school staff members CCR displays information on college entrance exams taken</a:t>
            </a:r>
            <a:r>
              <a:rPr lang="en-US" u="none" baseline="0" dirty="0" smtClean="0"/>
              <a:t> including, PSAT, SAT, ACT</a:t>
            </a:r>
            <a:endParaRPr lang="en-US" u="none" dirty="0" smtClean="0"/>
          </a:p>
          <a:p>
            <a:pPr>
              <a:spcAft>
                <a:spcPts val="0"/>
              </a:spcAft>
            </a:pPr>
            <a:r>
              <a:rPr lang="en-US" u="none" dirty="0" smtClean="0"/>
              <a:t>Staff members at middle school level may see results only</a:t>
            </a:r>
            <a:r>
              <a:rPr lang="en-US" u="none" baseline="0" dirty="0" smtClean="0"/>
              <a:t> of PSAT</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57</a:t>
            </a:fld>
            <a:endParaRPr lang="en-US" altLang="en-US" dirty="0"/>
          </a:p>
        </p:txBody>
      </p:sp>
    </p:spTree>
    <p:extLst>
      <p:ext uri="{BB962C8B-B14F-4D97-AF65-F5344CB8AC3E}">
        <p14:creationId xmlns:p14="http://schemas.microsoft.com/office/powerpoint/2010/main" val="25131526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investigate</a:t>
            </a:r>
            <a:r>
              <a:rPr lang="en-US" baseline="0" dirty="0" smtClean="0"/>
              <a:t> the intervention catalog as a staff member would see it while they are looking at an individual student profile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58</a:t>
            </a:fld>
            <a:endParaRPr lang="en-US" altLang="en-US" dirty="0"/>
          </a:p>
        </p:txBody>
      </p:sp>
    </p:spTree>
    <p:extLst>
      <p:ext uri="{BB962C8B-B14F-4D97-AF65-F5344CB8AC3E}">
        <p14:creationId xmlns:p14="http://schemas.microsoft.com/office/powerpoint/2010/main" val="40562174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Students who have Interventions assigned will have a green circle with a number displayed next to their picture. </a:t>
            </a:r>
          </a:p>
          <a:p>
            <a:pPr defTabSz="921807">
              <a:defRPr/>
            </a:pPr>
            <a:r>
              <a:rPr lang="en-US" dirty="0"/>
              <a:t>Note that The green circle indicator at the top of the page indicates the number of NOT COMPLETED interventions. </a:t>
            </a:r>
          </a:p>
          <a:p>
            <a:pPr defTabSz="921807">
              <a:defRPr/>
            </a:pPr>
            <a:r>
              <a:rPr lang="en-US" dirty="0"/>
              <a:t>The Early Warning System Indicators for Attendance, School Code of Conduct, State Reportable Offenses, Mathematics and Language Arts are displayed with the corresponding color coding.</a:t>
            </a:r>
          </a:p>
          <a:p>
            <a:pPr defTabSz="921807">
              <a:defRPr/>
            </a:pPr>
            <a:r>
              <a:rPr lang="en-US" dirty="0"/>
              <a:t> Interventions assigned to this student are located below the EWS indicators(next slide).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59</a:t>
            </a:fld>
            <a:endParaRPr lang="en-US" altLang="en-US" dirty="0"/>
          </a:p>
        </p:txBody>
      </p:sp>
    </p:spTree>
    <p:extLst>
      <p:ext uri="{BB962C8B-B14F-4D97-AF65-F5344CB8AC3E}">
        <p14:creationId xmlns:p14="http://schemas.microsoft.com/office/powerpoint/2010/main" val="243543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Dashboard security extends to the Intervention Catalog. Specifically, only certain staff members with specific roles are able to assign students to intervention or manage the intervention catalog</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a:t>
            </a:fld>
            <a:endParaRPr lang="en-US" altLang="en-US" dirty="0"/>
          </a:p>
        </p:txBody>
      </p:sp>
    </p:spTree>
    <p:extLst>
      <p:ext uri="{BB962C8B-B14F-4D97-AF65-F5344CB8AC3E}">
        <p14:creationId xmlns:p14="http://schemas.microsoft.com/office/powerpoint/2010/main" val="207409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u="none" dirty="0" smtClean="0"/>
              <a:t>Staff members can view interventions assigned to a student and search for interventions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60</a:t>
            </a:fld>
            <a:endParaRPr lang="en-US" altLang="en-US" dirty="0"/>
          </a:p>
        </p:txBody>
      </p:sp>
    </p:spTree>
    <p:extLst>
      <p:ext uri="{BB962C8B-B14F-4D97-AF65-F5344CB8AC3E}">
        <p14:creationId xmlns:p14="http://schemas.microsoft.com/office/powerpoint/2010/main" val="2247615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Each intervention assigned to the student is listed with 1) Start Date, 2) Expected Completion Date,3) Level,4)  Assigned by, 5) Date Completed</a:t>
            </a:r>
          </a:p>
          <a:p>
            <a:pPr defTabSz="921807">
              <a:defRPr/>
            </a:pPr>
            <a:r>
              <a:rPr lang="en-US" dirty="0"/>
              <a:t>Staff member notes can be added by clicking on the Notes link in the intervention record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61</a:t>
            </a:fld>
            <a:endParaRPr lang="en-US" altLang="en-US" dirty="0"/>
          </a:p>
        </p:txBody>
      </p:sp>
    </p:spTree>
    <p:extLst>
      <p:ext uri="{BB962C8B-B14F-4D97-AF65-F5344CB8AC3E}">
        <p14:creationId xmlns:p14="http://schemas.microsoft.com/office/powerpoint/2010/main" val="4090140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search interventions capability is located below the list of interventions for a student.</a:t>
            </a:r>
          </a:p>
          <a:p>
            <a:r>
              <a:rPr lang="en-US" dirty="0"/>
              <a:t>To search for interventions, click on the Search Interventions link at the bottom of the interventions dashboard.   </a:t>
            </a:r>
          </a:p>
          <a:p>
            <a:r>
              <a:rPr lang="en-US" dirty="0"/>
              <a:t>You can search for interventions by Keyword or by any of the other filters; School Availability, Grade Levels, Gender Specific, etc.</a:t>
            </a:r>
          </a:p>
          <a:p>
            <a:r>
              <a:rPr lang="en-US" dirty="0"/>
              <a:t>After the list of interventions is returned, based on your chosen filter, you can click on the intervention name to see more detail.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62</a:t>
            </a:fld>
            <a:endParaRPr lang="en-US" altLang="en-US" dirty="0"/>
          </a:p>
        </p:txBody>
      </p:sp>
    </p:spTree>
    <p:extLst>
      <p:ext uri="{BB962C8B-B14F-4D97-AF65-F5344CB8AC3E}">
        <p14:creationId xmlns:p14="http://schemas.microsoft.com/office/powerpoint/2010/main" val="11294850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Turn to your neighbor and discuss the following:</a:t>
            </a:r>
          </a:p>
          <a:p>
            <a:pPr marL="460903" indent="-460903">
              <a:buAutoNum type="arabicParenR"/>
            </a:pPr>
            <a:r>
              <a:rPr lang="en-US" u="none" dirty="0" smtClean="0"/>
              <a:t>What are two ways you know if a student has interventions assigned?</a:t>
            </a:r>
          </a:p>
          <a:p>
            <a:pPr marL="460903" indent="-460903">
              <a:buAutoNum type="arabicParenR"/>
            </a:pPr>
            <a:r>
              <a:rPr lang="en-US" u="none" dirty="0" smtClean="0"/>
              <a:t>How can you find details about already assigned interventions?</a:t>
            </a:r>
          </a:p>
          <a:p>
            <a:pPr marL="460903" indent="-460903">
              <a:buAutoNum type="arabicParenR"/>
            </a:pPr>
            <a:r>
              <a:rPr lang="en-US" u="none" dirty="0" smtClean="0"/>
              <a:t>How would you view the interventions available to your school?</a:t>
            </a:r>
          </a:p>
          <a:p>
            <a:endParaRPr lang="en-US" u="none" dirty="0" smtClean="0"/>
          </a:p>
          <a:p>
            <a:r>
              <a:rPr lang="en-US" u="none" dirty="0" smtClean="0"/>
              <a:t>After</a:t>
            </a:r>
            <a:r>
              <a:rPr lang="en-US" u="none" baseline="0" dirty="0" smtClean="0"/>
              <a:t> the discussion, ask the following questions to the group.</a:t>
            </a:r>
          </a:p>
          <a:p>
            <a:r>
              <a:rPr lang="en-US" u="none" dirty="0" smtClean="0"/>
              <a:t>Who</a:t>
            </a:r>
            <a:r>
              <a:rPr lang="en-US" u="none" baseline="0" dirty="0" smtClean="0"/>
              <a:t> can tell us</a:t>
            </a:r>
            <a:r>
              <a:rPr lang="en-US" u="none" dirty="0" smtClean="0"/>
              <a:t> two ways you know if a student has interventions assigned?</a:t>
            </a:r>
          </a:p>
          <a:p>
            <a:r>
              <a:rPr lang="en-US" u="none" dirty="0" smtClean="0"/>
              <a:t>How can you find details about already assigned interventions?</a:t>
            </a:r>
          </a:p>
          <a:p>
            <a:r>
              <a:rPr lang="en-US" u="none" dirty="0" smtClean="0"/>
              <a:t>Can someone</a:t>
            </a:r>
            <a:r>
              <a:rPr lang="en-US" u="none" baseline="0" dirty="0" smtClean="0"/>
              <a:t> explain how to </a:t>
            </a:r>
            <a:r>
              <a:rPr lang="en-US" u="none" dirty="0" smtClean="0"/>
              <a:t>view the interventions available to your school?</a:t>
            </a:r>
          </a:p>
          <a:p>
            <a:endParaRPr lang="en-US" dirty="0" smtClean="0"/>
          </a:p>
          <a:p>
            <a:pPr>
              <a:spcBef>
                <a:spcPts val="0"/>
              </a:spcBef>
            </a:pPr>
            <a:r>
              <a:rPr lang="en-US" b="1" dirty="0"/>
              <a:t>Trainer’s note:</a:t>
            </a:r>
            <a:r>
              <a:rPr lang="en-US" dirty="0"/>
              <a:t> When you demonstrate to any participants, you should always use the demo site with the anonymized data set. However, participants should log into their actual real production site whenever possible during training. The real data found in their production site is much more compelling to an educator than is an anonymized data set. As a note, you will need to monitor the participants closely as they will tend to get absorbed in the data they see. Keep participants on track by asking questions such as the following:</a:t>
            </a:r>
          </a:p>
          <a:p>
            <a:pPr>
              <a:spcBef>
                <a:spcPts val="0"/>
              </a:spcBef>
            </a:pPr>
            <a:r>
              <a:rPr lang="en-US" dirty="0"/>
              <a:t>Did you identify the 1</a:t>
            </a:r>
            <a:r>
              <a:rPr lang="en-US" baseline="30000" dirty="0"/>
              <a:t>st</a:t>
            </a:r>
            <a:r>
              <a:rPr lang="en-US" dirty="0"/>
              <a:t> and last student?</a:t>
            </a:r>
          </a:p>
          <a:p>
            <a:pPr>
              <a:spcBef>
                <a:spcPts val="0"/>
              </a:spcBef>
            </a:pPr>
            <a:r>
              <a:rPr lang="en-US" dirty="0"/>
              <a:t>Did you find students with grades below C? </a:t>
            </a:r>
          </a:p>
          <a:p>
            <a:pPr>
              <a:spcBef>
                <a:spcPts val="0"/>
              </a:spcBef>
            </a:pPr>
            <a:r>
              <a:rPr lang="en-US" dirty="0"/>
              <a:t>Did you find students who are trending down?</a:t>
            </a:r>
          </a:p>
          <a:p>
            <a:pPr>
              <a:spcBef>
                <a:spcPts val="0"/>
              </a:spcBef>
            </a:pPr>
            <a:r>
              <a:rPr lang="en-US" dirty="0"/>
              <a:t>Did you find students who are trending up?</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63</a:t>
            </a:fld>
            <a:endParaRPr lang="en-US" altLang="en-US" dirty="0"/>
          </a:p>
        </p:txBody>
      </p:sp>
    </p:spTree>
    <p:extLst>
      <p:ext uri="{BB962C8B-B14F-4D97-AF65-F5344CB8AC3E}">
        <p14:creationId xmlns:p14="http://schemas.microsoft.com/office/powerpoint/2010/main" val="4081814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look at the student transcript tab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64</a:t>
            </a:fld>
            <a:endParaRPr lang="en-US" altLang="en-US" dirty="0"/>
          </a:p>
        </p:txBody>
      </p:sp>
    </p:spTree>
    <p:extLst>
      <p:ext uri="{BB962C8B-B14F-4D97-AF65-F5344CB8AC3E}">
        <p14:creationId xmlns:p14="http://schemas.microsoft.com/office/powerpoint/2010/main" val="14849176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Information about current courses is displayed</a:t>
            </a:r>
          </a:p>
          <a:p>
            <a:pPr marL="345677" indent="-345677">
              <a:spcAft>
                <a:spcPts val="0"/>
              </a:spcAft>
              <a:buFont typeface="Arial" panose="020B0604020202020204" pitchFamily="34" charset="0"/>
              <a:buChar char="•"/>
            </a:pPr>
            <a:r>
              <a:rPr lang="en-US" u="none" dirty="0" smtClean="0"/>
              <a:t>Information</a:t>
            </a:r>
            <a:r>
              <a:rPr lang="en-US" u="none" baseline="0" dirty="0" smtClean="0"/>
              <a:t> includes course number, course description, subject area, instructor, grade level, credits to be earned, and grades for each grading period</a:t>
            </a:r>
            <a:endParaRPr lang="en-US" u="none" dirty="0" smtClean="0"/>
          </a:p>
          <a:p>
            <a:pPr marL="345677" indent="-345677">
              <a:spcAft>
                <a:spcPts val="0"/>
              </a:spcAft>
              <a:buFont typeface="Arial" panose="020B0604020202020204" pitchFamily="34" charset="0"/>
              <a:buChar char="•"/>
            </a:pPr>
            <a:r>
              <a:rPr lang="en-US" u="none" dirty="0" smtClean="0"/>
              <a:t>Course history and historical assessment scores are available from the “jump to” list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65</a:t>
            </a:fld>
            <a:endParaRPr lang="en-US" altLang="en-US" dirty="0"/>
          </a:p>
        </p:txBody>
      </p:sp>
    </p:spTree>
    <p:extLst>
      <p:ext uri="{BB962C8B-B14F-4D97-AF65-F5344CB8AC3E}">
        <p14:creationId xmlns:p14="http://schemas.microsoft.com/office/powerpoint/2010/main" val="36138178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completes our tour of the student level educator dashboard. </a:t>
            </a:r>
          </a:p>
          <a:p>
            <a:r>
              <a:rPr lang="en-US" dirty="0" smtClean="0"/>
              <a:t>In</a:t>
            </a:r>
            <a:r>
              <a:rPr lang="en-US" baseline="0" dirty="0" smtClean="0"/>
              <a:t> this next section we will navigate from a staff member’s home page to a school level information for that staff member.  We will investigate the kind of school level information that is available for a staff member to view..</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66</a:t>
            </a:fld>
            <a:endParaRPr lang="en-US" altLang="en-US" dirty="0"/>
          </a:p>
        </p:txBody>
      </p:sp>
    </p:spTree>
    <p:extLst>
      <p:ext uri="{BB962C8B-B14F-4D97-AF65-F5344CB8AC3E}">
        <p14:creationId xmlns:p14="http://schemas.microsoft.com/office/powerpoint/2010/main" val="465299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looked at the layout</a:t>
            </a:r>
            <a:r>
              <a:rPr lang="en-US" baseline="0" dirty="0" smtClean="0"/>
              <a:t> of the educator homepage let’s navigate from the staff home page to the school level dashboards that are available to staff members</a:t>
            </a:r>
          </a:p>
          <a:p>
            <a:r>
              <a:rPr lang="en-US" dirty="0" smtClean="0"/>
              <a:t>From the staff member’s home page, navigate</a:t>
            </a:r>
            <a:r>
              <a:rPr lang="en-US" baseline="0" dirty="0" smtClean="0"/>
              <a:t> to the dashboard showing school level data by clicking on the active link for the school where the staff member works.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67</a:t>
            </a:fld>
            <a:endParaRPr lang="en-US" altLang="en-US" dirty="0"/>
          </a:p>
        </p:txBody>
      </p:sp>
    </p:spTree>
    <p:extLst>
      <p:ext uri="{BB962C8B-B14F-4D97-AF65-F5344CB8AC3E}">
        <p14:creationId xmlns:p14="http://schemas.microsoft.com/office/powerpoint/2010/main" val="20527798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Information defaults to the School Information Overview which we’ve already investigated.</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Under School Information, there are four additional tabs:</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Staff List</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Students by Grade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Students by Demographic</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My Student Lists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68</a:t>
            </a:fld>
            <a:endParaRPr lang="en-US" altLang="en-US" dirty="0"/>
          </a:p>
        </p:txBody>
      </p:sp>
    </p:spTree>
    <p:extLst>
      <p:ext uri="{BB962C8B-B14F-4D97-AF65-F5344CB8AC3E}">
        <p14:creationId xmlns:p14="http://schemas.microsoft.com/office/powerpoint/2010/main" val="3966543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information</a:t>
            </a:r>
            <a:r>
              <a:rPr lang="en-US" baseline="0" dirty="0" smtClean="0"/>
              <a:t> that is available for a staff member to see is general school information, such as school address and administration, as well as school demographic information.</a:t>
            </a:r>
          </a:p>
          <a:p>
            <a:r>
              <a:rPr lang="en-US" baseline="0" dirty="0" smtClean="0"/>
              <a:t>The staff list that an educator can see only contains staff email addresses,</a:t>
            </a:r>
          </a:p>
          <a:p>
            <a:endParaRPr lang="en-US" baseline="0" dirty="0" smtClean="0"/>
          </a:p>
          <a:p>
            <a:r>
              <a:rPr lang="en-US" baseline="0" dirty="0" smtClean="0"/>
              <a:t>An educator can see lists of students by grade and demographic but only for those students that this educator has access to via his or her roster.</a:t>
            </a:r>
          </a:p>
          <a:p>
            <a:endParaRPr lang="en-US" baseline="0" dirty="0" smtClean="0"/>
          </a:p>
          <a:p>
            <a:r>
              <a:rPr lang="en-US" baseline="0" dirty="0" smtClean="0"/>
              <a:t>Access to the complete student list for this educator is also provided from this screen by clicking My Student Lists.</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69</a:t>
            </a:fld>
            <a:endParaRPr lang="en-US" altLang="en-US" dirty="0"/>
          </a:p>
        </p:txBody>
      </p:sp>
    </p:spTree>
    <p:extLst>
      <p:ext uri="{BB962C8B-B14F-4D97-AF65-F5344CB8AC3E}">
        <p14:creationId xmlns:p14="http://schemas.microsoft.com/office/powerpoint/2010/main" val="59394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log in to the dashboard for your district, visit </a:t>
            </a:r>
            <a:r>
              <a:rPr lang="en-US" u="sng" dirty="0">
                <a:hlinkClick r:id="rId3"/>
              </a:rPr>
              <a:t>http://www.education.state.pa.us</a:t>
            </a:r>
            <a:r>
              <a:rPr lang="en-US" dirty="0"/>
              <a:t>.  Click Log In if you are already registered with the portal. If you are not registered, please click on “Register” to create a new account.</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16295539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Information includes overview and aggregated statistics for:</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contact information</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population counts</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Student demographics</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Students by program</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Other student information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70</a:t>
            </a:fld>
            <a:endParaRPr lang="en-US" altLang="en-US" dirty="0"/>
          </a:p>
        </p:txBody>
      </p:sp>
    </p:spTree>
    <p:extLst>
      <p:ext uri="{BB962C8B-B14F-4D97-AF65-F5344CB8AC3E}">
        <p14:creationId xmlns:p14="http://schemas.microsoft.com/office/powerpoint/2010/main" val="1405722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The first section displays:</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contact information</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administrator</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Prior year accountability rating</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population counts by grade level</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Late enrollment %</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71</a:t>
            </a:fld>
            <a:endParaRPr lang="en-US" altLang="en-US" dirty="0"/>
          </a:p>
        </p:txBody>
      </p:sp>
    </p:spTree>
    <p:extLst>
      <p:ext uri="{BB962C8B-B14F-4D97-AF65-F5344CB8AC3E}">
        <p14:creationId xmlns:p14="http://schemas.microsoft.com/office/powerpoint/2010/main" val="20573616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The overview also includes the student subgroups by % for:</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Student demographics</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Students by program</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Other student information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72</a:t>
            </a:fld>
            <a:endParaRPr lang="en-US" altLang="en-US" dirty="0"/>
          </a:p>
        </p:txBody>
      </p:sp>
    </p:spTree>
    <p:extLst>
      <p:ext uri="{BB962C8B-B14F-4D97-AF65-F5344CB8AC3E}">
        <p14:creationId xmlns:p14="http://schemas.microsoft.com/office/powerpoint/2010/main" val="34836448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The Staff list shows all the staff members at the school, including:</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Email address</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School role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73</a:t>
            </a:fld>
            <a:endParaRPr lang="en-US" altLang="en-US" dirty="0"/>
          </a:p>
        </p:txBody>
      </p:sp>
    </p:spTree>
    <p:extLst>
      <p:ext uri="{BB962C8B-B14F-4D97-AF65-F5344CB8AC3E}">
        <p14:creationId xmlns:p14="http://schemas.microsoft.com/office/powerpoint/2010/main" val="29394027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Note that on the Staff List, Students by Grade and Students by Demographic tabs, there is a Customize View filter for each list.</a:t>
            </a:r>
          </a:p>
          <a:p>
            <a:r>
              <a:rPr lang="en-US" dirty="0">
                <a:latin typeface="Verdana" panose="020B0604030504040204" pitchFamily="34" charset="0"/>
                <a:ea typeface="Verdana" panose="020B0604030504040204" pitchFamily="34" charset="0"/>
                <a:cs typeface="Verdana" panose="020B0604030504040204" pitchFamily="34" charset="0"/>
              </a:rPr>
              <a:t>This allows users to adjust the indicator columns shown for each list.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74</a:t>
            </a:fld>
            <a:endParaRPr lang="en-US" altLang="en-US" dirty="0"/>
          </a:p>
        </p:txBody>
      </p:sp>
    </p:spTree>
    <p:extLst>
      <p:ext uri="{BB962C8B-B14F-4D97-AF65-F5344CB8AC3E}">
        <p14:creationId xmlns:p14="http://schemas.microsoft.com/office/powerpoint/2010/main" val="32984843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Students by Grade allows Staff to filter the student list by the grades available at that campus.</a:t>
            </a:r>
          </a:p>
          <a:p>
            <a:r>
              <a:rPr lang="en-US" dirty="0">
                <a:latin typeface="Verdana" panose="020B0604030504040204" pitchFamily="34" charset="0"/>
                <a:ea typeface="Verdana" panose="020B0604030504040204" pitchFamily="34" charset="0"/>
                <a:cs typeface="Verdana" panose="020B0604030504040204" pitchFamily="34" charset="0"/>
              </a:rPr>
              <a:t>Staff will only see the student in their roster.</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75</a:t>
            </a:fld>
            <a:endParaRPr lang="en-US" altLang="en-US" dirty="0"/>
          </a:p>
        </p:txBody>
      </p:sp>
    </p:spTree>
    <p:extLst>
      <p:ext uri="{BB962C8B-B14F-4D97-AF65-F5344CB8AC3E}">
        <p14:creationId xmlns:p14="http://schemas.microsoft.com/office/powerpoint/2010/main" val="1125134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Students by Demographic provides Staff with a menu to filter the student list by certain indicators:</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Gender</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Race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Program</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Example: 504, CTE, ESL, Spec Ed</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Indicator</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Example: At Risk, Homeless, LEP, Migrant</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76</a:t>
            </a:fld>
            <a:endParaRPr lang="en-US" altLang="en-US" dirty="0"/>
          </a:p>
        </p:txBody>
      </p:sp>
    </p:spTree>
    <p:extLst>
      <p:ext uri="{BB962C8B-B14F-4D97-AF65-F5344CB8AC3E}">
        <p14:creationId xmlns:p14="http://schemas.microsoft.com/office/powerpoint/2010/main" val="4445599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latin typeface="Verdana" panose="020B0604030504040204" pitchFamily="34" charset="0"/>
                <a:ea typeface="Verdana" panose="020B0604030504040204" pitchFamily="34" charset="0"/>
                <a:cs typeface="Verdana" panose="020B0604030504040204" pitchFamily="34" charset="0"/>
              </a:rPr>
              <a:t>My Student Lists navigates Staff back to the Staff homepage.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77</a:t>
            </a:fld>
            <a:endParaRPr lang="en-US" altLang="en-US" dirty="0"/>
          </a:p>
        </p:txBody>
      </p:sp>
    </p:spTree>
    <p:extLst>
      <p:ext uri="{BB962C8B-B14F-4D97-AF65-F5344CB8AC3E}">
        <p14:creationId xmlns:p14="http://schemas.microsoft.com/office/powerpoint/2010/main" val="8395461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academic dashboard provides access to school level academic metrics such as:  attendance and discipline metrics, grades and credits, state and local assessment results, PA specific advanced academic results and college and career readiness metrics.</a:t>
            </a:r>
          </a:p>
          <a:p>
            <a:endParaRPr lang="en-US" baseline="0" dirty="0" smtClean="0"/>
          </a:p>
          <a:p>
            <a:r>
              <a:rPr lang="en-US" baseline="0" dirty="0" smtClean="0"/>
              <a:t>The prior year’s accountability result is displayed</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78</a:t>
            </a:fld>
            <a:endParaRPr lang="en-US" altLang="en-US" dirty="0"/>
          </a:p>
        </p:txBody>
      </p:sp>
    </p:spTree>
    <p:extLst>
      <p:ext uri="{BB962C8B-B14F-4D97-AF65-F5344CB8AC3E}">
        <p14:creationId xmlns:p14="http://schemas.microsoft.com/office/powerpoint/2010/main" val="30356186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screen shot of the Academic Dashboard </a:t>
            </a:r>
            <a:r>
              <a:rPr lang="en-US" dirty="0" smtClean="0"/>
              <a:t>Overview screen.</a:t>
            </a:r>
            <a:r>
              <a:rPr lang="en-US" baseline="0" dirty="0" smtClean="0"/>
              <a:t>  </a:t>
            </a:r>
          </a:p>
          <a:p>
            <a:r>
              <a:rPr lang="en-US" baseline="0" dirty="0" smtClean="0"/>
              <a:t>There are 7 sections altogether - attendance and discipline, state and local assessments, grade and credits, advanced academics, college and career readiness, and early warning system</a:t>
            </a:r>
          </a:p>
          <a:p>
            <a:endParaRPr lang="en-US" baseline="0" dirty="0" smtClean="0"/>
          </a:p>
          <a:p>
            <a:r>
              <a:rPr lang="en-US" dirty="0" smtClean="0"/>
              <a:t>The Staff School Information /Overview Page shows school level summative reports</a:t>
            </a:r>
            <a:r>
              <a:rPr lang="en-US" baseline="0" dirty="0" smtClean="0"/>
              <a:t> for each of these areas.  At this time the state is not yet displaying data for all of these sections.  </a:t>
            </a:r>
          </a:p>
          <a:p>
            <a:endParaRPr lang="en-US" baseline="0" dirty="0" smtClean="0"/>
          </a:p>
          <a:p>
            <a:r>
              <a:rPr lang="en-US" baseline="0" dirty="0" smtClean="0"/>
              <a:t>Now we will look at each section of the overview screen and explore the metrics captured at the school level.</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79</a:t>
            </a:fld>
            <a:endParaRPr lang="en-US" altLang="en-US" dirty="0"/>
          </a:p>
        </p:txBody>
      </p:sp>
    </p:spTree>
    <p:extLst>
      <p:ext uri="{BB962C8B-B14F-4D97-AF65-F5344CB8AC3E}">
        <p14:creationId xmlns:p14="http://schemas.microsoft.com/office/powerpoint/2010/main" val="378006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your username and password.</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41764760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The number of metrics that met the goals set for that category is indicated</a:t>
            </a:r>
          </a:p>
          <a:p>
            <a:pPr marL="345677" indent="-345677">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In the example, 10 metric goals were set for</a:t>
            </a:r>
          </a:p>
          <a:p>
            <a:pPr marL="345677" indent="-345677">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attendance and 10 goals were met </a:t>
            </a:r>
          </a:p>
          <a:p>
            <a:pPr marL="288065" indent="-288065">
              <a:spcAft>
                <a:spcPts val="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Note that red bars indicate unmet goals and green bars indicate met goals</a:t>
            </a:r>
          </a:p>
          <a:p>
            <a:pPr>
              <a:spcAft>
                <a:spcPts val="0"/>
              </a:spcAft>
            </a:pPr>
            <a:endParaRPr lang="en-US" u="none"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80</a:t>
            </a:fld>
            <a:endParaRPr lang="en-US" altLang="en-US" dirty="0"/>
          </a:p>
        </p:txBody>
      </p:sp>
    </p:spTree>
    <p:extLst>
      <p:ext uri="{BB962C8B-B14F-4D97-AF65-F5344CB8AC3E}">
        <p14:creationId xmlns:p14="http://schemas.microsoft.com/office/powerpoint/2010/main" val="19018026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summary metrics</a:t>
            </a:r>
            <a:r>
              <a:rPr lang="en-US" baseline="0" dirty="0" smtClean="0">
                <a:latin typeface="Verdana" panose="020B0604030504040204" pitchFamily="34" charset="0"/>
                <a:ea typeface="Verdana" panose="020B0604030504040204" pitchFamily="34" charset="0"/>
                <a:cs typeface="Verdana" panose="020B0604030504040204" pitchFamily="34" charset="0"/>
              </a:rPr>
              <a:t> shown at the school level </a:t>
            </a:r>
            <a:r>
              <a:rPr lang="en-US" dirty="0" smtClean="0">
                <a:latin typeface="Verdana" panose="020B0604030504040204" pitchFamily="34" charset="0"/>
                <a:ea typeface="Verdana" panose="020B0604030504040204" pitchFamily="34" charset="0"/>
                <a:cs typeface="Verdana" panose="020B0604030504040204" pitchFamily="34" charset="0"/>
              </a:rPr>
              <a:t>are aggregate counts of the student level metrics for each tab of the Academic Dashboard. There are summary metrics for each section of the Overview</a:t>
            </a:r>
            <a:r>
              <a:rPr lang="en-US" baseline="0" dirty="0" smtClean="0">
                <a:latin typeface="Verdana" panose="020B0604030504040204" pitchFamily="34" charset="0"/>
                <a:ea typeface="Verdana" panose="020B0604030504040204" pitchFamily="34" charset="0"/>
                <a:cs typeface="Verdana" panose="020B0604030504040204" pitchFamily="34" charset="0"/>
              </a:rPr>
              <a:t> tab of the School Level Academic Dashboard. </a:t>
            </a:r>
            <a:r>
              <a:rPr lang="en-US" dirty="0" smtClean="0">
                <a:latin typeface="Verdana" panose="020B0604030504040204" pitchFamily="34" charset="0"/>
                <a:ea typeface="Verdana" panose="020B0604030504040204" pitchFamily="34" charset="0"/>
                <a:cs typeface="Verdana" panose="020B0604030504040204" pitchFamily="34" charset="0"/>
              </a:rPr>
              <a:t>Only a sample is shown here.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81</a:t>
            </a:fld>
            <a:endParaRPr lang="en-US" altLang="en-US" dirty="0"/>
          </a:p>
        </p:txBody>
      </p:sp>
    </p:spTree>
    <p:extLst>
      <p:ext uri="{BB962C8B-B14F-4D97-AF65-F5344CB8AC3E}">
        <p14:creationId xmlns:p14="http://schemas.microsoft.com/office/powerpoint/2010/main" val="10826166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Attendance and discipline counts:</a:t>
            </a:r>
          </a:p>
          <a:p>
            <a:pPr marL="460903" lvl="1"/>
            <a:r>
              <a:rPr lang="en-US" dirty="0" smtClean="0">
                <a:latin typeface="Verdana" panose="020B0604030504040204" pitchFamily="34" charset="0"/>
                <a:ea typeface="Verdana" panose="020B0604030504040204" pitchFamily="34" charset="0"/>
                <a:cs typeface="Verdana" panose="020B0604030504040204" pitchFamily="34" charset="0"/>
              </a:rPr>
              <a:t>Daily and Class Attendance</a:t>
            </a:r>
          </a:p>
          <a:p>
            <a:pPr marL="460903" lvl="1"/>
            <a:r>
              <a:rPr lang="en-US" dirty="0" smtClean="0">
                <a:latin typeface="Verdana" panose="020B0604030504040204" pitchFamily="34" charset="0"/>
                <a:ea typeface="Verdana" panose="020B0604030504040204" pitchFamily="34" charset="0"/>
                <a:cs typeface="Verdana" panose="020B0604030504040204" pitchFamily="34" charset="0"/>
              </a:rPr>
              <a:t>Discipline incidents and actions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82</a:t>
            </a:fld>
            <a:endParaRPr lang="en-US" altLang="en-US" dirty="0"/>
          </a:p>
        </p:txBody>
      </p:sp>
    </p:spTree>
    <p:extLst>
      <p:ext uri="{BB962C8B-B14F-4D97-AF65-F5344CB8AC3E}">
        <p14:creationId xmlns:p14="http://schemas.microsoft.com/office/powerpoint/2010/main" val="7699319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State standardized assessments metrics aggregate data on performance and progress on state standardized tests.</a:t>
            </a:r>
          </a:p>
          <a:p>
            <a:r>
              <a:rPr lang="en-US" dirty="0" smtClean="0">
                <a:latin typeface="Verdana" panose="020B0604030504040204" pitchFamily="34" charset="0"/>
                <a:ea typeface="Verdana" panose="020B0604030504040204" pitchFamily="34" charset="0"/>
                <a:cs typeface="Verdana" panose="020B0604030504040204" pitchFamily="34" charset="0"/>
              </a:rPr>
              <a:t>Local assessments metrics aggregate data on performance and progress on local benchmark assessments.</a:t>
            </a:r>
          </a:p>
          <a:p>
            <a:pPr marL="748968" lvl="1" indent="-288065">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83</a:t>
            </a:fld>
            <a:endParaRPr lang="en-US" altLang="en-US" dirty="0"/>
          </a:p>
        </p:txBody>
      </p:sp>
    </p:spTree>
    <p:extLst>
      <p:ext uri="{BB962C8B-B14F-4D97-AF65-F5344CB8AC3E}">
        <p14:creationId xmlns:p14="http://schemas.microsoft.com/office/powerpoint/2010/main" val="40512804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Grades and credits metrics measure performance and progress in current courses.</a:t>
            </a:r>
          </a:p>
          <a:p>
            <a:pPr marL="748968" lvl="1" indent="-288065">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84</a:t>
            </a:fld>
            <a:endParaRPr lang="en-US" altLang="en-US" dirty="0"/>
          </a:p>
        </p:txBody>
      </p:sp>
    </p:spTree>
    <p:extLst>
      <p:ext uri="{BB962C8B-B14F-4D97-AF65-F5344CB8AC3E}">
        <p14:creationId xmlns:p14="http://schemas.microsoft.com/office/powerpoint/2010/main" val="4386092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Advanced academics tracks school level advanced coursework opportunity and performance.</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Specifically student commended performance on state standardized tests.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85</a:t>
            </a:fld>
            <a:endParaRPr lang="en-US" altLang="en-US" dirty="0"/>
          </a:p>
        </p:txBody>
      </p:sp>
    </p:spTree>
    <p:extLst>
      <p:ext uri="{BB962C8B-B14F-4D97-AF65-F5344CB8AC3E}">
        <p14:creationId xmlns:p14="http://schemas.microsoft.com/office/powerpoint/2010/main" val="2828499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latin typeface="Verdana" panose="020B0604030504040204" pitchFamily="34" charset="0"/>
                <a:ea typeface="Verdana" panose="020B0604030504040204" pitchFamily="34" charset="0"/>
                <a:cs typeface="Verdana" panose="020B0604030504040204" pitchFamily="34" charset="0"/>
              </a:rPr>
              <a:t>College and Career Readiness displays data regarding the students ability to succeed in higher education and the workforce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	Specifically student performance on college entrance exams is displayed</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86</a:t>
            </a:fld>
            <a:endParaRPr lang="en-US" altLang="en-US" dirty="0"/>
          </a:p>
        </p:txBody>
      </p:sp>
    </p:spTree>
    <p:extLst>
      <p:ext uri="{BB962C8B-B14F-4D97-AF65-F5344CB8AC3E}">
        <p14:creationId xmlns:p14="http://schemas.microsoft.com/office/powerpoint/2010/main" val="34422781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Early Warning System metrics track how the student body is performing against the Early Warning indicators.</a:t>
            </a:r>
          </a:p>
          <a:p>
            <a:pPr marL="460903" lvl="1"/>
            <a:r>
              <a:rPr lang="en-US" dirty="0" smtClean="0">
                <a:latin typeface="Verdana" panose="020B0604030504040204" pitchFamily="34" charset="0"/>
                <a:ea typeface="Verdana" panose="020B0604030504040204" pitchFamily="34" charset="0"/>
                <a:cs typeface="Verdana" panose="020B0604030504040204" pitchFamily="34" charset="0"/>
              </a:rPr>
              <a:t>Failing Summary displays the count of students failing EWS indicators.</a:t>
            </a:r>
          </a:p>
          <a:p>
            <a:pPr marL="460903" lvl="1"/>
            <a:r>
              <a:rPr lang="en-US" dirty="0" smtClean="0">
                <a:latin typeface="Verdana" panose="020B0604030504040204" pitchFamily="34" charset="0"/>
                <a:ea typeface="Verdana" panose="020B0604030504040204" pitchFamily="34" charset="0"/>
                <a:cs typeface="Verdana" panose="020B0604030504040204" pitchFamily="34" charset="0"/>
              </a:rPr>
              <a:t>Percent Failing shows the percent of students failing EWS indicators.</a:t>
            </a:r>
          </a:p>
          <a:p>
            <a:pPr marL="460903" lvl="1"/>
            <a:r>
              <a:rPr lang="en-US" dirty="0" smtClean="0">
                <a:latin typeface="Verdana" panose="020B0604030504040204" pitchFamily="34" charset="0"/>
                <a:ea typeface="Verdana" panose="020B0604030504040204" pitchFamily="34" charset="0"/>
                <a:cs typeface="Verdana" panose="020B0604030504040204" pitchFamily="34" charset="0"/>
              </a:rPr>
              <a:t>Percent Caution shows the percent nearing failure.</a:t>
            </a:r>
          </a:p>
          <a:p>
            <a:pPr marL="748968" lvl="1" indent="-288065">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87</a:t>
            </a:fld>
            <a:endParaRPr lang="en-US" altLang="en-US" dirty="0"/>
          </a:p>
        </p:txBody>
      </p:sp>
    </p:spTree>
    <p:extLst>
      <p:ext uri="{BB962C8B-B14F-4D97-AF65-F5344CB8AC3E}">
        <p14:creationId xmlns:p14="http://schemas.microsoft.com/office/powerpoint/2010/main" val="6861678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looked</a:t>
            </a:r>
            <a:r>
              <a:rPr lang="en-US" baseline="0" dirty="0" smtClean="0"/>
              <a:t> at the Academic Dashboard Overview.  Now we are going to explore the remainder of the tabs.  Each tab displays school level information in each specified domain.  Academic Dashboard tabs include:</a:t>
            </a:r>
          </a:p>
          <a:p>
            <a:pPr marL="172839" indent="-172839">
              <a:buFont typeface="Arial" panose="020B0604020202020204" pitchFamily="34" charset="0"/>
              <a:buChar char="•"/>
            </a:pPr>
            <a:r>
              <a:rPr lang="en-US" baseline="0" dirty="0" smtClean="0"/>
              <a:t>Attendance &amp; Discipline</a:t>
            </a:r>
          </a:p>
          <a:p>
            <a:pPr marL="172839" indent="-172839">
              <a:buFont typeface="Arial" panose="020B0604020202020204" pitchFamily="34" charset="0"/>
              <a:buChar char="•"/>
            </a:pPr>
            <a:r>
              <a:rPr lang="en-US" baseline="0" dirty="0" smtClean="0"/>
              <a:t>State Assessments</a:t>
            </a:r>
          </a:p>
          <a:p>
            <a:pPr marL="172839" indent="-172839">
              <a:buFont typeface="Arial" panose="020B0604020202020204" pitchFamily="34" charset="0"/>
              <a:buChar char="•"/>
            </a:pPr>
            <a:r>
              <a:rPr lang="en-US" baseline="0" dirty="0" smtClean="0"/>
              <a:t>Local Assessments</a:t>
            </a:r>
          </a:p>
          <a:p>
            <a:pPr marL="172839" indent="-172839">
              <a:buFont typeface="Arial" panose="020B0604020202020204" pitchFamily="34" charset="0"/>
              <a:buChar char="•"/>
            </a:pPr>
            <a:r>
              <a:rPr lang="en-US" baseline="0" dirty="0" smtClean="0"/>
              <a:t>Grades and Credits</a:t>
            </a:r>
          </a:p>
          <a:p>
            <a:pPr marL="172839" indent="-172839">
              <a:buFont typeface="Arial" panose="020B0604020202020204" pitchFamily="34" charset="0"/>
              <a:buChar char="•"/>
            </a:pPr>
            <a:r>
              <a:rPr lang="en-US" baseline="0" dirty="0" smtClean="0"/>
              <a:t>Advanced Academics</a:t>
            </a:r>
          </a:p>
          <a:p>
            <a:pPr marL="172839" indent="-172839">
              <a:buFont typeface="Arial" panose="020B0604020202020204" pitchFamily="34" charset="0"/>
              <a:buChar char="•"/>
            </a:pPr>
            <a:r>
              <a:rPr lang="en-US" baseline="0" dirty="0" smtClean="0"/>
              <a:t>College and Career Readiness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88</a:t>
            </a:fld>
            <a:endParaRPr lang="en-US" altLang="en-US" dirty="0"/>
          </a:p>
        </p:txBody>
      </p:sp>
    </p:spTree>
    <p:extLst>
      <p:ext uri="{BB962C8B-B14F-4D97-AF65-F5344CB8AC3E}">
        <p14:creationId xmlns:p14="http://schemas.microsoft.com/office/powerpoint/2010/main" val="19191845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The columns are the same for each indicator on each tab.</a:t>
            </a:r>
          </a:p>
          <a:p>
            <a:r>
              <a:rPr lang="en-US" dirty="0">
                <a:latin typeface="Verdana" panose="020B0604030504040204" pitchFamily="34" charset="0"/>
                <a:ea typeface="Verdana" panose="020B0604030504040204" pitchFamily="34" charset="0"/>
                <a:cs typeface="Verdana" panose="020B0604030504040204" pitchFamily="34" charset="0"/>
              </a:rPr>
              <a:t>Metric Value shows the % of students in that indicator category.</a:t>
            </a:r>
          </a:p>
          <a:p>
            <a:r>
              <a:rPr lang="en-US" dirty="0">
                <a:latin typeface="Verdana" panose="020B0604030504040204" pitchFamily="34" charset="0"/>
                <a:ea typeface="Verdana" panose="020B0604030504040204" pitchFamily="34" charset="0"/>
                <a:cs typeface="Verdana" panose="020B0604030504040204" pitchFamily="34" charset="0"/>
              </a:rPr>
              <a:t>Trend shows if the metric is increasing or decreasing.</a:t>
            </a:r>
          </a:p>
          <a:p>
            <a:r>
              <a:rPr lang="en-US" dirty="0">
                <a:latin typeface="Verdana" panose="020B0604030504040204" pitchFamily="34" charset="0"/>
                <a:ea typeface="Verdana" panose="020B0604030504040204" pitchFamily="34" charset="0"/>
                <a:cs typeface="Verdana" panose="020B0604030504040204" pitchFamily="34" charset="0"/>
              </a:rPr>
              <a:t>School Goal shows the % goal set by the admin.</a:t>
            </a:r>
          </a:p>
          <a:p>
            <a:r>
              <a:rPr lang="en-US" dirty="0">
                <a:latin typeface="Verdana" panose="020B0604030504040204" pitchFamily="34" charset="0"/>
                <a:ea typeface="Verdana" panose="020B0604030504040204" pitchFamily="34" charset="0"/>
                <a:cs typeface="Verdana" panose="020B0604030504040204" pitchFamily="34" charset="0"/>
              </a:rPr>
              <a:t>Difference from Goal shows the delta between the Metric and the Goal.</a:t>
            </a:r>
          </a:p>
          <a:p>
            <a:r>
              <a:rPr lang="en-US" dirty="0">
                <a:latin typeface="Verdana" panose="020B0604030504040204" pitchFamily="34" charset="0"/>
                <a:ea typeface="Verdana" panose="020B0604030504040204" pitchFamily="34" charset="0"/>
                <a:cs typeface="Verdana" panose="020B0604030504040204" pitchFamily="34" charset="0"/>
              </a:rPr>
              <a:t>Student Attainment shows the count of students in that indicator category.</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89</a:t>
            </a:fld>
            <a:endParaRPr lang="en-US" altLang="en-US" dirty="0"/>
          </a:p>
        </p:txBody>
      </p:sp>
    </p:spTree>
    <p:extLst>
      <p:ext uri="{BB962C8B-B14F-4D97-AF65-F5344CB8AC3E}">
        <p14:creationId xmlns:p14="http://schemas.microsoft.com/office/powerpoint/2010/main" val="24431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My PDE on the Left Blue Pane to access the applications that you are authorized to view.</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20574408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Attendance Indicators include:</a:t>
            </a:r>
          </a:p>
          <a:p>
            <a:r>
              <a:rPr lang="en-US" sz="2000" dirty="0">
                <a:latin typeface="Verdana" panose="020B0604030504040204" pitchFamily="34" charset="0"/>
                <a:ea typeface="Verdana" panose="020B0604030504040204" pitchFamily="34" charset="0"/>
                <a:cs typeface="Verdana" panose="020B0604030504040204" pitchFamily="34" charset="0"/>
              </a:rPr>
              <a:t>Average Daily Attendance</a:t>
            </a:r>
          </a:p>
          <a:p>
            <a:r>
              <a:rPr lang="en-US" sz="2000" dirty="0">
                <a:latin typeface="Verdana" panose="020B0604030504040204" pitchFamily="34" charset="0"/>
                <a:ea typeface="Verdana" panose="020B0604030504040204" pitchFamily="34" charset="0"/>
                <a:cs typeface="Verdana" panose="020B0604030504040204" pitchFamily="34" charset="0"/>
              </a:rPr>
              <a:t>Daily Attendance Rate</a:t>
            </a:r>
          </a:p>
          <a:p>
            <a:r>
              <a:rPr lang="en-US" sz="2000" dirty="0">
                <a:latin typeface="Verdana" panose="020B0604030504040204" pitchFamily="34" charset="0"/>
                <a:ea typeface="Verdana" panose="020B0604030504040204" pitchFamily="34" charset="0"/>
                <a:cs typeface="Verdana" panose="020B0604030504040204" pitchFamily="34" charset="0"/>
              </a:rPr>
              <a:t>Days Absent</a:t>
            </a:r>
          </a:p>
          <a:p>
            <a:r>
              <a:rPr lang="en-US" sz="2000" dirty="0">
                <a:latin typeface="Verdana" panose="020B0604030504040204" pitchFamily="34" charset="0"/>
                <a:ea typeface="Verdana" panose="020B0604030504040204" pitchFamily="34" charset="0"/>
                <a:cs typeface="Verdana" panose="020B0604030504040204" pitchFamily="34" charset="0"/>
              </a:rPr>
              <a:t>Class Period Absence Rate</a:t>
            </a:r>
          </a:p>
          <a:p>
            <a:r>
              <a:rPr lang="en-US" sz="2000" dirty="0">
                <a:latin typeface="Verdana" panose="020B0604030504040204" pitchFamily="34" charset="0"/>
                <a:ea typeface="Verdana" panose="020B0604030504040204" pitchFamily="34" charset="0"/>
                <a:cs typeface="Verdana" panose="020B0604030504040204" pitchFamily="34" charset="0"/>
              </a:rPr>
              <a:t>Each indicator may show the metrics for the:</a:t>
            </a:r>
          </a:p>
          <a:p>
            <a:pPr marL="460903" lvl="1"/>
            <a:r>
              <a:rPr lang="en-US" sz="2000" dirty="0">
                <a:latin typeface="Verdana" panose="020B0604030504040204" pitchFamily="34" charset="0"/>
                <a:ea typeface="Verdana" panose="020B0604030504040204" pitchFamily="34" charset="0"/>
                <a:cs typeface="Verdana" panose="020B0604030504040204" pitchFamily="34" charset="0"/>
              </a:rPr>
              <a:t>Last four weeks</a:t>
            </a:r>
          </a:p>
          <a:p>
            <a:pPr marL="460903" lvl="1"/>
            <a:r>
              <a:rPr lang="en-US" sz="2000" dirty="0">
                <a:latin typeface="Verdana" panose="020B0604030504040204" pitchFamily="34" charset="0"/>
                <a:ea typeface="Verdana" panose="020B0604030504040204" pitchFamily="34" charset="0"/>
                <a:cs typeface="Verdana" panose="020B0604030504040204" pitchFamily="34" charset="0"/>
              </a:rPr>
              <a:t>Last eight weeks</a:t>
            </a:r>
          </a:p>
          <a:p>
            <a:pPr marL="460903" lvl="1"/>
            <a:r>
              <a:rPr lang="en-US" sz="2000" dirty="0">
                <a:latin typeface="Verdana" panose="020B0604030504040204" pitchFamily="34" charset="0"/>
                <a:ea typeface="Verdana" panose="020B0604030504040204" pitchFamily="34" charset="0"/>
                <a:cs typeface="Verdana" panose="020B0604030504040204" pitchFamily="34" charset="0"/>
              </a:rPr>
              <a:t>Year to date</a:t>
            </a:r>
          </a:p>
          <a:p>
            <a:pPr marL="460903" lvl="1"/>
            <a:r>
              <a:rPr lang="en-US" sz="2000" dirty="0">
                <a:latin typeface="Verdana" panose="020B0604030504040204" pitchFamily="34" charset="0"/>
                <a:ea typeface="Verdana" panose="020B0604030504040204" pitchFamily="34" charset="0"/>
                <a:cs typeface="Verdana" panose="020B0604030504040204" pitchFamily="34" charset="0"/>
              </a:rPr>
              <a:t>Prior year</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90</a:t>
            </a:fld>
            <a:endParaRPr lang="en-US" altLang="en-US" dirty="0"/>
          </a:p>
        </p:txBody>
      </p:sp>
    </p:spTree>
    <p:extLst>
      <p:ext uri="{BB962C8B-B14F-4D97-AF65-F5344CB8AC3E}">
        <p14:creationId xmlns:p14="http://schemas.microsoft.com/office/powerpoint/2010/main" val="28077824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Discipline Indicators include: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All Discipline Incidents</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Code of Conduct Incidents</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Each indicator shows the metrics for</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Current grading period</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Year to date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Prior year</a:t>
            </a:r>
          </a:p>
          <a:p>
            <a:pPr marL="172839" indent="-1728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91</a:t>
            </a:fld>
            <a:endParaRPr lang="en-US" altLang="en-US" dirty="0"/>
          </a:p>
        </p:txBody>
      </p:sp>
    </p:spTree>
    <p:extLst>
      <p:ext uri="{BB962C8B-B14F-4D97-AF65-F5344CB8AC3E}">
        <p14:creationId xmlns:p14="http://schemas.microsoft.com/office/powerpoint/2010/main" val="19796308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As a side note, each indicator has a </a:t>
            </a:r>
            <a:r>
              <a:rPr lang="en-US" b="1" dirty="0">
                <a:latin typeface="Verdana" panose="020B0604030504040204" pitchFamily="34" charset="0"/>
                <a:ea typeface="Verdana" panose="020B0604030504040204" pitchFamily="34" charset="0"/>
                <a:cs typeface="Verdana" panose="020B0604030504040204" pitchFamily="34" charset="0"/>
              </a:rPr>
              <a:t>More </a:t>
            </a:r>
            <a:r>
              <a:rPr lang="en-US" dirty="0">
                <a:latin typeface="Verdana" panose="020B0604030504040204" pitchFamily="34" charset="0"/>
                <a:ea typeface="Verdana" panose="020B0604030504040204" pitchFamily="34" charset="0"/>
                <a:cs typeface="Verdana" panose="020B0604030504040204" pitchFamily="34" charset="0"/>
              </a:rPr>
              <a:t>button. </a:t>
            </a:r>
          </a:p>
          <a:p>
            <a:r>
              <a:rPr lang="en-US" dirty="0">
                <a:latin typeface="Verdana" panose="020B0604030504040204" pitchFamily="34" charset="0"/>
                <a:ea typeface="Verdana" panose="020B0604030504040204" pitchFamily="34" charset="0"/>
                <a:cs typeface="Verdana" panose="020B0604030504040204" pitchFamily="34" charset="0"/>
              </a:rPr>
              <a:t>Under </a:t>
            </a:r>
            <a:r>
              <a:rPr lang="en-US" b="1" dirty="0">
                <a:latin typeface="Verdana" panose="020B0604030504040204" pitchFamily="34" charset="0"/>
                <a:ea typeface="Verdana" panose="020B0604030504040204" pitchFamily="34" charset="0"/>
                <a:cs typeface="Verdana" panose="020B0604030504040204" pitchFamily="34" charset="0"/>
              </a:rPr>
              <a:t>More</a:t>
            </a:r>
            <a:r>
              <a:rPr lang="en-US" dirty="0">
                <a:latin typeface="Verdana" panose="020B0604030504040204" pitchFamily="34" charset="0"/>
                <a:ea typeface="Verdana" panose="020B0604030504040204" pitchFamily="34" charset="0"/>
                <a:cs typeface="Verdana" panose="020B0604030504040204" pitchFamily="34" charset="0"/>
              </a:rPr>
              <a:t>, staff can access the Student List associated with that indicator group.</a:t>
            </a:r>
          </a:p>
          <a:p>
            <a:r>
              <a:rPr lang="en-US" dirty="0">
                <a:latin typeface="Verdana" panose="020B0604030504040204" pitchFamily="34" charset="0"/>
                <a:ea typeface="Verdana" panose="020B0604030504040204" pitchFamily="34" charset="0"/>
                <a:cs typeface="Verdana" panose="020B0604030504040204" pitchFamily="34" charset="0"/>
              </a:rPr>
              <a:t>Staff will only see the students in their roster.</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92</a:t>
            </a:fld>
            <a:endParaRPr lang="en-US" altLang="en-US" dirty="0"/>
          </a:p>
        </p:txBody>
      </p:sp>
    </p:spTree>
    <p:extLst>
      <p:ext uri="{BB962C8B-B14F-4D97-AF65-F5344CB8AC3E}">
        <p14:creationId xmlns:p14="http://schemas.microsoft.com/office/powerpoint/2010/main" val="5359937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State Standardized Assessments Indicators include: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PSSA Core Standards Performance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ELA</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Math</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Science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Keystone Performance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PSSA Academic Content Standards Performance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Reading</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Writing</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Math</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Science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93</a:t>
            </a:fld>
            <a:endParaRPr lang="en-US" altLang="en-US" dirty="0"/>
          </a:p>
        </p:txBody>
      </p:sp>
    </p:spTree>
    <p:extLst>
      <p:ext uri="{BB962C8B-B14F-4D97-AF65-F5344CB8AC3E}">
        <p14:creationId xmlns:p14="http://schemas.microsoft.com/office/powerpoint/2010/main" val="22493624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Benchmark Assessments Indicators include: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Benchmark Performance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Learning Standards Mastery by Core Subject Area</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Both Indicators display the content area breakdown by:</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ELA/Reading</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Math</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Science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Social Studies</a:t>
            </a:r>
          </a:p>
          <a:p>
            <a:r>
              <a:rPr lang="en-US" sz="2000" dirty="0">
                <a:latin typeface="Verdana" panose="020B0604030504040204" pitchFamily="34" charset="0"/>
                <a:ea typeface="Verdana" panose="020B0604030504040204" pitchFamily="34" charset="0"/>
                <a:cs typeface="Verdana" panose="020B0604030504040204" pitchFamily="34" charset="0"/>
              </a:rPr>
              <a:t>As a note, the benchmark shows students scoring at or above the campus threshold of 70% and the mastery score for the Learning Standard Mastery is 70% or above.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94</a:t>
            </a:fld>
            <a:endParaRPr lang="en-US" altLang="en-US" dirty="0"/>
          </a:p>
        </p:txBody>
      </p:sp>
    </p:spTree>
    <p:extLst>
      <p:ext uri="{BB962C8B-B14F-4D97-AF65-F5344CB8AC3E}">
        <p14:creationId xmlns:p14="http://schemas.microsoft.com/office/powerpoint/2010/main" val="40215551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Grades and Credits Indicators include: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Grades Below C</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Current year</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Prior year</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Repeat Courses</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Failing Class Grades</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ELA/Reading</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Math</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Science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Social Studies</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Algebra I</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Taking or have taken</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Passing or have passed</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95</a:t>
            </a:fld>
            <a:endParaRPr lang="en-US" altLang="en-US" dirty="0"/>
          </a:p>
        </p:txBody>
      </p:sp>
    </p:spTree>
    <p:extLst>
      <p:ext uri="{BB962C8B-B14F-4D97-AF65-F5344CB8AC3E}">
        <p14:creationId xmlns:p14="http://schemas.microsoft.com/office/powerpoint/2010/main" val="20453213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NOTE: - data displayed can differ depending on the whether the staff member is at an elementary, middle or high school </a:t>
            </a:r>
          </a:p>
          <a:p>
            <a:r>
              <a:rPr lang="en-US" sz="2000" dirty="0">
                <a:latin typeface="Verdana" panose="020B0604030504040204" pitchFamily="34" charset="0"/>
                <a:ea typeface="Verdana" panose="020B0604030504040204" pitchFamily="34" charset="0"/>
                <a:cs typeface="Verdana" panose="020B0604030504040204" pitchFamily="34" charset="0"/>
              </a:rPr>
              <a:t>For a high school teacher Advanced Academics tab includes two sections: </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State Assessments</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Advanced Academics</a:t>
            </a:r>
          </a:p>
          <a:p>
            <a:r>
              <a:rPr lang="en-US" sz="2000" dirty="0">
                <a:latin typeface="Verdana" panose="020B0604030504040204" pitchFamily="34" charset="0"/>
                <a:ea typeface="Verdana" panose="020B0604030504040204" pitchFamily="34" charset="0"/>
                <a:cs typeface="Verdana" panose="020B0604030504040204" pitchFamily="34" charset="0"/>
              </a:rPr>
              <a:t>We are only looking at the state assessment portion of the page here.  </a:t>
            </a:r>
          </a:p>
          <a:p>
            <a:r>
              <a:rPr lang="en-US" sz="2000" dirty="0">
                <a:latin typeface="Verdana" panose="020B0604030504040204" pitchFamily="34" charset="0"/>
                <a:ea typeface="Verdana" panose="020B0604030504040204" pitchFamily="34" charset="0"/>
                <a:cs typeface="Verdana" panose="020B0604030504040204" pitchFamily="34" charset="0"/>
              </a:rPr>
              <a:t>State Assessment indicators include the % of students who scored </a:t>
            </a:r>
            <a:r>
              <a:rPr lang="en-US" sz="2000" i="1" dirty="0">
                <a:latin typeface="Verdana" panose="020B0604030504040204" pitchFamily="34" charset="0"/>
                <a:ea typeface="Verdana" panose="020B0604030504040204" pitchFamily="34" charset="0"/>
                <a:cs typeface="Verdana" panose="020B0604030504040204" pitchFamily="34" charset="0"/>
              </a:rPr>
              <a:t>Advanced</a:t>
            </a:r>
            <a:r>
              <a:rPr lang="en-US" sz="2000" dirty="0">
                <a:latin typeface="Verdana" panose="020B0604030504040204" pitchFamily="34" charset="0"/>
                <a:ea typeface="Verdana" panose="020B0604030504040204" pitchFamily="34" charset="0"/>
                <a:cs typeface="Verdana" panose="020B0604030504040204" pitchFamily="34" charset="0"/>
              </a:rPr>
              <a:t> on:</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PSSA Core Standards Advanced Performance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ELA</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Math</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Science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Keystone Performance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PSSA Academic Content Standards Advanced Performance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Reading</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Writing</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Math</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Science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96</a:t>
            </a:fld>
            <a:endParaRPr lang="en-US" altLang="en-US" dirty="0"/>
          </a:p>
        </p:txBody>
      </p:sp>
    </p:spTree>
    <p:extLst>
      <p:ext uri="{BB962C8B-B14F-4D97-AF65-F5344CB8AC3E}">
        <p14:creationId xmlns:p14="http://schemas.microsoft.com/office/powerpoint/2010/main" val="10006227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This section is only available to high school staff members</a:t>
            </a:r>
          </a:p>
          <a:p>
            <a:r>
              <a:rPr lang="en-US" dirty="0">
                <a:latin typeface="Verdana" panose="020B0604030504040204" pitchFamily="34" charset="0"/>
                <a:ea typeface="Verdana" panose="020B0604030504040204" pitchFamily="34" charset="0"/>
                <a:cs typeface="Verdana" panose="020B0604030504040204" pitchFamily="34" charset="0"/>
              </a:rPr>
              <a:t>Here is the bottom section of the screen on the advanced academics tab</a:t>
            </a:r>
          </a:p>
          <a:p>
            <a:r>
              <a:rPr lang="en-US" dirty="0">
                <a:latin typeface="Verdana" panose="020B0604030504040204" pitchFamily="34" charset="0"/>
                <a:ea typeface="Verdana" panose="020B0604030504040204" pitchFamily="34" charset="0"/>
                <a:cs typeface="Verdana" panose="020B0604030504040204" pitchFamily="34" charset="0"/>
              </a:rPr>
              <a:t>Advanced Academics section of this tab includes % of students: </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With Advanced course potential</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Advanced course enrollment</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Advanced course completion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97</a:t>
            </a:fld>
            <a:endParaRPr lang="en-US" altLang="en-US" dirty="0"/>
          </a:p>
        </p:txBody>
      </p:sp>
    </p:spTree>
    <p:extLst>
      <p:ext uri="{BB962C8B-B14F-4D97-AF65-F5344CB8AC3E}">
        <p14:creationId xmlns:p14="http://schemas.microsoft.com/office/powerpoint/2010/main" val="7901484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cs typeface="Verdana" panose="020B0604030504040204" pitchFamily="34" charset="0"/>
              </a:rPr>
              <a:t>For high school staff, College and Career Readiness Indicators include: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Graduation status</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High school graduation rate</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High school dropout rate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College Entrance Exams</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 of students who have taken college entrance exams</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PSAT</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 of students who have taken PSAT</a:t>
            </a:r>
          </a:p>
          <a:p>
            <a:pPr marL="806581" lvl="1"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Average PSAT Score</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SAT/ACT</a:t>
            </a:r>
          </a:p>
          <a:p>
            <a:pPr marL="345677" indent="-345677">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 of Scores Meeting state criterion</a:t>
            </a:r>
          </a:p>
          <a:p>
            <a:r>
              <a:rPr lang="en-US" sz="2000" dirty="0">
                <a:latin typeface="Verdana" panose="020B0604030504040204" pitchFamily="34" charset="0"/>
                <a:ea typeface="Verdana" panose="020B0604030504040204" pitchFamily="34" charset="0"/>
                <a:cs typeface="Verdana" panose="020B0604030504040204" pitchFamily="34" charset="0"/>
              </a:rPr>
              <a:t>NOTE: Staff members working at middle school or elementary school will see different data or might not see any data at all on this tab</a:t>
            </a:r>
          </a:p>
          <a:p>
            <a:r>
              <a:rPr lang="en-US" sz="2000" dirty="0">
                <a:latin typeface="Verdana" panose="020B0604030504040204" pitchFamily="34" charset="0"/>
                <a:ea typeface="Verdana" panose="020B0604030504040204" pitchFamily="34" charset="0"/>
                <a:cs typeface="Verdana" panose="020B0604030504040204" pitchFamily="34" charset="0"/>
              </a:rPr>
              <a:t>This completes our tour of the School level academic dashboard tab -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98</a:t>
            </a:fld>
            <a:endParaRPr lang="en-US" altLang="en-US" dirty="0"/>
          </a:p>
        </p:txBody>
      </p:sp>
    </p:spTree>
    <p:extLst>
      <p:ext uri="{BB962C8B-B14F-4D97-AF65-F5344CB8AC3E}">
        <p14:creationId xmlns:p14="http://schemas.microsoft.com/office/powerpoint/2010/main" val="12059002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Now lets review the final two tabs that a staff member can access.  </a:t>
            </a:r>
          </a:p>
          <a:p>
            <a:r>
              <a:rPr lang="en-US" dirty="0">
                <a:latin typeface="Verdana" panose="020B0604030504040204" pitchFamily="34" charset="0"/>
                <a:ea typeface="Verdana" panose="020B0604030504040204" pitchFamily="34" charset="0"/>
                <a:cs typeface="Verdana" panose="020B0604030504040204" pitchFamily="34" charset="0"/>
              </a:rPr>
              <a:t>Staff can view school level Early Warning System metrics and indicators.</a:t>
            </a:r>
          </a:p>
          <a:p>
            <a:r>
              <a:rPr lang="en-US" dirty="0">
                <a:latin typeface="Verdana" panose="020B0604030504040204" pitchFamily="34" charset="0"/>
                <a:ea typeface="Verdana" panose="020B0604030504040204" pitchFamily="34" charset="0"/>
                <a:cs typeface="Verdana" panose="020B0604030504040204" pitchFamily="34" charset="0"/>
              </a:rPr>
              <a:t>We learned about the Early Warning System in Course 2, so we will only provide a high level review in this course.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99</a:t>
            </a:fld>
            <a:endParaRPr lang="en-US" altLang="en-US" dirty="0"/>
          </a:p>
        </p:txBody>
      </p:sp>
    </p:spTree>
    <p:extLst>
      <p:ext uri="{BB962C8B-B14F-4D97-AF65-F5344CB8AC3E}">
        <p14:creationId xmlns:p14="http://schemas.microsoft.com/office/powerpoint/2010/main" val="1399580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2002536"/>
          </a:xfrm>
          <a:prstGeom prst="rect">
            <a:avLst/>
          </a:prstGeom>
        </p:spPr>
        <p:txBody>
          <a:bodyPr/>
          <a:lstStyle>
            <a:lvl1pPr>
              <a:defRPr sz="4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a:t>
            </a:r>
            <a:br>
              <a:rPr lang="en-US" dirty="0" smtClean="0"/>
            </a:br>
            <a:endParaRPr lang="en-US" dirty="0"/>
          </a:p>
        </p:txBody>
      </p:sp>
      <p:sp>
        <p:nvSpPr>
          <p:cNvPr id="3" name="Subtitle 2"/>
          <p:cNvSpPr>
            <a:spLocks noGrp="1"/>
          </p:cNvSpPr>
          <p:nvPr>
            <p:ph type="subTitle" idx="1"/>
          </p:nvPr>
        </p:nvSpPr>
        <p:spPr>
          <a:xfrm>
            <a:off x="1371600" y="3886200"/>
            <a:ext cx="6400800" cy="612648"/>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0" y="6126480"/>
            <a:ext cx="2304488" cy="548688"/>
          </a:xfrm>
          <a:prstGeom prst="rect">
            <a:avLst/>
          </a:prstGeom>
        </p:spPr>
      </p:pic>
    </p:spTree>
    <p:extLst>
      <p:ext uri="{BB962C8B-B14F-4D97-AF65-F5344CB8AC3E}">
        <p14:creationId xmlns:p14="http://schemas.microsoft.com/office/powerpoint/2010/main" val="215156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ln>
            <a:noFill/>
          </a:ln>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chemeClr val="accent4">
              <a:lumMod val="50000"/>
            </a:schemeClr>
          </a:solidFill>
          <a:ln>
            <a:solidFill>
              <a:schemeClr val="bg2">
                <a:lumMod val="75000"/>
              </a:schemeClr>
            </a:solidFill>
          </a:ln>
        </p:spPr>
        <p:txBody>
          <a:bodyPr anchor="ctr"/>
          <a:lstStyle>
            <a:lvl1pPr marL="0" indent="0">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a:t>
            </a:r>
          </a:p>
        </p:txBody>
      </p:sp>
      <p:sp>
        <p:nvSpPr>
          <p:cNvPr id="5" name="Text Placeholder 4"/>
          <p:cNvSpPr>
            <a:spLocks noGrp="1"/>
          </p:cNvSpPr>
          <p:nvPr>
            <p:ph type="body" sz="quarter" idx="3"/>
          </p:nvPr>
        </p:nvSpPr>
        <p:spPr>
          <a:xfrm>
            <a:off x="4645026" y="1535113"/>
            <a:ext cx="4041775" cy="639762"/>
          </a:xfrm>
          <a:solidFill>
            <a:schemeClr val="accent4">
              <a:lumMod val="50000"/>
            </a:schemeClr>
          </a:solidFill>
          <a:ln>
            <a:solidFill>
              <a:schemeClr val="bg2">
                <a:lumMod val="75000"/>
              </a:schemeClr>
            </a:solidFill>
          </a:ln>
        </p:spPr>
        <p:txBody>
          <a:bodyPr anchor="ctr"/>
          <a:lstStyle>
            <a:lvl1pPr marL="0" indent="0">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a:t>
            </a:r>
          </a:p>
        </p:txBody>
      </p:sp>
      <p:sp>
        <p:nvSpPr>
          <p:cNvPr id="9" name="Rectangle 6"/>
          <p:cNvSpPr>
            <a:spLocks noGrp="1" noChangeArrowheads="1"/>
          </p:cNvSpPr>
          <p:nvPr>
            <p:ph type="sldNum" sz="quarter" idx="12"/>
          </p:nvPr>
        </p:nvSpPr>
        <p:spPr>
          <a:ln/>
        </p:spPr>
        <p:txBody>
          <a:bodyPr/>
          <a:lstStyle>
            <a:lvl1pPr>
              <a:defRPr/>
            </a:lvl1pPr>
          </a:lstStyle>
          <a:p>
            <a:pPr>
              <a:defRPr/>
            </a:pPr>
            <a:fld id="{A937B756-8CD6-42A2-A8D8-66E820AE9238}" type="slidenum">
              <a:rPr lang="en-US" altLang="en-US">
                <a:solidFill>
                  <a:prstClr val="black"/>
                </a:solidFill>
              </a:rPr>
              <a:pPr>
                <a:defRPr/>
              </a:pPr>
              <a:t>‹#›</a:t>
            </a:fld>
            <a:endParaRPr lang="en-US" altLang="en-US" dirty="0">
              <a:solidFill>
                <a:prstClr val="black"/>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1" y="6126163"/>
            <a:ext cx="2304488" cy="548688"/>
          </a:xfrm>
          <a:prstGeom prst="rect">
            <a:avLst/>
          </a:prstGeom>
        </p:spPr>
      </p:pic>
      <p:sp>
        <p:nvSpPr>
          <p:cNvPr id="12" name="TextBox 11"/>
          <p:cNvSpPr txBox="1"/>
          <p:nvPr userDrawn="1"/>
        </p:nvSpPr>
        <p:spPr>
          <a:xfrm>
            <a:off x="4645026" y="2176272"/>
            <a:ext cx="4040188" cy="3950208"/>
          </a:xfrm>
          <a:prstGeom prst="rect">
            <a:avLst/>
          </a:prstGeom>
          <a:noFill/>
        </p:spPr>
        <p:txBody>
          <a:bodyPr wrap="square" rtlCol="0">
            <a:noAutofit/>
          </a:bodyPr>
          <a:lstStyle/>
          <a:p>
            <a:pPr marL="154305">
              <a:spcBef>
                <a:spcPts val="225"/>
              </a:spcBef>
              <a:spcAft>
                <a:spcPts val="450"/>
              </a:spcAft>
              <a:buFont typeface="Arial" panose="020B0604020202020204" pitchFamily="34" charset="0"/>
              <a:buNone/>
            </a:pP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15"/>
          <p:cNvSpPr>
            <a:spLocks noGrp="1"/>
          </p:cNvSpPr>
          <p:nvPr>
            <p:ph type="body" sz="quarter" idx="13"/>
          </p:nvPr>
        </p:nvSpPr>
        <p:spPr>
          <a:xfrm>
            <a:off x="457200" y="2173479"/>
            <a:ext cx="4040188" cy="3886200"/>
          </a:xfrm>
          <a:ln>
            <a:solidFill>
              <a:schemeClr val="bg2">
                <a:lumMod val="75000"/>
              </a:schemeClr>
            </a:solidFill>
          </a:ln>
        </p:spPr>
        <p:txBody>
          <a:bodyPr/>
          <a:lstStyle>
            <a:lvl1pPr marL="137160" indent="-257175">
              <a:spcBef>
                <a:spcPts val="225"/>
              </a:spcBef>
              <a:spcAft>
                <a:spcPts val="450"/>
              </a:spcAft>
              <a:buFont typeface="Arial" panose="020B0604020202020204" pitchFamily="34" charset="0"/>
              <a:buChar char="•"/>
              <a:defRPr sz="1500" u="none"/>
            </a:lvl1pPr>
            <a:lvl2pPr marL="411480">
              <a:spcAft>
                <a:spcPts val="450"/>
              </a:spcAft>
              <a:defRPr/>
            </a:lvl2pPr>
            <a:lvl3pPr marL="617220">
              <a:spcAft>
                <a:spcPts val="450"/>
              </a:spcAft>
              <a:defRPr/>
            </a:lvl3pPr>
            <a:lvl4pPr marL="822960">
              <a:spcAft>
                <a:spcPts val="45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17" name="Text Placeholder 15"/>
          <p:cNvSpPr>
            <a:spLocks noGrp="1"/>
          </p:cNvSpPr>
          <p:nvPr>
            <p:ph type="body" sz="quarter" idx="14"/>
          </p:nvPr>
        </p:nvSpPr>
        <p:spPr>
          <a:xfrm>
            <a:off x="4645152" y="2173478"/>
            <a:ext cx="4040188" cy="3886200"/>
          </a:xfrm>
          <a:ln>
            <a:solidFill>
              <a:schemeClr val="bg2">
                <a:lumMod val="75000"/>
              </a:schemeClr>
            </a:solidFill>
          </a:ln>
        </p:spPr>
        <p:txBody>
          <a:bodyPr/>
          <a:lstStyle>
            <a:lvl1pPr marL="137160" indent="-257175">
              <a:spcBef>
                <a:spcPts val="225"/>
              </a:spcBef>
              <a:spcAft>
                <a:spcPts val="450"/>
              </a:spcAft>
              <a:buFont typeface="Arial" panose="020B0604020202020204" pitchFamily="34" charset="0"/>
              <a:buChar char="•"/>
              <a:defRPr sz="1500" u="none"/>
            </a:lvl1pPr>
            <a:lvl2pPr marL="411480">
              <a:spcAft>
                <a:spcPts val="450"/>
              </a:spcAft>
              <a:defRPr/>
            </a:lvl2pPr>
            <a:lvl3pPr marL="617220">
              <a:spcAft>
                <a:spcPts val="450"/>
              </a:spcAft>
              <a:defRPr/>
            </a:lvl3pPr>
            <a:lvl4pPr marL="822960">
              <a:spcAft>
                <a:spcPts val="45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663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005522"/>
          </a:xfrm>
          <a:prstGeom prst="rect">
            <a:avLst/>
          </a:prstGeom>
        </p:spPr>
        <p:txBody>
          <a:bodyPr/>
          <a:lstStyle>
            <a:lvl1pPr algn="l">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Do not use this slide-information only</a:t>
            </a:r>
            <a:endParaRPr lang="en-US" dirty="0"/>
          </a:p>
        </p:txBody>
      </p:sp>
      <p:sp>
        <p:nvSpPr>
          <p:cNvPr id="5" name="Rectangle 6"/>
          <p:cNvSpPr>
            <a:spLocks noGrp="1" noChangeArrowheads="1"/>
          </p:cNvSpPr>
          <p:nvPr>
            <p:ph type="sldNum" sz="quarter" idx="12"/>
          </p:nvPr>
        </p:nvSpPr>
        <p:spPr>
          <a:xfrm>
            <a:off x="464128" y="6247245"/>
            <a:ext cx="526473" cy="476250"/>
          </a:xfrm>
          <a:ln/>
        </p:spPr>
        <p:txBody>
          <a:bodyPr/>
          <a:lstStyle>
            <a:lvl1pPr algn="ctr">
              <a:defRPr/>
            </a:lvl1pPr>
          </a:lstStyle>
          <a:p>
            <a:pPr>
              <a:defRPr/>
            </a:pPr>
            <a:fld id="{C0610AB0-8467-4CD0-9D84-C89E76DCD469}" type="slidenum">
              <a:rPr lang="en-US" altLang="en-US" smtClean="0">
                <a:solidFill>
                  <a:prstClr val="black"/>
                </a:solidFill>
              </a:rPr>
              <a:pPr>
                <a:defRPr/>
              </a:pPr>
              <a:t>‹#›</a:t>
            </a:fld>
            <a:endParaRPr lang="en-US" altLang="en-US" dirty="0">
              <a:solidFill>
                <a:prstClr val="black"/>
              </a:solidFill>
            </a:endParaRPr>
          </a:p>
        </p:txBody>
      </p:sp>
      <p:sp>
        <p:nvSpPr>
          <p:cNvPr id="6" name="Content Placeholder 2"/>
          <p:cNvSpPr>
            <a:spLocks noGrp="1"/>
          </p:cNvSpPr>
          <p:nvPr>
            <p:ph idx="1" hasCustomPrompt="1"/>
          </p:nvPr>
        </p:nvSpPr>
        <p:spPr>
          <a:xfrm>
            <a:off x="457200" y="1447800"/>
            <a:ext cx="8229600" cy="4404360"/>
          </a:xfrm>
        </p:spPr>
        <p:txBody>
          <a:bodyPr/>
          <a:lstStyle>
            <a:lvl1pPr marL="0" indent="0">
              <a:spcBef>
                <a:spcPts val="225"/>
              </a:spcBef>
              <a:spcAft>
                <a:spcPts val="900"/>
              </a:spcAft>
              <a:buNone/>
              <a:defRPr sz="1800" u="sng" baseline="0">
                <a:latin typeface="Verdana" panose="020B0604030504040204" pitchFamily="34" charset="0"/>
                <a:ea typeface="Verdana" panose="020B0604030504040204" pitchFamily="34" charset="0"/>
                <a:cs typeface="Verdana" panose="020B0604030504040204" pitchFamily="34" charset="0"/>
              </a:defRPr>
            </a:lvl1pPr>
            <a:lvl2pPr marL="342900" indent="-205740">
              <a:spcBef>
                <a:spcPts val="225"/>
              </a:spcBef>
              <a:spcAft>
                <a:spcPts val="900"/>
              </a:spcAft>
              <a:buFont typeface="Arial" panose="020B0604020202020204" pitchFamily="34" charset="0"/>
              <a:buChar char="•"/>
              <a:defRPr sz="1500" baseline="0">
                <a:latin typeface="Verdana" panose="020B0604030504040204" pitchFamily="34" charset="0"/>
                <a:ea typeface="Verdana" panose="020B0604030504040204" pitchFamily="34" charset="0"/>
                <a:cs typeface="Verdana" panose="020B0604030504040204" pitchFamily="34" charset="0"/>
              </a:defRPr>
            </a:lvl2pPr>
            <a:lvl3pPr marL="685800" indent="-205740">
              <a:spcBef>
                <a:spcPts val="225"/>
              </a:spcBef>
              <a:spcAft>
                <a:spcPts val="900"/>
              </a:spcAft>
              <a:buFont typeface="Arial" panose="020B0604020202020204" pitchFamily="34" charset="0"/>
              <a:buChar char="•"/>
              <a:defRPr sz="1500" baseline="0">
                <a:latin typeface="Verdana" panose="020B0604030504040204" pitchFamily="34" charset="0"/>
                <a:ea typeface="Verdana" panose="020B0604030504040204" pitchFamily="34" charset="0"/>
                <a:cs typeface="Verdana" panose="020B0604030504040204" pitchFamily="34" charset="0"/>
              </a:defRPr>
            </a:lvl3pPr>
            <a:lvl4pPr marL="10287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4pPr>
            <a:lvl5pPr marL="13716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Instructions: See Slide Master for Info</a:t>
            </a:r>
          </a:p>
          <a:p>
            <a:pPr lvl="1"/>
            <a:r>
              <a:rPr lang="en-US" dirty="0" smtClean="0"/>
              <a:t>Use the ‘increase level indent’ icon to activate bullet formatting</a:t>
            </a:r>
          </a:p>
          <a:p>
            <a:pPr lvl="1"/>
            <a:r>
              <a:rPr lang="en-US" dirty="0" smtClean="0"/>
              <a:t>Text is always Verdana, see slides for sizes</a:t>
            </a:r>
          </a:p>
          <a:p>
            <a:pPr lvl="1"/>
            <a:r>
              <a:rPr lang="en-US" dirty="0" smtClean="0"/>
              <a:t>Text is always black (except side title which is white)</a:t>
            </a:r>
          </a:p>
          <a:p>
            <a:pPr lvl="1"/>
            <a:r>
              <a:rPr lang="en-US" dirty="0" smtClean="0"/>
              <a:t>Color blocks for this slide deck include:</a:t>
            </a:r>
          </a:p>
          <a:p>
            <a:pPr lvl="2"/>
            <a:r>
              <a:rPr lang="en-US" dirty="0" smtClean="0"/>
              <a:t>Blue Accent 4, Darker 50%</a:t>
            </a:r>
          </a:p>
          <a:p>
            <a:pPr lvl="2"/>
            <a:r>
              <a:rPr lang="en-US" dirty="0" smtClean="0"/>
              <a:t>Ice Blue Background 2, Darker 50%</a:t>
            </a:r>
          </a:p>
        </p:txBody>
      </p:sp>
      <p:pic>
        <p:nvPicPr>
          <p:cNvPr id="7" name="Picture 6"/>
          <p:cNvPicPr>
            <a:picLocks noChangeAspect="1"/>
          </p:cNvPicPr>
          <p:nvPr userDrawn="1"/>
        </p:nvPicPr>
        <p:blipFill>
          <a:blip r:embed="rId2"/>
          <a:stretch>
            <a:fillRect/>
          </a:stretch>
        </p:blipFill>
        <p:spPr>
          <a:xfrm>
            <a:off x="7686077" y="2431472"/>
            <a:ext cx="896814" cy="685800"/>
          </a:xfrm>
          <a:prstGeom prst="rect">
            <a:avLst/>
          </a:prstGeom>
          <a:effectLst>
            <a:outerShdw blurRad="63500" sx="102000" sy="102000" algn="ctr" rotWithShape="0">
              <a:prstClr val="black">
                <a:alpha val="40000"/>
              </a:prstClr>
            </a:outerShdw>
          </a:effectLst>
        </p:spPr>
      </p:pic>
      <p:sp>
        <p:nvSpPr>
          <p:cNvPr id="8" name="Rectangle 7"/>
          <p:cNvSpPr/>
          <p:nvPr userDrawn="1"/>
        </p:nvSpPr>
        <p:spPr>
          <a:xfrm>
            <a:off x="6324600" y="4256116"/>
            <a:ext cx="2286000" cy="4572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7553326" y="4830302"/>
            <a:ext cx="1057275" cy="45243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6949" y="6147238"/>
            <a:ext cx="2304488" cy="548688"/>
          </a:xfrm>
          <a:prstGeom prst="rect">
            <a:avLst/>
          </a:prstGeom>
        </p:spPr>
      </p:pic>
    </p:spTree>
    <p:extLst>
      <p:ext uri="{BB962C8B-B14F-4D97-AF65-F5344CB8AC3E}">
        <p14:creationId xmlns:p14="http://schemas.microsoft.com/office/powerpoint/2010/main" val="185512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B2B12CE8-4B25-433D-B1B8-2FF194E0772F}" type="slidenum">
              <a:rPr lang="en-US" altLang="en-US">
                <a:solidFill>
                  <a:prstClr val="black"/>
                </a:solidFill>
              </a:rPr>
              <a:pPr>
                <a:defRPr/>
              </a:pPr>
              <a:t>‹#›</a:t>
            </a:fld>
            <a:endParaRPr lang="en-US" altLang="en-US" dirty="0">
              <a:solidFill>
                <a:prstClr val="black"/>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457202"/>
            <a:ext cx="8230313" cy="652329"/>
          </a:xfrm>
          <a:prstGeom prst="rect">
            <a:avLst/>
          </a:prstGeom>
        </p:spPr>
      </p:pic>
      <p:sp>
        <p:nvSpPr>
          <p:cNvPr id="9" name="Title 1"/>
          <p:cNvSpPr>
            <a:spLocks noGrp="1"/>
          </p:cNvSpPr>
          <p:nvPr>
            <p:ph type="title"/>
          </p:nvPr>
        </p:nvSpPr>
        <p:spPr>
          <a:xfrm>
            <a:off x="740664" y="457200"/>
            <a:ext cx="7872984" cy="466344"/>
          </a:xfrm>
        </p:spPr>
        <p:txBody>
          <a:bodyPr/>
          <a:lstStyle>
            <a:lvl1pPr algn="l">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118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9AF5F6BB-00F2-4F96-A716-74B487630012}" type="datetimeFigureOut">
              <a:rPr lang="en-US">
                <a:solidFill>
                  <a:prstClr val="black"/>
                </a:solidFill>
                <a:latin typeface="Arial"/>
              </a:rPr>
              <a:pPr/>
              <a:t>10/10/2014</a:t>
            </a:fld>
            <a:endParaRPr lang="en-US" dirty="0">
              <a:solidFill>
                <a:prstClr val="black"/>
              </a:solidFill>
              <a:latin typeface="Aria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latin typeface="Arial"/>
            </a:endParaRPr>
          </a:p>
        </p:txBody>
      </p:sp>
      <p:sp>
        <p:nvSpPr>
          <p:cNvPr id="4" name="Slide Number Placeholder 3"/>
          <p:cNvSpPr>
            <a:spLocks noGrp="1"/>
          </p:cNvSpPr>
          <p:nvPr>
            <p:ph type="sldNum" sz="quarter" idx="12"/>
          </p:nvPr>
        </p:nvSpPr>
        <p:spPr/>
        <p:txBody>
          <a:bodyPr/>
          <a:lstStyle/>
          <a:p>
            <a:fld id="{7FCFCD91-6816-448B-9E22-7D13E927899B}"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4062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2002536"/>
          </a:xfrm>
          <a:prstGeom prst="rect">
            <a:avLst/>
          </a:prstGeom>
        </p:spPr>
        <p:txBody>
          <a:bodyPr/>
          <a:lstStyle>
            <a:lvl1pPr>
              <a:defRPr sz="3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a:t>
            </a:r>
            <a:br>
              <a:rPr lang="en-US" dirty="0" smtClean="0"/>
            </a:br>
            <a:endParaRPr lang="en-US" dirty="0"/>
          </a:p>
        </p:txBody>
      </p:sp>
      <p:sp>
        <p:nvSpPr>
          <p:cNvPr id="3" name="Subtitle 2"/>
          <p:cNvSpPr>
            <a:spLocks noGrp="1"/>
          </p:cNvSpPr>
          <p:nvPr>
            <p:ph type="subTitle" idx="1"/>
          </p:nvPr>
        </p:nvSpPr>
        <p:spPr>
          <a:xfrm>
            <a:off x="1371600" y="3886200"/>
            <a:ext cx="6400800" cy="612648"/>
          </a:xfrm>
        </p:spPr>
        <p:txBody>
          <a:bodyPr/>
          <a:lstStyle>
            <a:lvl1pPr marL="0" indent="0" algn="ctr">
              <a:buNone/>
              <a:defRPr sz="1800">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457202"/>
            <a:ext cx="8230313" cy="65232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1" y="6126480"/>
            <a:ext cx="2304488" cy="548688"/>
          </a:xfrm>
          <a:prstGeom prst="rect">
            <a:avLst/>
          </a:prstGeom>
        </p:spPr>
      </p:pic>
    </p:spTree>
    <p:extLst>
      <p:ext uri="{BB962C8B-B14F-4D97-AF65-F5344CB8AC3E}">
        <p14:creationId xmlns:p14="http://schemas.microsoft.com/office/powerpoint/2010/main" val="2825762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457202"/>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225"/>
              </a:spcBef>
              <a:spcAft>
                <a:spcPts val="900"/>
              </a:spcAft>
              <a:buNone/>
              <a:defRPr sz="1500" u="sng">
                <a:latin typeface="Verdana" panose="020B0604030504040204" pitchFamily="34" charset="0"/>
                <a:ea typeface="Verdana" panose="020B0604030504040204" pitchFamily="34" charset="0"/>
                <a:cs typeface="Verdana" panose="020B0604030504040204" pitchFamily="34" charset="0"/>
              </a:defRPr>
            </a:lvl1pPr>
            <a:lvl2pPr marL="3429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2pPr>
            <a:lvl3pPr marL="6858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3pPr>
            <a:lvl4pPr marL="10287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4pPr>
            <a:lvl5pPr marL="13716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9FF4DA41-66A1-4489-9499-879D688EB05A}"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5" y="6126480"/>
            <a:ext cx="2304488" cy="548688"/>
          </a:xfrm>
          <a:prstGeom prst="rect">
            <a:avLst/>
          </a:prstGeom>
        </p:spPr>
      </p:pic>
    </p:spTree>
    <p:extLst>
      <p:ext uri="{BB962C8B-B14F-4D97-AF65-F5344CB8AC3E}">
        <p14:creationId xmlns:p14="http://schemas.microsoft.com/office/powerpoint/2010/main" val="334353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88" y="2743202"/>
            <a:ext cx="8230313" cy="652329"/>
          </a:xfrm>
          <a:prstGeom prst="rect">
            <a:avLst/>
          </a:prstGeom>
        </p:spPr>
      </p:pic>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B7CBC692-CCD7-4F0B-BDA6-35A7FDB246B5}" type="slidenum">
              <a:rPr lang="en-US" altLang="en-US" smtClean="0">
                <a:solidFill>
                  <a:prstClr val="black"/>
                </a:solidFill>
              </a:rPr>
              <a:pPr>
                <a:defRPr/>
              </a:pPr>
              <a:t>‹#›</a:t>
            </a:fld>
            <a:endParaRPr lang="en-US" altLang="en-US" dirty="0">
              <a:solidFill>
                <a:prstClr val="black"/>
              </a:solidFill>
            </a:endParaRPr>
          </a:p>
        </p:txBody>
      </p:sp>
      <p:sp>
        <p:nvSpPr>
          <p:cNvPr id="7" name="Title 1"/>
          <p:cNvSpPr>
            <a:spLocks noGrp="1"/>
          </p:cNvSpPr>
          <p:nvPr>
            <p:ph type="title"/>
          </p:nvPr>
        </p:nvSpPr>
        <p:spPr>
          <a:xfrm>
            <a:off x="685800" y="2761488"/>
            <a:ext cx="7872984" cy="466344"/>
          </a:xfrm>
        </p:spPr>
        <p:txBody>
          <a:bodyPr/>
          <a:lstStyle>
            <a:lvl1pPr algn="l">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1" y="6126480"/>
            <a:ext cx="2304488" cy="548688"/>
          </a:xfrm>
          <a:prstGeom prst="rect">
            <a:avLst/>
          </a:prstGeom>
        </p:spPr>
      </p:pic>
    </p:spTree>
    <p:extLst>
      <p:ext uri="{BB962C8B-B14F-4D97-AF65-F5344CB8AC3E}">
        <p14:creationId xmlns:p14="http://schemas.microsoft.com/office/powerpoint/2010/main" val="1402071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ln>
            <a:noFill/>
          </a:ln>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chemeClr val="accent4">
              <a:lumMod val="50000"/>
            </a:schemeClr>
          </a:solidFill>
          <a:ln>
            <a:solidFill>
              <a:schemeClr val="bg2">
                <a:lumMod val="75000"/>
              </a:schemeClr>
            </a:solidFill>
          </a:ln>
        </p:spPr>
        <p:txBody>
          <a:bodyPr anchor="ctr"/>
          <a:lstStyle>
            <a:lvl1pPr marL="0" indent="0">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a:t>
            </a:r>
          </a:p>
        </p:txBody>
      </p:sp>
      <p:sp>
        <p:nvSpPr>
          <p:cNvPr id="5" name="Text Placeholder 4"/>
          <p:cNvSpPr>
            <a:spLocks noGrp="1"/>
          </p:cNvSpPr>
          <p:nvPr>
            <p:ph type="body" sz="quarter" idx="3"/>
          </p:nvPr>
        </p:nvSpPr>
        <p:spPr>
          <a:xfrm>
            <a:off x="4645026" y="1535113"/>
            <a:ext cx="4041775" cy="639762"/>
          </a:xfrm>
          <a:solidFill>
            <a:schemeClr val="accent4">
              <a:lumMod val="50000"/>
            </a:schemeClr>
          </a:solidFill>
          <a:ln>
            <a:solidFill>
              <a:schemeClr val="bg2">
                <a:lumMod val="75000"/>
              </a:schemeClr>
            </a:solidFill>
          </a:ln>
        </p:spPr>
        <p:txBody>
          <a:bodyPr anchor="ctr"/>
          <a:lstStyle>
            <a:lvl1pPr marL="0" indent="0">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a:t>
            </a:r>
          </a:p>
        </p:txBody>
      </p:sp>
      <p:sp>
        <p:nvSpPr>
          <p:cNvPr id="9" name="Rectangle 6"/>
          <p:cNvSpPr>
            <a:spLocks noGrp="1" noChangeArrowheads="1"/>
          </p:cNvSpPr>
          <p:nvPr>
            <p:ph type="sldNum" sz="quarter" idx="12"/>
          </p:nvPr>
        </p:nvSpPr>
        <p:spPr>
          <a:ln/>
        </p:spPr>
        <p:txBody>
          <a:bodyPr/>
          <a:lstStyle>
            <a:lvl1pPr>
              <a:defRPr/>
            </a:lvl1pPr>
          </a:lstStyle>
          <a:p>
            <a:pPr>
              <a:defRPr/>
            </a:pPr>
            <a:fld id="{A937B756-8CD6-42A2-A8D8-66E820AE9238}" type="slidenum">
              <a:rPr lang="en-US" altLang="en-US">
                <a:solidFill>
                  <a:prstClr val="black"/>
                </a:solidFill>
              </a:rPr>
              <a:pPr>
                <a:defRPr/>
              </a:pPr>
              <a:t>‹#›</a:t>
            </a:fld>
            <a:endParaRPr lang="en-US" altLang="en-US" dirty="0">
              <a:solidFill>
                <a:prstClr val="black"/>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1" y="6126163"/>
            <a:ext cx="2304488" cy="548688"/>
          </a:xfrm>
          <a:prstGeom prst="rect">
            <a:avLst/>
          </a:prstGeom>
        </p:spPr>
      </p:pic>
      <p:sp>
        <p:nvSpPr>
          <p:cNvPr id="12" name="TextBox 11"/>
          <p:cNvSpPr txBox="1"/>
          <p:nvPr userDrawn="1"/>
        </p:nvSpPr>
        <p:spPr>
          <a:xfrm>
            <a:off x="4645026" y="2176272"/>
            <a:ext cx="4040188" cy="3950208"/>
          </a:xfrm>
          <a:prstGeom prst="rect">
            <a:avLst/>
          </a:prstGeom>
          <a:noFill/>
        </p:spPr>
        <p:txBody>
          <a:bodyPr wrap="square" rtlCol="0">
            <a:noAutofit/>
          </a:bodyPr>
          <a:lstStyle/>
          <a:p>
            <a:pPr marL="154305">
              <a:spcBef>
                <a:spcPts val="225"/>
              </a:spcBef>
              <a:spcAft>
                <a:spcPts val="450"/>
              </a:spcAft>
              <a:buFont typeface="Arial" panose="020B0604020202020204" pitchFamily="34" charset="0"/>
              <a:buNone/>
            </a:pP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15"/>
          <p:cNvSpPr>
            <a:spLocks noGrp="1"/>
          </p:cNvSpPr>
          <p:nvPr>
            <p:ph type="body" sz="quarter" idx="13"/>
          </p:nvPr>
        </p:nvSpPr>
        <p:spPr>
          <a:xfrm>
            <a:off x="457200" y="2173479"/>
            <a:ext cx="4040188" cy="3886200"/>
          </a:xfrm>
          <a:ln>
            <a:solidFill>
              <a:schemeClr val="bg2">
                <a:lumMod val="75000"/>
              </a:schemeClr>
            </a:solidFill>
          </a:ln>
        </p:spPr>
        <p:txBody>
          <a:bodyPr/>
          <a:lstStyle>
            <a:lvl1pPr marL="137160" indent="-257175">
              <a:spcBef>
                <a:spcPts val="225"/>
              </a:spcBef>
              <a:spcAft>
                <a:spcPts val="450"/>
              </a:spcAft>
              <a:buFont typeface="Arial" panose="020B0604020202020204" pitchFamily="34" charset="0"/>
              <a:buChar char="•"/>
              <a:defRPr sz="1500" u="none"/>
            </a:lvl1pPr>
            <a:lvl2pPr marL="411480">
              <a:spcAft>
                <a:spcPts val="450"/>
              </a:spcAft>
              <a:defRPr/>
            </a:lvl2pPr>
            <a:lvl3pPr marL="617220">
              <a:spcAft>
                <a:spcPts val="450"/>
              </a:spcAft>
              <a:defRPr/>
            </a:lvl3pPr>
            <a:lvl4pPr marL="822960">
              <a:spcAft>
                <a:spcPts val="45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17" name="Text Placeholder 15"/>
          <p:cNvSpPr>
            <a:spLocks noGrp="1"/>
          </p:cNvSpPr>
          <p:nvPr>
            <p:ph type="body" sz="quarter" idx="14"/>
          </p:nvPr>
        </p:nvSpPr>
        <p:spPr>
          <a:xfrm>
            <a:off x="4645152" y="2173478"/>
            <a:ext cx="4040188" cy="3886200"/>
          </a:xfrm>
          <a:ln>
            <a:solidFill>
              <a:schemeClr val="bg2">
                <a:lumMod val="75000"/>
              </a:schemeClr>
            </a:solidFill>
          </a:ln>
        </p:spPr>
        <p:txBody>
          <a:bodyPr/>
          <a:lstStyle>
            <a:lvl1pPr marL="137160" indent="-257175">
              <a:spcBef>
                <a:spcPts val="225"/>
              </a:spcBef>
              <a:spcAft>
                <a:spcPts val="450"/>
              </a:spcAft>
              <a:buFont typeface="Arial" panose="020B0604020202020204" pitchFamily="34" charset="0"/>
              <a:buChar char="•"/>
              <a:defRPr sz="1500" u="none"/>
            </a:lvl1pPr>
            <a:lvl2pPr marL="411480">
              <a:spcAft>
                <a:spcPts val="450"/>
              </a:spcAft>
              <a:defRPr/>
            </a:lvl2pPr>
            <a:lvl3pPr marL="617220">
              <a:spcAft>
                <a:spcPts val="450"/>
              </a:spcAft>
              <a:defRPr/>
            </a:lvl3pPr>
            <a:lvl4pPr marL="822960">
              <a:spcAft>
                <a:spcPts val="45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58892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005522"/>
          </a:xfrm>
          <a:prstGeom prst="rect">
            <a:avLst/>
          </a:prstGeom>
        </p:spPr>
        <p:txBody>
          <a:bodyPr/>
          <a:lstStyle>
            <a:lvl1pPr algn="l">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Do not use this slide-information only</a:t>
            </a:r>
            <a:endParaRPr lang="en-US" dirty="0"/>
          </a:p>
        </p:txBody>
      </p:sp>
      <p:sp>
        <p:nvSpPr>
          <p:cNvPr id="5" name="Rectangle 6"/>
          <p:cNvSpPr>
            <a:spLocks noGrp="1" noChangeArrowheads="1"/>
          </p:cNvSpPr>
          <p:nvPr>
            <p:ph type="sldNum" sz="quarter" idx="12"/>
          </p:nvPr>
        </p:nvSpPr>
        <p:spPr>
          <a:xfrm>
            <a:off x="464128" y="6247245"/>
            <a:ext cx="526473" cy="476250"/>
          </a:xfrm>
          <a:ln/>
        </p:spPr>
        <p:txBody>
          <a:bodyPr/>
          <a:lstStyle>
            <a:lvl1pPr algn="ctr">
              <a:defRPr/>
            </a:lvl1pPr>
          </a:lstStyle>
          <a:p>
            <a:pPr>
              <a:defRPr/>
            </a:pPr>
            <a:fld id="{C0610AB0-8467-4CD0-9D84-C89E76DCD469}" type="slidenum">
              <a:rPr lang="en-US" altLang="en-US" smtClean="0">
                <a:solidFill>
                  <a:prstClr val="black"/>
                </a:solidFill>
              </a:rPr>
              <a:pPr>
                <a:defRPr/>
              </a:pPr>
              <a:t>‹#›</a:t>
            </a:fld>
            <a:endParaRPr lang="en-US" altLang="en-US" dirty="0">
              <a:solidFill>
                <a:prstClr val="black"/>
              </a:solidFill>
            </a:endParaRPr>
          </a:p>
        </p:txBody>
      </p:sp>
      <p:sp>
        <p:nvSpPr>
          <p:cNvPr id="6" name="Content Placeholder 2"/>
          <p:cNvSpPr>
            <a:spLocks noGrp="1"/>
          </p:cNvSpPr>
          <p:nvPr>
            <p:ph idx="1" hasCustomPrompt="1"/>
          </p:nvPr>
        </p:nvSpPr>
        <p:spPr>
          <a:xfrm>
            <a:off x="457200" y="1447800"/>
            <a:ext cx="8229600" cy="4404360"/>
          </a:xfrm>
        </p:spPr>
        <p:txBody>
          <a:bodyPr/>
          <a:lstStyle>
            <a:lvl1pPr marL="0" indent="0">
              <a:spcBef>
                <a:spcPts val="225"/>
              </a:spcBef>
              <a:spcAft>
                <a:spcPts val="900"/>
              </a:spcAft>
              <a:buNone/>
              <a:defRPr sz="1800" u="sng" baseline="0">
                <a:latin typeface="Verdana" panose="020B0604030504040204" pitchFamily="34" charset="0"/>
                <a:ea typeface="Verdana" panose="020B0604030504040204" pitchFamily="34" charset="0"/>
                <a:cs typeface="Verdana" panose="020B0604030504040204" pitchFamily="34" charset="0"/>
              </a:defRPr>
            </a:lvl1pPr>
            <a:lvl2pPr marL="342900" indent="-205740">
              <a:spcBef>
                <a:spcPts val="225"/>
              </a:spcBef>
              <a:spcAft>
                <a:spcPts val="900"/>
              </a:spcAft>
              <a:buFont typeface="Arial" panose="020B0604020202020204" pitchFamily="34" charset="0"/>
              <a:buChar char="•"/>
              <a:defRPr sz="1500" baseline="0">
                <a:latin typeface="Verdana" panose="020B0604030504040204" pitchFamily="34" charset="0"/>
                <a:ea typeface="Verdana" panose="020B0604030504040204" pitchFamily="34" charset="0"/>
                <a:cs typeface="Verdana" panose="020B0604030504040204" pitchFamily="34" charset="0"/>
              </a:defRPr>
            </a:lvl2pPr>
            <a:lvl3pPr marL="685800" indent="-205740">
              <a:spcBef>
                <a:spcPts val="225"/>
              </a:spcBef>
              <a:spcAft>
                <a:spcPts val="900"/>
              </a:spcAft>
              <a:buFont typeface="Arial" panose="020B0604020202020204" pitchFamily="34" charset="0"/>
              <a:buChar char="•"/>
              <a:defRPr sz="1500" baseline="0">
                <a:latin typeface="Verdana" panose="020B0604030504040204" pitchFamily="34" charset="0"/>
                <a:ea typeface="Verdana" panose="020B0604030504040204" pitchFamily="34" charset="0"/>
                <a:cs typeface="Verdana" panose="020B0604030504040204" pitchFamily="34" charset="0"/>
              </a:defRPr>
            </a:lvl3pPr>
            <a:lvl4pPr marL="10287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4pPr>
            <a:lvl5pPr marL="13716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Instructions: See Slide Master for Info</a:t>
            </a:r>
          </a:p>
          <a:p>
            <a:pPr lvl="1"/>
            <a:r>
              <a:rPr lang="en-US" dirty="0" smtClean="0"/>
              <a:t>Use the ‘increase level indent’ icon to activate bullet formatting</a:t>
            </a:r>
          </a:p>
          <a:p>
            <a:pPr lvl="1"/>
            <a:r>
              <a:rPr lang="en-US" dirty="0" smtClean="0"/>
              <a:t>Text is always Verdana, see slides for sizes</a:t>
            </a:r>
          </a:p>
          <a:p>
            <a:pPr lvl="1"/>
            <a:r>
              <a:rPr lang="en-US" dirty="0" smtClean="0"/>
              <a:t>Text is always black (except side title which is white)</a:t>
            </a:r>
          </a:p>
          <a:p>
            <a:pPr lvl="1"/>
            <a:r>
              <a:rPr lang="en-US" dirty="0" smtClean="0"/>
              <a:t>Color blocks for this slide deck include:</a:t>
            </a:r>
          </a:p>
          <a:p>
            <a:pPr lvl="2"/>
            <a:r>
              <a:rPr lang="en-US" dirty="0" smtClean="0"/>
              <a:t>Blue Accent 4, Darker 50%</a:t>
            </a:r>
          </a:p>
          <a:p>
            <a:pPr lvl="2"/>
            <a:r>
              <a:rPr lang="en-US" dirty="0" smtClean="0"/>
              <a:t>Ice Blue Background 2, Darker 50%</a:t>
            </a:r>
          </a:p>
        </p:txBody>
      </p:sp>
      <p:pic>
        <p:nvPicPr>
          <p:cNvPr id="7" name="Picture 6"/>
          <p:cNvPicPr>
            <a:picLocks noChangeAspect="1"/>
          </p:cNvPicPr>
          <p:nvPr userDrawn="1"/>
        </p:nvPicPr>
        <p:blipFill>
          <a:blip r:embed="rId2"/>
          <a:stretch>
            <a:fillRect/>
          </a:stretch>
        </p:blipFill>
        <p:spPr>
          <a:xfrm>
            <a:off x="7686077" y="2431472"/>
            <a:ext cx="896814" cy="685800"/>
          </a:xfrm>
          <a:prstGeom prst="rect">
            <a:avLst/>
          </a:prstGeom>
          <a:effectLst>
            <a:outerShdw blurRad="63500" sx="102000" sy="102000" algn="ctr" rotWithShape="0">
              <a:prstClr val="black">
                <a:alpha val="40000"/>
              </a:prstClr>
            </a:outerShdw>
          </a:effectLst>
        </p:spPr>
      </p:pic>
      <p:sp>
        <p:nvSpPr>
          <p:cNvPr id="8" name="Rectangle 7"/>
          <p:cNvSpPr/>
          <p:nvPr userDrawn="1"/>
        </p:nvSpPr>
        <p:spPr>
          <a:xfrm>
            <a:off x="6324600" y="4256116"/>
            <a:ext cx="2286000" cy="4572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7553326" y="4830302"/>
            <a:ext cx="1057275" cy="45243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6949" y="6147238"/>
            <a:ext cx="2304488" cy="548688"/>
          </a:xfrm>
          <a:prstGeom prst="rect">
            <a:avLst/>
          </a:prstGeom>
        </p:spPr>
      </p:pic>
    </p:spTree>
    <p:extLst>
      <p:ext uri="{BB962C8B-B14F-4D97-AF65-F5344CB8AC3E}">
        <p14:creationId xmlns:p14="http://schemas.microsoft.com/office/powerpoint/2010/main" val="302608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B2B12CE8-4B25-433D-B1B8-2FF194E0772F}" type="slidenum">
              <a:rPr lang="en-US" altLang="en-US">
                <a:solidFill>
                  <a:prstClr val="black"/>
                </a:solidFill>
              </a:rPr>
              <a:pPr>
                <a:defRPr/>
              </a:pPr>
              <a:t>‹#›</a:t>
            </a:fld>
            <a:endParaRPr lang="en-US" altLang="en-US" dirty="0">
              <a:solidFill>
                <a:prstClr val="black"/>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457202"/>
            <a:ext cx="8230313" cy="652329"/>
          </a:xfrm>
          <a:prstGeom prst="rect">
            <a:avLst/>
          </a:prstGeom>
        </p:spPr>
      </p:pic>
      <p:sp>
        <p:nvSpPr>
          <p:cNvPr id="9" name="Title 1"/>
          <p:cNvSpPr>
            <a:spLocks noGrp="1"/>
          </p:cNvSpPr>
          <p:nvPr>
            <p:ph type="title"/>
          </p:nvPr>
        </p:nvSpPr>
        <p:spPr>
          <a:xfrm>
            <a:off x="740664" y="457200"/>
            <a:ext cx="7872984" cy="466344"/>
          </a:xfrm>
        </p:spPr>
        <p:txBody>
          <a:bodyPr/>
          <a:lstStyle>
            <a:lvl1pPr algn="l">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753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Tree>
    <p:extLst>
      <p:ext uri="{BB962C8B-B14F-4D97-AF65-F5344CB8AC3E}">
        <p14:creationId xmlns:p14="http://schemas.microsoft.com/office/powerpoint/2010/main" val="168537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9AF5F6BB-00F2-4F96-A716-74B487630012}" type="datetimeFigureOut">
              <a:rPr lang="en-US">
                <a:solidFill>
                  <a:prstClr val="black"/>
                </a:solidFill>
                <a:latin typeface="Arial"/>
              </a:rPr>
              <a:pPr/>
              <a:t>10/10/2014</a:t>
            </a:fld>
            <a:endParaRPr lang="en-US" dirty="0">
              <a:solidFill>
                <a:prstClr val="black"/>
              </a:solidFill>
              <a:latin typeface="Aria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latin typeface="Arial"/>
            </a:endParaRPr>
          </a:p>
        </p:txBody>
      </p:sp>
      <p:sp>
        <p:nvSpPr>
          <p:cNvPr id="4" name="Slide Number Placeholder 3"/>
          <p:cNvSpPr>
            <a:spLocks noGrp="1"/>
          </p:cNvSpPr>
          <p:nvPr>
            <p:ph type="sldNum" sz="quarter" idx="12"/>
          </p:nvPr>
        </p:nvSpPr>
        <p:spPr/>
        <p:txBody>
          <a:bodyPr/>
          <a:lstStyle/>
          <a:p>
            <a:fld id="{7FCFCD91-6816-448B-9E22-7D13E927899B}"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394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87" y="2743200"/>
            <a:ext cx="8230313" cy="652329"/>
          </a:xfrm>
          <a:prstGeom prst="rect">
            <a:avLst/>
          </a:prstGeom>
        </p:spPr>
      </p:pic>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B7CBC692-CCD7-4F0B-BDA6-35A7FDB246B5}" type="slidenum">
              <a:rPr lang="en-US" altLang="en-US" smtClean="0"/>
              <a:pPr>
                <a:defRPr/>
              </a:pPr>
              <a:t>‹#›</a:t>
            </a:fld>
            <a:endParaRPr lang="en-US" altLang="en-US" dirty="0"/>
          </a:p>
        </p:txBody>
      </p:sp>
      <p:sp>
        <p:nvSpPr>
          <p:cNvPr id="7" name="Title 1"/>
          <p:cNvSpPr>
            <a:spLocks noGrp="1"/>
          </p:cNvSpPr>
          <p:nvPr>
            <p:ph type="title"/>
          </p:nvPr>
        </p:nvSpPr>
        <p:spPr>
          <a:xfrm>
            <a:off x="685800" y="2761488"/>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0" y="6126480"/>
            <a:ext cx="2304488" cy="548688"/>
          </a:xfrm>
          <a:prstGeom prst="rect">
            <a:avLst/>
          </a:prstGeom>
        </p:spPr>
      </p:pic>
    </p:spTree>
    <p:extLst>
      <p:ext uri="{BB962C8B-B14F-4D97-AF65-F5344CB8AC3E}">
        <p14:creationId xmlns:p14="http://schemas.microsoft.com/office/powerpoint/2010/main" val="230327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ln>
            <a:noFill/>
          </a:ln>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chemeClr val="accent4">
              <a:lumMod val="50000"/>
            </a:schemeClr>
          </a:solidFill>
          <a:ln>
            <a:solidFill>
              <a:schemeClr val="bg2">
                <a:lumMod val="75000"/>
              </a:schemeClr>
            </a:solidFill>
          </a:ln>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a:t>
            </a:r>
          </a:p>
        </p:txBody>
      </p:sp>
      <p:sp>
        <p:nvSpPr>
          <p:cNvPr id="5" name="Text Placeholder 4"/>
          <p:cNvSpPr>
            <a:spLocks noGrp="1"/>
          </p:cNvSpPr>
          <p:nvPr>
            <p:ph type="body" sz="quarter" idx="3"/>
          </p:nvPr>
        </p:nvSpPr>
        <p:spPr>
          <a:xfrm>
            <a:off x="4645025" y="1535113"/>
            <a:ext cx="4041775" cy="639762"/>
          </a:xfrm>
          <a:solidFill>
            <a:schemeClr val="accent4">
              <a:lumMod val="50000"/>
            </a:schemeClr>
          </a:solidFill>
          <a:ln>
            <a:solidFill>
              <a:schemeClr val="bg2">
                <a:lumMod val="75000"/>
              </a:schemeClr>
            </a:solidFill>
          </a:ln>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9" name="Rectangle 6"/>
          <p:cNvSpPr>
            <a:spLocks noGrp="1" noChangeArrowheads="1"/>
          </p:cNvSpPr>
          <p:nvPr>
            <p:ph type="sldNum" sz="quarter" idx="12"/>
          </p:nvPr>
        </p:nvSpPr>
        <p:spPr>
          <a:ln/>
        </p:spPr>
        <p:txBody>
          <a:bodyPr/>
          <a:lstStyle>
            <a:lvl1pPr>
              <a:defRPr/>
            </a:lvl1pPr>
          </a:lstStyle>
          <a:p>
            <a:pPr>
              <a:defRPr/>
            </a:pPr>
            <a:fld id="{A937B756-8CD6-42A2-A8D8-66E820AE9238}" type="slidenum">
              <a:rPr lang="en-US" altLang="en-US"/>
              <a:pPr>
                <a:defRPr/>
              </a:pPr>
              <a:t>‹#›</a:t>
            </a:fld>
            <a:endParaRPr lang="en-US" alt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126163"/>
            <a:ext cx="2304488" cy="548688"/>
          </a:xfrm>
          <a:prstGeom prst="rect">
            <a:avLst/>
          </a:prstGeom>
        </p:spPr>
      </p:pic>
      <p:sp>
        <p:nvSpPr>
          <p:cNvPr id="12" name="TextBox 11"/>
          <p:cNvSpPr txBox="1"/>
          <p:nvPr userDrawn="1"/>
        </p:nvSpPr>
        <p:spPr>
          <a:xfrm>
            <a:off x="4645025" y="2176272"/>
            <a:ext cx="4040188" cy="3950208"/>
          </a:xfrm>
          <a:prstGeom prst="rect">
            <a:avLst/>
          </a:prstGeom>
          <a:noFill/>
        </p:spPr>
        <p:txBody>
          <a:bodyPr wrap="square" rtlCol="0">
            <a:noAutofit/>
          </a:bodyPr>
          <a:lstStyle/>
          <a:p>
            <a:pPr marL="205740" indent="0">
              <a:spcBef>
                <a:spcPts val="300"/>
              </a:spcBef>
              <a:spcAft>
                <a:spcPts val="600"/>
              </a:spcAft>
              <a:buFont typeface="Arial" panose="020B0604020202020204" pitchFamily="34" charse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15"/>
          <p:cNvSpPr>
            <a:spLocks noGrp="1"/>
          </p:cNvSpPr>
          <p:nvPr>
            <p:ph type="body" sz="quarter" idx="13"/>
          </p:nvPr>
        </p:nvSpPr>
        <p:spPr>
          <a:xfrm>
            <a:off x="457200" y="2173479"/>
            <a:ext cx="4040188" cy="3886200"/>
          </a:xfrm>
          <a:ln>
            <a:solidFill>
              <a:schemeClr val="bg2">
                <a:lumMod val="75000"/>
              </a:schemeClr>
            </a:solidFill>
          </a:ln>
        </p:spPr>
        <p:txBody>
          <a:bodyPr/>
          <a:lstStyle>
            <a:lvl1pPr marL="182880" indent="-342900">
              <a:spcBef>
                <a:spcPts val="300"/>
              </a:spcBef>
              <a:spcAft>
                <a:spcPts val="600"/>
              </a:spcAft>
              <a:buFont typeface="Arial" panose="020B0604020202020204" pitchFamily="34" charset="0"/>
              <a:buChar char="•"/>
              <a:defRPr sz="2000" u="none"/>
            </a:lvl1pPr>
            <a:lvl2pPr marL="548640">
              <a:spcAft>
                <a:spcPts val="600"/>
              </a:spcAft>
              <a:defRPr/>
            </a:lvl2pPr>
            <a:lvl3pPr marL="822960">
              <a:spcAft>
                <a:spcPts val="600"/>
              </a:spcAft>
              <a:defRPr/>
            </a:lvl3pPr>
            <a:lvl4pPr marL="1097280">
              <a:spcAft>
                <a:spcPts val="60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17" name="Text Placeholder 15"/>
          <p:cNvSpPr>
            <a:spLocks noGrp="1"/>
          </p:cNvSpPr>
          <p:nvPr>
            <p:ph type="body" sz="quarter" idx="14"/>
          </p:nvPr>
        </p:nvSpPr>
        <p:spPr>
          <a:xfrm>
            <a:off x="4645152" y="2173478"/>
            <a:ext cx="4040188" cy="3886200"/>
          </a:xfrm>
          <a:ln>
            <a:solidFill>
              <a:schemeClr val="bg2">
                <a:lumMod val="75000"/>
              </a:schemeClr>
            </a:solidFill>
          </a:ln>
        </p:spPr>
        <p:txBody>
          <a:bodyPr/>
          <a:lstStyle>
            <a:lvl1pPr marL="182880" indent="-342900">
              <a:spcBef>
                <a:spcPts val="300"/>
              </a:spcBef>
              <a:spcAft>
                <a:spcPts val="600"/>
              </a:spcAft>
              <a:buFont typeface="Arial" panose="020B0604020202020204" pitchFamily="34" charset="0"/>
              <a:buChar char="•"/>
              <a:defRPr sz="2000" u="none"/>
            </a:lvl1pPr>
            <a:lvl2pPr marL="548640">
              <a:spcAft>
                <a:spcPts val="600"/>
              </a:spcAft>
              <a:defRPr/>
            </a:lvl2pPr>
            <a:lvl3pPr marL="822960">
              <a:spcAft>
                <a:spcPts val="600"/>
              </a:spcAft>
              <a:defRPr/>
            </a:lvl3pPr>
            <a:lvl4pPr marL="1097280">
              <a:spcAft>
                <a:spcPts val="60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5505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005522"/>
          </a:xfrm>
          <a:prstGeom prst="rect">
            <a:avLst/>
          </a:prstGeom>
        </p:spPr>
        <p:txBody>
          <a:bodyPr/>
          <a:lstStyle>
            <a:lvl1pPr algn="l">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Do not use this slide-information only</a:t>
            </a:r>
            <a:endParaRPr lang="en-US" dirty="0"/>
          </a:p>
        </p:txBody>
      </p:sp>
      <p:sp>
        <p:nvSpPr>
          <p:cNvPr id="5" name="Rectangle 6"/>
          <p:cNvSpPr>
            <a:spLocks noGrp="1" noChangeArrowheads="1"/>
          </p:cNvSpPr>
          <p:nvPr>
            <p:ph type="sldNum" sz="quarter" idx="12"/>
          </p:nvPr>
        </p:nvSpPr>
        <p:spPr>
          <a:xfrm>
            <a:off x="464127" y="6247245"/>
            <a:ext cx="526473" cy="476250"/>
          </a:xfrm>
          <a:ln/>
        </p:spPr>
        <p:txBody>
          <a:bodyPr/>
          <a:lstStyle>
            <a:lvl1pPr algn="ctr">
              <a:defRPr/>
            </a:lvl1pPr>
          </a:lstStyle>
          <a:p>
            <a:pPr>
              <a:defRPr/>
            </a:pPr>
            <a:fld id="{C0610AB0-8467-4CD0-9D84-C89E76DCD469}" type="slidenum">
              <a:rPr lang="en-US" altLang="en-US" smtClean="0"/>
              <a:pPr>
                <a:defRPr/>
              </a:pPr>
              <a:t>‹#›</a:t>
            </a:fld>
            <a:endParaRPr lang="en-US" altLang="en-US" dirty="0"/>
          </a:p>
        </p:txBody>
      </p:sp>
      <p:sp>
        <p:nvSpPr>
          <p:cNvPr id="6" name="Content Placeholder 2"/>
          <p:cNvSpPr>
            <a:spLocks noGrp="1"/>
          </p:cNvSpPr>
          <p:nvPr>
            <p:ph idx="1" hasCustomPrompt="1"/>
          </p:nvPr>
        </p:nvSpPr>
        <p:spPr>
          <a:xfrm>
            <a:off x="457200" y="1447800"/>
            <a:ext cx="8229600" cy="4404360"/>
          </a:xfrm>
        </p:spPr>
        <p:txBody>
          <a:bodyPr/>
          <a:lstStyle>
            <a:lvl1pPr marL="0" indent="0">
              <a:spcBef>
                <a:spcPts val="300"/>
              </a:spcBef>
              <a:spcAft>
                <a:spcPts val="1200"/>
              </a:spcAft>
              <a:buNone/>
              <a:defRPr sz="2400" u="sng" baseline="0">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baseline="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baseline="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Instructions: See Slide Master for Info</a:t>
            </a:r>
          </a:p>
          <a:p>
            <a:pPr lvl="1"/>
            <a:r>
              <a:rPr lang="en-US" dirty="0" smtClean="0"/>
              <a:t>Use the ‘increase level indent’ icon to activate bullet formatting</a:t>
            </a:r>
          </a:p>
          <a:p>
            <a:pPr lvl="1"/>
            <a:r>
              <a:rPr lang="en-US" dirty="0" smtClean="0"/>
              <a:t>Text is always Verdana, see slides for sizes</a:t>
            </a:r>
          </a:p>
          <a:p>
            <a:pPr lvl="1"/>
            <a:r>
              <a:rPr lang="en-US" dirty="0" smtClean="0"/>
              <a:t>Text is always black (except side title which is white)</a:t>
            </a:r>
          </a:p>
          <a:p>
            <a:pPr lvl="1"/>
            <a:r>
              <a:rPr lang="en-US" dirty="0" smtClean="0"/>
              <a:t>Color blocks for this slide deck include:</a:t>
            </a:r>
          </a:p>
          <a:p>
            <a:pPr lvl="2"/>
            <a:r>
              <a:rPr lang="en-US" dirty="0" smtClean="0"/>
              <a:t>Blue Accent 4, Darker 50%</a:t>
            </a:r>
          </a:p>
          <a:p>
            <a:pPr lvl="2"/>
            <a:r>
              <a:rPr lang="en-US" dirty="0" smtClean="0"/>
              <a:t>Ice Blue Background 2, Darker 50%</a:t>
            </a:r>
          </a:p>
        </p:txBody>
      </p:sp>
      <p:pic>
        <p:nvPicPr>
          <p:cNvPr id="7" name="Picture 6"/>
          <p:cNvPicPr>
            <a:picLocks noChangeAspect="1"/>
          </p:cNvPicPr>
          <p:nvPr userDrawn="1"/>
        </p:nvPicPr>
        <p:blipFill>
          <a:blip r:embed="rId2"/>
          <a:stretch>
            <a:fillRect/>
          </a:stretch>
        </p:blipFill>
        <p:spPr>
          <a:xfrm>
            <a:off x="7686077" y="2431472"/>
            <a:ext cx="896814" cy="685800"/>
          </a:xfrm>
          <a:prstGeom prst="rect">
            <a:avLst/>
          </a:prstGeom>
          <a:effectLst>
            <a:outerShdw blurRad="63500" sx="102000" sy="102000" algn="ctr" rotWithShape="0">
              <a:prstClr val="black">
                <a:alpha val="40000"/>
              </a:prstClr>
            </a:outerShdw>
          </a:effectLst>
        </p:spPr>
      </p:pic>
      <p:sp>
        <p:nvSpPr>
          <p:cNvPr id="8" name="Rectangle 7"/>
          <p:cNvSpPr/>
          <p:nvPr userDrawn="1"/>
        </p:nvSpPr>
        <p:spPr>
          <a:xfrm>
            <a:off x="6324600" y="4256116"/>
            <a:ext cx="2286000" cy="4572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7553325" y="4830300"/>
            <a:ext cx="1057275" cy="45243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6948" y="6147238"/>
            <a:ext cx="2304488" cy="548688"/>
          </a:xfrm>
          <a:prstGeom prst="rect">
            <a:avLst/>
          </a:prstGeom>
        </p:spPr>
      </p:pic>
    </p:spTree>
    <p:extLst>
      <p:ext uri="{BB962C8B-B14F-4D97-AF65-F5344CB8AC3E}">
        <p14:creationId xmlns:p14="http://schemas.microsoft.com/office/powerpoint/2010/main" val="291804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B2B12CE8-4B25-433D-B1B8-2FF194E0772F}" type="slidenum">
              <a:rPr lang="en-US" altLang="en-US"/>
              <a:pPr>
                <a:defRPr/>
              </a:pPr>
              <a:t>‹#›</a:t>
            </a:fld>
            <a:endParaRPr lang="en-US"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9"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033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2002536"/>
          </a:xfrm>
          <a:prstGeom prst="rect">
            <a:avLst/>
          </a:prstGeom>
        </p:spPr>
        <p:txBody>
          <a:bodyPr/>
          <a:lstStyle>
            <a:lvl1pPr>
              <a:defRPr sz="3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a:t>
            </a:r>
            <a:br>
              <a:rPr lang="en-US" dirty="0" smtClean="0"/>
            </a:br>
            <a:endParaRPr lang="en-US" dirty="0"/>
          </a:p>
        </p:txBody>
      </p:sp>
      <p:sp>
        <p:nvSpPr>
          <p:cNvPr id="3" name="Subtitle 2"/>
          <p:cNvSpPr>
            <a:spLocks noGrp="1"/>
          </p:cNvSpPr>
          <p:nvPr>
            <p:ph type="subTitle" idx="1"/>
          </p:nvPr>
        </p:nvSpPr>
        <p:spPr>
          <a:xfrm>
            <a:off x="1371600" y="3886200"/>
            <a:ext cx="6400800" cy="612648"/>
          </a:xfrm>
        </p:spPr>
        <p:txBody>
          <a:bodyPr/>
          <a:lstStyle>
            <a:lvl1pPr marL="0" indent="0" algn="ctr">
              <a:buNone/>
              <a:defRPr sz="1800">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457202"/>
            <a:ext cx="8230313" cy="65232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1" y="6126480"/>
            <a:ext cx="2304488" cy="548688"/>
          </a:xfrm>
          <a:prstGeom prst="rect">
            <a:avLst/>
          </a:prstGeom>
        </p:spPr>
      </p:pic>
    </p:spTree>
    <p:extLst>
      <p:ext uri="{BB962C8B-B14F-4D97-AF65-F5344CB8AC3E}">
        <p14:creationId xmlns:p14="http://schemas.microsoft.com/office/powerpoint/2010/main" val="364087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457202"/>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225"/>
              </a:spcBef>
              <a:spcAft>
                <a:spcPts val="900"/>
              </a:spcAft>
              <a:buNone/>
              <a:defRPr sz="1500" u="sng">
                <a:latin typeface="Verdana" panose="020B0604030504040204" pitchFamily="34" charset="0"/>
                <a:ea typeface="Verdana" panose="020B0604030504040204" pitchFamily="34" charset="0"/>
                <a:cs typeface="Verdana" panose="020B0604030504040204" pitchFamily="34" charset="0"/>
              </a:defRPr>
            </a:lvl1pPr>
            <a:lvl2pPr marL="3429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2pPr>
            <a:lvl3pPr marL="6858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3pPr>
            <a:lvl4pPr marL="10287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4pPr>
            <a:lvl5pPr marL="1371600" indent="-205740">
              <a:spcBef>
                <a:spcPts val="225"/>
              </a:spcBef>
              <a:spcAft>
                <a:spcPts val="900"/>
              </a:spcAft>
              <a:buFont typeface="Arial" panose="020B0604020202020204" pitchFamily="34" charset="0"/>
              <a:buChar char="•"/>
              <a:defRPr sz="15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9FF4DA41-66A1-4489-9499-879D688EB05A}"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5" y="6126480"/>
            <a:ext cx="2304488" cy="548688"/>
          </a:xfrm>
          <a:prstGeom prst="rect">
            <a:avLst/>
          </a:prstGeom>
        </p:spPr>
      </p:pic>
    </p:spTree>
    <p:extLst>
      <p:ext uri="{BB962C8B-B14F-4D97-AF65-F5344CB8AC3E}">
        <p14:creationId xmlns:p14="http://schemas.microsoft.com/office/powerpoint/2010/main" val="194804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88" y="2743202"/>
            <a:ext cx="8230313" cy="652329"/>
          </a:xfrm>
          <a:prstGeom prst="rect">
            <a:avLst/>
          </a:prstGeom>
        </p:spPr>
      </p:pic>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B7CBC692-CCD7-4F0B-BDA6-35A7FDB246B5}" type="slidenum">
              <a:rPr lang="en-US" altLang="en-US" smtClean="0">
                <a:solidFill>
                  <a:prstClr val="black"/>
                </a:solidFill>
              </a:rPr>
              <a:pPr>
                <a:defRPr/>
              </a:pPr>
              <a:t>‹#›</a:t>
            </a:fld>
            <a:endParaRPr lang="en-US" altLang="en-US" dirty="0">
              <a:solidFill>
                <a:prstClr val="black"/>
              </a:solidFill>
            </a:endParaRPr>
          </a:p>
        </p:txBody>
      </p:sp>
      <p:sp>
        <p:nvSpPr>
          <p:cNvPr id="7" name="Title 1"/>
          <p:cNvSpPr>
            <a:spLocks noGrp="1"/>
          </p:cNvSpPr>
          <p:nvPr>
            <p:ph type="title"/>
          </p:nvPr>
        </p:nvSpPr>
        <p:spPr>
          <a:xfrm>
            <a:off x="685800" y="2761488"/>
            <a:ext cx="7872984" cy="466344"/>
          </a:xfrm>
        </p:spPr>
        <p:txBody>
          <a:bodyPr/>
          <a:lstStyle>
            <a:lvl1pPr algn="l">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1" y="6126480"/>
            <a:ext cx="2304488" cy="548688"/>
          </a:xfrm>
          <a:prstGeom prst="rect">
            <a:avLst/>
          </a:prstGeom>
        </p:spPr>
      </p:pic>
    </p:spTree>
    <p:extLst>
      <p:ext uri="{BB962C8B-B14F-4D97-AF65-F5344CB8AC3E}">
        <p14:creationId xmlns:p14="http://schemas.microsoft.com/office/powerpoint/2010/main" val="196880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0" indent="0" algn="l" rtl="0" eaLnBrk="0" fontAlgn="base" hangingPunct="0">
              <a:spcBef>
                <a:spcPts val="300"/>
              </a:spcBef>
              <a:spcAft>
                <a:spcPts val="1200"/>
              </a:spcAft>
              <a:buNone/>
            </a:pPr>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0" name="Rectangle 6"/>
          <p:cNvSpPr>
            <a:spLocks noGrp="1" noChangeArrowheads="1"/>
          </p:cNvSpPr>
          <p:nvPr>
            <p:ph type="sldNum" sz="quarter" idx="4"/>
          </p:nvPr>
        </p:nvSpPr>
        <p:spPr bwMode="auto">
          <a:xfrm>
            <a:off x="457200" y="621792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fld id="{9DA675E0-B23E-4672-ACB3-948FF9D6CEB4}" type="slidenum">
              <a:rPr lang="en-US" altLang="en-US" smtClean="0"/>
              <a:pPr>
                <a:defRPr/>
              </a:pPr>
              <a:t>‹#›</a:t>
            </a:fld>
            <a:endParaRPr lang="en-US" altLang="en-US" dirty="0"/>
          </a:p>
        </p:txBody>
      </p:sp>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Lst>
  <p:hf hdr="0" ftr="0" dt="0"/>
  <p:txStyles>
    <p:titleStyle>
      <a:lvl1pPr algn="ctr" rtl="0" eaLnBrk="0" fontAlgn="base" hangingPunct="0">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2800">
          <a:solidFill>
            <a:srgbClr val="D9D9D9"/>
          </a:solidFill>
          <a:latin typeface="Arial" charset="0"/>
        </a:defRPr>
      </a:lvl2pPr>
      <a:lvl3pPr algn="ctr" rtl="0" eaLnBrk="0" fontAlgn="base" hangingPunct="0">
        <a:spcBef>
          <a:spcPct val="0"/>
        </a:spcBef>
        <a:spcAft>
          <a:spcPct val="0"/>
        </a:spcAft>
        <a:defRPr sz="2800">
          <a:solidFill>
            <a:srgbClr val="D9D9D9"/>
          </a:solidFill>
          <a:latin typeface="Arial" charset="0"/>
        </a:defRPr>
      </a:lvl3pPr>
      <a:lvl4pPr algn="ctr" rtl="0" eaLnBrk="0" fontAlgn="base" hangingPunct="0">
        <a:spcBef>
          <a:spcPct val="0"/>
        </a:spcBef>
        <a:spcAft>
          <a:spcPct val="0"/>
        </a:spcAft>
        <a:defRPr sz="2800">
          <a:solidFill>
            <a:srgbClr val="D9D9D9"/>
          </a:solidFill>
          <a:latin typeface="Arial" charset="0"/>
        </a:defRPr>
      </a:lvl4pPr>
      <a:lvl5pPr algn="ctr" rtl="0" eaLnBrk="0" fontAlgn="base" hangingPunct="0">
        <a:spcBef>
          <a:spcPct val="0"/>
        </a:spcBef>
        <a:spcAft>
          <a:spcPct val="0"/>
        </a:spcAft>
        <a:defRPr sz="2800">
          <a:solidFill>
            <a:srgbClr val="D9D9D9"/>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lang="en-US" altLang="en-US" sz="2400" u="sng"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2583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115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687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259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0" indent="0" algn="l" rtl="0" eaLnBrk="0" fontAlgn="base" hangingPunct="0">
              <a:spcBef>
                <a:spcPts val="225"/>
              </a:spcBef>
              <a:spcAft>
                <a:spcPts val="900"/>
              </a:spcAft>
              <a:buNone/>
            </a:pPr>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0" name="Rectangle 6"/>
          <p:cNvSpPr>
            <a:spLocks noGrp="1" noChangeArrowheads="1"/>
          </p:cNvSpPr>
          <p:nvPr>
            <p:ph type="sldNum" sz="quarter" idx="4"/>
          </p:nvPr>
        </p:nvSpPr>
        <p:spPr bwMode="auto">
          <a:xfrm>
            <a:off x="457200" y="621792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smtClean="0"/>
            </a:lvl1pPr>
          </a:lstStyle>
          <a:p>
            <a:pPr>
              <a:defRPr/>
            </a:pPr>
            <a:fld id="{9DA675E0-B23E-4672-ACB3-948FF9D6CEB4}" type="slidenum">
              <a:rPr lang="en-US" altLang="en-US">
                <a:solidFill>
                  <a:prstClr val="black"/>
                </a:solidFill>
                <a:latin typeface="Arial"/>
              </a:rPr>
              <a:pPr>
                <a:defRPr/>
              </a:pPr>
              <a:t>‹#›</a:t>
            </a:fld>
            <a:endParaRPr lang="en-US" altLang="en-US" dirty="0">
              <a:solidFill>
                <a:prstClr val="black"/>
              </a:solidFill>
              <a:latin typeface="Arial"/>
            </a:endParaRPr>
          </a:p>
        </p:txBody>
      </p:sp>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extLst>
      <p:ext uri="{BB962C8B-B14F-4D97-AF65-F5344CB8AC3E}">
        <p14:creationId xmlns:p14="http://schemas.microsoft.com/office/powerpoint/2010/main" val="368367198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hf hdr="0" ftr="0" dt="0"/>
  <p:txStyles>
    <p:titleStyle>
      <a:lvl1pPr algn="ctr" rtl="0" eaLnBrk="0" fontAlgn="base" hangingPunct="0">
        <a:spcBef>
          <a:spcPct val="0"/>
        </a:spcBef>
        <a:spcAft>
          <a:spcPct val="0"/>
        </a:spcAft>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2100">
          <a:solidFill>
            <a:srgbClr val="D9D9D9"/>
          </a:solidFill>
          <a:latin typeface="Arial" charset="0"/>
        </a:defRPr>
      </a:lvl2pPr>
      <a:lvl3pPr algn="ctr" rtl="0" eaLnBrk="0" fontAlgn="base" hangingPunct="0">
        <a:spcBef>
          <a:spcPct val="0"/>
        </a:spcBef>
        <a:spcAft>
          <a:spcPct val="0"/>
        </a:spcAft>
        <a:defRPr sz="2100">
          <a:solidFill>
            <a:srgbClr val="D9D9D9"/>
          </a:solidFill>
          <a:latin typeface="Arial" charset="0"/>
        </a:defRPr>
      </a:lvl3pPr>
      <a:lvl4pPr algn="ctr" rtl="0" eaLnBrk="0" fontAlgn="base" hangingPunct="0">
        <a:spcBef>
          <a:spcPct val="0"/>
        </a:spcBef>
        <a:spcAft>
          <a:spcPct val="0"/>
        </a:spcAft>
        <a:defRPr sz="2100">
          <a:solidFill>
            <a:srgbClr val="D9D9D9"/>
          </a:solidFill>
          <a:latin typeface="Arial" charset="0"/>
        </a:defRPr>
      </a:lvl4pPr>
      <a:lvl5pPr algn="ctr" rtl="0" eaLnBrk="0" fontAlgn="base" hangingPunct="0">
        <a:spcBef>
          <a:spcPct val="0"/>
        </a:spcBef>
        <a:spcAft>
          <a:spcPct val="0"/>
        </a:spcAft>
        <a:defRPr sz="2100">
          <a:solidFill>
            <a:srgbClr val="D9D9D9"/>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lang="en-US" altLang="en-US" sz="1800" u="sng"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94373" indent="-205740" algn="l" rtl="0" eaLnBrk="0" fontAlgn="base" hangingPunct="0">
        <a:spcBef>
          <a:spcPts val="225"/>
        </a:spcBef>
        <a:spcAft>
          <a:spcPts val="900"/>
        </a:spcAft>
        <a:buFont typeface="Arial" panose="020B0604020202020204" pitchFamily="34" charset="0"/>
        <a:buChar char="•"/>
        <a:defRPr lang="en-US" alt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08685" indent="-205740" algn="l" rtl="0" eaLnBrk="0" fontAlgn="base" hangingPunct="0">
        <a:spcBef>
          <a:spcPts val="225"/>
        </a:spcBef>
        <a:spcAft>
          <a:spcPts val="900"/>
        </a:spcAft>
        <a:buFont typeface="Arial" panose="020B0604020202020204" pitchFamily="34" charset="0"/>
        <a:buChar char="•"/>
        <a:defRPr lang="en-US" alt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51585" indent="-205740" algn="l" rtl="0" eaLnBrk="0" fontAlgn="base" hangingPunct="0">
        <a:spcBef>
          <a:spcPts val="225"/>
        </a:spcBef>
        <a:spcAft>
          <a:spcPts val="900"/>
        </a:spcAft>
        <a:buFont typeface="Arial" panose="020B0604020202020204" pitchFamily="34" charset="0"/>
        <a:buChar char="•"/>
        <a:defRPr lang="en-US" alt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94485" indent="-205740" algn="l" rtl="0" eaLnBrk="0" fontAlgn="base" hangingPunct="0">
        <a:spcBef>
          <a:spcPts val="225"/>
        </a:spcBef>
        <a:spcAft>
          <a:spcPts val="900"/>
        </a:spcAft>
        <a:buFont typeface="Arial" panose="020B0604020202020204" pitchFamily="34" charset="0"/>
        <a:buChar char="•"/>
        <a:defRPr lang="en-US" alt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0" indent="0" algn="l" rtl="0" eaLnBrk="0" fontAlgn="base" hangingPunct="0">
              <a:spcBef>
                <a:spcPts val="225"/>
              </a:spcBef>
              <a:spcAft>
                <a:spcPts val="900"/>
              </a:spcAft>
              <a:buNone/>
            </a:pPr>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0" name="Rectangle 6"/>
          <p:cNvSpPr>
            <a:spLocks noGrp="1" noChangeArrowheads="1"/>
          </p:cNvSpPr>
          <p:nvPr>
            <p:ph type="sldNum" sz="quarter" idx="4"/>
          </p:nvPr>
        </p:nvSpPr>
        <p:spPr bwMode="auto">
          <a:xfrm>
            <a:off x="457200" y="621792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smtClean="0"/>
            </a:lvl1pPr>
          </a:lstStyle>
          <a:p>
            <a:pPr>
              <a:defRPr/>
            </a:pPr>
            <a:fld id="{9DA675E0-B23E-4672-ACB3-948FF9D6CEB4}" type="slidenum">
              <a:rPr lang="en-US" altLang="en-US">
                <a:solidFill>
                  <a:prstClr val="black"/>
                </a:solidFill>
                <a:latin typeface="Arial"/>
              </a:rPr>
              <a:pPr>
                <a:defRPr/>
              </a:pPr>
              <a:t>‹#›</a:t>
            </a:fld>
            <a:endParaRPr lang="en-US" altLang="en-US" dirty="0">
              <a:solidFill>
                <a:prstClr val="black"/>
              </a:solidFill>
              <a:latin typeface="Arial"/>
            </a:endParaRPr>
          </a:p>
        </p:txBody>
      </p:sp>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extLst>
      <p:ext uri="{BB962C8B-B14F-4D97-AF65-F5344CB8AC3E}">
        <p14:creationId xmlns:p14="http://schemas.microsoft.com/office/powerpoint/2010/main" val="36045527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ctr" rtl="0" eaLnBrk="0" fontAlgn="base" hangingPunct="0">
        <a:spcBef>
          <a:spcPct val="0"/>
        </a:spcBef>
        <a:spcAft>
          <a:spcPct val="0"/>
        </a:spcAft>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2100">
          <a:solidFill>
            <a:srgbClr val="D9D9D9"/>
          </a:solidFill>
          <a:latin typeface="Arial" charset="0"/>
        </a:defRPr>
      </a:lvl2pPr>
      <a:lvl3pPr algn="ctr" rtl="0" eaLnBrk="0" fontAlgn="base" hangingPunct="0">
        <a:spcBef>
          <a:spcPct val="0"/>
        </a:spcBef>
        <a:spcAft>
          <a:spcPct val="0"/>
        </a:spcAft>
        <a:defRPr sz="2100">
          <a:solidFill>
            <a:srgbClr val="D9D9D9"/>
          </a:solidFill>
          <a:latin typeface="Arial" charset="0"/>
        </a:defRPr>
      </a:lvl3pPr>
      <a:lvl4pPr algn="ctr" rtl="0" eaLnBrk="0" fontAlgn="base" hangingPunct="0">
        <a:spcBef>
          <a:spcPct val="0"/>
        </a:spcBef>
        <a:spcAft>
          <a:spcPct val="0"/>
        </a:spcAft>
        <a:defRPr sz="2100">
          <a:solidFill>
            <a:srgbClr val="D9D9D9"/>
          </a:solidFill>
          <a:latin typeface="Arial" charset="0"/>
        </a:defRPr>
      </a:lvl4pPr>
      <a:lvl5pPr algn="ctr" rtl="0" eaLnBrk="0" fontAlgn="base" hangingPunct="0">
        <a:spcBef>
          <a:spcPct val="0"/>
        </a:spcBef>
        <a:spcAft>
          <a:spcPct val="0"/>
        </a:spcAft>
        <a:defRPr sz="2100">
          <a:solidFill>
            <a:srgbClr val="D9D9D9"/>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lang="en-US" altLang="en-US" sz="1800" u="sng"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94373" indent="-205740" algn="l" rtl="0" eaLnBrk="0" fontAlgn="base" hangingPunct="0">
        <a:spcBef>
          <a:spcPts val="225"/>
        </a:spcBef>
        <a:spcAft>
          <a:spcPts val="900"/>
        </a:spcAft>
        <a:buFont typeface="Arial" panose="020B0604020202020204" pitchFamily="34" charset="0"/>
        <a:buChar char="•"/>
        <a:defRPr lang="en-US" alt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08685" indent="-205740" algn="l" rtl="0" eaLnBrk="0" fontAlgn="base" hangingPunct="0">
        <a:spcBef>
          <a:spcPts val="225"/>
        </a:spcBef>
        <a:spcAft>
          <a:spcPts val="900"/>
        </a:spcAft>
        <a:buFont typeface="Arial" panose="020B0604020202020204" pitchFamily="34" charset="0"/>
        <a:buChar char="•"/>
        <a:defRPr lang="en-US" alt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51585" indent="-205740" algn="l" rtl="0" eaLnBrk="0" fontAlgn="base" hangingPunct="0">
        <a:spcBef>
          <a:spcPts val="225"/>
        </a:spcBef>
        <a:spcAft>
          <a:spcPts val="900"/>
        </a:spcAft>
        <a:buFont typeface="Arial" panose="020B0604020202020204" pitchFamily="34" charset="0"/>
        <a:buChar char="•"/>
        <a:defRPr lang="en-US" alt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94485" indent="-205740" algn="l" rtl="0" eaLnBrk="0" fontAlgn="base" hangingPunct="0">
        <a:spcBef>
          <a:spcPts val="225"/>
        </a:spcBef>
        <a:spcAft>
          <a:spcPts val="900"/>
        </a:spcAft>
        <a:buFont typeface="Arial" panose="020B0604020202020204" pitchFamily="34" charset="0"/>
        <a:buChar char="•"/>
        <a:defRPr lang="en-US" altLang="en-US" sz="15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de.sa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tion.state.pa.u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txBox="1">
            <a:spLocks/>
          </p:cNvSpPr>
          <p:nvPr/>
        </p:nvSpPr>
        <p:spPr bwMode="auto">
          <a:xfrm>
            <a:off x="685800" y="1295400"/>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smtClean="0">
                <a:latin typeface="Verdana" panose="020B0604030504040204" pitchFamily="34" charset="0"/>
                <a:ea typeface="Verdana" panose="020B0604030504040204" pitchFamily="34" charset="0"/>
                <a:cs typeface="Verdana" panose="020B0604030504040204" pitchFamily="34" charset="0"/>
              </a:rPr>
              <a:t>Course 4A: Staff Navigation</a:t>
            </a:r>
            <a:endParaRPr lang="en-US" altLang="en-US" sz="4400" dirty="0">
              <a:latin typeface="Verdana" panose="020B0604030504040204" pitchFamily="34" charset="0"/>
              <a:ea typeface="Verdana" panose="020B0604030504040204" pitchFamily="34" charset="0"/>
              <a:cs typeface="Verdana" panose="020B0604030504040204" pitchFamily="34" charset="0"/>
            </a:endParaRPr>
          </a:p>
        </p:txBody>
      </p:sp>
      <p:sp>
        <p:nvSpPr>
          <p:cNvPr id="3077" name="Subtitle 2"/>
          <p:cNvSpPr>
            <a:spLocks noGrp="1"/>
          </p:cNvSpPr>
          <p:nvPr>
            <p:ph type="subTitle" idx="1"/>
          </p:nvPr>
        </p:nvSpPr>
        <p:spPr>
          <a:xfrm>
            <a:off x="1371600" y="3886200"/>
            <a:ext cx="6400800" cy="609600"/>
          </a:xfrm>
        </p:spPr>
        <p:txBody>
          <a:bodyPr/>
          <a:lstStyle/>
          <a:p>
            <a:pPr eaLnBrk="1" hangingPunct="1">
              <a:spcBef>
                <a:spcPct val="0"/>
              </a:spcBef>
            </a:pPr>
            <a:r>
              <a:rPr lang="en-US" altLang="en-US" sz="2400" u="none"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Document #C4A.2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83" y="5943600"/>
            <a:ext cx="2556017"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Accessing Test Environment</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10</a:t>
            </a:fld>
            <a:endParaRPr lang="en-US" altLang="en-US" dirty="0">
              <a:solidFill>
                <a:prstClr val="black"/>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37870" b="8035"/>
          <a:stretch/>
        </p:blipFill>
        <p:spPr>
          <a:xfrm>
            <a:off x="1143000" y="1905000"/>
            <a:ext cx="3819404" cy="4115866"/>
          </a:xfrm>
          <a:prstGeom prst="rect">
            <a:avLst/>
          </a:prstGeom>
          <a:effectLst>
            <a:outerShdw blurRad="63500" sx="102000" sy="102000" algn="ctr" rotWithShape="0">
              <a:prstClr val="black">
                <a:alpha val="40000"/>
              </a:prstClr>
            </a:outerShdw>
          </a:effectLst>
        </p:spPr>
      </p:pic>
      <p:sp>
        <p:nvSpPr>
          <p:cNvPr id="7" name="Rectangle 6"/>
          <p:cNvSpPr/>
          <p:nvPr/>
        </p:nvSpPr>
        <p:spPr>
          <a:xfrm>
            <a:off x="998714" y="5715000"/>
            <a:ext cx="971550" cy="22066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8" name="Right Arrow 7"/>
          <p:cNvSpPr/>
          <p:nvPr/>
        </p:nvSpPr>
        <p:spPr>
          <a:xfrm rot="8628282">
            <a:off x="1987049" y="4898220"/>
            <a:ext cx="628650" cy="285749"/>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9" name="TextBox 8"/>
          <p:cNvSpPr txBox="1"/>
          <p:nvPr/>
        </p:nvSpPr>
        <p:spPr>
          <a:xfrm>
            <a:off x="5506703" y="1905000"/>
            <a:ext cx="3125995" cy="1631216"/>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Click on </a:t>
            </a: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Testing</a:t>
            </a: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 if you have NOT moved your Dashboard data to Production</a:t>
            </a:r>
          </a:p>
        </p:txBody>
      </p:sp>
    </p:spTree>
    <p:extLst>
      <p:ext uri="{BB962C8B-B14F-4D97-AF65-F5344CB8AC3E}">
        <p14:creationId xmlns:p14="http://schemas.microsoft.com/office/powerpoint/2010/main" val="347770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143000" y="1230284"/>
            <a:ext cx="5226090" cy="557784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School Level Early Warning System Indicators</a:t>
            </a:r>
            <a:endParaRPr lang="en-US" dirty="0"/>
          </a:p>
        </p:txBody>
      </p:sp>
      <p:sp>
        <p:nvSpPr>
          <p:cNvPr id="4" name="Slide Number Placeholder 3"/>
          <p:cNvSpPr>
            <a:spLocks noGrp="1"/>
          </p:cNvSpPr>
          <p:nvPr>
            <p:ph type="sldNum" sz="quarter" idx="12"/>
          </p:nvPr>
        </p:nvSpPr>
        <p:spPr>
          <a:xfrm>
            <a:off x="381000" y="6172200"/>
            <a:ext cx="533400" cy="502920"/>
          </a:xfrm>
        </p:spPr>
        <p:txBody>
          <a:bodyPr/>
          <a:lstStyle/>
          <a:p>
            <a:pPr>
              <a:defRPr/>
            </a:pPr>
            <a:fld id="{9FF4DA41-66A1-4489-9499-879D688EB05A}" type="slidenum">
              <a:rPr lang="en-US" altLang="en-US" smtClean="0"/>
              <a:pPr>
                <a:defRPr/>
              </a:pPr>
              <a:t>100</a:t>
            </a:fld>
            <a:endParaRPr lang="en-US" altLang="en-US" dirty="0"/>
          </a:p>
        </p:txBody>
      </p:sp>
      <p:sp>
        <p:nvSpPr>
          <p:cNvPr id="6" name="Rectangle 5"/>
          <p:cNvSpPr/>
          <p:nvPr/>
        </p:nvSpPr>
        <p:spPr>
          <a:xfrm>
            <a:off x="6477000" y="1230284"/>
            <a:ext cx="2445085" cy="3170099"/>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S</a:t>
            </a:r>
            <a:r>
              <a:rPr lang="en-US" sz="2000" dirty="0" smtClean="0">
                <a:latin typeface="Verdana" panose="020B0604030504040204" pitchFamily="34" charset="0"/>
                <a:ea typeface="Verdana" panose="020B0604030504040204" pitchFamily="34" charset="0"/>
                <a:cs typeface="Verdana" panose="020B0604030504040204" pitchFamily="34" charset="0"/>
              </a:rPr>
              <a:t>chool Level Early Warning Indicators include: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Failing Summary</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Percent Failing</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Percent Caution</a:t>
            </a:r>
          </a:p>
          <a:p>
            <a:pPr lvl="1"/>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57536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EWS: Failing Summary</a:t>
            </a:r>
            <a:endParaRPr lang="en-US" dirty="0"/>
          </a:p>
        </p:txBody>
      </p:sp>
      <p:sp>
        <p:nvSpPr>
          <p:cNvPr id="4" name="Slide Number Placeholder 3"/>
          <p:cNvSpPr>
            <a:spLocks noGrp="1"/>
          </p:cNvSpPr>
          <p:nvPr>
            <p:ph type="sldNum" sz="quarter" idx="12"/>
          </p:nvPr>
        </p:nvSpPr>
        <p:spPr>
          <a:xfrm>
            <a:off x="457200" y="6217920"/>
            <a:ext cx="685800" cy="411480"/>
          </a:xfrm>
        </p:spPr>
        <p:txBody>
          <a:bodyPr/>
          <a:lstStyle/>
          <a:p>
            <a:pPr>
              <a:defRPr/>
            </a:pPr>
            <a:fld id="{9FF4DA41-66A1-4489-9499-879D688EB05A}" type="slidenum">
              <a:rPr lang="en-US" altLang="en-US" smtClean="0"/>
              <a:pPr>
                <a:defRPr/>
              </a:pPr>
              <a:t>101</a:t>
            </a:fld>
            <a:endParaRPr lang="en-US" alt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76" t="43000" r="21249" b="28000"/>
          <a:stretch/>
        </p:blipFill>
        <p:spPr bwMode="auto">
          <a:xfrm>
            <a:off x="76200" y="1295400"/>
            <a:ext cx="8986346" cy="27432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782" y="4158764"/>
            <a:ext cx="3083473" cy="1938992"/>
          </a:xfrm>
          <a:prstGeom prst="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txBody>
          <a:bodyPr wrap="square" rtlCol="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Metric Value</a:t>
            </a:r>
            <a:r>
              <a:rPr lang="en-US" sz="2000" dirty="0" smtClean="0">
                <a:latin typeface="Verdana" panose="020B0604030504040204" pitchFamily="34" charset="0"/>
                <a:ea typeface="Verdana" panose="020B0604030504040204" pitchFamily="34" charset="0"/>
                <a:cs typeface="Verdana" panose="020B0604030504040204" pitchFamily="34" charset="0"/>
              </a:rPr>
              <a:t>: % of students in each category </a:t>
            </a:r>
          </a:p>
          <a:p>
            <a:r>
              <a:rPr lang="en-US" sz="2000" b="1" dirty="0" smtClean="0">
                <a:latin typeface="Verdana" panose="020B0604030504040204" pitchFamily="34" charset="0"/>
                <a:ea typeface="Verdana" panose="020B0604030504040204" pitchFamily="34" charset="0"/>
                <a:cs typeface="Verdana" panose="020B0604030504040204" pitchFamily="34" charset="0"/>
              </a:rPr>
              <a:t>Trend: </a:t>
            </a:r>
            <a:r>
              <a:rPr lang="en-US" sz="2000" dirty="0" smtClean="0">
                <a:latin typeface="Verdana" panose="020B0604030504040204" pitchFamily="34" charset="0"/>
                <a:ea typeface="Verdana" panose="020B0604030504040204" pitchFamily="34" charset="0"/>
                <a:cs typeface="Verdana" panose="020B0604030504040204" pitchFamily="34" charset="0"/>
              </a:rPr>
              <a:t>Indicates if % is increasing/decreasing</a:t>
            </a:r>
          </a:p>
        </p:txBody>
      </p:sp>
      <p:sp>
        <p:nvSpPr>
          <p:cNvPr id="7" name="TextBox 6"/>
          <p:cNvSpPr txBox="1"/>
          <p:nvPr/>
        </p:nvSpPr>
        <p:spPr>
          <a:xfrm>
            <a:off x="3159673" y="4158764"/>
            <a:ext cx="2819400" cy="1938992"/>
          </a:xfrm>
          <a:prstGeom prst="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txBody>
          <a:bodyPr wrap="square" rtlCol="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School Goal</a:t>
            </a:r>
            <a:r>
              <a:rPr lang="en-US" sz="2000" dirty="0" smtClean="0">
                <a:latin typeface="Verdana" panose="020B0604030504040204" pitchFamily="34" charset="0"/>
                <a:ea typeface="Verdana" panose="020B0604030504040204" pitchFamily="34" charset="0"/>
                <a:cs typeface="Verdana" panose="020B0604030504040204" pitchFamily="34" charset="0"/>
              </a:rPr>
              <a:t>: % set by administrator </a:t>
            </a:r>
          </a:p>
          <a:p>
            <a:r>
              <a:rPr lang="en-US" sz="2000" b="1" dirty="0" smtClean="0">
                <a:latin typeface="Verdana" panose="020B0604030504040204" pitchFamily="34" charset="0"/>
                <a:ea typeface="Verdana" panose="020B0604030504040204" pitchFamily="34" charset="0"/>
                <a:cs typeface="Verdana" panose="020B0604030504040204" pitchFamily="34" charset="0"/>
              </a:rPr>
              <a:t>Difference from Goal: </a:t>
            </a:r>
            <a:r>
              <a:rPr lang="en-US" sz="2000" dirty="0" smtClean="0">
                <a:latin typeface="Verdana" panose="020B0604030504040204" pitchFamily="34" charset="0"/>
                <a:ea typeface="Verdana" panose="020B0604030504040204" pitchFamily="34" charset="0"/>
                <a:cs typeface="Verdana" panose="020B0604030504040204" pitchFamily="34" charset="0"/>
              </a:rPr>
              <a:t>% difference between school goal &amp; current %</a:t>
            </a:r>
          </a:p>
        </p:txBody>
      </p:sp>
      <p:sp>
        <p:nvSpPr>
          <p:cNvPr id="8" name="TextBox 7"/>
          <p:cNvSpPr txBox="1"/>
          <p:nvPr/>
        </p:nvSpPr>
        <p:spPr>
          <a:xfrm>
            <a:off x="6034490" y="4131055"/>
            <a:ext cx="3028055" cy="1938992"/>
          </a:xfrm>
          <a:prstGeom prst="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txBody>
          <a:bodyPr wrap="square" rtlCol="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Student Attainment: </a:t>
            </a:r>
            <a:r>
              <a:rPr lang="en-US" sz="2000" dirty="0" smtClean="0">
                <a:latin typeface="Verdana" panose="020B0604030504040204" pitchFamily="34" charset="0"/>
                <a:ea typeface="Verdana" panose="020B0604030504040204" pitchFamily="34" charset="0"/>
                <a:cs typeface="Verdana" panose="020B0604030504040204" pitchFamily="34" charset="0"/>
              </a:rPr>
              <a:t>student to group ratio indicating how many students achieved the school goal</a:t>
            </a:r>
          </a:p>
        </p:txBody>
      </p:sp>
    </p:spTree>
    <p:extLst>
      <p:ext uri="{BB962C8B-B14F-4D97-AF65-F5344CB8AC3E}">
        <p14:creationId xmlns:p14="http://schemas.microsoft.com/office/powerpoint/2010/main" val="27388333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EWS: Percent Failing</a:t>
            </a:r>
            <a:endParaRPr lang="en-US" dirty="0"/>
          </a:p>
        </p:txBody>
      </p:sp>
      <p:sp>
        <p:nvSpPr>
          <p:cNvPr id="4" name="Slide Number Placeholder 3"/>
          <p:cNvSpPr>
            <a:spLocks noGrp="1"/>
          </p:cNvSpPr>
          <p:nvPr>
            <p:ph type="sldNum" sz="quarter" idx="12"/>
          </p:nvPr>
        </p:nvSpPr>
        <p:spPr>
          <a:xfrm>
            <a:off x="457200" y="6217920"/>
            <a:ext cx="533400" cy="189904"/>
          </a:xfrm>
        </p:spPr>
        <p:txBody>
          <a:bodyPr/>
          <a:lstStyle/>
          <a:p>
            <a:pPr>
              <a:defRPr/>
            </a:pPr>
            <a:fld id="{9FF4DA41-66A1-4489-9499-879D688EB05A}" type="slidenum">
              <a:rPr lang="en-US" altLang="en-US" smtClean="0"/>
              <a:pPr>
                <a:defRPr/>
              </a:pPr>
              <a:t>102</a:t>
            </a:fld>
            <a:endParaRPr lang="en-US" altLang="en-US" dirty="0"/>
          </a:p>
        </p:txBody>
      </p:sp>
      <p:sp>
        <p:nvSpPr>
          <p:cNvPr id="13" name="TextBox 12"/>
          <p:cNvSpPr txBox="1"/>
          <p:nvPr/>
        </p:nvSpPr>
        <p:spPr>
          <a:xfrm>
            <a:off x="5962357" y="1217775"/>
            <a:ext cx="3181643" cy="2862322"/>
          </a:xfrm>
          <a:prstGeom prst="rect">
            <a:avLst/>
          </a:prstGeom>
          <a:solidFill>
            <a:schemeClr val="bg1"/>
          </a:solidFill>
          <a:ln>
            <a:solidFill>
              <a:schemeClr val="bg1"/>
            </a:solidFill>
          </a:ln>
          <a:effectLst/>
        </p:spPr>
        <p:txBody>
          <a:bodyPr wrap="square" rtlCol="0">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Percent Failing</a:t>
            </a:r>
            <a:r>
              <a:rPr lang="en-US" sz="2000" dirty="0">
                <a:latin typeface="Verdana" panose="020B0604030504040204" pitchFamily="34" charset="0"/>
                <a:ea typeface="Verdana" panose="020B0604030504040204" pitchFamily="34" charset="0"/>
                <a:cs typeface="Verdana" panose="020B0604030504040204" pitchFamily="34" charset="0"/>
              </a:rPr>
              <a:t>:</a:t>
            </a:r>
            <a:r>
              <a:rPr lang="en-US" sz="2000" dirty="0" smtClean="0">
                <a:latin typeface="Verdana" panose="020B0604030504040204" pitchFamily="34" charset="0"/>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Percent of students triggering each of the main Early Warning Indicators:</a:t>
            </a:r>
          </a:p>
          <a:p>
            <a:pPr marL="800100" lvl="1" indent="-34290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A</a:t>
            </a:r>
            <a:r>
              <a:rPr lang="en-US" sz="2000" dirty="0" smtClean="0">
                <a:latin typeface="Verdana" panose="020B0604030504040204" pitchFamily="34" charset="0"/>
                <a:ea typeface="Verdana" panose="020B0604030504040204" pitchFamily="34" charset="0"/>
                <a:cs typeface="Verdana" panose="020B0604030504040204" pitchFamily="34" charset="0"/>
              </a:rPr>
              <a:t>ttendance, </a:t>
            </a:r>
          </a:p>
          <a:p>
            <a:pPr marL="800100" lvl="1" indent="-34290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B</a:t>
            </a:r>
            <a:r>
              <a:rPr lang="en-US" sz="2000" dirty="0" smtClean="0">
                <a:latin typeface="Verdana" panose="020B0604030504040204" pitchFamily="34" charset="0"/>
                <a:ea typeface="Verdana" panose="020B0604030504040204" pitchFamily="34" charset="0"/>
                <a:cs typeface="Verdana" panose="020B0604030504040204" pitchFamily="34" charset="0"/>
              </a:rPr>
              <a:t>ehavior </a:t>
            </a:r>
          </a:p>
          <a:p>
            <a:pPr marL="800100" lvl="1" indent="-34290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C</a:t>
            </a:r>
            <a:r>
              <a:rPr lang="en-US" sz="2000" dirty="0" smtClean="0">
                <a:latin typeface="Verdana" panose="020B0604030504040204" pitchFamily="34" charset="0"/>
                <a:ea typeface="Verdana" panose="020B0604030504040204" pitchFamily="34" charset="0"/>
                <a:cs typeface="Verdana" panose="020B0604030504040204" pitchFamily="34" charset="0"/>
              </a:rPr>
              <a:t>ourse Performance</a:t>
            </a:r>
            <a:r>
              <a:rPr lang="en-US" sz="2000" dirty="0" smtClean="0"/>
              <a:t>.</a:t>
            </a:r>
          </a:p>
        </p:txBody>
      </p:sp>
      <p:pic>
        <p:nvPicPr>
          <p:cNvPr id="2" name="Picture 1"/>
          <p:cNvPicPr>
            <a:picLocks noChangeAspect="1"/>
          </p:cNvPicPr>
          <p:nvPr/>
        </p:nvPicPr>
        <p:blipFill>
          <a:blip r:embed="rId3"/>
          <a:stretch>
            <a:fillRect/>
          </a:stretch>
        </p:blipFill>
        <p:spPr>
          <a:xfrm>
            <a:off x="357021" y="1268151"/>
            <a:ext cx="5586286" cy="4471715"/>
          </a:xfrm>
          <a:prstGeom prst="rect">
            <a:avLst/>
          </a:prstGeom>
          <a:effectLst>
            <a:outerShdw blurRad="63500" sx="102000" sy="102000" algn="ctr" rotWithShape="0">
              <a:prstClr val="black">
                <a:alpha val="40000"/>
              </a:prstClr>
            </a:outerShdw>
          </a:effectLst>
        </p:spPr>
      </p:pic>
      <p:sp>
        <p:nvSpPr>
          <p:cNvPr id="17" name="Rectangle 16"/>
          <p:cNvSpPr/>
          <p:nvPr/>
        </p:nvSpPr>
        <p:spPr>
          <a:xfrm>
            <a:off x="398600" y="2067609"/>
            <a:ext cx="3905790" cy="3798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19382" y="2984019"/>
            <a:ext cx="3650088" cy="3798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57021" y="4432033"/>
            <a:ext cx="5434179" cy="3798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9345180">
            <a:off x="2505474" y="401673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rot="9345180">
            <a:off x="2505474" y="262046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9345180">
            <a:off x="2505473" y="168631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5880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EWS: Percent Caution</a:t>
            </a:r>
            <a:endParaRPr lang="en-US" dirty="0"/>
          </a:p>
        </p:txBody>
      </p:sp>
      <p:sp>
        <p:nvSpPr>
          <p:cNvPr id="4" name="Slide Number Placeholder 3"/>
          <p:cNvSpPr>
            <a:spLocks noGrp="1"/>
          </p:cNvSpPr>
          <p:nvPr>
            <p:ph type="sldNum" sz="quarter" idx="12"/>
          </p:nvPr>
        </p:nvSpPr>
        <p:spPr>
          <a:xfrm>
            <a:off x="457200" y="6217920"/>
            <a:ext cx="533400" cy="335280"/>
          </a:xfrm>
        </p:spPr>
        <p:txBody>
          <a:bodyPr/>
          <a:lstStyle/>
          <a:p>
            <a:pPr>
              <a:defRPr/>
            </a:pPr>
            <a:fld id="{9FF4DA41-66A1-4489-9499-879D688EB05A}" type="slidenum">
              <a:rPr lang="en-US" altLang="en-US" smtClean="0"/>
              <a:pPr>
                <a:defRPr/>
              </a:pPr>
              <a:t>103</a:t>
            </a:fld>
            <a:endParaRPr lang="en-US" altLang="en-US" dirty="0"/>
          </a:p>
        </p:txBody>
      </p:sp>
      <p:sp>
        <p:nvSpPr>
          <p:cNvPr id="13" name="TextBox 12"/>
          <p:cNvSpPr txBox="1"/>
          <p:nvPr/>
        </p:nvSpPr>
        <p:spPr>
          <a:xfrm>
            <a:off x="5828883" y="1673301"/>
            <a:ext cx="3127163" cy="2862322"/>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Percent Caution: </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Percent of students who have accrued absences, behavior incidents and/or poor course grades, but have not yet fallen into the “at-risk” category</a:t>
            </a:r>
          </a:p>
        </p:txBody>
      </p:sp>
      <p:pic>
        <p:nvPicPr>
          <p:cNvPr id="2" name="Picture 1"/>
          <p:cNvPicPr>
            <a:picLocks noChangeAspect="1"/>
          </p:cNvPicPr>
          <p:nvPr/>
        </p:nvPicPr>
        <p:blipFill>
          <a:blip r:embed="rId3"/>
          <a:stretch>
            <a:fillRect/>
          </a:stretch>
        </p:blipFill>
        <p:spPr>
          <a:xfrm>
            <a:off x="81327" y="1596956"/>
            <a:ext cx="5493714" cy="4100572"/>
          </a:xfrm>
          <a:prstGeom prst="rect">
            <a:avLst/>
          </a:prstGeom>
          <a:effectLst>
            <a:outerShdw blurRad="63500" sx="102000" sy="102000" algn="ctr" rotWithShape="0">
              <a:prstClr val="black">
                <a:alpha val="40000"/>
              </a:prstClr>
            </a:outerShdw>
          </a:effectLst>
        </p:spPr>
      </p:pic>
      <p:sp>
        <p:nvSpPr>
          <p:cNvPr id="17" name="Rectangle 16"/>
          <p:cNvSpPr/>
          <p:nvPr/>
        </p:nvSpPr>
        <p:spPr>
          <a:xfrm>
            <a:off x="120783" y="4470239"/>
            <a:ext cx="5454257" cy="3798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20782" y="3328899"/>
            <a:ext cx="3917817" cy="3798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20782" y="2214539"/>
            <a:ext cx="3917817" cy="3798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9345180">
            <a:off x="4119315" y="416524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rot="9345180">
            <a:off x="4119315" y="314045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9345180">
            <a:off x="4119315" y="200117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73525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09147" y="1399308"/>
            <a:ext cx="8401905" cy="300279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School Level Intervention Catalog Overview</a:t>
            </a:r>
            <a:endParaRPr lang="en-US" dirty="0"/>
          </a:p>
        </p:txBody>
      </p:sp>
      <p:sp>
        <p:nvSpPr>
          <p:cNvPr id="4" name="Slide Number Placeholder 3"/>
          <p:cNvSpPr>
            <a:spLocks noGrp="1"/>
          </p:cNvSpPr>
          <p:nvPr>
            <p:ph type="sldNum" sz="quarter" idx="12"/>
          </p:nvPr>
        </p:nvSpPr>
        <p:spPr>
          <a:xfrm>
            <a:off x="457200" y="6217920"/>
            <a:ext cx="685800" cy="335280"/>
          </a:xfrm>
        </p:spPr>
        <p:txBody>
          <a:bodyPr/>
          <a:lstStyle/>
          <a:p>
            <a:pPr>
              <a:defRPr/>
            </a:pPr>
            <a:fld id="{9FF4DA41-66A1-4489-9499-879D688EB05A}" type="slidenum">
              <a:rPr lang="en-US" altLang="en-US" smtClean="0"/>
              <a:pPr>
                <a:defRPr/>
              </a:pPr>
              <a:t>104</a:t>
            </a:fld>
            <a:endParaRPr lang="en-US" altLang="en-US" dirty="0"/>
          </a:p>
        </p:txBody>
      </p:sp>
      <p:sp>
        <p:nvSpPr>
          <p:cNvPr id="6" name="Rectangle 5"/>
          <p:cNvSpPr/>
          <p:nvPr/>
        </p:nvSpPr>
        <p:spPr>
          <a:xfrm>
            <a:off x="6690200" y="1427246"/>
            <a:ext cx="2201763" cy="43902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5791200" y="145960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14400" y="4800600"/>
            <a:ext cx="7391400" cy="1323439"/>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Under the Interventions Tab, Staff members can view and search for the Interventions available at their school and/or district</a:t>
            </a:r>
          </a:p>
          <a:p>
            <a:pPr lvl="1"/>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40878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Viewing Interventions </a:t>
            </a:r>
            <a:endParaRPr lang="en-US" dirty="0"/>
          </a:p>
        </p:txBody>
      </p:sp>
      <p:sp>
        <p:nvSpPr>
          <p:cNvPr id="4" name="Slide Number Placeholder 3"/>
          <p:cNvSpPr>
            <a:spLocks noGrp="1"/>
          </p:cNvSpPr>
          <p:nvPr>
            <p:ph type="sldNum" sz="quarter" idx="12"/>
          </p:nvPr>
        </p:nvSpPr>
        <p:spPr>
          <a:xfrm>
            <a:off x="457200" y="6217920"/>
            <a:ext cx="609600" cy="335280"/>
          </a:xfrm>
        </p:spPr>
        <p:txBody>
          <a:bodyPr/>
          <a:lstStyle/>
          <a:p>
            <a:pPr>
              <a:defRPr/>
            </a:pPr>
            <a:fld id="{9FF4DA41-66A1-4489-9499-879D688EB05A}" type="slidenum">
              <a:rPr lang="en-US" altLang="en-US" smtClean="0"/>
              <a:pPr>
                <a:defRPr/>
              </a:pPr>
              <a:t>105</a:t>
            </a:fld>
            <a:endParaRPr lang="en-US" altLang="en-US" dirty="0"/>
          </a:p>
        </p:txBody>
      </p:sp>
      <p:pic>
        <p:nvPicPr>
          <p:cNvPr id="8" name="Picture 7"/>
          <p:cNvPicPr>
            <a:picLocks noChangeAspect="1"/>
          </p:cNvPicPr>
          <p:nvPr/>
        </p:nvPicPr>
        <p:blipFill>
          <a:blip r:embed="rId3"/>
          <a:stretch>
            <a:fillRect/>
          </a:stretch>
        </p:blipFill>
        <p:spPr>
          <a:xfrm>
            <a:off x="117619" y="1451370"/>
            <a:ext cx="8911810" cy="2663429"/>
          </a:xfrm>
          <a:prstGeom prst="rect">
            <a:avLst/>
          </a:prstGeom>
          <a:effectLst>
            <a:outerShdw blurRad="63500" sx="102000" sy="102000" algn="ctr" rotWithShape="0">
              <a:prstClr val="black">
                <a:alpha val="40000"/>
              </a:prstClr>
            </a:outerShdw>
          </a:effectLst>
        </p:spPr>
      </p:pic>
      <p:sp>
        <p:nvSpPr>
          <p:cNvPr id="9" name="Right Arrow 8"/>
          <p:cNvSpPr/>
          <p:nvPr/>
        </p:nvSpPr>
        <p:spPr>
          <a:xfrm rot="10800000">
            <a:off x="3428384" y="184845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579416" y="1848456"/>
            <a:ext cx="1828801" cy="421744"/>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2209800" y="34290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85800" y="4419600"/>
            <a:ext cx="7775448"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Intervention List shows interventions available </a:t>
            </a:r>
            <a:r>
              <a:rPr lang="en-US" sz="2000" dirty="0" smtClean="0">
                <a:latin typeface="Verdana" panose="020B0604030504040204" pitchFamily="34" charset="0"/>
                <a:ea typeface="Verdana" panose="020B0604030504040204" pitchFamily="34" charset="0"/>
                <a:cs typeface="Verdana" panose="020B0604030504040204" pitchFamily="34" charset="0"/>
              </a:rPr>
              <a:t>at that school and/or district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Only the Intervention Catalog Coordinator and Dashboard Administrator have rights to add/delete/edit Interventions in the Intervention Catalog</a:t>
            </a:r>
          </a:p>
        </p:txBody>
      </p:sp>
    </p:spTree>
    <p:extLst>
      <p:ext uri="{BB962C8B-B14F-4D97-AF65-F5344CB8AC3E}">
        <p14:creationId xmlns:p14="http://schemas.microsoft.com/office/powerpoint/2010/main" val="7889562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rotWithShape="1">
          <a:blip r:embed="rId3"/>
          <a:srcRect l="776" t="3809" r="1511" b="6447"/>
          <a:stretch/>
        </p:blipFill>
        <p:spPr bwMode="auto">
          <a:xfrm>
            <a:off x="152400" y="1587544"/>
            <a:ext cx="8821530" cy="196035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Viewing Interventions: More</a:t>
            </a:r>
            <a:endParaRPr lang="en-US" dirty="0"/>
          </a:p>
        </p:txBody>
      </p:sp>
      <p:sp>
        <p:nvSpPr>
          <p:cNvPr id="4" name="Slide Number Placeholder 3"/>
          <p:cNvSpPr>
            <a:spLocks noGrp="1"/>
          </p:cNvSpPr>
          <p:nvPr>
            <p:ph type="sldNum" sz="quarter" idx="12"/>
          </p:nvPr>
        </p:nvSpPr>
        <p:spPr>
          <a:xfrm>
            <a:off x="457200" y="6217920"/>
            <a:ext cx="609600" cy="335280"/>
          </a:xfrm>
        </p:spPr>
        <p:txBody>
          <a:bodyPr/>
          <a:lstStyle/>
          <a:p>
            <a:pPr>
              <a:defRPr/>
            </a:pPr>
            <a:fld id="{9FF4DA41-66A1-4489-9499-879D688EB05A}" type="slidenum">
              <a:rPr lang="en-US" altLang="en-US" smtClean="0"/>
              <a:pPr>
                <a:defRPr/>
              </a:pPr>
              <a:t>106</a:t>
            </a:fld>
            <a:endParaRPr lang="en-US" altLang="en-US" dirty="0"/>
          </a:p>
        </p:txBody>
      </p:sp>
      <p:sp>
        <p:nvSpPr>
          <p:cNvPr id="9" name="Right Arrow 8"/>
          <p:cNvSpPr/>
          <p:nvPr/>
        </p:nvSpPr>
        <p:spPr>
          <a:xfrm>
            <a:off x="6934200" y="22239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00950" y="2603015"/>
            <a:ext cx="1257299" cy="94488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601096" y="3931384"/>
            <a:ext cx="6628504" cy="1631216"/>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Next to each Intervention is a </a:t>
            </a:r>
            <a:r>
              <a:rPr lang="en-US" sz="2000" b="1" dirty="0" smtClean="0">
                <a:latin typeface="Verdana" panose="020B0604030504040204" pitchFamily="34" charset="0"/>
                <a:ea typeface="Verdana" panose="020B0604030504040204" pitchFamily="34" charset="0"/>
                <a:cs typeface="Verdana" panose="020B0604030504040204" pitchFamily="34" charset="0"/>
              </a:rPr>
              <a:t>More</a:t>
            </a:r>
            <a:r>
              <a:rPr lang="en-US" sz="2000" dirty="0" smtClean="0">
                <a:latin typeface="Verdana" panose="020B0604030504040204" pitchFamily="34" charset="0"/>
                <a:ea typeface="Verdana" panose="020B0604030504040204" pitchFamily="34" charset="0"/>
                <a:cs typeface="Verdana" panose="020B0604030504040204" pitchFamily="34" charset="0"/>
              </a:rPr>
              <a:t> menu</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 </a:t>
            </a:r>
            <a:r>
              <a:rPr lang="en-US" sz="2000" b="1" dirty="0" smtClean="0">
                <a:latin typeface="Verdana" panose="020B0604030504040204" pitchFamily="34" charset="0"/>
                <a:ea typeface="Verdana" panose="020B0604030504040204" pitchFamily="34" charset="0"/>
                <a:cs typeface="Verdana" panose="020B0604030504040204" pitchFamily="34" charset="0"/>
              </a:rPr>
              <a:t>More </a:t>
            </a:r>
            <a:r>
              <a:rPr lang="en-US" sz="2000" dirty="0" smtClean="0">
                <a:latin typeface="Verdana" panose="020B0604030504040204" pitchFamily="34" charset="0"/>
                <a:ea typeface="Verdana" panose="020B0604030504040204" pitchFamily="34" charset="0"/>
                <a:cs typeface="Verdana" panose="020B0604030504040204" pitchFamily="34" charset="0"/>
              </a:rPr>
              <a:t>menu links to:</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Intervention Details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Intervention Reviews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 Lists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10597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Viewing Intervention Details</a:t>
            </a:r>
            <a:endParaRPr lang="en-US" dirty="0"/>
          </a:p>
        </p:txBody>
      </p:sp>
      <p:sp>
        <p:nvSpPr>
          <p:cNvPr id="4" name="Slide Number Placeholder 3"/>
          <p:cNvSpPr>
            <a:spLocks noGrp="1"/>
          </p:cNvSpPr>
          <p:nvPr>
            <p:ph type="sldNum" sz="quarter" idx="12"/>
          </p:nvPr>
        </p:nvSpPr>
        <p:spPr>
          <a:xfrm>
            <a:off x="457200" y="6217920"/>
            <a:ext cx="609600" cy="411480"/>
          </a:xfrm>
        </p:spPr>
        <p:txBody>
          <a:bodyPr/>
          <a:lstStyle/>
          <a:p>
            <a:pPr>
              <a:defRPr/>
            </a:pPr>
            <a:fld id="{9FF4DA41-66A1-4489-9499-879D688EB05A}" type="slidenum">
              <a:rPr lang="en-US" altLang="en-US" smtClean="0"/>
              <a:pPr>
                <a:defRPr/>
              </a:pPr>
              <a:t>107</a:t>
            </a:fld>
            <a:endParaRPr lang="en-US" altLang="en-US" dirty="0"/>
          </a:p>
        </p:txBody>
      </p:sp>
      <p:pic>
        <p:nvPicPr>
          <p:cNvPr id="7" name="Picture 6"/>
          <p:cNvPicPr>
            <a:picLocks noChangeAspect="1"/>
          </p:cNvPicPr>
          <p:nvPr/>
        </p:nvPicPr>
        <p:blipFill rotWithShape="1">
          <a:blip r:embed="rId3"/>
          <a:srcRect l="2200" t="1408" r="27395"/>
          <a:stretch/>
        </p:blipFill>
        <p:spPr>
          <a:xfrm>
            <a:off x="152398" y="1298766"/>
            <a:ext cx="5219089" cy="4811290"/>
          </a:xfrm>
          <a:prstGeom prst="rect">
            <a:avLst/>
          </a:prstGeom>
          <a:effectLst>
            <a:outerShdw blurRad="63500" sx="102000" sy="102000" algn="ctr" rotWithShape="0">
              <a:prstClr val="black">
                <a:alpha val="40000"/>
              </a:prstClr>
            </a:outerShdw>
          </a:effectLst>
        </p:spPr>
      </p:pic>
      <p:sp>
        <p:nvSpPr>
          <p:cNvPr id="10" name="Right Arrow 9"/>
          <p:cNvSpPr/>
          <p:nvPr/>
        </p:nvSpPr>
        <p:spPr>
          <a:xfrm rot="10800000">
            <a:off x="2019301" y="18288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71487" y="1298769"/>
            <a:ext cx="3620114" cy="5016758"/>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Select Details from the </a:t>
            </a:r>
            <a:r>
              <a:rPr lang="en-US" sz="2000" b="1" dirty="0" smtClean="0">
                <a:latin typeface="Verdana" panose="020B0604030504040204" pitchFamily="34" charset="0"/>
                <a:ea typeface="Verdana" panose="020B0604030504040204" pitchFamily="34" charset="0"/>
                <a:cs typeface="Verdana" panose="020B0604030504040204" pitchFamily="34" charset="0"/>
              </a:rPr>
              <a:t>More </a:t>
            </a:r>
            <a:r>
              <a:rPr lang="en-US" sz="2000" dirty="0" smtClean="0">
                <a:latin typeface="Verdana" panose="020B0604030504040204" pitchFamily="34" charset="0"/>
                <a:ea typeface="Verdana" panose="020B0604030504040204" pitchFamily="34" charset="0"/>
                <a:cs typeface="Verdana" panose="020B0604030504040204" pitchFamily="34" charset="0"/>
              </a:rPr>
              <a:t> menu or click  </a:t>
            </a:r>
            <a:r>
              <a:rPr lang="en-US" sz="2000" dirty="0">
                <a:latin typeface="Verdana" panose="020B0604030504040204" pitchFamily="34" charset="0"/>
                <a:ea typeface="Verdana" panose="020B0604030504040204" pitchFamily="34" charset="0"/>
                <a:cs typeface="Verdana" panose="020B0604030504040204" pitchFamily="34" charset="0"/>
              </a:rPr>
              <a:t>on the intervention name to view Intervention </a:t>
            </a:r>
            <a:r>
              <a:rPr lang="en-US" sz="2000" dirty="0" smtClean="0">
                <a:latin typeface="Verdana" panose="020B0604030504040204" pitchFamily="34" charset="0"/>
                <a:ea typeface="Verdana" panose="020B0604030504040204" pitchFamily="34" charset="0"/>
                <a:cs typeface="Verdana" panose="020B0604030504040204" pitchFamily="34" charset="0"/>
              </a:rPr>
              <a:t>Details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Details include: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Contact, Tier, Gender, Area, Population, Duration, School, Location, Grade Level, Eligibility, Cost, Parent Permission &amp; Description</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25422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spcBef>
                <a:spcPts val="0"/>
              </a:spcBef>
              <a:spcAft>
                <a:spcPts val="0"/>
              </a:spcAft>
              <a:buFont typeface="Arial" panose="020B0604020202020204" pitchFamily="34" charset="0"/>
              <a:buChar char="•"/>
            </a:pPr>
            <a:r>
              <a:rPr lang="en-US" u="none" dirty="0" smtClean="0"/>
              <a:t>Next to each Intervention we can see how many reviews have been added</a:t>
            </a:r>
          </a:p>
          <a:p>
            <a:pPr marL="342900" indent="-342900">
              <a:spcBef>
                <a:spcPts val="0"/>
              </a:spcBef>
              <a:spcAft>
                <a:spcPts val="0"/>
              </a:spcAft>
              <a:buFont typeface="Arial" panose="020B0604020202020204" pitchFamily="34" charset="0"/>
              <a:buChar char="•"/>
            </a:pPr>
            <a:r>
              <a:rPr lang="en-US" u="none" dirty="0" smtClean="0"/>
              <a:t>Once the reviews have been expanded we can review the details added by peers</a:t>
            </a:r>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Intervention Reviews</a:t>
            </a:r>
            <a:endParaRPr lang="en-US" dirty="0"/>
          </a:p>
        </p:txBody>
      </p:sp>
      <p:sp>
        <p:nvSpPr>
          <p:cNvPr id="4" name="Slide Number Placeholder 3"/>
          <p:cNvSpPr>
            <a:spLocks noGrp="1"/>
          </p:cNvSpPr>
          <p:nvPr>
            <p:ph type="sldNum" sz="quarter" idx="12"/>
          </p:nvPr>
        </p:nvSpPr>
        <p:spPr>
          <a:xfrm>
            <a:off x="457200" y="6217920"/>
            <a:ext cx="609600" cy="335280"/>
          </a:xfrm>
        </p:spPr>
        <p:txBody>
          <a:bodyPr/>
          <a:lstStyle/>
          <a:p>
            <a:pPr>
              <a:defRPr/>
            </a:pPr>
            <a:fld id="{9FF4DA41-66A1-4489-9499-879D688EB05A}" type="slidenum">
              <a:rPr lang="en-US" altLang="en-US" smtClean="0">
                <a:solidFill>
                  <a:prstClr val="black"/>
                </a:solidFill>
              </a:rPr>
              <a:pPr>
                <a:defRPr/>
              </a:pPr>
              <a:t>108</a:t>
            </a:fld>
            <a:endParaRPr lang="en-US" altLang="en-US" dirty="0">
              <a:solidFill>
                <a:prstClr val="black"/>
              </a:solidFill>
            </a:endParaRPr>
          </a:p>
        </p:txBody>
      </p:sp>
      <p:sp>
        <p:nvSpPr>
          <p:cNvPr id="9" name="Right Arrow 8"/>
          <p:cNvSpPr/>
          <p:nvPr/>
        </p:nvSpPr>
        <p:spPr>
          <a:xfrm rot="1113509">
            <a:off x="5982438" y="383173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ight Arrow 9"/>
          <p:cNvSpPr/>
          <p:nvPr/>
        </p:nvSpPr>
        <p:spPr>
          <a:xfrm rot="1081367">
            <a:off x="6210576" y="316398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rotWithShape="1">
          <a:blip r:embed="rId3"/>
          <a:srcRect l="1017" t="2499" r="3417" b="2488"/>
          <a:stretch/>
        </p:blipFill>
        <p:spPr>
          <a:xfrm>
            <a:off x="524962" y="2762974"/>
            <a:ext cx="8094076" cy="3272066"/>
          </a:xfrm>
          <a:prstGeom prst="rect">
            <a:avLst/>
          </a:prstGeom>
          <a:effectLst>
            <a:outerShdw blurRad="63500" sx="102000" sy="102000" algn="ctr" rotWithShape="0">
              <a:prstClr val="black">
                <a:alpha val="40000"/>
              </a:prstClr>
            </a:outerShdw>
          </a:effectLst>
        </p:spPr>
      </p:pic>
      <p:sp>
        <p:nvSpPr>
          <p:cNvPr id="11" name="Rectangle 10"/>
          <p:cNvSpPr/>
          <p:nvPr/>
        </p:nvSpPr>
        <p:spPr>
          <a:xfrm>
            <a:off x="1828800" y="4118892"/>
            <a:ext cx="304800" cy="26626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Arrow 11"/>
          <p:cNvSpPr/>
          <p:nvPr/>
        </p:nvSpPr>
        <p:spPr>
          <a:xfrm rot="9360277">
            <a:off x="6668051" y="476455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49392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Intervention Student List  </a:t>
            </a:r>
            <a:endParaRPr lang="en-US" dirty="0"/>
          </a:p>
        </p:txBody>
      </p:sp>
      <p:sp>
        <p:nvSpPr>
          <p:cNvPr id="2" name="Slide Number Placeholder 1"/>
          <p:cNvSpPr>
            <a:spLocks noGrp="1"/>
          </p:cNvSpPr>
          <p:nvPr>
            <p:ph type="sldNum" sz="quarter" idx="12"/>
          </p:nvPr>
        </p:nvSpPr>
        <p:spPr>
          <a:xfrm>
            <a:off x="457200" y="6217920"/>
            <a:ext cx="533400" cy="411480"/>
          </a:xfrm>
        </p:spPr>
        <p:txBody>
          <a:bodyPr/>
          <a:lstStyle/>
          <a:p>
            <a:pPr>
              <a:defRPr/>
            </a:pPr>
            <a:fld id="{B7CBC692-CCD7-4F0B-BDA6-35A7FDB246B5}" type="slidenum">
              <a:rPr lang="en-US" altLang="en-US" smtClean="0"/>
              <a:pPr>
                <a:defRPr/>
              </a:pPr>
              <a:t>109</a:t>
            </a:fld>
            <a:endParaRPr lang="en-US" altLang="en-US" dirty="0"/>
          </a:p>
        </p:txBody>
      </p:sp>
      <p:sp>
        <p:nvSpPr>
          <p:cNvPr id="4" name="Rectangle 3"/>
          <p:cNvSpPr/>
          <p:nvPr/>
        </p:nvSpPr>
        <p:spPr>
          <a:xfrm>
            <a:off x="816864" y="5154547"/>
            <a:ext cx="7412736" cy="1323439"/>
          </a:xfrm>
          <a:prstGeom prst="rect">
            <a:avLst/>
          </a:prstGeom>
        </p:spPr>
        <p:txBody>
          <a:bodyPr wrap="square">
            <a:spAutoFit/>
          </a:bodyPr>
          <a:lstStyle/>
          <a:p>
            <a:pPr marL="342900" lvl="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Assigned Students list displays all students who have been assigned this </a:t>
            </a:r>
            <a:r>
              <a:rPr lang="en-US" sz="2000" dirty="0" smtClean="0">
                <a:latin typeface="Verdana" panose="020B0604030504040204" pitchFamily="34" charset="0"/>
                <a:ea typeface="Verdana" panose="020B0604030504040204" pitchFamily="34" charset="0"/>
                <a:cs typeface="Verdana" panose="020B0604030504040204" pitchFamily="34" charset="0"/>
              </a:rPr>
              <a:t>intervention</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To view an individual student, click on the student’s </a:t>
            </a:r>
            <a:r>
              <a:rPr lang="en-US" sz="2000" dirty="0" smtClean="0">
                <a:latin typeface="Verdana" panose="020B0604030504040204" pitchFamily="34" charset="0"/>
                <a:ea typeface="Verdana" panose="020B0604030504040204" pitchFamily="34" charset="0"/>
                <a:cs typeface="Verdana" panose="020B0604030504040204" pitchFamily="34" charset="0"/>
              </a:rPr>
              <a:t>name</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5"/>
          <p:cNvPicPr>
            <a:picLocks noGrp="1" noChangeAspect="1"/>
          </p:cNvPicPr>
          <p:nvPr>
            <p:ph idx="1"/>
          </p:nvPr>
        </p:nvPicPr>
        <p:blipFill>
          <a:blip r:embed="rId3"/>
          <a:stretch>
            <a:fillRect/>
          </a:stretch>
        </p:blipFill>
        <p:spPr>
          <a:xfrm>
            <a:off x="453182" y="1239533"/>
            <a:ext cx="8247142" cy="3789524"/>
          </a:xfrm>
          <a:prstGeom prst="rect">
            <a:avLst/>
          </a:prstGeom>
          <a:effectLst>
            <a:outerShdw blurRad="63500" sx="102000" sy="102000" algn="ctr" rotWithShape="0">
              <a:prstClr val="black">
                <a:alpha val="40000"/>
              </a:prstClr>
            </a:outerShdw>
          </a:effectLst>
        </p:spPr>
      </p:pic>
      <p:sp>
        <p:nvSpPr>
          <p:cNvPr id="9" name="Right Arrow 8"/>
          <p:cNvSpPr/>
          <p:nvPr/>
        </p:nvSpPr>
        <p:spPr>
          <a:xfrm rot="2580000">
            <a:off x="140288" y="414770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158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Accessing Production Environment</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11</a:t>
            </a:fld>
            <a:endParaRPr lang="en-US" altLang="en-US" dirty="0">
              <a:solidFill>
                <a:prstClr val="black"/>
              </a:solidFill>
            </a:endParaRPr>
          </a:p>
        </p:txBody>
      </p:sp>
      <p:pic>
        <p:nvPicPr>
          <p:cNvPr id="5" name="Picture 4"/>
          <p:cNvPicPr>
            <a:picLocks noChangeAspect="1"/>
          </p:cNvPicPr>
          <p:nvPr/>
        </p:nvPicPr>
        <p:blipFill rotWithShape="1">
          <a:blip r:embed="rId3"/>
          <a:srcRect l="-1" t="16546" r="42754"/>
          <a:stretch/>
        </p:blipFill>
        <p:spPr>
          <a:xfrm>
            <a:off x="1066798" y="1719072"/>
            <a:ext cx="3893282" cy="418514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5468603" y="1721584"/>
            <a:ext cx="3125995" cy="1631216"/>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Click on Dashboard under Insider PDE, if you have moved your Dashboard data to Production</a:t>
            </a:r>
          </a:p>
        </p:txBody>
      </p:sp>
    </p:spTree>
    <p:extLst>
      <p:ext uri="{BB962C8B-B14F-4D97-AF65-F5344CB8AC3E}">
        <p14:creationId xmlns:p14="http://schemas.microsoft.com/office/powerpoint/2010/main" val="37857255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9481"/>
          <a:stretch/>
        </p:blipFill>
        <p:spPr>
          <a:xfrm>
            <a:off x="228600" y="1143000"/>
            <a:ext cx="8602504" cy="4364828"/>
          </a:xfrm>
          <a:ln w="12700">
            <a:noFill/>
          </a:ln>
          <a:effectLst/>
        </p:spPr>
      </p:pic>
      <p:sp>
        <p:nvSpPr>
          <p:cNvPr id="3" name="Title 2"/>
          <p:cNvSpPr>
            <a:spLocks noGrp="1"/>
          </p:cNvSpPr>
          <p:nvPr>
            <p:ph type="title"/>
          </p:nvPr>
        </p:nvSpPr>
        <p:spPr/>
        <p:txBody>
          <a:bodyPr/>
          <a:lstStyle/>
          <a:p>
            <a:r>
              <a:rPr lang="en-US" dirty="0" smtClean="0"/>
              <a:t>Search for Interventions</a:t>
            </a:r>
            <a:endParaRPr lang="en-US" dirty="0"/>
          </a:p>
        </p:txBody>
      </p:sp>
      <p:sp>
        <p:nvSpPr>
          <p:cNvPr id="2" name="Slide Number Placeholder 1"/>
          <p:cNvSpPr>
            <a:spLocks noGrp="1"/>
          </p:cNvSpPr>
          <p:nvPr>
            <p:ph type="sldNum" sz="quarter" idx="12"/>
          </p:nvPr>
        </p:nvSpPr>
        <p:spPr>
          <a:xfrm>
            <a:off x="457200" y="6217920"/>
            <a:ext cx="533400" cy="259080"/>
          </a:xfrm>
        </p:spPr>
        <p:txBody>
          <a:bodyPr/>
          <a:lstStyle/>
          <a:p>
            <a:pPr>
              <a:defRPr/>
            </a:pPr>
            <a:fld id="{B7CBC692-CCD7-4F0B-BDA6-35A7FDB246B5}" type="slidenum">
              <a:rPr lang="en-US" altLang="en-US" smtClean="0"/>
              <a:pPr>
                <a:defRPr/>
              </a:pPr>
              <a:t>110</a:t>
            </a:fld>
            <a:endParaRPr lang="en-US" altLang="en-US" dirty="0"/>
          </a:p>
        </p:txBody>
      </p:sp>
      <p:sp>
        <p:nvSpPr>
          <p:cNvPr id="7" name="Rectangle 6"/>
          <p:cNvSpPr/>
          <p:nvPr/>
        </p:nvSpPr>
        <p:spPr>
          <a:xfrm>
            <a:off x="4517820" y="1143000"/>
            <a:ext cx="4095828" cy="478628"/>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3581400" y="116442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23772" y="4953000"/>
            <a:ext cx="1047828" cy="478628"/>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1524000" y="500181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70124" y="5458361"/>
            <a:ext cx="8088076" cy="1323439"/>
          </a:xfrm>
          <a:prstGeom prst="rect">
            <a:avLst/>
          </a:prstGeom>
        </p:spPr>
        <p:txBody>
          <a:bodyPr wrap="square">
            <a:spAutoFit/>
          </a:bodyPr>
          <a:lstStyle/>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Under Search, Staff can select search parameters to locate target interventions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Then click </a:t>
            </a:r>
            <a:r>
              <a:rPr lang="en-US" sz="2000" b="1" dirty="0" smtClean="0">
                <a:latin typeface="Verdana" panose="020B0604030504040204" pitchFamily="34" charset="0"/>
                <a:ea typeface="Verdana" panose="020B0604030504040204" pitchFamily="34" charset="0"/>
                <a:cs typeface="Verdana" panose="020B0604030504040204" pitchFamily="34" charset="0"/>
              </a:rPr>
              <a:t>Search</a:t>
            </a:r>
            <a:r>
              <a:rPr lang="en-US" sz="2000" dirty="0" smtClean="0">
                <a:latin typeface="Verdana" panose="020B0604030504040204" pitchFamily="34" charset="0"/>
                <a:ea typeface="Verdana" panose="020B0604030504040204" pitchFamily="34" charset="0"/>
                <a:cs typeface="Verdana" panose="020B0604030504040204" pitchFamily="34" charset="0"/>
              </a:rPr>
              <a:t> to generate results</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43556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347" t="1437" r="669"/>
          <a:stretch/>
        </p:blipFill>
        <p:spPr>
          <a:xfrm>
            <a:off x="1028438" y="1219200"/>
            <a:ext cx="7124962" cy="4389120"/>
          </a:xfrm>
          <a:ln w="12700">
            <a:solidFill>
              <a:schemeClr val="tx1">
                <a:lumMod val="50000"/>
                <a:lumOff val="50000"/>
              </a:schemeClr>
            </a:solidFill>
          </a:ln>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Search Results</a:t>
            </a:r>
            <a:endParaRPr lang="en-US" dirty="0"/>
          </a:p>
        </p:txBody>
      </p:sp>
      <p:sp>
        <p:nvSpPr>
          <p:cNvPr id="2" name="Slide Number Placeholder 1"/>
          <p:cNvSpPr>
            <a:spLocks noGrp="1"/>
          </p:cNvSpPr>
          <p:nvPr>
            <p:ph type="sldNum" sz="quarter" idx="12"/>
          </p:nvPr>
        </p:nvSpPr>
        <p:spPr>
          <a:xfrm>
            <a:off x="457199" y="6217920"/>
            <a:ext cx="533401" cy="335280"/>
          </a:xfrm>
        </p:spPr>
        <p:txBody>
          <a:bodyPr/>
          <a:lstStyle/>
          <a:p>
            <a:pPr>
              <a:defRPr/>
            </a:pPr>
            <a:fld id="{B7CBC692-CCD7-4F0B-BDA6-35A7FDB246B5}" type="slidenum">
              <a:rPr lang="en-US" altLang="en-US" smtClean="0"/>
              <a:pPr>
                <a:defRPr/>
              </a:pPr>
              <a:t>111</a:t>
            </a:fld>
            <a:endParaRPr lang="en-US" altLang="en-US" dirty="0"/>
          </a:p>
        </p:txBody>
      </p:sp>
      <p:sp>
        <p:nvSpPr>
          <p:cNvPr id="8" name="Right Arrow 7"/>
          <p:cNvSpPr/>
          <p:nvPr/>
        </p:nvSpPr>
        <p:spPr>
          <a:xfrm rot="9991541">
            <a:off x="3385652" y="435961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28439" y="5710088"/>
            <a:ext cx="7124962" cy="1015663"/>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Search results are returned according to the selected parameters</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15699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bg1"/>
            </a:solidFill>
          </a:ln>
          <a:effectLst/>
        </p:spPr>
        <p:txBody>
          <a:bodyPr/>
          <a:lstStyle/>
          <a:p>
            <a:pPr marL="342900" indent="-342900">
              <a:buFont typeface="Arial" panose="020B0604020202020204" pitchFamily="34" charset="0"/>
              <a:buChar char="•"/>
            </a:pPr>
            <a:r>
              <a:rPr lang="en-US" u="none" dirty="0" smtClean="0"/>
              <a:t>How is your school performing against the Academic Indicators?  Are all of the metrics meet?  How do you know?</a:t>
            </a:r>
          </a:p>
          <a:p>
            <a:pPr marL="342900" indent="-342900">
              <a:buFont typeface="Arial" panose="020B0604020202020204" pitchFamily="34" charset="0"/>
              <a:buChar char="•"/>
            </a:pPr>
            <a:r>
              <a:rPr lang="en-US" u="none" dirty="0" smtClean="0"/>
              <a:t>Where would you find the break down of students enrolled in CTE programs in your school?</a:t>
            </a:r>
          </a:p>
          <a:p>
            <a:pPr marL="342900" indent="-342900">
              <a:buFont typeface="Arial" panose="020B0604020202020204" pitchFamily="34" charset="0"/>
              <a:buChar char="•"/>
            </a:pPr>
            <a:r>
              <a:rPr lang="en-US" u="none" dirty="0" smtClean="0"/>
              <a:t>How would you generate a list of all your students with a 504 Plan?</a:t>
            </a:r>
            <a:endParaRPr lang="en-US" u="none" dirty="0"/>
          </a:p>
          <a:p>
            <a:endParaRPr lang="en-US" u="none" dirty="0"/>
          </a:p>
          <a:p>
            <a:pPr marL="800100" lvl="1" indent="-342900"/>
            <a:endParaRPr lang="en-US" u="none" dirty="0" smtClean="0"/>
          </a:p>
        </p:txBody>
      </p:sp>
      <p:sp>
        <p:nvSpPr>
          <p:cNvPr id="3" name="Title 2"/>
          <p:cNvSpPr>
            <a:spLocks noGrp="1"/>
          </p:cNvSpPr>
          <p:nvPr>
            <p:ph type="title"/>
          </p:nvPr>
        </p:nvSpPr>
        <p:spPr/>
        <p:txBody>
          <a:bodyPr/>
          <a:lstStyle/>
          <a:p>
            <a:r>
              <a:rPr lang="en-US" dirty="0" smtClean="0"/>
              <a:t>Guided Practice Activity #8 – School Level Tabs</a:t>
            </a:r>
            <a:endParaRPr lang="en-US" dirty="0"/>
          </a:p>
        </p:txBody>
      </p:sp>
      <p:sp>
        <p:nvSpPr>
          <p:cNvPr id="4" name="Slide Number Placeholder 3"/>
          <p:cNvSpPr>
            <a:spLocks noGrp="1"/>
          </p:cNvSpPr>
          <p:nvPr>
            <p:ph type="sldNum" sz="quarter" idx="12"/>
          </p:nvPr>
        </p:nvSpPr>
        <p:spPr>
          <a:xfrm>
            <a:off x="457200" y="6217920"/>
            <a:ext cx="609600" cy="259080"/>
          </a:xfrm>
        </p:spPr>
        <p:txBody>
          <a:bodyPr/>
          <a:lstStyle/>
          <a:p>
            <a:pPr>
              <a:defRPr/>
            </a:pPr>
            <a:fld id="{9FF4DA41-66A1-4489-9499-879D688EB05A}" type="slidenum">
              <a:rPr lang="en-US" altLang="en-US" smtClean="0"/>
              <a:pPr>
                <a:defRPr/>
              </a:pPr>
              <a:t>112</a:t>
            </a:fld>
            <a:endParaRPr lang="en-US" altLang="en-US" dirty="0"/>
          </a:p>
        </p:txBody>
      </p:sp>
    </p:spTree>
    <p:extLst>
      <p:ext uri="{BB962C8B-B14F-4D97-AF65-F5344CB8AC3E}">
        <p14:creationId xmlns:p14="http://schemas.microsoft.com/office/powerpoint/2010/main" val="1390977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bg1"/>
            </a:solidFill>
          </a:ln>
          <a:effectLst/>
        </p:spPr>
        <p:txBody>
          <a:bodyPr/>
          <a:lstStyle/>
          <a:p>
            <a:pPr marL="628650" indent="-342900">
              <a:defRPr/>
            </a:pPr>
            <a:r>
              <a:rPr lang="en-US" dirty="0" smtClean="0"/>
              <a:t>Wrap Up</a:t>
            </a:r>
          </a:p>
          <a:p>
            <a:pPr marL="285750">
              <a:defRPr/>
            </a:pPr>
            <a:r>
              <a:rPr lang="en-US" u="none" dirty="0" smtClean="0"/>
              <a:t>Describe the purpose of, and </a:t>
            </a:r>
            <a:r>
              <a:rPr lang="en-US" u="none" dirty="0"/>
              <a:t>l</a:t>
            </a:r>
            <a:r>
              <a:rPr lang="en-US" u="none" dirty="0" smtClean="0"/>
              <a:t>ist 2 metrics that are available on, each of the following dashboards:</a:t>
            </a:r>
          </a:p>
          <a:p>
            <a:pPr marL="1085850" lvl="1" indent="-342900">
              <a:defRPr/>
            </a:pPr>
            <a:r>
              <a:rPr lang="en-US" dirty="0" smtClean="0"/>
              <a:t>Staff Homepage</a:t>
            </a:r>
          </a:p>
          <a:p>
            <a:pPr marL="1085850" lvl="1" indent="-342900">
              <a:defRPr/>
            </a:pPr>
            <a:r>
              <a:rPr lang="en-US" dirty="0" smtClean="0"/>
              <a:t>Student Information</a:t>
            </a:r>
          </a:p>
          <a:p>
            <a:pPr marL="1085850" lvl="1" indent="-342900">
              <a:defRPr/>
            </a:pPr>
            <a:r>
              <a:rPr lang="en-US" dirty="0" smtClean="0"/>
              <a:t>School Information</a:t>
            </a:r>
          </a:p>
          <a:p>
            <a:pPr marL="1085850" lvl="1" indent="-342900">
              <a:defRPr/>
            </a:pPr>
            <a:r>
              <a:rPr lang="en-US" u="none" dirty="0" smtClean="0"/>
              <a:t>Academic Dashboard</a:t>
            </a:r>
          </a:p>
          <a:p>
            <a:pPr marL="1085850" lvl="1" indent="-342900">
              <a:defRPr/>
            </a:pPr>
            <a:r>
              <a:rPr lang="en-US" dirty="0" smtClean="0"/>
              <a:t>EWS</a:t>
            </a:r>
          </a:p>
          <a:p>
            <a:pPr marL="1085850" lvl="1" indent="-342900">
              <a:defRPr/>
            </a:pPr>
            <a:r>
              <a:rPr lang="en-US" u="none" dirty="0" smtClean="0"/>
              <a:t>Intervention Catalog</a:t>
            </a:r>
            <a:endParaRPr lang="en-US" u="none" dirty="0"/>
          </a:p>
          <a:p>
            <a:pPr eaLnBrk="1" hangingPunct="1">
              <a:defRPr/>
            </a:pPr>
            <a:endParaRPr lang="en-US" dirty="0"/>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a:xfrm>
            <a:off x="457200" y="6217920"/>
            <a:ext cx="609600" cy="411480"/>
          </a:xfrm>
        </p:spPr>
        <p:txBody>
          <a:bodyPr/>
          <a:lstStyle/>
          <a:p>
            <a:pPr>
              <a:defRPr/>
            </a:pPr>
            <a:fld id="{9FF4DA41-66A1-4489-9499-879D688EB05A}" type="slidenum">
              <a:rPr lang="en-US" altLang="en-US" smtClean="0"/>
              <a:pPr>
                <a:defRPr/>
              </a:pPr>
              <a:t>113</a:t>
            </a:fld>
            <a:endParaRPr lang="en-US" altLang="en-US" dirty="0"/>
          </a:p>
        </p:txBody>
      </p:sp>
    </p:spTree>
    <p:extLst>
      <p:ext uri="{BB962C8B-B14F-4D97-AF65-F5344CB8AC3E}">
        <p14:creationId xmlns:p14="http://schemas.microsoft.com/office/powerpoint/2010/main" val="23987158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bg1"/>
            </a:solidFill>
          </a:ln>
          <a:effectLst/>
        </p:spPr>
        <p:txBody>
          <a:bodyPr/>
          <a:lstStyle/>
          <a:p>
            <a:pPr marL="628650" indent="-342900">
              <a:defRPr/>
            </a:pPr>
            <a:r>
              <a:rPr lang="en-US" dirty="0" smtClean="0"/>
              <a:t>Assessment</a:t>
            </a:r>
          </a:p>
          <a:p>
            <a:pPr marL="628650" indent="-342900">
              <a:buFont typeface="Arial" panose="020B0604020202020204" pitchFamily="34" charset="0"/>
              <a:buChar char="•"/>
              <a:defRPr/>
            </a:pPr>
            <a:r>
              <a:rPr lang="en-US" dirty="0" smtClean="0"/>
              <a:t>Take a moment and answer the questions on the brief assessment</a:t>
            </a:r>
            <a:endParaRPr lang="en-US" dirty="0"/>
          </a:p>
          <a:p>
            <a:pPr marL="285750">
              <a:defRPr/>
            </a:pPr>
            <a:endParaRPr lang="en-US" dirty="0"/>
          </a:p>
          <a:p>
            <a:pPr eaLnBrk="1" hangingPunct="1">
              <a:defRPr/>
            </a:pPr>
            <a:endParaRPr lang="en-US" sz="2400" dirty="0">
              <a:solidFill>
                <a:schemeClr val="bg1"/>
              </a:solidFill>
            </a:endParaRPr>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a:xfrm>
            <a:off x="457200" y="6217920"/>
            <a:ext cx="609600" cy="259080"/>
          </a:xfrm>
        </p:spPr>
        <p:txBody>
          <a:bodyPr/>
          <a:lstStyle/>
          <a:p>
            <a:pPr>
              <a:defRPr/>
            </a:pPr>
            <a:fld id="{9FF4DA41-66A1-4489-9499-879D688EB05A}" type="slidenum">
              <a:rPr lang="en-US" altLang="en-US" smtClean="0"/>
              <a:pPr>
                <a:defRPr/>
              </a:pPr>
              <a:t>114</a:t>
            </a:fld>
            <a:endParaRPr lang="en-US" altLang="en-US" dirty="0"/>
          </a:p>
        </p:txBody>
      </p:sp>
      <p:sp>
        <p:nvSpPr>
          <p:cNvPr id="5" name="Rounded Rectangle 4"/>
          <p:cNvSpPr/>
          <p:nvPr/>
        </p:nvSpPr>
        <p:spPr>
          <a:xfrm>
            <a:off x="493776" y="3505200"/>
            <a:ext cx="8156448" cy="609600"/>
          </a:xfrm>
          <a:prstGeom prst="roundRect">
            <a:avLst/>
          </a:prstGeom>
          <a:solidFill>
            <a:schemeClr val="accent4">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Assessment</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9700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bg1"/>
            </a:solidFill>
          </a:ln>
          <a:effectLst/>
        </p:spPr>
        <p:txBody>
          <a:bodyPr/>
          <a:lstStyle/>
          <a:p>
            <a:pPr marL="628650" indent="-342900">
              <a:defRPr/>
            </a:pPr>
            <a:r>
              <a:rPr lang="en-US" dirty="0" smtClean="0"/>
              <a:t>Evaluation</a:t>
            </a:r>
          </a:p>
          <a:p>
            <a:pPr marL="628650" indent="-342900">
              <a:buFont typeface="Arial" panose="020B0604020202020204" pitchFamily="34" charset="0"/>
              <a:buChar char="•"/>
              <a:defRPr/>
            </a:pPr>
            <a:r>
              <a:rPr lang="en-US" dirty="0" smtClean="0"/>
              <a:t>Take a moment and answer the questions on the brief evaluation survey</a:t>
            </a:r>
            <a:endParaRPr lang="en-US" dirty="0"/>
          </a:p>
          <a:p>
            <a:pPr marL="285750">
              <a:defRPr/>
            </a:pPr>
            <a:endParaRPr lang="en-US" dirty="0"/>
          </a:p>
          <a:p>
            <a:pPr eaLnBrk="1" hangingPunct="1">
              <a:defRPr/>
            </a:pPr>
            <a:endParaRPr lang="en-US" sz="2400" dirty="0">
              <a:solidFill>
                <a:schemeClr val="bg1"/>
              </a:solidFill>
            </a:endParaRPr>
          </a:p>
        </p:txBody>
      </p:sp>
      <p:sp>
        <p:nvSpPr>
          <p:cNvPr id="3" name="Title 2"/>
          <p:cNvSpPr>
            <a:spLocks noGrp="1"/>
          </p:cNvSpPr>
          <p:nvPr>
            <p:ph type="title"/>
          </p:nvPr>
        </p:nvSpPr>
        <p:spPr/>
        <p:txBody>
          <a:bodyPr/>
          <a:lstStyle/>
          <a:p>
            <a:r>
              <a:rPr lang="en-US" dirty="0" smtClean="0"/>
              <a:t>Wrap Up, Assessment and Evaluation</a:t>
            </a:r>
            <a:endParaRPr lang="en-US" dirty="0"/>
          </a:p>
        </p:txBody>
      </p:sp>
      <p:sp>
        <p:nvSpPr>
          <p:cNvPr id="4" name="Slide Number Placeholder 3"/>
          <p:cNvSpPr>
            <a:spLocks noGrp="1"/>
          </p:cNvSpPr>
          <p:nvPr>
            <p:ph type="sldNum" sz="quarter" idx="12"/>
          </p:nvPr>
        </p:nvSpPr>
        <p:spPr>
          <a:xfrm>
            <a:off x="457200" y="6217920"/>
            <a:ext cx="533400" cy="259080"/>
          </a:xfrm>
        </p:spPr>
        <p:txBody>
          <a:bodyPr/>
          <a:lstStyle/>
          <a:p>
            <a:pPr>
              <a:defRPr/>
            </a:pPr>
            <a:fld id="{9FF4DA41-66A1-4489-9499-879D688EB05A}" type="slidenum">
              <a:rPr lang="en-US" altLang="en-US" smtClean="0"/>
              <a:pPr>
                <a:defRPr/>
              </a:pPr>
              <a:t>115</a:t>
            </a:fld>
            <a:endParaRPr lang="en-US" altLang="en-US" dirty="0"/>
          </a:p>
        </p:txBody>
      </p:sp>
      <p:sp>
        <p:nvSpPr>
          <p:cNvPr id="5" name="Rounded Rectangle 4"/>
          <p:cNvSpPr/>
          <p:nvPr/>
        </p:nvSpPr>
        <p:spPr>
          <a:xfrm>
            <a:off x="493776" y="3505200"/>
            <a:ext cx="8156448" cy="609600"/>
          </a:xfrm>
          <a:prstGeom prst="roundRect">
            <a:avLst/>
          </a:prstGeom>
          <a:solidFill>
            <a:schemeClr val="accent4">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Evaluation</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826895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6"/>
          <p:cNvSpPr txBox="1">
            <a:spLocks noChangeArrowheads="1"/>
          </p:cNvSpPr>
          <p:nvPr/>
        </p:nvSpPr>
        <p:spPr bwMode="auto">
          <a:xfrm>
            <a:off x="476250" y="2430463"/>
            <a:ext cx="8229600" cy="70788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For more information on </a:t>
            </a:r>
            <a:r>
              <a:rPr lang="en-US" sz="2000" dirty="0"/>
              <a:t>Staff Navigation for PDE </a:t>
            </a:r>
            <a:r>
              <a:rPr lang="en-US" sz="2000" dirty="0" smtClean="0"/>
              <a:t>Dashboard </a:t>
            </a:r>
            <a:r>
              <a:rPr lang="en-US" alt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please </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visit PDE’s website at </a:t>
            </a:r>
            <a:r>
              <a:rPr lang="en-US" altLang="en-US" sz="2000" u="sng" dirty="0">
                <a:solidFill>
                  <a:srgbClr val="0000FF"/>
                </a:solidFill>
                <a:latin typeface="Verdana" panose="020B0604030504040204" pitchFamily="34" charset="0"/>
                <a:ea typeface="Verdana" panose="020B0604030504040204" pitchFamily="34" charset="0"/>
                <a:cs typeface="Verdana" panose="020B0604030504040204" pitchFamily="34" charset="0"/>
              </a:rPr>
              <a:t>www.education.state.pa.us</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altLang="en-US"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126" name="TextBox 9"/>
          <p:cNvSpPr txBox="1">
            <a:spLocks noChangeArrowheads="1"/>
          </p:cNvSpPr>
          <p:nvPr/>
        </p:nvSpPr>
        <p:spPr bwMode="auto">
          <a:xfrm>
            <a:off x="457200" y="45720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i="1" dirty="0">
                <a:solidFill>
                  <a:srgbClr val="000000"/>
                </a:solidFill>
                <a:latin typeface="Verdana" panose="020B0604030504040204" pitchFamily="34" charset="0"/>
                <a:ea typeface="Verdana" panose="020B0604030504040204" pitchFamily="34" charset="0"/>
                <a:cs typeface="Verdana" panose="020B0604030504040204" pitchFamily="34" charset="0"/>
              </a:rPr>
              <a:t>The mission of the department is to academically prepare children and adults to succeed as productive citizens. The department seeks to ensure that the technical support, resources and opportunities are in place for all students, whether children or adults, to receive a high quality education.</a:t>
            </a:r>
            <a:endParaRPr lang="en-US" altLang="en-US" sz="1400"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8349" y="533400"/>
            <a:ext cx="7872984" cy="466344"/>
          </a:xfrm>
        </p:spPr>
        <p:txBody>
          <a:bodyPr/>
          <a:lstStyle/>
          <a:p>
            <a:r>
              <a:rPr lang="en-US" sz="2400" dirty="0" smtClean="0"/>
              <a:t>Logging Into the Educator Dashboard</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12</a:t>
            </a:fld>
            <a:endParaRPr lang="en-US" altLang="en-US" dirty="0">
              <a:solidFill>
                <a:prstClr val="black"/>
              </a:solidFill>
            </a:endParaRPr>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58" t="3766" r="3385" b="9610"/>
          <a:stretch/>
        </p:blipFill>
        <p:spPr bwMode="auto">
          <a:xfrm>
            <a:off x="2128044" y="2130800"/>
            <a:ext cx="4866194" cy="2194560"/>
          </a:xfrm>
          <a:prstGeom prst="rect">
            <a:avLst/>
          </a:prstGeom>
          <a:noFill/>
          <a:ln w="12700">
            <a:solidFill>
              <a:schemeClr val="tx1">
                <a:lumMod val="50000"/>
                <a:lumOff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857500" y="2855838"/>
            <a:ext cx="2343150" cy="114466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9" name="Right Arrow 8"/>
          <p:cNvSpPr/>
          <p:nvPr/>
        </p:nvSpPr>
        <p:spPr>
          <a:xfrm rot="10388093">
            <a:off x="5329775" y="3138537"/>
            <a:ext cx="628650" cy="285749"/>
          </a:xfrm>
          <a:prstGeom prst="rightArrow">
            <a:avLst/>
          </a:prstGeom>
          <a:solidFill>
            <a:srgbClr val="003D7D"/>
          </a:solidFill>
          <a:ln w="12700" cap="flat" cmpd="sng" algn="ctr">
            <a:solidFill>
              <a:srgbClr val="003D7D"/>
            </a:solidFill>
            <a:prstDash val="solid"/>
            <a:miter lim="800000"/>
          </a:ln>
          <a:effectLst>
            <a:outerShdw blurRad="63500" sx="102000" sy="102000" algn="ctr" rotWithShape="0">
              <a:prstClr val="black">
                <a:alpha val="40000"/>
              </a:prstClr>
            </a:outerShdw>
          </a:effectLst>
        </p:spPr>
        <p:txBody>
          <a:bodyPr rtlCol="0" anchor="ctr"/>
          <a:lstStyle/>
          <a:p>
            <a:pPr algn="ctr" eaLnBrk="0" fontAlgn="base" hangingPunct="0">
              <a:spcBef>
                <a:spcPct val="0"/>
              </a:spcBef>
              <a:spcAft>
                <a:spcPct val="0"/>
              </a:spcAft>
            </a:pPr>
            <a:endParaRPr lang="en-US" kern="0" dirty="0">
              <a:solidFill>
                <a:prstClr val="white"/>
              </a:solidFill>
              <a:latin typeface="Calibri" panose="020F0502020204030204"/>
            </a:endParaRPr>
          </a:p>
        </p:txBody>
      </p:sp>
      <p:sp>
        <p:nvSpPr>
          <p:cNvPr id="10" name="TextBox 9"/>
          <p:cNvSpPr txBox="1"/>
          <p:nvPr/>
        </p:nvSpPr>
        <p:spPr>
          <a:xfrm>
            <a:off x="2305667" y="4634829"/>
            <a:ext cx="4476133" cy="707886"/>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Enter your PPID, DOB and the last four digits of your SSN</a:t>
            </a:r>
          </a:p>
        </p:txBody>
      </p:sp>
    </p:spTree>
    <p:extLst>
      <p:ext uri="{BB962C8B-B14F-4D97-AF65-F5344CB8AC3E}">
        <p14:creationId xmlns:p14="http://schemas.microsoft.com/office/powerpoint/2010/main" val="3278541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solidFill>
                  <a:prstClr val="black"/>
                </a:solidFill>
              </a:rPr>
              <a:pPr>
                <a:defRPr/>
              </a:pPr>
              <a:t>13</a:t>
            </a:fld>
            <a:endParaRPr lang="en-US" altLang="en-US" dirty="0">
              <a:solidFill>
                <a:prstClr val="black"/>
              </a:solidFill>
            </a:endParaRPr>
          </a:p>
        </p:txBody>
      </p:sp>
      <p:sp>
        <p:nvSpPr>
          <p:cNvPr id="3" name="Title 2"/>
          <p:cNvSpPr>
            <a:spLocks noGrp="1"/>
          </p:cNvSpPr>
          <p:nvPr>
            <p:ph type="title"/>
          </p:nvPr>
        </p:nvSpPr>
        <p:spPr/>
        <p:txBody>
          <a:bodyPr/>
          <a:lstStyle/>
          <a:p>
            <a:r>
              <a:rPr lang="en-US" sz="2400" dirty="0" smtClean="0"/>
              <a:t>Educator Dashboard Layout</a:t>
            </a:r>
            <a:endParaRPr lang="en-US" sz="2400" dirty="0"/>
          </a:p>
        </p:txBody>
      </p:sp>
    </p:spTree>
    <p:extLst>
      <p:ext uri="{BB962C8B-B14F-4D97-AF65-F5344CB8AC3E}">
        <p14:creationId xmlns:p14="http://schemas.microsoft.com/office/powerpoint/2010/main" val="423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Dashboard Layout: Header</a:t>
            </a:r>
            <a:endParaRPr lang="en-US" sz="2400"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14</a:t>
            </a:fld>
            <a:endParaRPr lang="en-US" altLang="en-US" dirty="0"/>
          </a:p>
        </p:txBody>
      </p:sp>
      <p:sp>
        <p:nvSpPr>
          <p:cNvPr id="15" name="TextBox 6"/>
          <p:cNvSpPr txBox="1">
            <a:spLocks noChangeArrowheads="1"/>
          </p:cNvSpPr>
          <p:nvPr/>
        </p:nvSpPr>
        <p:spPr bwMode="auto">
          <a:xfrm>
            <a:off x="338328" y="3696831"/>
            <a:ext cx="8292737" cy="2246769"/>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 header is displayed at the top of each dashboard screen.  </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Across  </a:t>
            </a:r>
            <a:r>
              <a:rPr lang="en-US" sz="2000" dirty="0">
                <a:latin typeface="Verdana" panose="020B0604030504040204" pitchFamily="34" charset="0"/>
                <a:ea typeface="Verdana" panose="020B0604030504040204" pitchFamily="34" charset="0"/>
                <a:cs typeface="Verdana" panose="020B0604030504040204" pitchFamily="34" charset="0"/>
              </a:rPr>
              <a:t>the top </a:t>
            </a:r>
            <a:r>
              <a:rPr lang="en-US" sz="2000" dirty="0" smtClean="0">
                <a:latin typeface="Verdana" panose="020B0604030504040204" pitchFamily="34" charset="0"/>
                <a:ea typeface="Verdana" panose="020B0604030504040204" pitchFamily="34" charset="0"/>
                <a:cs typeface="Verdana" panose="020B0604030504040204" pitchFamily="34" charset="0"/>
              </a:rPr>
              <a:t>is displayed the name of the dashboard being displayed and </a:t>
            </a:r>
            <a:r>
              <a:rPr lang="en-US" sz="2000" dirty="0">
                <a:latin typeface="Verdana" panose="020B0604030504040204" pitchFamily="34" charset="0"/>
                <a:ea typeface="Verdana" panose="020B0604030504040204" pitchFamily="34" charset="0"/>
                <a:cs typeface="Verdana" panose="020B0604030504040204" pitchFamily="34" charset="0"/>
              </a:rPr>
              <a:t>links to Export All, Print, access the support page, or log </a:t>
            </a:r>
            <a:r>
              <a:rPr lang="en-US" sz="2000" dirty="0" smtClean="0">
                <a:latin typeface="Verdana" panose="020B0604030504040204" pitchFamily="34" charset="0"/>
                <a:ea typeface="Verdana" panose="020B0604030504040204" pitchFamily="34" charset="0"/>
                <a:cs typeface="Verdana" panose="020B0604030504040204" pitchFamily="34" charset="0"/>
              </a:rPr>
              <a:t>out.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Notice the links back to the home page for this user, an inactive link to the district level data </a:t>
            </a:r>
            <a:r>
              <a:rPr lang="en-US" sz="2000" dirty="0" smtClean="0">
                <a:latin typeface="Verdana" panose="020B0604030504040204" pitchFamily="34" charset="0"/>
                <a:ea typeface="Verdana" panose="020B0604030504040204" pitchFamily="34" charset="0"/>
                <a:cs typeface="Verdana" panose="020B0604030504040204" pitchFamily="34" charset="0"/>
              </a:rPr>
              <a:t>and </a:t>
            </a:r>
            <a:r>
              <a:rPr lang="en-US" sz="2000" dirty="0">
                <a:latin typeface="Verdana" panose="020B0604030504040204" pitchFamily="34" charset="0"/>
                <a:ea typeface="Verdana" panose="020B0604030504040204" pitchFamily="34" charset="0"/>
                <a:cs typeface="Verdana" panose="020B0604030504040204" pitchFamily="34" charset="0"/>
              </a:rPr>
              <a:t>a link to the school level </a:t>
            </a:r>
            <a:r>
              <a:rPr lang="en-US" sz="2000" dirty="0" smtClean="0">
                <a:latin typeface="Verdana" panose="020B0604030504040204" pitchFamily="34" charset="0"/>
                <a:ea typeface="Verdana" panose="020B0604030504040204" pitchFamily="34" charset="0"/>
                <a:cs typeface="Verdana" panose="020B0604030504040204" pitchFamily="34" charset="0"/>
              </a:rPr>
              <a:t>summative data </a:t>
            </a:r>
            <a:r>
              <a:rPr lang="en-US" sz="2000" dirty="0">
                <a:latin typeface="Verdana" panose="020B0604030504040204" pitchFamily="34" charset="0"/>
                <a:ea typeface="Verdana" panose="020B0604030504040204" pitchFamily="34" charset="0"/>
                <a:cs typeface="Verdana" panose="020B0604030504040204" pitchFamily="34" charset="0"/>
              </a:rPr>
              <a:t>(role driven</a:t>
            </a:r>
            <a:r>
              <a:rPr lang="en-US" sz="2000" dirty="0" smtClean="0">
                <a:latin typeface="Verdana" panose="020B0604030504040204" pitchFamily="34" charset="0"/>
                <a:ea typeface="Verdana" panose="020B0604030504040204" pitchFamily="34" charset="0"/>
                <a:cs typeface="Verdana" panose="020B0604030504040204" pitchFamily="34" charset="0"/>
              </a:rPr>
              <a:t>)</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294452" y="1895609"/>
            <a:ext cx="8674095" cy="1076191"/>
          </a:xfrm>
          <a:prstGeom prst="rect">
            <a:avLst/>
          </a:prstGeom>
          <a:effectLst>
            <a:outerShdw blurRad="63500" sx="102000" sy="102000" algn="ctr" rotWithShape="0">
              <a:prstClr val="black">
                <a:alpha val="40000"/>
              </a:prstClr>
            </a:outerShdw>
          </a:effectLst>
        </p:spPr>
      </p:pic>
      <p:sp>
        <p:nvSpPr>
          <p:cNvPr id="13" name="Rectangle 12"/>
          <p:cNvSpPr/>
          <p:nvPr/>
        </p:nvSpPr>
        <p:spPr>
          <a:xfrm>
            <a:off x="4777547" y="1740012"/>
            <a:ext cx="4191000" cy="60675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6200000">
            <a:off x="6453947" y="264546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6200000">
            <a:off x="76201" y="307071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6200000">
            <a:off x="782116" y="307874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rot="16200000">
            <a:off x="2022307" y="309336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4494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39491"/>
            <a:ext cx="8229600" cy="1094509"/>
          </a:xfrm>
          <a:ln>
            <a:solidFill>
              <a:schemeClr val="bg1"/>
            </a:solidFill>
          </a:ln>
          <a:effectLst/>
        </p:spPr>
        <p:style>
          <a:lnRef idx="2">
            <a:schemeClr val="dk1"/>
          </a:lnRef>
          <a:fillRef idx="1">
            <a:schemeClr val="lt1"/>
          </a:fillRef>
          <a:effectRef idx="0">
            <a:schemeClr val="dk1"/>
          </a:effectRef>
          <a:fontRef idx="minor">
            <a:schemeClr val="dk1"/>
          </a:fontRef>
        </p:style>
        <p:txBody>
          <a:bodyPr/>
          <a:lstStyle/>
          <a:p>
            <a:pPr marL="285750" indent="-285750">
              <a:spcBef>
                <a:spcPts val="0"/>
              </a:spcBef>
              <a:spcAft>
                <a:spcPts val="0"/>
              </a:spcAft>
              <a:buFont typeface="Arial" panose="020B0604020202020204" pitchFamily="34" charset="0"/>
              <a:buChar char="•"/>
            </a:pPr>
            <a:r>
              <a:rPr lang="en-US" u="none" dirty="0" smtClean="0"/>
              <a:t>At the bottom of each dashboard screen is a legend </a:t>
            </a:r>
          </a:p>
          <a:p>
            <a:pPr marL="285750" indent="-285750">
              <a:spcBef>
                <a:spcPts val="0"/>
              </a:spcBef>
              <a:spcAft>
                <a:spcPts val="0"/>
              </a:spcAft>
              <a:buFont typeface="Arial" panose="020B0604020202020204" pitchFamily="34" charset="0"/>
              <a:buChar char="•"/>
            </a:pPr>
            <a:r>
              <a:rPr lang="en-US" u="none" dirty="0" smtClean="0"/>
              <a:t>The different indicators used throughout the dashboard are defined in the legend</a:t>
            </a:r>
          </a:p>
          <a:p>
            <a:endParaRPr lang="en-US" sz="1800" u="none" dirty="0"/>
          </a:p>
        </p:txBody>
      </p:sp>
      <p:sp>
        <p:nvSpPr>
          <p:cNvPr id="3" name="Title 2"/>
          <p:cNvSpPr>
            <a:spLocks noGrp="1"/>
          </p:cNvSpPr>
          <p:nvPr>
            <p:ph type="title"/>
          </p:nvPr>
        </p:nvSpPr>
        <p:spPr/>
        <p:txBody>
          <a:bodyPr/>
          <a:lstStyle/>
          <a:p>
            <a:r>
              <a:rPr lang="en-US" sz="2400" dirty="0" smtClean="0"/>
              <a:t>Dashboard Layout: Legend</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15</a:t>
            </a:fld>
            <a:endParaRPr lang="en-US" altLang="en-US" dirty="0">
              <a:solidFill>
                <a:prstClr val="black"/>
              </a:solidFill>
            </a:endParaRPr>
          </a:p>
        </p:txBody>
      </p:sp>
      <p:pic>
        <p:nvPicPr>
          <p:cNvPr id="5" name="Picture 4"/>
          <p:cNvPicPr>
            <a:picLocks noChangeAspect="1"/>
          </p:cNvPicPr>
          <p:nvPr/>
        </p:nvPicPr>
        <p:blipFill>
          <a:blip r:embed="rId3"/>
          <a:stretch>
            <a:fillRect/>
          </a:stretch>
        </p:blipFill>
        <p:spPr>
          <a:xfrm>
            <a:off x="97714" y="2079978"/>
            <a:ext cx="8948572" cy="15885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803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Educators can view both school level aggregate data and individual student data for those students in whom they have an educational interest</a:t>
            </a:r>
          </a:p>
          <a:p>
            <a:pPr marL="342900" indent="-342900">
              <a:buFont typeface="Arial" panose="020B0604020202020204" pitchFamily="34" charset="0"/>
              <a:buChar char="•"/>
            </a:pPr>
            <a:r>
              <a:rPr lang="en-US" u="none" dirty="0" smtClean="0"/>
              <a:t>Many of the metric categories are the same between school level and student level dashboards</a:t>
            </a:r>
          </a:p>
          <a:p>
            <a:pPr marL="342900" indent="-342900">
              <a:buFont typeface="Arial" panose="020B0604020202020204" pitchFamily="34" charset="0"/>
              <a:buChar char="•"/>
            </a:pPr>
            <a:r>
              <a:rPr lang="en-US" u="none" dirty="0" smtClean="0"/>
              <a:t>The difference is in the granularity of the data</a:t>
            </a:r>
            <a:endParaRPr lang="en-US" u="none" dirty="0"/>
          </a:p>
        </p:txBody>
      </p:sp>
      <p:sp>
        <p:nvSpPr>
          <p:cNvPr id="3" name="Title 2"/>
          <p:cNvSpPr>
            <a:spLocks noGrp="1"/>
          </p:cNvSpPr>
          <p:nvPr>
            <p:ph type="title"/>
          </p:nvPr>
        </p:nvSpPr>
        <p:spPr/>
        <p:txBody>
          <a:bodyPr/>
          <a:lstStyle/>
          <a:p>
            <a:r>
              <a:rPr lang="en-US" dirty="0" smtClean="0"/>
              <a:t>School Level and Student Level Dashboards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16</a:t>
            </a:fld>
            <a:endParaRPr lang="en-US" altLang="en-US" dirty="0"/>
          </a:p>
        </p:txBody>
      </p:sp>
    </p:spTree>
    <p:extLst>
      <p:ext uri="{BB962C8B-B14F-4D97-AF65-F5344CB8AC3E}">
        <p14:creationId xmlns:p14="http://schemas.microsoft.com/office/powerpoint/2010/main" val="71115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17</a:t>
            </a:fld>
            <a:endParaRPr lang="en-US" altLang="en-US" dirty="0"/>
          </a:p>
        </p:txBody>
      </p:sp>
      <p:sp>
        <p:nvSpPr>
          <p:cNvPr id="5" name="Title 4"/>
          <p:cNvSpPr>
            <a:spLocks noGrp="1"/>
          </p:cNvSpPr>
          <p:nvPr>
            <p:ph type="title"/>
          </p:nvPr>
        </p:nvSpPr>
        <p:spPr/>
        <p:txBody>
          <a:bodyPr/>
          <a:lstStyle/>
          <a:p>
            <a:r>
              <a:rPr lang="en-US" dirty="0" smtClean="0"/>
              <a:t>Staff Homepage</a:t>
            </a:r>
            <a:endParaRPr lang="en-US" dirty="0"/>
          </a:p>
        </p:txBody>
      </p:sp>
    </p:spTree>
    <p:extLst>
      <p:ext uri="{BB962C8B-B14F-4D97-AF65-F5344CB8AC3E}">
        <p14:creationId xmlns:p14="http://schemas.microsoft.com/office/powerpoint/2010/main" val="1155870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0664" y="457200"/>
            <a:ext cx="7872984" cy="457200"/>
          </a:xfrm>
        </p:spPr>
        <p:txBody>
          <a:bodyPr/>
          <a:lstStyle/>
          <a:p>
            <a:r>
              <a:rPr lang="en-US" dirty="0" smtClean="0"/>
              <a:t>Staff Homepage: Student List</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18</a:t>
            </a:fld>
            <a:endParaRPr lang="en-US" altLang="en-US" dirty="0"/>
          </a:p>
        </p:txBody>
      </p:sp>
      <p:sp>
        <p:nvSpPr>
          <p:cNvPr id="15" name="TextBox 6"/>
          <p:cNvSpPr txBox="1">
            <a:spLocks noChangeArrowheads="1"/>
          </p:cNvSpPr>
          <p:nvPr/>
        </p:nvSpPr>
        <p:spPr bwMode="auto">
          <a:xfrm>
            <a:off x="241031" y="5068654"/>
            <a:ext cx="8475142" cy="10156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Staff homepage consists of the Staff member’s Student List</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Educator’s can access their students and choose the type of data view</a:t>
            </a:r>
          </a:p>
        </p:txBody>
      </p:sp>
      <p:sp>
        <p:nvSpPr>
          <p:cNvPr id="16" name="Right Arrow 15"/>
          <p:cNvSpPr/>
          <p:nvPr/>
        </p:nvSpPr>
        <p:spPr>
          <a:xfrm rot="12720000">
            <a:off x="4022053" y="396681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p:cNvPicPr>
            <a:picLocks noGrp="1" noChangeAspect="1"/>
          </p:cNvPicPr>
          <p:nvPr>
            <p:ph idx="1"/>
          </p:nvPr>
        </p:nvPicPr>
        <p:blipFill>
          <a:blip r:embed="rId3"/>
          <a:stretch>
            <a:fillRect/>
          </a:stretch>
        </p:blipFill>
        <p:spPr>
          <a:xfrm>
            <a:off x="508173" y="1241745"/>
            <a:ext cx="8208000" cy="3720000"/>
          </a:xfrm>
          <a:prstGeom prst="rect">
            <a:avLst/>
          </a:prstGeom>
          <a:effectLst>
            <a:outerShdw blurRad="63500" sx="102000" sy="102000" algn="ctr" rotWithShape="0">
              <a:prstClr val="black">
                <a:alpha val="40000"/>
              </a:prstClr>
            </a:outerShdw>
          </a:effectLst>
        </p:spPr>
      </p:pic>
      <p:sp>
        <p:nvSpPr>
          <p:cNvPr id="24" name="Right Arrow 23"/>
          <p:cNvSpPr/>
          <p:nvPr/>
        </p:nvSpPr>
        <p:spPr>
          <a:xfrm rot="12180000">
            <a:off x="3554909" y="296738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2180000">
            <a:off x="7432518" y="29466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22028" y="2362200"/>
            <a:ext cx="979833" cy="369778"/>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324600" y="2362200"/>
            <a:ext cx="1066800" cy="369778"/>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8025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Staff Homepage: Student List Dropdown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19</a:t>
            </a:fld>
            <a:endParaRPr lang="en-US" altLang="en-US" dirty="0"/>
          </a:p>
        </p:txBody>
      </p:sp>
      <p:sp>
        <p:nvSpPr>
          <p:cNvPr id="7" name="Content Placeholder 6"/>
          <p:cNvSpPr>
            <a:spLocks noGrp="1"/>
          </p:cNvSpPr>
          <p:nvPr>
            <p:ph idx="1"/>
          </p:nvPr>
        </p:nvSpPr>
        <p:spPr>
          <a:xfrm>
            <a:off x="457200" y="4570562"/>
            <a:ext cx="8229600" cy="1219200"/>
          </a:xfrm>
        </p:spPr>
        <p:txBody>
          <a:bodyPr/>
          <a:lstStyle/>
          <a:p>
            <a:pPr marL="342900" indent="-342900">
              <a:spcBef>
                <a:spcPts val="0"/>
              </a:spcBef>
              <a:spcAft>
                <a:spcPts val="0"/>
              </a:spcAft>
              <a:buFont typeface="Arial" panose="020B0604020202020204" pitchFamily="34" charset="0"/>
              <a:buChar char="•"/>
            </a:pPr>
            <a:r>
              <a:rPr lang="en-US" u="none" dirty="0" smtClean="0"/>
              <a:t>Choose the class you want to view from the Student List Dropdown</a:t>
            </a:r>
          </a:p>
          <a:p>
            <a:pPr marL="342900" indent="-342900">
              <a:spcBef>
                <a:spcPts val="0"/>
              </a:spcBef>
              <a:spcAft>
                <a:spcPts val="0"/>
              </a:spcAft>
              <a:buFont typeface="Arial" panose="020B0604020202020204" pitchFamily="34" charset="0"/>
              <a:buChar char="•"/>
            </a:pPr>
            <a:r>
              <a:rPr lang="en-US" u="none" dirty="0" smtClean="0"/>
              <a:t>Student List default </a:t>
            </a:r>
            <a:r>
              <a:rPr lang="en-US" u="none" dirty="0"/>
              <a:t>view is </a:t>
            </a:r>
            <a:r>
              <a:rPr lang="en-US" u="none" dirty="0" smtClean="0"/>
              <a:t>Subject/Grade/Section</a:t>
            </a:r>
            <a:endParaRPr lang="en-US" u="none" dirty="0"/>
          </a:p>
        </p:txBody>
      </p:sp>
      <p:pic>
        <p:nvPicPr>
          <p:cNvPr id="2" name="Picture 1"/>
          <p:cNvPicPr>
            <a:picLocks noChangeAspect="1"/>
          </p:cNvPicPr>
          <p:nvPr/>
        </p:nvPicPr>
        <p:blipFill>
          <a:blip r:embed="rId3"/>
          <a:stretch>
            <a:fillRect/>
          </a:stretch>
        </p:blipFill>
        <p:spPr>
          <a:xfrm>
            <a:off x="149428" y="1359911"/>
            <a:ext cx="8845143" cy="2996572"/>
          </a:xfrm>
          <a:prstGeom prst="rect">
            <a:avLst/>
          </a:prstGeom>
          <a:effectLst>
            <a:outerShdw blurRad="63500" sx="102000" sy="102000" algn="ctr" rotWithShape="0">
              <a:prstClr val="black">
                <a:alpha val="40000"/>
              </a:prstClr>
            </a:outerShdw>
          </a:effectLst>
        </p:spPr>
      </p:pic>
      <p:sp>
        <p:nvSpPr>
          <p:cNvPr id="8" name="Rectangle 7"/>
          <p:cNvSpPr/>
          <p:nvPr/>
        </p:nvSpPr>
        <p:spPr>
          <a:xfrm>
            <a:off x="149428" y="2488419"/>
            <a:ext cx="1349453" cy="369778"/>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5400000">
            <a:off x="5867399" y="224859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370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Review steps that enable staff to access the application </a:t>
            </a:r>
          </a:p>
          <a:p>
            <a:pPr marL="342900" indent="-342900">
              <a:buFont typeface="Arial" panose="020B0604020202020204" pitchFamily="34" charset="0"/>
              <a:buChar char="•"/>
            </a:pPr>
            <a:r>
              <a:rPr lang="en-US" u="none" dirty="0" smtClean="0"/>
              <a:t>Review navigation in the Pennsylvania Department of Education (PDE) Educator Dashboard. </a:t>
            </a:r>
          </a:p>
          <a:p>
            <a:pPr marL="342900" indent="-342900">
              <a:buFont typeface="Arial" panose="020B0604020202020204" pitchFamily="34" charset="0"/>
              <a:buChar char="•"/>
            </a:pPr>
            <a:r>
              <a:rPr lang="en-US" u="none" dirty="0" smtClean="0"/>
              <a:t>Review the indicators and metrics available to staff in the PDE Educator Dashboard</a:t>
            </a:r>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a:t>
            </a:fld>
            <a:endParaRPr lang="en-US" altLang="en-US" dirty="0"/>
          </a:p>
        </p:txBody>
      </p:sp>
    </p:spTree>
    <p:extLst>
      <p:ext uri="{BB962C8B-B14F-4D97-AF65-F5344CB8AC3E}">
        <p14:creationId xmlns:p14="http://schemas.microsoft.com/office/powerpoint/2010/main" val="316937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Staff Homepage: Student List Selection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20</a:t>
            </a:fld>
            <a:endParaRPr lang="en-US" altLang="en-US" dirty="0"/>
          </a:p>
        </p:txBody>
      </p:sp>
      <p:sp>
        <p:nvSpPr>
          <p:cNvPr id="8" name="TextBox 6"/>
          <p:cNvSpPr txBox="1">
            <a:spLocks noChangeArrowheads="1"/>
          </p:cNvSpPr>
          <p:nvPr/>
        </p:nvSpPr>
        <p:spPr bwMode="auto">
          <a:xfrm>
            <a:off x="407857" y="4811518"/>
            <a:ext cx="8156448" cy="1323439"/>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 Student List Menu shows the course and sections for the staff member</a:t>
            </a:r>
          </a:p>
          <a:p>
            <a:pPr marL="285750" indent="-28575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 menu also shows the Watch Lists created by the staff member</a:t>
            </a: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rotWithShape="1">
          <a:blip r:embed="rId3"/>
          <a:srcRect l="15000" t="18889" r="26875" b="37778"/>
          <a:stretch/>
        </p:blipFill>
        <p:spPr>
          <a:xfrm>
            <a:off x="400930" y="1295400"/>
            <a:ext cx="8285870" cy="3474720"/>
          </a:xfrm>
          <a:prstGeom prst="rect">
            <a:avLst/>
          </a:prstGeom>
          <a:effectLst>
            <a:outerShdw blurRad="63500" sx="102000" sy="102000" algn="ctr" rotWithShape="0">
              <a:prstClr val="black">
                <a:alpha val="40000"/>
              </a:prstClr>
            </a:outerShdw>
          </a:effectLst>
        </p:spPr>
      </p:pic>
      <p:sp>
        <p:nvSpPr>
          <p:cNvPr id="9" name="Rectangle 8"/>
          <p:cNvSpPr/>
          <p:nvPr/>
        </p:nvSpPr>
        <p:spPr>
          <a:xfrm>
            <a:off x="457200" y="3923838"/>
            <a:ext cx="3764307" cy="64816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4451445" y="405134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00930" y="2487996"/>
            <a:ext cx="5999870" cy="59453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9825877">
            <a:off x="1436896" y="227679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295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114800" cy="3429000"/>
          </a:xfrm>
        </p:spPr>
        <p:txBody>
          <a:bodyPr/>
          <a:lstStyle/>
          <a:p>
            <a:pPr marL="342900" indent="-342900">
              <a:spcAft>
                <a:spcPts val="0"/>
              </a:spcAft>
              <a:buFont typeface="Arial" panose="020B0604020202020204" pitchFamily="34" charset="0"/>
              <a:buChar char="•"/>
            </a:pPr>
            <a:r>
              <a:rPr lang="en-US" u="none" dirty="0" smtClean="0"/>
              <a:t>Choose a Data view from the Dropdown</a:t>
            </a:r>
          </a:p>
          <a:p>
            <a:pPr marL="342900" indent="-342900">
              <a:spcAft>
                <a:spcPts val="0"/>
              </a:spcAft>
              <a:buFont typeface="Arial" panose="020B0604020202020204" pitchFamily="34" charset="0"/>
              <a:buChar char="•"/>
            </a:pPr>
            <a:r>
              <a:rPr lang="en-US" u="none" dirty="0" smtClean="0"/>
              <a:t>Default view is Early Warning Indicators</a:t>
            </a:r>
          </a:p>
          <a:p>
            <a:pPr marL="342900" indent="-342900">
              <a:spcAft>
                <a:spcPts val="0"/>
              </a:spcAft>
              <a:buFont typeface="Arial" panose="020B0604020202020204" pitchFamily="34" charset="0"/>
              <a:buChar char="•"/>
            </a:pPr>
            <a:r>
              <a:rPr lang="en-US" u="none" dirty="0" smtClean="0"/>
              <a:t>Selected list can be filtered by: Prior Year, Subject Specific, Assessment Details</a:t>
            </a:r>
            <a:endParaRPr lang="en-US" u="none" dirty="0"/>
          </a:p>
        </p:txBody>
      </p:sp>
      <p:sp>
        <p:nvSpPr>
          <p:cNvPr id="3" name="Title 2"/>
          <p:cNvSpPr>
            <a:spLocks noGrp="1"/>
          </p:cNvSpPr>
          <p:nvPr>
            <p:ph type="title"/>
          </p:nvPr>
        </p:nvSpPr>
        <p:spPr/>
        <p:txBody>
          <a:bodyPr/>
          <a:lstStyle/>
          <a:p>
            <a:r>
              <a:rPr lang="en-US" dirty="0" smtClean="0"/>
              <a:t>Staff Homepage: Data View Dropdown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21</a:t>
            </a:fld>
            <a:endParaRPr lang="en-US" altLang="en-US" dirty="0"/>
          </a:p>
        </p:txBody>
      </p:sp>
      <p:pic>
        <p:nvPicPr>
          <p:cNvPr id="5" name="Picture 4"/>
          <p:cNvPicPr>
            <a:picLocks noChangeAspect="1"/>
          </p:cNvPicPr>
          <p:nvPr/>
        </p:nvPicPr>
        <p:blipFill>
          <a:blip r:embed="rId3"/>
          <a:stretch>
            <a:fillRect/>
          </a:stretch>
        </p:blipFill>
        <p:spPr>
          <a:xfrm>
            <a:off x="4419600" y="1416962"/>
            <a:ext cx="3974857" cy="4468191"/>
          </a:xfrm>
          <a:prstGeom prst="rect">
            <a:avLst/>
          </a:prstGeom>
          <a:effectLst>
            <a:outerShdw blurRad="63500" sx="102000" sy="102000" algn="ctr" rotWithShape="0">
              <a:prstClr val="black">
                <a:alpha val="40000"/>
              </a:prstClr>
            </a:outerShdw>
          </a:effectLst>
        </p:spPr>
      </p:pic>
      <p:sp>
        <p:nvSpPr>
          <p:cNvPr id="6" name="Rectangle 5"/>
          <p:cNvSpPr/>
          <p:nvPr/>
        </p:nvSpPr>
        <p:spPr>
          <a:xfrm>
            <a:off x="5149728" y="1815716"/>
            <a:ext cx="2667000" cy="3670681"/>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0112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909" y="4574253"/>
            <a:ext cx="8458200" cy="1643667"/>
          </a:xfrm>
        </p:spPr>
        <p:txBody>
          <a:bodyPr/>
          <a:lstStyle/>
          <a:p>
            <a:pPr marL="342900" indent="-342900">
              <a:spcAft>
                <a:spcPts val="0"/>
              </a:spcAft>
              <a:buFont typeface="Arial" panose="020B0604020202020204" pitchFamily="34" charset="0"/>
              <a:buChar char="•"/>
            </a:pPr>
            <a:r>
              <a:rPr lang="en-US" u="none" dirty="0" smtClean="0"/>
              <a:t>Students in the chosen class are listed with metrics from the chosen data view</a:t>
            </a:r>
          </a:p>
          <a:p>
            <a:pPr marL="342900" indent="-342900">
              <a:spcAft>
                <a:spcPts val="0"/>
              </a:spcAft>
              <a:buFont typeface="Arial" panose="020B0604020202020204" pitchFamily="34" charset="0"/>
              <a:buChar char="•"/>
            </a:pPr>
            <a:r>
              <a:rPr lang="en-US" u="none" dirty="0"/>
              <a:t>Student lists are sorted by class/section#, alphabetical by student last name, grade level, attendance and discipline and grades</a:t>
            </a:r>
          </a:p>
          <a:p>
            <a:pPr marL="342900" indent="-342900">
              <a:buFont typeface="Arial" panose="020B0604020202020204" pitchFamily="34" charset="0"/>
              <a:buChar char="•"/>
            </a:pPr>
            <a:endParaRPr lang="en-US" u="none" dirty="0" smtClean="0"/>
          </a:p>
        </p:txBody>
      </p:sp>
      <p:sp>
        <p:nvSpPr>
          <p:cNvPr id="3" name="Title 2"/>
          <p:cNvSpPr>
            <a:spLocks noGrp="1"/>
          </p:cNvSpPr>
          <p:nvPr>
            <p:ph type="title"/>
          </p:nvPr>
        </p:nvSpPr>
        <p:spPr/>
        <p:txBody>
          <a:bodyPr/>
          <a:lstStyle/>
          <a:p>
            <a:r>
              <a:rPr lang="en-US" dirty="0" smtClean="0"/>
              <a:t>Staff Homepage: Student List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22</a:t>
            </a:fld>
            <a:endParaRPr lang="en-US" altLang="en-US" dirty="0"/>
          </a:p>
        </p:txBody>
      </p:sp>
      <p:pic>
        <p:nvPicPr>
          <p:cNvPr id="5" name="Picture 4"/>
          <p:cNvPicPr>
            <a:picLocks noChangeAspect="1"/>
          </p:cNvPicPr>
          <p:nvPr/>
        </p:nvPicPr>
        <p:blipFill>
          <a:blip r:embed="rId3"/>
          <a:stretch>
            <a:fillRect/>
          </a:stretch>
        </p:blipFill>
        <p:spPr>
          <a:xfrm>
            <a:off x="450273" y="1217992"/>
            <a:ext cx="8288000" cy="3349333"/>
          </a:xfrm>
          <a:prstGeom prst="rect">
            <a:avLst/>
          </a:prstGeom>
          <a:effectLst>
            <a:outerShdw blurRad="63500" sx="102000" sy="102000" algn="ctr" rotWithShape="0">
              <a:prstClr val="black">
                <a:alpha val="40000"/>
              </a:prstClr>
            </a:outerShdw>
          </a:effectLst>
        </p:spPr>
      </p:pic>
      <p:sp>
        <p:nvSpPr>
          <p:cNvPr id="6" name="Right Arrow 5"/>
          <p:cNvSpPr/>
          <p:nvPr/>
        </p:nvSpPr>
        <p:spPr>
          <a:xfrm rot="5400000">
            <a:off x="1219199" y="318564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5562600" y="251166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3219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23</a:t>
            </a:fld>
            <a:endParaRPr lang="en-US" altLang="en-US" dirty="0"/>
          </a:p>
        </p:txBody>
      </p:sp>
      <p:sp>
        <p:nvSpPr>
          <p:cNvPr id="3" name="Title 2"/>
          <p:cNvSpPr>
            <a:spLocks noGrp="1"/>
          </p:cNvSpPr>
          <p:nvPr>
            <p:ph type="title"/>
          </p:nvPr>
        </p:nvSpPr>
        <p:spPr/>
        <p:txBody>
          <a:bodyPr/>
          <a:lstStyle/>
          <a:p>
            <a:r>
              <a:rPr lang="en-US" dirty="0" smtClean="0"/>
              <a:t>Student List</a:t>
            </a:r>
            <a:endParaRPr lang="en-US" dirty="0"/>
          </a:p>
        </p:txBody>
      </p:sp>
    </p:spTree>
    <p:extLst>
      <p:ext uri="{BB962C8B-B14F-4D97-AF65-F5344CB8AC3E}">
        <p14:creationId xmlns:p14="http://schemas.microsoft.com/office/powerpoint/2010/main" val="3027061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429000"/>
            <a:ext cx="8229600" cy="2590800"/>
          </a:xfrm>
        </p:spPr>
        <p:txBody>
          <a:bodyPr/>
          <a:lstStyle/>
          <a:p>
            <a:pPr marL="342900" indent="-342900">
              <a:spcBef>
                <a:spcPts val="0"/>
              </a:spcBef>
              <a:spcAft>
                <a:spcPts val="0"/>
              </a:spcAft>
              <a:buFont typeface="Arial" panose="020B0604020202020204" pitchFamily="34" charset="0"/>
              <a:buChar char="•"/>
            </a:pPr>
            <a:r>
              <a:rPr lang="en-US" u="none" dirty="0" smtClean="0"/>
              <a:t>Default view consists of Grade level, Designations, and Early Warning Indicators</a:t>
            </a:r>
          </a:p>
          <a:p>
            <a:pPr marL="342900" indent="-342900">
              <a:spcBef>
                <a:spcPts val="0"/>
              </a:spcBef>
              <a:spcAft>
                <a:spcPts val="0"/>
              </a:spcAft>
              <a:buFont typeface="Arial" panose="020B0604020202020204" pitchFamily="34" charset="0"/>
              <a:buChar char="•"/>
            </a:pPr>
            <a:r>
              <a:rPr lang="en-US" u="none" dirty="0" smtClean="0"/>
              <a:t>Early Warning indicators displayed consist of: Metrics Failing, Metrics Caution, Interventions Assigned, Daily Attendance Rate, School Code of Conduct Incidents, State Reportable Offenses, Math Grade, Language Arts Grade</a:t>
            </a:r>
          </a:p>
          <a:p>
            <a:pPr marL="342900" indent="-342900">
              <a:spcBef>
                <a:spcPts val="0"/>
              </a:spcBef>
              <a:spcAft>
                <a:spcPts val="0"/>
              </a:spcAft>
              <a:buFont typeface="Arial" panose="020B0604020202020204" pitchFamily="34" charset="0"/>
              <a:buChar char="•"/>
            </a:pPr>
            <a:r>
              <a:rPr lang="en-US" u="none" dirty="0" smtClean="0"/>
              <a:t>Customize View button allows you to customize the columns displayed</a:t>
            </a:r>
          </a:p>
          <a:p>
            <a:pPr marL="342900" indent="-342900">
              <a:spcAft>
                <a:spcPts val="0"/>
              </a:spcAft>
              <a:buFont typeface="Arial" panose="020B0604020202020204" pitchFamily="34" charset="0"/>
              <a:buChar char="•"/>
            </a:pPr>
            <a:endParaRPr lang="en-US" u="none" dirty="0" smtClean="0"/>
          </a:p>
          <a:p>
            <a:pPr marL="342900" indent="-342900">
              <a:buFont typeface="Arial" panose="020B0604020202020204" pitchFamily="34" charset="0"/>
              <a:buChar char="•"/>
            </a:pPr>
            <a:endParaRPr lang="en-US" u="none" dirty="0" smtClean="0"/>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Student List: Default 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24</a:t>
            </a:fld>
            <a:endParaRPr lang="en-US" altLang="en-US" dirty="0"/>
          </a:p>
        </p:txBody>
      </p:sp>
      <p:pic>
        <p:nvPicPr>
          <p:cNvPr id="5" name="Picture 4"/>
          <p:cNvPicPr>
            <a:picLocks noChangeAspect="1"/>
          </p:cNvPicPr>
          <p:nvPr/>
        </p:nvPicPr>
        <p:blipFill>
          <a:blip r:embed="rId3"/>
          <a:stretch>
            <a:fillRect/>
          </a:stretch>
        </p:blipFill>
        <p:spPr>
          <a:xfrm>
            <a:off x="211300" y="1295400"/>
            <a:ext cx="8685714" cy="1942858"/>
          </a:xfrm>
          <a:prstGeom prst="rect">
            <a:avLst/>
          </a:prstGeom>
          <a:effectLst>
            <a:outerShdw blurRad="63500" sx="102000" sy="102000" algn="ctr" rotWithShape="0">
              <a:prstClr val="black">
                <a:alpha val="40000"/>
              </a:prstClr>
            </a:outerShdw>
          </a:effectLst>
        </p:spPr>
      </p:pic>
      <p:sp>
        <p:nvSpPr>
          <p:cNvPr id="7" name="Right Arrow 6"/>
          <p:cNvSpPr/>
          <p:nvPr/>
        </p:nvSpPr>
        <p:spPr>
          <a:xfrm rot="10800000">
            <a:off x="1981200" y="124031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3500000">
            <a:off x="6172200" y="276379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14600" y="1854945"/>
            <a:ext cx="6248400" cy="73585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11300" y="1192146"/>
            <a:ext cx="1617500" cy="45838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070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74638"/>
            <a:ext cx="3124200" cy="2667000"/>
          </a:xfrm>
        </p:spPr>
        <p:txBody>
          <a:bodyPr/>
          <a:lstStyle/>
          <a:p>
            <a:pPr marL="342900" indent="-342900">
              <a:buFont typeface="Arial" panose="020B0604020202020204" pitchFamily="34" charset="0"/>
              <a:buChar char="•"/>
            </a:pPr>
            <a:r>
              <a:rPr lang="en-US" u="none" dirty="0" smtClean="0"/>
              <a:t>A scroll bar across the bottom of the dashboard allows you to view the rest of the metrics</a:t>
            </a:r>
            <a:endParaRPr lang="en-US" u="none" dirty="0"/>
          </a:p>
        </p:txBody>
      </p:sp>
      <p:sp>
        <p:nvSpPr>
          <p:cNvPr id="3" name="Title 2"/>
          <p:cNvSpPr>
            <a:spLocks noGrp="1"/>
          </p:cNvSpPr>
          <p:nvPr>
            <p:ph type="title"/>
          </p:nvPr>
        </p:nvSpPr>
        <p:spPr/>
        <p:txBody>
          <a:bodyPr/>
          <a:lstStyle/>
          <a:p>
            <a:r>
              <a:rPr lang="en-US" dirty="0" smtClean="0"/>
              <a:t>Student List: Viewing </a:t>
            </a:r>
            <a:r>
              <a:rPr lang="en-US" dirty="0"/>
              <a:t>a</a:t>
            </a:r>
            <a:r>
              <a:rPr lang="en-US" dirty="0" smtClean="0"/>
              <a:t>ll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25</a:t>
            </a:fld>
            <a:endParaRPr lang="en-US" altLang="en-US" dirty="0"/>
          </a:p>
        </p:txBody>
      </p:sp>
      <p:pic>
        <p:nvPicPr>
          <p:cNvPr id="9" name="Picture 8"/>
          <p:cNvPicPr>
            <a:picLocks noChangeAspect="1"/>
          </p:cNvPicPr>
          <p:nvPr/>
        </p:nvPicPr>
        <p:blipFill>
          <a:blip r:embed="rId3"/>
          <a:stretch>
            <a:fillRect/>
          </a:stretch>
        </p:blipFill>
        <p:spPr>
          <a:xfrm>
            <a:off x="4441507" y="1174638"/>
            <a:ext cx="4158286" cy="4907429"/>
          </a:xfrm>
          <a:prstGeom prst="rect">
            <a:avLst/>
          </a:prstGeom>
          <a:effectLst>
            <a:outerShdw blurRad="63500" sx="102000" sy="102000" algn="ctr" rotWithShape="0">
              <a:prstClr val="black">
                <a:alpha val="40000"/>
              </a:prstClr>
            </a:outerShdw>
          </a:effectLst>
        </p:spPr>
      </p:pic>
      <p:sp>
        <p:nvSpPr>
          <p:cNvPr id="10" name="Rectangle 9"/>
          <p:cNvSpPr/>
          <p:nvPr/>
        </p:nvSpPr>
        <p:spPr>
          <a:xfrm>
            <a:off x="4158677" y="1676401"/>
            <a:ext cx="4454971" cy="762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362919" y="5676010"/>
            <a:ext cx="3250729" cy="41991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5400000">
            <a:off x="6347511" y="494086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4591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69948" y="4545330"/>
            <a:ext cx="5483352" cy="1322070"/>
          </a:xfrm>
        </p:spPr>
        <p:txBody>
          <a:bodyPr/>
          <a:lstStyle/>
          <a:p>
            <a:pPr>
              <a:spcBef>
                <a:spcPts val="0"/>
              </a:spcBef>
              <a:spcAft>
                <a:spcPts val="0"/>
              </a:spcAft>
            </a:pPr>
            <a:r>
              <a:rPr lang="en-US" u="none" dirty="0" smtClean="0"/>
              <a:t>Click on the Customize View button to:</a:t>
            </a:r>
          </a:p>
          <a:p>
            <a:pPr marL="342900" indent="-342900">
              <a:spcBef>
                <a:spcPts val="0"/>
              </a:spcBef>
              <a:spcAft>
                <a:spcPts val="0"/>
              </a:spcAft>
              <a:buFont typeface="Arial" panose="020B0604020202020204" pitchFamily="34" charset="0"/>
              <a:buChar char="•"/>
            </a:pPr>
            <a:r>
              <a:rPr lang="en-US" u="none" dirty="0" smtClean="0"/>
              <a:t>see more data </a:t>
            </a:r>
          </a:p>
          <a:p>
            <a:pPr marL="342900" indent="-342900">
              <a:spcBef>
                <a:spcPts val="0"/>
              </a:spcBef>
              <a:spcAft>
                <a:spcPts val="0"/>
              </a:spcAft>
              <a:buFont typeface="Arial" panose="020B0604020202020204" pitchFamily="34" charset="0"/>
              <a:buChar char="•"/>
            </a:pPr>
            <a:r>
              <a:rPr lang="en-US" u="none" dirty="0" smtClean="0"/>
              <a:t>maximize the grid</a:t>
            </a:r>
          </a:p>
          <a:p>
            <a:pPr marL="342900" indent="-342900">
              <a:spcBef>
                <a:spcPts val="0"/>
              </a:spcBef>
              <a:spcAft>
                <a:spcPts val="0"/>
              </a:spcAft>
              <a:buFont typeface="Arial" panose="020B0604020202020204" pitchFamily="34" charset="0"/>
              <a:buChar char="•"/>
            </a:pPr>
            <a:r>
              <a:rPr lang="en-US" u="none" dirty="0" smtClean="0"/>
              <a:t>create or add students to a watch list</a:t>
            </a:r>
            <a:endParaRPr lang="en-US" u="none" dirty="0"/>
          </a:p>
        </p:txBody>
      </p:sp>
      <p:sp>
        <p:nvSpPr>
          <p:cNvPr id="3" name="Title 2"/>
          <p:cNvSpPr>
            <a:spLocks noGrp="1"/>
          </p:cNvSpPr>
          <p:nvPr>
            <p:ph type="title"/>
          </p:nvPr>
        </p:nvSpPr>
        <p:spPr/>
        <p:txBody>
          <a:bodyPr/>
          <a:lstStyle/>
          <a:p>
            <a:r>
              <a:rPr lang="en-US" dirty="0" smtClean="0"/>
              <a:t>Student List: Customize 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26</a:t>
            </a:fld>
            <a:endParaRPr lang="en-US" altLang="en-US" dirty="0"/>
          </a:p>
        </p:txBody>
      </p:sp>
      <p:pic>
        <p:nvPicPr>
          <p:cNvPr id="5" name="Picture 4"/>
          <p:cNvPicPr>
            <a:picLocks noChangeAspect="1"/>
          </p:cNvPicPr>
          <p:nvPr/>
        </p:nvPicPr>
        <p:blipFill>
          <a:blip r:embed="rId3"/>
          <a:stretch>
            <a:fillRect/>
          </a:stretch>
        </p:blipFill>
        <p:spPr>
          <a:xfrm>
            <a:off x="556481" y="1327165"/>
            <a:ext cx="8110285" cy="3156680"/>
          </a:xfrm>
          <a:prstGeom prst="rect">
            <a:avLst/>
          </a:prstGeom>
          <a:effectLst>
            <a:outerShdw blurRad="63500" sx="102000" sy="102000" algn="ctr" rotWithShape="0">
              <a:prstClr val="black">
                <a:alpha val="40000"/>
              </a:prstClr>
            </a:outerShdw>
          </a:effectLst>
        </p:spPr>
      </p:pic>
      <p:sp>
        <p:nvSpPr>
          <p:cNvPr id="9" name="Rectangle 8"/>
          <p:cNvSpPr/>
          <p:nvPr/>
        </p:nvSpPr>
        <p:spPr>
          <a:xfrm>
            <a:off x="609959" y="2441684"/>
            <a:ext cx="7772400" cy="80467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6200000">
            <a:off x="6400799" y="313410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6200000">
            <a:off x="3907340" y="313410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6200000">
            <a:off x="1710053" y="313410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330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0"/>
            <a:ext cx="8229600" cy="2209800"/>
          </a:xfrm>
        </p:spPr>
        <p:txBody>
          <a:bodyPr/>
          <a:lstStyle/>
          <a:p>
            <a:pPr marL="342900" indent="-342900">
              <a:spcBef>
                <a:spcPts val="0"/>
              </a:spcBef>
              <a:spcAft>
                <a:spcPts val="0"/>
              </a:spcAft>
              <a:buFont typeface="Arial" panose="020B0604020202020204" pitchFamily="34" charset="0"/>
              <a:buChar char="•"/>
            </a:pPr>
            <a:r>
              <a:rPr lang="en-US" u="none" dirty="0" smtClean="0"/>
              <a:t>Click on the See More Data button to choose which columns should appear in the default view</a:t>
            </a:r>
          </a:p>
          <a:p>
            <a:pPr marL="342900" indent="-342900">
              <a:spcBef>
                <a:spcPts val="0"/>
              </a:spcBef>
              <a:spcAft>
                <a:spcPts val="0"/>
              </a:spcAft>
              <a:buFont typeface="Arial" panose="020B0604020202020204" pitchFamily="34" charset="0"/>
              <a:buChar char="•"/>
            </a:pPr>
            <a:r>
              <a:rPr lang="en-US" u="none" dirty="0" smtClean="0"/>
              <a:t>Columns with a check will appear in the default view</a:t>
            </a:r>
          </a:p>
          <a:p>
            <a:pPr marL="342900" indent="-342900">
              <a:spcBef>
                <a:spcPts val="0"/>
              </a:spcBef>
              <a:spcAft>
                <a:spcPts val="0"/>
              </a:spcAft>
              <a:buFont typeface="Arial" panose="020B0604020202020204" pitchFamily="34" charset="0"/>
              <a:buChar char="•"/>
            </a:pPr>
            <a:r>
              <a:rPr lang="en-US" u="none" dirty="0" smtClean="0"/>
              <a:t>Uncheck columns that you do not want to appear in the default view</a:t>
            </a:r>
          </a:p>
          <a:p>
            <a:pPr marL="342900" indent="-342900">
              <a:spcBef>
                <a:spcPts val="0"/>
              </a:spcBef>
              <a:spcAft>
                <a:spcPts val="0"/>
              </a:spcAft>
              <a:buFont typeface="Arial" panose="020B0604020202020204" pitchFamily="34" charset="0"/>
              <a:buChar char="•"/>
            </a:pPr>
            <a:r>
              <a:rPr lang="en-US" u="none" dirty="0" smtClean="0"/>
              <a:t>Click on Save Columns to save default choices or Reset Columns to set columns back to system default</a:t>
            </a:r>
            <a:endParaRPr lang="en-US" u="none" dirty="0"/>
          </a:p>
        </p:txBody>
      </p:sp>
      <p:sp>
        <p:nvSpPr>
          <p:cNvPr id="3" name="Title 2"/>
          <p:cNvSpPr>
            <a:spLocks noGrp="1"/>
          </p:cNvSpPr>
          <p:nvPr>
            <p:ph type="title"/>
          </p:nvPr>
        </p:nvSpPr>
        <p:spPr/>
        <p:txBody>
          <a:bodyPr/>
          <a:lstStyle/>
          <a:p>
            <a:r>
              <a:rPr lang="en-US" dirty="0" smtClean="0"/>
              <a:t>Student List: Choose Columns for Default 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27</a:t>
            </a:fld>
            <a:endParaRPr lang="en-US" altLang="en-US" dirty="0"/>
          </a:p>
        </p:txBody>
      </p:sp>
      <p:pic>
        <p:nvPicPr>
          <p:cNvPr id="6" name="Picture 5"/>
          <p:cNvPicPr>
            <a:picLocks noChangeAspect="1"/>
          </p:cNvPicPr>
          <p:nvPr/>
        </p:nvPicPr>
        <p:blipFill>
          <a:blip r:embed="rId3"/>
          <a:stretch>
            <a:fillRect/>
          </a:stretch>
        </p:blipFill>
        <p:spPr>
          <a:xfrm>
            <a:off x="4562476" y="3538576"/>
            <a:ext cx="19048" cy="28571"/>
          </a:xfrm>
          <a:prstGeom prst="rect">
            <a:avLst/>
          </a:prstGeom>
        </p:spPr>
      </p:pic>
      <p:pic>
        <p:nvPicPr>
          <p:cNvPr id="11" name="Picture 10"/>
          <p:cNvPicPr>
            <a:picLocks noChangeAspect="1"/>
          </p:cNvPicPr>
          <p:nvPr/>
        </p:nvPicPr>
        <p:blipFill>
          <a:blip r:embed="rId4"/>
          <a:stretch>
            <a:fillRect/>
          </a:stretch>
        </p:blipFill>
        <p:spPr>
          <a:xfrm>
            <a:off x="243476" y="1416626"/>
            <a:ext cx="8637999" cy="2254000"/>
          </a:xfrm>
          <a:prstGeom prst="rect">
            <a:avLst/>
          </a:prstGeom>
          <a:effectLst>
            <a:outerShdw blurRad="63500" sx="102000" sy="102000" algn="ctr" rotWithShape="0">
              <a:prstClr val="black">
                <a:alpha val="40000"/>
              </a:prstClr>
            </a:outerShdw>
          </a:effectLst>
        </p:spPr>
      </p:pic>
      <p:sp>
        <p:nvSpPr>
          <p:cNvPr id="12" name="Rectangle 11"/>
          <p:cNvSpPr/>
          <p:nvPr/>
        </p:nvSpPr>
        <p:spPr>
          <a:xfrm>
            <a:off x="457200" y="1371600"/>
            <a:ext cx="4860626" cy="6858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8900000">
            <a:off x="365029" y="200949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21600000">
            <a:off x="243476" y="277900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173619" y="2257462"/>
            <a:ext cx="7707856" cy="978331"/>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987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3337" y="5154944"/>
            <a:ext cx="7543800" cy="685800"/>
          </a:xfrm>
        </p:spPr>
        <p:txBody>
          <a:bodyPr/>
          <a:lstStyle/>
          <a:p>
            <a:pPr marL="342900" indent="-342900">
              <a:spcAft>
                <a:spcPts val="0"/>
              </a:spcAft>
              <a:buFont typeface="Arial" panose="020B0604020202020204" pitchFamily="34" charset="0"/>
              <a:buChar char="•"/>
            </a:pPr>
            <a:r>
              <a:rPr lang="en-US" u="none" dirty="0" smtClean="0"/>
              <a:t>Navigate </a:t>
            </a:r>
            <a:r>
              <a:rPr lang="en-US" u="none" dirty="0"/>
              <a:t>to an individual student by clicking on a student </a:t>
            </a:r>
            <a:r>
              <a:rPr lang="en-US" u="none" dirty="0" smtClean="0"/>
              <a:t>name</a:t>
            </a:r>
            <a:endParaRPr lang="en-US" u="none" dirty="0"/>
          </a:p>
        </p:txBody>
      </p:sp>
      <p:sp>
        <p:nvSpPr>
          <p:cNvPr id="3" name="Title 2"/>
          <p:cNvSpPr>
            <a:spLocks noGrp="1"/>
          </p:cNvSpPr>
          <p:nvPr>
            <p:ph type="title"/>
          </p:nvPr>
        </p:nvSpPr>
        <p:spPr/>
        <p:txBody>
          <a:bodyPr/>
          <a:lstStyle/>
          <a:p>
            <a:r>
              <a:rPr lang="en-US" dirty="0" smtClean="0"/>
              <a:t>Student List: Access an Individual Student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28</a:t>
            </a:fld>
            <a:endParaRPr lang="en-US" altLang="en-US" dirty="0"/>
          </a:p>
        </p:txBody>
      </p:sp>
      <p:pic>
        <p:nvPicPr>
          <p:cNvPr id="6" name="Picture 5"/>
          <p:cNvPicPr>
            <a:picLocks noChangeAspect="1"/>
          </p:cNvPicPr>
          <p:nvPr/>
        </p:nvPicPr>
        <p:blipFill>
          <a:blip r:embed="rId3"/>
          <a:stretch>
            <a:fillRect/>
          </a:stretch>
        </p:blipFill>
        <p:spPr>
          <a:xfrm>
            <a:off x="605237" y="1320947"/>
            <a:ext cx="7920000" cy="3645714"/>
          </a:xfrm>
          <a:prstGeom prst="rect">
            <a:avLst/>
          </a:prstGeom>
          <a:effectLst>
            <a:outerShdw blurRad="63500" sx="102000" sy="102000" algn="ctr" rotWithShape="0">
              <a:prstClr val="black">
                <a:alpha val="40000"/>
              </a:prstClr>
            </a:outerShdw>
          </a:effectLst>
        </p:spPr>
      </p:pic>
      <p:sp>
        <p:nvSpPr>
          <p:cNvPr id="9" name="Rectangle 8"/>
          <p:cNvSpPr/>
          <p:nvPr/>
        </p:nvSpPr>
        <p:spPr>
          <a:xfrm>
            <a:off x="1143000" y="3923190"/>
            <a:ext cx="1828800" cy="6858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2360000">
            <a:off x="2784294" y="443053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655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a:ln>
            <a:solidFill>
              <a:schemeClr val="bg1"/>
            </a:solidFill>
          </a:ln>
          <a:effectLst/>
        </p:spPr>
        <p:txBody>
          <a:bodyPr/>
          <a:lstStyle/>
          <a:p>
            <a:r>
              <a:rPr lang="en-US" u="none" dirty="0" smtClean="0"/>
              <a:t>Select one of the classes in your Student List then using the General Overview data view find the following:</a:t>
            </a:r>
          </a:p>
          <a:p>
            <a:pPr marL="342900" indent="-342900">
              <a:buFont typeface="Arial" panose="020B0604020202020204" pitchFamily="34" charset="0"/>
              <a:buChar char="•"/>
            </a:pPr>
            <a:r>
              <a:rPr lang="en-US" u="none" dirty="0" smtClean="0"/>
              <a:t># of students enrolled in this section</a:t>
            </a:r>
          </a:p>
          <a:p>
            <a:pPr marL="342900" indent="-342900">
              <a:buFont typeface="Arial" panose="020B0604020202020204" pitchFamily="34" charset="0"/>
              <a:buChar char="•"/>
            </a:pPr>
            <a:r>
              <a:rPr lang="en-US" u="none" dirty="0" smtClean="0"/>
              <a:t># of students with Last 4 Weeks </a:t>
            </a:r>
            <a:r>
              <a:rPr lang="en-US" u="none" dirty="0"/>
              <a:t>C</a:t>
            </a:r>
            <a:r>
              <a:rPr lang="en-US" u="none" dirty="0" smtClean="0"/>
              <a:t>lass </a:t>
            </a:r>
            <a:r>
              <a:rPr lang="en-US" u="none" dirty="0"/>
              <a:t>A</a:t>
            </a:r>
            <a:r>
              <a:rPr lang="en-US" u="none" dirty="0" smtClean="0"/>
              <a:t>bsences metric trending downward </a:t>
            </a:r>
          </a:p>
          <a:p>
            <a:pPr marL="342900" indent="-342900">
              <a:buFont typeface="Arial" panose="020B0604020202020204" pitchFamily="34" charset="0"/>
              <a:buChar char="•"/>
            </a:pPr>
            <a:r>
              <a:rPr lang="en-US" u="none" dirty="0" smtClean="0"/>
              <a:t># of students with ≥ 3 grades below a C</a:t>
            </a:r>
          </a:p>
          <a:p>
            <a:r>
              <a:rPr lang="en-US" u="none" dirty="0" smtClean="0"/>
              <a:t>Using the Early Warning </a:t>
            </a:r>
            <a:r>
              <a:rPr lang="en-US" u="none" dirty="0"/>
              <a:t>I</a:t>
            </a:r>
            <a:r>
              <a:rPr lang="en-US" u="none" dirty="0" smtClean="0"/>
              <a:t>ndicators data view find two students that have an indicator in red </a:t>
            </a:r>
          </a:p>
          <a:p>
            <a:pPr marL="800100" lvl="1" indent="-342900"/>
            <a:r>
              <a:rPr lang="en-US" dirty="0" smtClean="0"/>
              <a:t>What categories are the red indicators for?</a:t>
            </a:r>
          </a:p>
          <a:p>
            <a:pPr marL="800100" lvl="1" indent="-342900"/>
            <a:r>
              <a:rPr lang="en-US" dirty="0" smtClean="0"/>
              <a:t>Are there any green indicators for these students?</a:t>
            </a:r>
          </a:p>
          <a:p>
            <a:pPr marL="800100" lvl="1" indent="-342900"/>
            <a:r>
              <a:rPr lang="en-US" dirty="0" smtClean="0"/>
              <a:t>What categories are they for?</a:t>
            </a:r>
          </a:p>
          <a:p>
            <a:pPr marL="342900" indent="-342900"/>
            <a:endParaRPr lang="en-US" dirty="0"/>
          </a:p>
          <a:p>
            <a:pPr marL="800100" lvl="1" indent="-342900"/>
            <a:endParaRPr lang="en-US" u="none" dirty="0"/>
          </a:p>
          <a:p>
            <a:pPr marL="800100" lvl="1" indent="-342900"/>
            <a:endParaRPr lang="en-US" u="none" dirty="0" smtClean="0"/>
          </a:p>
        </p:txBody>
      </p:sp>
      <p:sp>
        <p:nvSpPr>
          <p:cNvPr id="3" name="Title 2"/>
          <p:cNvSpPr>
            <a:spLocks noGrp="1"/>
          </p:cNvSpPr>
          <p:nvPr>
            <p:ph type="title"/>
          </p:nvPr>
        </p:nvSpPr>
        <p:spPr/>
        <p:txBody>
          <a:bodyPr/>
          <a:lstStyle/>
          <a:p>
            <a:r>
              <a:rPr lang="en-US" dirty="0" smtClean="0"/>
              <a:t>Guided Practice Activity - Student List #1</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29</a:t>
            </a:fld>
            <a:endParaRPr lang="en-US" altLang="en-US" dirty="0"/>
          </a:p>
        </p:txBody>
      </p:sp>
    </p:spTree>
    <p:extLst>
      <p:ext uri="{BB962C8B-B14F-4D97-AF65-F5344CB8AC3E}">
        <p14:creationId xmlns:p14="http://schemas.microsoft.com/office/powerpoint/2010/main" val="334997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u="none" dirty="0" smtClean="0"/>
              <a:t>Participants </a:t>
            </a:r>
            <a:r>
              <a:rPr lang="en-US" u="none" dirty="0"/>
              <a:t>must have:</a:t>
            </a:r>
          </a:p>
          <a:p>
            <a:pPr marL="1085850" lvl="1" indent="-342900">
              <a:defRPr/>
            </a:pPr>
            <a:r>
              <a:rPr lang="en-US" dirty="0"/>
              <a:t>An account to the </a:t>
            </a:r>
            <a:r>
              <a:rPr lang="en-US" dirty="0" smtClean="0"/>
              <a:t>Pennsylvania Department of Education (PDE) Portal</a:t>
            </a:r>
          </a:p>
          <a:p>
            <a:pPr marL="1085850" lvl="1" indent="-342900">
              <a:defRPr/>
            </a:pPr>
            <a:r>
              <a:rPr lang="en-US" dirty="0" smtClean="0"/>
              <a:t>An </a:t>
            </a:r>
            <a:r>
              <a:rPr lang="en-US" dirty="0"/>
              <a:t>account to the Pennsylvania Educator Dashboard</a:t>
            </a:r>
          </a:p>
          <a:p>
            <a:pPr marL="1085850" lvl="1" indent="-342900">
              <a:defRPr/>
            </a:pPr>
            <a:r>
              <a:rPr lang="en-US" dirty="0" smtClean="0"/>
              <a:t>An active account for the Standards Aligned Systems training platform (</a:t>
            </a:r>
            <a:r>
              <a:rPr lang="en-US" dirty="0" smtClean="0">
                <a:hlinkClick r:id="rId3"/>
              </a:rPr>
              <a:t>http:www.pdesas.org</a:t>
            </a:r>
            <a:r>
              <a:rPr lang="en-US" dirty="0" smtClean="0"/>
              <a:t>/)</a:t>
            </a:r>
          </a:p>
          <a:p>
            <a:pPr marL="285750">
              <a:defRPr/>
            </a:pPr>
            <a:r>
              <a:rPr lang="en-US" u="none" dirty="0" smtClean="0"/>
              <a:t>Participants must have completed:</a:t>
            </a:r>
            <a:endParaRPr lang="en-US" u="none" dirty="0"/>
          </a:p>
          <a:p>
            <a:pPr marL="1085850" lvl="1" indent="-342900">
              <a:spcBef>
                <a:spcPts val="0"/>
              </a:spcBef>
              <a:spcAft>
                <a:spcPts val="0"/>
              </a:spcAft>
              <a:defRPr/>
            </a:pPr>
            <a:r>
              <a:rPr lang="en-US" altLang="en-US" dirty="0"/>
              <a:t>Course 1: </a:t>
            </a:r>
            <a:r>
              <a:rPr lang="en-US" dirty="0"/>
              <a:t>PDE Educator Dashboard Overview</a:t>
            </a:r>
          </a:p>
          <a:p>
            <a:pPr marL="1085850" lvl="1" indent="-342900">
              <a:spcBef>
                <a:spcPts val="0"/>
              </a:spcBef>
              <a:spcAft>
                <a:spcPts val="0"/>
              </a:spcAft>
              <a:defRPr/>
            </a:pPr>
            <a:r>
              <a:rPr lang="en-US" dirty="0"/>
              <a:t>Course 2: Early Warning System and At Risk </a:t>
            </a:r>
            <a:r>
              <a:rPr lang="en-US" dirty="0" smtClean="0"/>
              <a:t>Identification</a:t>
            </a:r>
          </a:p>
          <a:p>
            <a:pPr marL="1085850" lvl="1" indent="-342900">
              <a:defRPr/>
            </a:pPr>
            <a:r>
              <a:rPr lang="en-US" dirty="0" smtClean="0"/>
              <a:t>Course 3: Family Educational Rights and Privacy Act for the Local Education Agency (LEA)</a:t>
            </a:r>
            <a:endParaRPr lang="en-US" dirty="0"/>
          </a:p>
        </p:txBody>
      </p:sp>
      <p:sp>
        <p:nvSpPr>
          <p:cNvPr id="3" name="Title 2"/>
          <p:cNvSpPr>
            <a:spLocks noGrp="1"/>
          </p:cNvSpPr>
          <p:nvPr>
            <p:ph type="title"/>
          </p:nvPr>
        </p:nvSpPr>
        <p:spPr/>
        <p:txBody>
          <a:bodyPr/>
          <a:lstStyle/>
          <a:p>
            <a:r>
              <a:rPr lang="en-US" dirty="0" smtClean="0"/>
              <a:t>Course Pre-Requisites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a:t>
            </a:fld>
            <a:endParaRPr lang="en-US" altLang="en-US" dirty="0"/>
          </a:p>
        </p:txBody>
      </p:sp>
    </p:spTree>
    <p:extLst>
      <p:ext uri="{BB962C8B-B14F-4D97-AF65-F5344CB8AC3E}">
        <p14:creationId xmlns:p14="http://schemas.microsoft.com/office/powerpoint/2010/main" val="4086516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30</a:t>
            </a:fld>
            <a:endParaRPr lang="en-US" altLang="en-US" dirty="0"/>
          </a:p>
        </p:txBody>
      </p:sp>
      <p:sp>
        <p:nvSpPr>
          <p:cNvPr id="3" name="Title 2"/>
          <p:cNvSpPr>
            <a:spLocks noGrp="1"/>
          </p:cNvSpPr>
          <p:nvPr>
            <p:ph type="title"/>
          </p:nvPr>
        </p:nvSpPr>
        <p:spPr/>
        <p:txBody>
          <a:bodyPr/>
          <a:lstStyle/>
          <a:p>
            <a:r>
              <a:rPr lang="en-US" dirty="0" smtClean="0"/>
              <a:t>Student Profile: Early Warning System</a:t>
            </a:r>
            <a:endParaRPr lang="en-US" dirty="0"/>
          </a:p>
        </p:txBody>
      </p:sp>
    </p:spTree>
    <p:extLst>
      <p:ext uri="{BB962C8B-B14F-4D97-AF65-F5344CB8AC3E}">
        <p14:creationId xmlns:p14="http://schemas.microsoft.com/office/powerpoint/2010/main" val="3845336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343400"/>
            <a:ext cx="8780582" cy="1741086"/>
          </a:xfrm>
        </p:spPr>
        <p:txBody>
          <a:bodyPr/>
          <a:lstStyle/>
          <a:p>
            <a:pPr marL="342900" indent="-342900">
              <a:spcBef>
                <a:spcPts val="0"/>
              </a:spcBef>
              <a:spcAft>
                <a:spcPts val="0"/>
              </a:spcAft>
              <a:buFont typeface="Arial" panose="020B0604020202020204" pitchFamily="34" charset="0"/>
              <a:buChar char="•"/>
            </a:pPr>
            <a:r>
              <a:rPr lang="en-US" u="none" dirty="0" smtClean="0"/>
              <a:t>Clicking on a student name on the Staff Homepage displays individual student profile information about the chosen student</a:t>
            </a:r>
          </a:p>
          <a:p>
            <a:pPr marL="342900" indent="-342900">
              <a:spcBef>
                <a:spcPts val="0"/>
              </a:spcBef>
              <a:spcAft>
                <a:spcPts val="0"/>
              </a:spcAft>
              <a:buFont typeface="Arial" panose="020B0604020202020204" pitchFamily="34" charset="0"/>
              <a:buChar char="•"/>
            </a:pPr>
            <a:r>
              <a:rPr lang="en-US" u="none" dirty="0" smtClean="0"/>
              <a:t>The Early Warning System tab is the default tab for Student Profile</a:t>
            </a:r>
          </a:p>
          <a:p>
            <a:pPr marL="342900" indent="-342900">
              <a:spcBef>
                <a:spcPts val="0"/>
              </a:spcBef>
              <a:spcAft>
                <a:spcPts val="0"/>
              </a:spcAft>
              <a:buFont typeface="Arial" panose="020B0604020202020204" pitchFamily="34" charset="0"/>
              <a:buChar char="•"/>
            </a:pPr>
            <a:r>
              <a:rPr lang="en-US" u="none" dirty="0" smtClean="0"/>
              <a:t>Other tabs are: Student Information, Academic Dashboard, Intervention Catalog, Transcript</a:t>
            </a:r>
            <a:endParaRPr lang="en-US" u="none" dirty="0"/>
          </a:p>
        </p:txBody>
      </p:sp>
      <p:sp>
        <p:nvSpPr>
          <p:cNvPr id="3" name="Title 2"/>
          <p:cNvSpPr>
            <a:spLocks noGrp="1"/>
          </p:cNvSpPr>
          <p:nvPr>
            <p:ph type="title"/>
          </p:nvPr>
        </p:nvSpPr>
        <p:spPr/>
        <p:txBody>
          <a:bodyPr/>
          <a:lstStyle/>
          <a:p>
            <a:r>
              <a:rPr lang="en-US" dirty="0" smtClean="0"/>
              <a:t>Student Profile: EWS Default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31</a:t>
            </a:fld>
            <a:endParaRPr lang="en-US" altLang="en-US" dirty="0"/>
          </a:p>
        </p:txBody>
      </p:sp>
      <p:pic>
        <p:nvPicPr>
          <p:cNvPr id="5" name="Picture 4"/>
          <p:cNvPicPr>
            <a:picLocks noChangeAspect="1"/>
          </p:cNvPicPr>
          <p:nvPr/>
        </p:nvPicPr>
        <p:blipFill>
          <a:blip r:embed="rId3"/>
          <a:stretch>
            <a:fillRect/>
          </a:stretch>
        </p:blipFill>
        <p:spPr>
          <a:xfrm>
            <a:off x="228596" y="1294888"/>
            <a:ext cx="8628190" cy="2949714"/>
          </a:xfrm>
          <a:prstGeom prst="rect">
            <a:avLst/>
          </a:prstGeom>
          <a:effectLst>
            <a:outerShdw blurRad="63500" sx="102000" sy="102000" algn="ctr" rotWithShape="0">
              <a:prstClr val="black">
                <a:alpha val="40000"/>
              </a:prstClr>
            </a:outerShdw>
          </a:effectLst>
        </p:spPr>
      </p:pic>
      <p:sp>
        <p:nvSpPr>
          <p:cNvPr id="6" name="Right Arrow 5"/>
          <p:cNvSpPr/>
          <p:nvPr/>
        </p:nvSpPr>
        <p:spPr>
          <a:xfrm rot="16200000">
            <a:off x="2402831" y="268813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6200000">
            <a:off x="858513" y="268137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6200000">
            <a:off x="6151951" y="268137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6200000">
            <a:off x="7886767" y="268813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3669855" y="142044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669855" y="1942713"/>
            <a:ext cx="1844047" cy="53309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607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978" y="5311605"/>
            <a:ext cx="7924800" cy="817369"/>
          </a:xfrm>
        </p:spPr>
        <p:txBody>
          <a:bodyPr/>
          <a:lstStyle/>
          <a:p>
            <a:r>
              <a:rPr lang="en-US" u="none" dirty="0" smtClean="0"/>
              <a:t>Information available under the EWS tab includes important EWS metrics: Attendance, Behavior, Current course grades</a:t>
            </a:r>
            <a:endParaRPr lang="en-US" u="none" dirty="0"/>
          </a:p>
        </p:txBody>
      </p:sp>
      <p:sp>
        <p:nvSpPr>
          <p:cNvPr id="3" name="Title 2"/>
          <p:cNvSpPr>
            <a:spLocks noGrp="1"/>
          </p:cNvSpPr>
          <p:nvPr>
            <p:ph type="title"/>
          </p:nvPr>
        </p:nvSpPr>
        <p:spPr/>
        <p:txBody>
          <a:bodyPr/>
          <a:lstStyle/>
          <a:p>
            <a:r>
              <a:rPr lang="en-US" dirty="0" smtClean="0"/>
              <a:t>Student Profile: Early Warning System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32</a:t>
            </a:fld>
            <a:endParaRPr lang="en-US" altLang="en-US" dirty="0"/>
          </a:p>
        </p:txBody>
      </p:sp>
      <p:pic>
        <p:nvPicPr>
          <p:cNvPr id="5" name="Picture 4"/>
          <p:cNvPicPr>
            <a:picLocks noChangeAspect="1"/>
          </p:cNvPicPr>
          <p:nvPr/>
        </p:nvPicPr>
        <p:blipFill>
          <a:blip r:embed="rId3"/>
          <a:stretch>
            <a:fillRect/>
          </a:stretch>
        </p:blipFill>
        <p:spPr>
          <a:xfrm>
            <a:off x="790402" y="1184564"/>
            <a:ext cx="7571428" cy="4038095"/>
          </a:xfrm>
          <a:prstGeom prst="rect">
            <a:avLst/>
          </a:prstGeom>
          <a:effectLst>
            <a:outerShdw blurRad="63500" sx="102000" sy="102000" algn="ctr" rotWithShape="0">
              <a:prstClr val="black">
                <a:alpha val="40000"/>
              </a:prstClr>
            </a:outerShdw>
          </a:effectLst>
        </p:spPr>
      </p:pic>
      <p:sp>
        <p:nvSpPr>
          <p:cNvPr id="6" name="Right Arrow 5"/>
          <p:cNvSpPr/>
          <p:nvPr/>
        </p:nvSpPr>
        <p:spPr>
          <a:xfrm rot="21600000">
            <a:off x="38100" y="266178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21600000">
            <a:off x="38100" y="330380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1600000">
            <a:off x="38099" y="42206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7579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646" y="4402945"/>
            <a:ext cx="8839202" cy="1616856"/>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a:t>Students identified as likely to dropout have a red </a:t>
            </a:r>
            <a:r>
              <a:rPr lang="en-US" u="none" dirty="0" smtClean="0"/>
              <a:t>flag</a:t>
            </a:r>
          </a:p>
          <a:p>
            <a:pPr marL="342900" indent="-342900">
              <a:spcBef>
                <a:spcPts val="0"/>
              </a:spcBef>
              <a:spcAft>
                <a:spcPts val="0"/>
              </a:spcAft>
              <a:buFont typeface="Arial" panose="020B0604020202020204" pitchFamily="34" charset="0"/>
              <a:buChar char="•"/>
            </a:pPr>
            <a:r>
              <a:rPr lang="en-US" u="none" dirty="0" smtClean="0"/>
              <a:t>For the EWS metric category of attendance the daily attendance rate for this student is displayed</a:t>
            </a:r>
          </a:p>
          <a:p>
            <a:pPr marL="342900" indent="-342900">
              <a:spcBef>
                <a:spcPts val="0"/>
              </a:spcBef>
              <a:spcAft>
                <a:spcPts val="0"/>
              </a:spcAft>
              <a:buFont typeface="Arial" panose="020B0604020202020204" pitchFamily="34" charset="0"/>
              <a:buChar char="•"/>
            </a:pPr>
            <a:r>
              <a:rPr lang="en-US" u="none" dirty="0" smtClean="0"/>
              <a:t>The value of the metric, trend, student goal and difference from goal are displayed</a:t>
            </a:r>
          </a:p>
          <a:p>
            <a:pPr marL="342900" indent="-342900">
              <a:buFont typeface="Arial" panose="020B0604020202020204" pitchFamily="34" charset="0"/>
              <a:buChar char="•"/>
            </a:pPr>
            <a:endParaRPr lang="en-US" u="none" dirty="0" smtClean="0"/>
          </a:p>
          <a:p>
            <a:pPr marL="342900" indent="-342900">
              <a:buFont typeface="Arial" panose="020B0604020202020204" pitchFamily="34" charset="0"/>
              <a:buChar char="•"/>
            </a:pPr>
            <a:endParaRPr lang="en-US" u="none"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Student Early Warning System Flag and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33</a:t>
            </a:fld>
            <a:endParaRPr lang="en-US" altLang="en-US" dirty="0"/>
          </a:p>
        </p:txBody>
      </p:sp>
      <p:pic>
        <p:nvPicPr>
          <p:cNvPr id="6" name="Picture 5"/>
          <p:cNvPicPr>
            <a:picLocks noChangeAspect="1"/>
          </p:cNvPicPr>
          <p:nvPr/>
        </p:nvPicPr>
        <p:blipFill>
          <a:blip r:embed="rId3"/>
          <a:stretch>
            <a:fillRect/>
          </a:stretch>
        </p:blipFill>
        <p:spPr>
          <a:xfrm>
            <a:off x="457200" y="1260258"/>
            <a:ext cx="8232095" cy="3083142"/>
          </a:xfrm>
          <a:prstGeom prst="rect">
            <a:avLst/>
          </a:prstGeom>
          <a:effectLst>
            <a:outerShdw blurRad="63500" sx="102000" sy="102000" algn="ctr" rotWithShape="0">
              <a:prstClr val="black">
                <a:alpha val="40000"/>
              </a:prstClr>
            </a:outerShdw>
          </a:effectLst>
        </p:spPr>
      </p:pic>
      <p:sp>
        <p:nvSpPr>
          <p:cNvPr id="7" name="Right Arrow 6"/>
          <p:cNvSpPr/>
          <p:nvPr/>
        </p:nvSpPr>
        <p:spPr>
          <a:xfrm rot="10800000">
            <a:off x="2971800" y="367283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89173" y="1368830"/>
            <a:ext cx="1259518" cy="53309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3140000">
            <a:off x="797858" y="189131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517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5711" y="4267200"/>
            <a:ext cx="8019378" cy="1386943"/>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smtClean="0"/>
              <a:t>Metrics for behavior and current course grades for this student are also displayed</a:t>
            </a:r>
          </a:p>
          <a:p>
            <a:pPr marL="342900" indent="-342900">
              <a:spcBef>
                <a:spcPts val="0"/>
              </a:spcBef>
              <a:spcAft>
                <a:spcPts val="0"/>
              </a:spcAft>
              <a:buFont typeface="Arial" panose="020B0604020202020204" pitchFamily="34" charset="0"/>
              <a:buChar char="•"/>
            </a:pPr>
            <a:r>
              <a:rPr lang="en-US" u="none" dirty="0" smtClean="0"/>
              <a:t>To get further details about each metric click on the more button</a:t>
            </a:r>
            <a:endParaRPr lang="en-US" u="none" dirty="0"/>
          </a:p>
        </p:txBody>
      </p:sp>
      <p:sp>
        <p:nvSpPr>
          <p:cNvPr id="3" name="Title 2"/>
          <p:cNvSpPr>
            <a:spLocks noGrp="1"/>
          </p:cNvSpPr>
          <p:nvPr>
            <p:ph type="title"/>
          </p:nvPr>
        </p:nvSpPr>
        <p:spPr/>
        <p:txBody>
          <a:bodyPr/>
          <a:lstStyle/>
          <a:p>
            <a:r>
              <a:rPr lang="en-US" dirty="0" smtClean="0"/>
              <a:t>Student Early Warning System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34</a:t>
            </a:fld>
            <a:endParaRPr lang="en-US" altLang="en-US" dirty="0"/>
          </a:p>
        </p:txBody>
      </p:sp>
      <p:pic>
        <p:nvPicPr>
          <p:cNvPr id="5" name="Picture 4"/>
          <p:cNvPicPr>
            <a:picLocks noChangeAspect="1"/>
          </p:cNvPicPr>
          <p:nvPr/>
        </p:nvPicPr>
        <p:blipFill>
          <a:blip r:embed="rId3"/>
          <a:stretch>
            <a:fillRect/>
          </a:stretch>
        </p:blipFill>
        <p:spPr>
          <a:xfrm>
            <a:off x="317543" y="1550027"/>
            <a:ext cx="8575714" cy="2188513"/>
          </a:xfrm>
          <a:prstGeom prst="rect">
            <a:avLst/>
          </a:prstGeom>
          <a:effectLst>
            <a:outerShdw blurRad="63500" sx="102000" sy="102000" algn="ctr" rotWithShape="0">
              <a:prstClr val="black">
                <a:alpha val="40000"/>
              </a:prstClr>
            </a:outerShdw>
          </a:effectLst>
        </p:spPr>
      </p:pic>
      <p:sp>
        <p:nvSpPr>
          <p:cNvPr id="6" name="Right Arrow 5"/>
          <p:cNvSpPr/>
          <p:nvPr/>
        </p:nvSpPr>
        <p:spPr>
          <a:xfrm rot="10800000">
            <a:off x="2667000" y="155002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0800000">
            <a:off x="4605400" y="267036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6200000">
            <a:off x="8004049" y="361567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9663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356" y="3733800"/>
            <a:ext cx="8229600" cy="1889760"/>
          </a:xfrm>
        </p:spPr>
        <p:txBody>
          <a:bodyPr/>
          <a:lstStyle/>
          <a:p>
            <a:pPr marL="342900" indent="-342900">
              <a:spcBef>
                <a:spcPts val="0"/>
              </a:spcBef>
              <a:spcAft>
                <a:spcPts val="0"/>
              </a:spcAft>
              <a:buFont typeface="Arial" panose="020B0604020202020204" pitchFamily="34" charset="0"/>
              <a:buChar char="•"/>
            </a:pPr>
            <a:r>
              <a:rPr lang="en-US" u="none" dirty="0" smtClean="0"/>
              <a:t>For the attendance metric the More button gives access to a historical rate chart and an attendance rate chart</a:t>
            </a:r>
          </a:p>
          <a:p>
            <a:pPr marL="342900" indent="-342900">
              <a:spcBef>
                <a:spcPts val="0"/>
              </a:spcBef>
              <a:spcAft>
                <a:spcPts val="0"/>
              </a:spcAft>
              <a:buFont typeface="Arial" panose="020B0604020202020204" pitchFamily="34" charset="0"/>
              <a:buChar char="•"/>
            </a:pPr>
            <a:r>
              <a:rPr lang="en-US" u="none" dirty="0" smtClean="0"/>
              <a:t>The More button for the other Early Warning Metrics display relevant information for those metrics</a:t>
            </a:r>
            <a:endParaRPr lang="en-US" u="none" dirty="0"/>
          </a:p>
        </p:txBody>
      </p:sp>
      <p:sp>
        <p:nvSpPr>
          <p:cNvPr id="3" name="Title 2"/>
          <p:cNvSpPr>
            <a:spLocks noGrp="1"/>
          </p:cNvSpPr>
          <p:nvPr>
            <p:ph type="title"/>
          </p:nvPr>
        </p:nvSpPr>
        <p:spPr/>
        <p:txBody>
          <a:bodyPr/>
          <a:lstStyle/>
          <a:p>
            <a:r>
              <a:rPr lang="en-US" dirty="0" smtClean="0"/>
              <a:t>Student Early Warning System: More Button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35</a:t>
            </a:fld>
            <a:endParaRPr lang="en-US" altLang="en-US" dirty="0"/>
          </a:p>
        </p:txBody>
      </p:sp>
      <p:pic>
        <p:nvPicPr>
          <p:cNvPr id="5" name="Picture 4"/>
          <p:cNvPicPr>
            <a:picLocks noChangeAspect="1"/>
          </p:cNvPicPr>
          <p:nvPr/>
        </p:nvPicPr>
        <p:blipFill>
          <a:blip r:embed="rId3"/>
          <a:stretch>
            <a:fillRect/>
          </a:stretch>
        </p:blipFill>
        <p:spPr>
          <a:xfrm>
            <a:off x="76000" y="1658200"/>
            <a:ext cx="8992000" cy="1408000"/>
          </a:xfrm>
          <a:prstGeom prst="rect">
            <a:avLst/>
          </a:prstGeom>
          <a:effectLst>
            <a:outerShdw blurRad="63500" sx="102000" sy="102000" algn="ctr" rotWithShape="0">
              <a:prstClr val="black">
                <a:alpha val="40000"/>
              </a:prstClr>
            </a:outerShdw>
          </a:effectLst>
        </p:spPr>
      </p:pic>
      <p:sp>
        <p:nvSpPr>
          <p:cNvPr id="7" name="Rectangle 6"/>
          <p:cNvSpPr/>
          <p:nvPr/>
        </p:nvSpPr>
        <p:spPr>
          <a:xfrm>
            <a:off x="7223953" y="2015360"/>
            <a:ext cx="1844047" cy="124304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6385753" y="273007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0351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156448" cy="4261254"/>
          </a:xfrm>
        </p:spPr>
        <p:txBody>
          <a:bodyPr/>
          <a:lstStyle/>
          <a:p>
            <a:pPr marL="457200" indent="-457200">
              <a:buFont typeface="+mj-lt"/>
              <a:buAutoNum type="arabicPeriod"/>
            </a:pPr>
            <a:r>
              <a:rPr lang="en-US" u="none" dirty="0" smtClean="0"/>
              <a:t>Do any of your students have a goal for which they are rated “Caution”?</a:t>
            </a:r>
          </a:p>
          <a:p>
            <a:pPr marL="457200" indent="-457200">
              <a:buFont typeface="+mj-lt"/>
              <a:buAutoNum type="arabicPeriod"/>
            </a:pPr>
            <a:r>
              <a:rPr lang="en-US" u="none" dirty="0" smtClean="0"/>
              <a:t>What about a goal for which they are rated “Below Goal”?</a:t>
            </a:r>
          </a:p>
          <a:p>
            <a:pPr marL="457200" indent="-457200">
              <a:buFont typeface="+mj-lt"/>
              <a:buAutoNum type="arabicPeriod"/>
            </a:pPr>
            <a:r>
              <a:rPr lang="en-US" u="none" dirty="0" smtClean="0"/>
              <a:t>What is the “Difference From Goal” value for one of your students?  What does this value mean?</a:t>
            </a:r>
          </a:p>
          <a:p>
            <a:pPr marL="457200" indent="-457200">
              <a:buFont typeface="+mj-lt"/>
              <a:buAutoNum type="arabicPeriod"/>
            </a:pPr>
            <a:r>
              <a:rPr lang="en-US" u="none" dirty="0" smtClean="0"/>
              <a:t>How would you find more information about a student’s current Math Grade?</a:t>
            </a:r>
          </a:p>
          <a:p>
            <a:pPr marL="457200" indent="-457200">
              <a:buFont typeface="+mj-lt"/>
              <a:buAutoNum type="arabicPeriod"/>
            </a:pPr>
            <a:r>
              <a:rPr lang="en-US" u="none" dirty="0"/>
              <a:t>Browse through your student lists and identify </a:t>
            </a:r>
            <a:r>
              <a:rPr lang="en-US" u="none" dirty="0" smtClean="0"/>
              <a:t>two students </a:t>
            </a:r>
            <a:r>
              <a:rPr lang="en-US" u="none" dirty="0"/>
              <a:t>with red or yellow indicators. What do you learn about them by drilling down using “More”?</a:t>
            </a:r>
          </a:p>
          <a:p>
            <a:pPr marL="457200" indent="-457200">
              <a:buFont typeface="+mj-lt"/>
              <a:buAutoNum type="arabicPeriod"/>
            </a:pPr>
            <a:endParaRPr lang="en-US" u="none" dirty="0" smtClean="0"/>
          </a:p>
        </p:txBody>
      </p:sp>
      <p:sp>
        <p:nvSpPr>
          <p:cNvPr id="3" name="Title 2"/>
          <p:cNvSpPr>
            <a:spLocks noGrp="1"/>
          </p:cNvSpPr>
          <p:nvPr>
            <p:ph type="title"/>
          </p:nvPr>
        </p:nvSpPr>
        <p:spPr/>
        <p:txBody>
          <a:bodyPr/>
          <a:lstStyle/>
          <a:p>
            <a:r>
              <a:rPr lang="en-US" dirty="0" smtClean="0"/>
              <a:t>Guided Practice Activity EWS Student #2</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36</a:t>
            </a:fld>
            <a:endParaRPr lang="en-US" altLang="en-US" dirty="0"/>
          </a:p>
        </p:txBody>
      </p:sp>
    </p:spTree>
    <p:extLst>
      <p:ext uri="{BB962C8B-B14F-4D97-AF65-F5344CB8AC3E}">
        <p14:creationId xmlns:p14="http://schemas.microsoft.com/office/powerpoint/2010/main" val="2166838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37</a:t>
            </a:fld>
            <a:endParaRPr lang="en-US" altLang="en-US" dirty="0"/>
          </a:p>
        </p:txBody>
      </p:sp>
      <p:sp>
        <p:nvSpPr>
          <p:cNvPr id="3" name="Title 2"/>
          <p:cNvSpPr>
            <a:spLocks noGrp="1"/>
          </p:cNvSpPr>
          <p:nvPr>
            <p:ph type="title"/>
          </p:nvPr>
        </p:nvSpPr>
        <p:spPr/>
        <p:txBody>
          <a:bodyPr/>
          <a:lstStyle/>
          <a:p>
            <a:r>
              <a:rPr lang="en-US" dirty="0" smtClean="0"/>
              <a:t>Student Profile: Student Information </a:t>
            </a:r>
            <a:endParaRPr lang="en-US" dirty="0"/>
          </a:p>
        </p:txBody>
      </p:sp>
    </p:spTree>
    <p:extLst>
      <p:ext uri="{BB962C8B-B14F-4D97-AF65-F5344CB8AC3E}">
        <p14:creationId xmlns:p14="http://schemas.microsoft.com/office/powerpoint/2010/main" val="3655867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761" y="3733800"/>
            <a:ext cx="8229600" cy="2085583"/>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smtClean="0"/>
              <a:t>Interventions assigned to this student appear in the green circle next to the student picture</a:t>
            </a:r>
          </a:p>
          <a:p>
            <a:pPr marL="342900" indent="-342900">
              <a:spcBef>
                <a:spcPts val="0"/>
              </a:spcBef>
              <a:spcAft>
                <a:spcPts val="0"/>
              </a:spcAft>
              <a:buFont typeface="Arial" panose="020B0604020202020204" pitchFamily="34" charset="0"/>
              <a:buChar char="•"/>
            </a:pPr>
            <a:r>
              <a:rPr lang="en-US" u="none" dirty="0" smtClean="0"/>
              <a:t>The red flag indicates this student is a dropout risk</a:t>
            </a:r>
          </a:p>
          <a:p>
            <a:pPr marL="342900" indent="-342900">
              <a:spcBef>
                <a:spcPts val="0"/>
              </a:spcBef>
              <a:spcAft>
                <a:spcPts val="0"/>
              </a:spcAft>
              <a:buFont typeface="Arial" panose="020B0604020202020204" pitchFamily="34" charset="0"/>
              <a:buChar char="•"/>
            </a:pPr>
            <a:r>
              <a:rPr lang="en-US" u="none" dirty="0" smtClean="0"/>
              <a:t>Student’s homeroom teacher is indicated</a:t>
            </a:r>
          </a:p>
          <a:p>
            <a:pPr marL="342900" indent="-342900">
              <a:spcBef>
                <a:spcPts val="0"/>
              </a:spcBef>
              <a:spcAft>
                <a:spcPts val="0"/>
              </a:spcAft>
              <a:buFont typeface="Arial" panose="020B0604020202020204" pitchFamily="34" charset="0"/>
              <a:buChar char="•"/>
            </a:pPr>
            <a:r>
              <a:rPr lang="en-US" u="none" dirty="0" smtClean="0"/>
              <a:t>Click on the Student Information tab to be shown student overview information</a:t>
            </a:r>
          </a:p>
          <a:p>
            <a:pPr marL="342900" indent="-342900">
              <a:buFont typeface="Arial" panose="020B0604020202020204" pitchFamily="34" charset="0"/>
              <a:buChar char="•"/>
            </a:pPr>
            <a:endParaRPr lang="en-US" u="none" dirty="0" smtClean="0"/>
          </a:p>
          <a:p>
            <a:endParaRPr lang="en-US" u="none" dirty="0" smtClean="0"/>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Student Profile: Student Information Overview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38</a:t>
            </a:fld>
            <a:endParaRPr lang="en-US" altLang="en-US" dirty="0"/>
          </a:p>
        </p:txBody>
      </p:sp>
      <p:pic>
        <p:nvPicPr>
          <p:cNvPr id="6" name="Picture 5"/>
          <p:cNvPicPr>
            <a:picLocks noChangeAspect="1"/>
          </p:cNvPicPr>
          <p:nvPr/>
        </p:nvPicPr>
        <p:blipFill>
          <a:blip r:embed="rId3"/>
          <a:stretch>
            <a:fillRect/>
          </a:stretch>
        </p:blipFill>
        <p:spPr>
          <a:xfrm>
            <a:off x="143068" y="2035453"/>
            <a:ext cx="8869714" cy="1392857"/>
          </a:xfrm>
          <a:prstGeom prst="rect">
            <a:avLst/>
          </a:prstGeom>
          <a:effectLst>
            <a:outerShdw blurRad="63500" sx="102000" sy="102000" algn="ctr" rotWithShape="0">
              <a:prstClr val="black">
                <a:alpha val="40000"/>
              </a:prstClr>
            </a:outerShdw>
          </a:effectLst>
        </p:spPr>
      </p:pic>
      <p:sp>
        <p:nvSpPr>
          <p:cNvPr id="8" name="Right Arrow 7"/>
          <p:cNvSpPr/>
          <p:nvPr/>
        </p:nvSpPr>
        <p:spPr>
          <a:xfrm rot="8400000">
            <a:off x="321564" y="170341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8400000">
            <a:off x="938799" y="170341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400000">
            <a:off x="5815599" y="180982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43068" y="2731882"/>
            <a:ext cx="1844047" cy="53309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131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Profile: Student Information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39</a:t>
            </a:fld>
            <a:endParaRPr lang="en-US" altLang="en-US" dirty="0"/>
          </a:p>
        </p:txBody>
      </p:sp>
      <p:sp>
        <p:nvSpPr>
          <p:cNvPr id="6" name="Content Placeholder 5"/>
          <p:cNvSpPr>
            <a:spLocks noGrp="1"/>
          </p:cNvSpPr>
          <p:nvPr>
            <p:ph idx="1"/>
          </p:nvPr>
        </p:nvSpPr>
        <p:spPr>
          <a:xfrm>
            <a:off x="1807210" y="4806389"/>
            <a:ext cx="5556452" cy="990600"/>
          </a:xfrm>
          <a:ln>
            <a:solidFill>
              <a:schemeClr val="bg1"/>
            </a:solidFill>
          </a:ln>
          <a:effectLst/>
        </p:spPr>
        <p:txBody>
          <a:bodyPr/>
          <a:lstStyle/>
          <a:p>
            <a:pPr marL="342900" indent="-342900">
              <a:buFont typeface="Arial" panose="020B0604020202020204" pitchFamily="34" charset="0"/>
              <a:buChar char="•"/>
            </a:pPr>
            <a:r>
              <a:rPr lang="en-US" u="none" dirty="0" smtClean="0"/>
              <a:t>Address, parent contact and demographic information is displayed</a:t>
            </a:r>
            <a:endParaRPr lang="en-US" u="none" dirty="0"/>
          </a:p>
        </p:txBody>
      </p:sp>
      <p:pic>
        <p:nvPicPr>
          <p:cNvPr id="7" name="Picture 6"/>
          <p:cNvPicPr>
            <a:picLocks noChangeAspect="1"/>
          </p:cNvPicPr>
          <p:nvPr/>
        </p:nvPicPr>
        <p:blipFill>
          <a:blip r:embed="rId3"/>
          <a:stretch>
            <a:fillRect/>
          </a:stretch>
        </p:blipFill>
        <p:spPr>
          <a:xfrm>
            <a:off x="288783" y="1474572"/>
            <a:ext cx="8499429" cy="3097428"/>
          </a:xfrm>
          <a:prstGeom prst="rect">
            <a:avLst/>
          </a:prstGeom>
          <a:effectLst>
            <a:outerShdw blurRad="63500" sx="102000" sy="102000" algn="ctr" rotWithShape="0">
              <a:prstClr val="black">
                <a:alpha val="40000"/>
              </a:prstClr>
            </a:outerShdw>
          </a:effectLst>
        </p:spPr>
      </p:pic>
      <p:sp>
        <p:nvSpPr>
          <p:cNvPr id="8" name="Right Arrow 7"/>
          <p:cNvSpPr/>
          <p:nvPr/>
        </p:nvSpPr>
        <p:spPr>
          <a:xfrm rot="9825877">
            <a:off x="4621984" y="33356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9825877">
            <a:off x="6970747" y="233077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9825877">
            <a:off x="4258055" y="249676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390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48200"/>
          </a:xfrm>
        </p:spPr>
        <p:txBody>
          <a:bodyPr/>
          <a:lstStyle/>
          <a:p>
            <a:pPr>
              <a:defRPr/>
            </a:pPr>
            <a:r>
              <a:rPr lang="en-US" u="none" dirty="0"/>
              <a:t>P</a:t>
            </a:r>
            <a:r>
              <a:rPr lang="en-US" u="none" dirty="0" smtClean="0"/>
              <a:t>articipants will be able to:</a:t>
            </a:r>
            <a:endParaRPr lang="en-US" u="none" dirty="0"/>
          </a:p>
          <a:p>
            <a:pPr marL="1085850" lvl="1" indent="-342900">
              <a:defRPr/>
            </a:pPr>
            <a:r>
              <a:rPr lang="en-US" dirty="0" smtClean="0"/>
              <a:t>Login in as a staff member to the PDE Educator Dashboard</a:t>
            </a:r>
          </a:p>
          <a:p>
            <a:pPr marL="1085850" lvl="1" indent="-342900">
              <a:defRPr/>
            </a:pPr>
            <a:r>
              <a:rPr lang="en-US" dirty="0" smtClean="0"/>
              <a:t>Successfully navigate through the PDE Educator Dashboard for Staff: School and Student Information, Academic Information, Early Warning System, and Intervention Catalog </a:t>
            </a:r>
          </a:p>
          <a:p>
            <a:pPr marL="1085850" lvl="1" indent="-342900">
              <a:defRPr/>
            </a:pPr>
            <a:r>
              <a:rPr lang="en-US" dirty="0" smtClean="0"/>
              <a:t>Describe the purpose of each of the tabs available on the PDE Educator Dashboard for Staff</a:t>
            </a:r>
          </a:p>
          <a:p>
            <a:pPr marL="1085850" lvl="1" indent="-342900">
              <a:defRPr/>
            </a:pPr>
            <a:r>
              <a:rPr lang="en-US" dirty="0" smtClean="0"/>
              <a:t>List 2 examples of types of indicators available on each of the tabs of the PDE Educator Dashboard for Staff</a:t>
            </a:r>
            <a:endParaRPr lang="en-US" dirty="0"/>
          </a:p>
          <a:p>
            <a:pPr marL="1085850" lvl="1" indent="-342900">
              <a:buFont typeface="Wingdings" pitchFamily="2" charset="2"/>
              <a:buChar char="§"/>
              <a:defRPr/>
            </a:pPr>
            <a:endParaRPr lang="en-US" dirty="0"/>
          </a:p>
        </p:txBody>
      </p:sp>
      <p:sp>
        <p:nvSpPr>
          <p:cNvPr id="3" name="Title 2"/>
          <p:cNvSpPr>
            <a:spLocks noGrp="1"/>
          </p:cNvSpPr>
          <p:nvPr>
            <p:ph type="title"/>
          </p:nvPr>
        </p:nvSpPr>
        <p:spPr/>
        <p:txBody>
          <a:bodyPr/>
          <a:lstStyle/>
          <a:p>
            <a:r>
              <a:rPr lang="en-US" dirty="0" smtClean="0"/>
              <a:t>Course Learning Objectives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a:t>
            </a:fld>
            <a:endParaRPr lang="en-US" altLang="en-US" dirty="0"/>
          </a:p>
        </p:txBody>
      </p:sp>
    </p:spTree>
    <p:extLst>
      <p:ext uri="{BB962C8B-B14F-4D97-AF65-F5344CB8AC3E}">
        <p14:creationId xmlns:p14="http://schemas.microsoft.com/office/powerpoint/2010/main" val="3147709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19200"/>
            <a:ext cx="2666999" cy="4466667"/>
          </a:xfrm>
          <a:ln>
            <a:noFill/>
          </a:ln>
          <a:effectLst/>
        </p:spPr>
        <p:txBody>
          <a:bodyPr/>
          <a:lstStyle/>
          <a:p>
            <a:pPr marL="285750" indent="-285750">
              <a:spcBef>
                <a:spcPts val="0"/>
              </a:spcBef>
              <a:spcAft>
                <a:spcPts val="0"/>
              </a:spcAft>
              <a:buFont typeface="Arial" panose="020B0604020202020204" pitchFamily="34" charset="0"/>
              <a:buChar char="•"/>
            </a:pPr>
            <a:r>
              <a:rPr lang="en-US" u="none" dirty="0" smtClean="0"/>
              <a:t>Additional student information displayed includes:</a:t>
            </a:r>
          </a:p>
          <a:p>
            <a:pPr marL="742950" lvl="1" indent="-285750">
              <a:spcBef>
                <a:spcPts val="0"/>
              </a:spcBef>
              <a:spcAft>
                <a:spcPts val="0"/>
              </a:spcAft>
            </a:pPr>
            <a:r>
              <a:rPr lang="en-US" dirty="0" smtClean="0"/>
              <a:t>School information</a:t>
            </a:r>
          </a:p>
          <a:p>
            <a:pPr marL="742950" lvl="1" indent="-285750">
              <a:spcBef>
                <a:spcPts val="0"/>
              </a:spcBef>
              <a:spcAft>
                <a:spcPts val="0"/>
              </a:spcAft>
            </a:pPr>
            <a:r>
              <a:rPr lang="en-US" u="none" dirty="0" smtClean="0"/>
              <a:t>Program status</a:t>
            </a:r>
          </a:p>
          <a:p>
            <a:pPr marL="742950" lvl="1" indent="-285750">
              <a:spcBef>
                <a:spcPts val="0"/>
              </a:spcBef>
              <a:spcAft>
                <a:spcPts val="0"/>
              </a:spcAft>
            </a:pPr>
            <a:r>
              <a:rPr lang="en-US" dirty="0" smtClean="0"/>
              <a:t>Special services</a:t>
            </a:r>
          </a:p>
          <a:p>
            <a:pPr marL="742950" lvl="1" indent="-285750">
              <a:spcBef>
                <a:spcPts val="0"/>
              </a:spcBef>
              <a:spcAft>
                <a:spcPts val="0"/>
              </a:spcAft>
            </a:pPr>
            <a:r>
              <a:rPr lang="en-US" dirty="0" smtClean="0"/>
              <a:t>Other student information</a:t>
            </a:r>
            <a:endParaRPr lang="en-US" u="none" dirty="0"/>
          </a:p>
        </p:txBody>
      </p:sp>
      <p:sp>
        <p:nvSpPr>
          <p:cNvPr id="3" name="Title 2"/>
          <p:cNvSpPr>
            <a:spLocks noGrp="1"/>
          </p:cNvSpPr>
          <p:nvPr>
            <p:ph type="title"/>
          </p:nvPr>
        </p:nvSpPr>
        <p:spPr/>
        <p:txBody>
          <a:bodyPr/>
          <a:lstStyle/>
          <a:p>
            <a:r>
              <a:rPr lang="en-US" dirty="0" smtClean="0"/>
              <a:t>Student Profile: Additional Student Information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40</a:t>
            </a:fld>
            <a:endParaRPr lang="en-US" altLang="en-US" dirty="0"/>
          </a:p>
        </p:txBody>
      </p:sp>
      <p:pic>
        <p:nvPicPr>
          <p:cNvPr id="5" name="Picture 4"/>
          <p:cNvPicPr>
            <a:picLocks noChangeAspect="1"/>
          </p:cNvPicPr>
          <p:nvPr/>
        </p:nvPicPr>
        <p:blipFill>
          <a:blip r:embed="rId3"/>
          <a:stretch>
            <a:fillRect/>
          </a:stretch>
        </p:blipFill>
        <p:spPr>
          <a:xfrm>
            <a:off x="2996503" y="1219200"/>
            <a:ext cx="5866667" cy="4466667"/>
          </a:xfrm>
          <a:prstGeom prst="rect">
            <a:avLst/>
          </a:prstGeom>
          <a:effectLst>
            <a:outerShdw blurRad="63500" sx="102000" sy="102000" algn="ctr" rotWithShape="0">
              <a:prstClr val="black">
                <a:alpha val="40000"/>
              </a:prstClr>
            </a:outerShdw>
          </a:effectLst>
        </p:spPr>
      </p:pic>
      <p:sp>
        <p:nvSpPr>
          <p:cNvPr id="6" name="Right Arrow 5"/>
          <p:cNvSpPr/>
          <p:nvPr/>
        </p:nvSpPr>
        <p:spPr>
          <a:xfrm rot="9825877">
            <a:off x="7959796" y="350630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9825877">
            <a:off x="4599441" y="348374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9825877">
            <a:off x="7504147" y="115896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9825877">
            <a:off x="4599442" y="120293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152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bg1"/>
            </a:solidFill>
          </a:ln>
          <a:effectLst/>
        </p:spPr>
        <p:txBody>
          <a:bodyPr/>
          <a:lstStyle/>
          <a:p>
            <a:pPr marL="457200" indent="-457200">
              <a:buFont typeface="+mj-lt"/>
              <a:buAutoNum type="arabicPeriod"/>
            </a:pPr>
            <a:r>
              <a:rPr lang="en-US" u="none" dirty="0" smtClean="0"/>
              <a:t>Select a student from your first class and List 5 things you learn about their Guardian/Parent.</a:t>
            </a:r>
          </a:p>
          <a:p>
            <a:pPr marL="457200" indent="-457200">
              <a:buFont typeface="+mj-lt"/>
              <a:buAutoNum type="arabicPeriod"/>
            </a:pPr>
            <a:r>
              <a:rPr lang="en-US" u="none" dirty="0"/>
              <a:t>Is this student participating in any programs or receiving Special Services?</a:t>
            </a:r>
          </a:p>
          <a:p>
            <a:pPr marL="457200" indent="-457200">
              <a:buFont typeface="+mj-lt"/>
              <a:buAutoNum type="arabicPeriod"/>
            </a:pPr>
            <a:r>
              <a:rPr lang="en-US" u="none" dirty="0" smtClean="0"/>
              <a:t>Find a student with     .  What does the       indicate ?</a:t>
            </a:r>
          </a:p>
          <a:p>
            <a:pPr marL="457200" indent="-457200">
              <a:buFont typeface="+mj-lt"/>
              <a:buAutoNum type="arabicPeriod"/>
            </a:pPr>
            <a:r>
              <a:rPr lang="en-US" u="none" dirty="0" smtClean="0"/>
              <a:t>Do you have students with interventions assigned? </a:t>
            </a:r>
          </a:p>
          <a:p>
            <a:pPr marL="457200" indent="-457200">
              <a:buFont typeface="+mj-lt"/>
              <a:buAutoNum type="arabicPeriod"/>
            </a:pPr>
            <a:r>
              <a:rPr lang="en-US" u="none" dirty="0" smtClean="0"/>
              <a:t>If yes, what is the highest number of interventions?</a:t>
            </a:r>
          </a:p>
          <a:p>
            <a:pPr marL="457200" indent="-457200">
              <a:buFont typeface="+mj-lt"/>
              <a:buAutoNum type="arabicPeriod"/>
            </a:pPr>
            <a:r>
              <a:rPr lang="en-US" u="none" dirty="0" smtClean="0"/>
              <a:t>Is the student with the highest number of interventions receiving any special services?</a:t>
            </a:r>
          </a:p>
        </p:txBody>
      </p:sp>
      <p:sp>
        <p:nvSpPr>
          <p:cNvPr id="3" name="Title 2"/>
          <p:cNvSpPr>
            <a:spLocks noGrp="1"/>
          </p:cNvSpPr>
          <p:nvPr>
            <p:ph type="title"/>
          </p:nvPr>
        </p:nvSpPr>
        <p:spPr/>
        <p:txBody>
          <a:bodyPr/>
          <a:lstStyle/>
          <a:p>
            <a:r>
              <a:rPr lang="en-US" dirty="0" smtClean="0"/>
              <a:t>Guided Practice Activity Student Information #3</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41</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971800"/>
            <a:ext cx="381000" cy="381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73" y="2971800"/>
            <a:ext cx="381000" cy="381000"/>
          </a:xfrm>
          <a:prstGeom prst="rect">
            <a:avLst/>
          </a:prstGeom>
        </p:spPr>
      </p:pic>
    </p:spTree>
    <p:extLst>
      <p:ext uri="{BB962C8B-B14F-4D97-AF65-F5344CB8AC3E}">
        <p14:creationId xmlns:p14="http://schemas.microsoft.com/office/powerpoint/2010/main" val="1682886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42</a:t>
            </a:fld>
            <a:endParaRPr lang="en-US" altLang="en-US" dirty="0"/>
          </a:p>
        </p:txBody>
      </p:sp>
      <p:sp>
        <p:nvSpPr>
          <p:cNvPr id="3" name="Title 2"/>
          <p:cNvSpPr>
            <a:spLocks noGrp="1"/>
          </p:cNvSpPr>
          <p:nvPr>
            <p:ph type="title"/>
          </p:nvPr>
        </p:nvSpPr>
        <p:spPr/>
        <p:txBody>
          <a:bodyPr/>
          <a:lstStyle/>
          <a:p>
            <a:r>
              <a:rPr lang="en-US" dirty="0" smtClean="0"/>
              <a:t>Student Profile Academic Dashboard</a:t>
            </a:r>
            <a:endParaRPr lang="en-US" dirty="0"/>
          </a:p>
        </p:txBody>
      </p:sp>
    </p:spTree>
    <p:extLst>
      <p:ext uri="{BB962C8B-B14F-4D97-AF65-F5344CB8AC3E}">
        <p14:creationId xmlns:p14="http://schemas.microsoft.com/office/powerpoint/2010/main" val="414115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599"/>
            <a:ext cx="8229600" cy="1990809"/>
          </a:xfrm>
        </p:spPr>
        <p:txBody>
          <a:bodyPr/>
          <a:lstStyle/>
          <a:p>
            <a:pPr marL="285750" indent="-285750">
              <a:spcBef>
                <a:spcPts val="0"/>
              </a:spcBef>
              <a:spcAft>
                <a:spcPts val="0"/>
              </a:spcAft>
              <a:buFont typeface="Arial" panose="020B0604020202020204" pitchFamily="34" charset="0"/>
              <a:buChar char="•"/>
            </a:pPr>
            <a:r>
              <a:rPr lang="en-US" sz="2000" u="none" dirty="0" smtClean="0"/>
              <a:t>From the staff homepage navigate to an individual student</a:t>
            </a:r>
          </a:p>
          <a:p>
            <a:pPr marL="285750" indent="-285750">
              <a:spcBef>
                <a:spcPts val="0"/>
              </a:spcBef>
              <a:spcAft>
                <a:spcPts val="0"/>
              </a:spcAft>
              <a:buFont typeface="Arial" panose="020B0604020202020204" pitchFamily="34" charset="0"/>
              <a:buChar char="•"/>
            </a:pPr>
            <a:r>
              <a:rPr lang="en-US" u="none" dirty="0" smtClean="0"/>
              <a:t>The 7 tabs under Academic Dashboard include: Overview, Attendance and Discipline, State and Local Assessments, Grade and Credits, Advanced Academics, College and Career Readiness </a:t>
            </a:r>
            <a:endParaRPr lang="en-US" sz="2000" u="none" dirty="0" smtClean="0"/>
          </a:p>
          <a:p>
            <a:pPr marL="285750" indent="-285750">
              <a:spcBef>
                <a:spcPts val="0"/>
              </a:spcBef>
              <a:spcAft>
                <a:spcPts val="0"/>
              </a:spcAft>
              <a:buFont typeface="Arial" panose="020B0604020202020204" pitchFamily="34" charset="0"/>
              <a:buChar char="•"/>
            </a:pPr>
            <a:r>
              <a:rPr lang="en-US" sz="2000" u="none" dirty="0" smtClean="0"/>
              <a:t>Open the Overview tab under the Academic Dashboard tab</a:t>
            </a:r>
            <a:endParaRPr lang="en-US" sz="2000" u="none" dirty="0"/>
          </a:p>
        </p:txBody>
      </p:sp>
      <p:sp>
        <p:nvSpPr>
          <p:cNvPr id="3" name="Title 2"/>
          <p:cNvSpPr>
            <a:spLocks noGrp="1"/>
          </p:cNvSpPr>
          <p:nvPr>
            <p:ph type="title"/>
          </p:nvPr>
        </p:nvSpPr>
        <p:spPr/>
        <p:txBody>
          <a:bodyPr/>
          <a:lstStyle/>
          <a:p>
            <a:r>
              <a:rPr lang="en-US" sz="2400" dirty="0" smtClean="0"/>
              <a:t>Academic Dashboard: Student </a:t>
            </a:r>
            <a:r>
              <a:rPr lang="en-US" dirty="0" smtClean="0"/>
              <a:t>Profile</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43</a:t>
            </a:fld>
            <a:endParaRPr lang="en-US" altLang="en-US" dirty="0">
              <a:solidFill>
                <a:prstClr val="black"/>
              </a:solidFill>
            </a:endParaRPr>
          </a:p>
        </p:txBody>
      </p:sp>
      <p:pic>
        <p:nvPicPr>
          <p:cNvPr id="7" name="Picture 6"/>
          <p:cNvPicPr>
            <a:picLocks noChangeAspect="1"/>
          </p:cNvPicPr>
          <p:nvPr/>
        </p:nvPicPr>
        <p:blipFill>
          <a:blip r:embed="rId3"/>
          <a:stretch>
            <a:fillRect/>
          </a:stretch>
        </p:blipFill>
        <p:spPr>
          <a:xfrm>
            <a:off x="283381" y="3636729"/>
            <a:ext cx="8577238" cy="1754191"/>
          </a:xfrm>
          <a:prstGeom prst="rect">
            <a:avLst/>
          </a:prstGeom>
          <a:effectLst>
            <a:outerShdw blurRad="63500" sx="102000" sy="102000" algn="ctr" rotWithShape="0">
              <a:prstClr val="black">
                <a:alpha val="40000"/>
              </a:prstClr>
            </a:outerShdw>
          </a:effectLst>
        </p:spPr>
      </p:pic>
      <p:sp>
        <p:nvSpPr>
          <p:cNvPr id="9" name="Rectangle 8"/>
          <p:cNvSpPr/>
          <p:nvPr/>
        </p:nvSpPr>
        <p:spPr>
          <a:xfrm>
            <a:off x="304800" y="4800600"/>
            <a:ext cx="8555819" cy="53309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5400000">
            <a:off x="504898" y="5293519"/>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3271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0" y="1272584"/>
            <a:ext cx="2891721" cy="4747216"/>
          </a:xfrm>
        </p:spPr>
        <p:txBody>
          <a:bodyPr/>
          <a:lstStyle/>
          <a:p>
            <a:pPr marL="342900" indent="-342900">
              <a:spcBef>
                <a:spcPts val="0"/>
              </a:spcBef>
              <a:spcAft>
                <a:spcPts val="0"/>
              </a:spcAft>
              <a:buFont typeface="Arial" panose="020B0604020202020204" pitchFamily="34" charset="0"/>
              <a:buChar char="•"/>
            </a:pPr>
            <a:r>
              <a:rPr lang="en-US" u="none" dirty="0" smtClean="0"/>
              <a:t>Overview tab for student displays high level metrics for this student in each of the categories</a:t>
            </a:r>
          </a:p>
          <a:p>
            <a:pPr marL="342900" indent="-342900">
              <a:spcBef>
                <a:spcPts val="0"/>
              </a:spcBef>
              <a:spcAft>
                <a:spcPts val="0"/>
              </a:spcAft>
              <a:buFont typeface="Arial" panose="020B0604020202020204" pitchFamily="34" charset="0"/>
              <a:buChar char="•"/>
            </a:pPr>
            <a:r>
              <a:rPr lang="en-US" u="none" dirty="0" smtClean="0"/>
              <a:t>Performance Summary indicates metrics met against the goal for this student</a:t>
            </a:r>
          </a:p>
          <a:p>
            <a:pPr marL="342900" indent="-342900">
              <a:spcBef>
                <a:spcPts val="0"/>
              </a:spcBef>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Academic Dashboard: Overview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44</a:t>
            </a:fld>
            <a:endParaRPr lang="en-US" altLang="en-US" dirty="0"/>
          </a:p>
        </p:txBody>
      </p:sp>
      <p:pic>
        <p:nvPicPr>
          <p:cNvPr id="6" name="Picture 5"/>
          <p:cNvPicPr>
            <a:picLocks noChangeAspect="1"/>
          </p:cNvPicPr>
          <p:nvPr/>
        </p:nvPicPr>
        <p:blipFill>
          <a:blip r:embed="rId3"/>
          <a:stretch>
            <a:fillRect/>
          </a:stretch>
        </p:blipFill>
        <p:spPr>
          <a:xfrm>
            <a:off x="4557714" y="3424238"/>
            <a:ext cx="28571" cy="9524"/>
          </a:xfrm>
          <a:prstGeom prst="rect">
            <a:avLst/>
          </a:prstGeom>
        </p:spPr>
      </p:pic>
      <p:pic>
        <p:nvPicPr>
          <p:cNvPr id="8" name="Picture 7"/>
          <p:cNvPicPr>
            <a:picLocks noChangeAspect="1"/>
          </p:cNvPicPr>
          <p:nvPr/>
        </p:nvPicPr>
        <p:blipFill>
          <a:blip r:embed="rId4"/>
          <a:stretch>
            <a:fillRect/>
          </a:stretch>
        </p:blipFill>
        <p:spPr>
          <a:xfrm>
            <a:off x="214048" y="1219525"/>
            <a:ext cx="5500952" cy="48533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03803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0" y="1191635"/>
            <a:ext cx="3200400" cy="3456565"/>
          </a:xfrm>
        </p:spPr>
        <p:txBody>
          <a:bodyPr/>
          <a:lstStyle/>
          <a:p>
            <a:pPr marL="342900" indent="-342900">
              <a:spcBef>
                <a:spcPts val="0"/>
              </a:spcBef>
              <a:spcAft>
                <a:spcPts val="0"/>
              </a:spcAft>
              <a:buFont typeface="Arial" panose="020B0604020202020204" pitchFamily="34" charset="0"/>
              <a:buChar char="•"/>
            </a:pPr>
            <a:r>
              <a:rPr lang="en-US" u="none" dirty="0" smtClean="0"/>
              <a:t>Attendance metrics categories include: Daily attendance rate, Days absent, Class period absence rate, Tardy rate,</a:t>
            </a:r>
          </a:p>
          <a:p>
            <a:pPr marL="342900" indent="-342900">
              <a:spcBef>
                <a:spcPts val="0"/>
              </a:spcBef>
              <a:spcAft>
                <a:spcPts val="0"/>
              </a:spcAft>
              <a:buFont typeface="Arial" panose="020B0604020202020204" pitchFamily="34" charset="0"/>
              <a:buChar char="•"/>
            </a:pPr>
            <a:r>
              <a:rPr lang="en-US" u="none" dirty="0" smtClean="0"/>
              <a:t>The More button provides additional detail in each of these categories</a:t>
            </a:r>
          </a:p>
          <a:p>
            <a:endParaRPr lang="en-US" u="none" dirty="0" smtClean="0"/>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Academic  Dashboard: Attendance and Discipline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45</a:t>
            </a:fld>
            <a:endParaRPr lang="en-US" altLang="en-US" dirty="0"/>
          </a:p>
        </p:txBody>
      </p:sp>
      <p:pic>
        <p:nvPicPr>
          <p:cNvPr id="6" name="Picture 5"/>
          <p:cNvPicPr>
            <a:picLocks noChangeAspect="1"/>
          </p:cNvPicPr>
          <p:nvPr/>
        </p:nvPicPr>
        <p:blipFill>
          <a:blip r:embed="rId3"/>
          <a:stretch>
            <a:fillRect/>
          </a:stretch>
        </p:blipFill>
        <p:spPr>
          <a:xfrm>
            <a:off x="222143" y="1191635"/>
            <a:ext cx="5492857" cy="46071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85591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4343400"/>
            <a:ext cx="8229600" cy="1524000"/>
          </a:xfrm>
        </p:spPr>
        <p:txBody>
          <a:bodyPr/>
          <a:lstStyle/>
          <a:p>
            <a:pPr marL="342900" indent="-342900">
              <a:spcBef>
                <a:spcPts val="0"/>
              </a:spcBef>
              <a:spcAft>
                <a:spcPts val="0"/>
              </a:spcAft>
              <a:buFont typeface="Arial" panose="020B0604020202020204" pitchFamily="34" charset="0"/>
              <a:buChar char="•"/>
            </a:pPr>
            <a:r>
              <a:rPr lang="en-US" u="none" dirty="0" smtClean="0"/>
              <a:t>The More button is available for most metric categories on the Academic Dashboard</a:t>
            </a:r>
          </a:p>
          <a:p>
            <a:pPr marL="342900" indent="-342900">
              <a:spcBef>
                <a:spcPts val="0"/>
              </a:spcBef>
              <a:spcAft>
                <a:spcPts val="0"/>
              </a:spcAft>
              <a:buFont typeface="Arial" panose="020B0604020202020204" pitchFamily="34" charset="0"/>
              <a:buChar char="•"/>
            </a:pPr>
            <a:r>
              <a:rPr lang="en-US" u="none" dirty="0" smtClean="0"/>
              <a:t>This button allows you to drill into more detailed information for the metric</a:t>
            </a:r>
            <a:endParaRPr lang="en-US" u="none" dirty="0"/>
          </a:p>
        </p:txBody>
      </p:sp>
      <p:sp>
        <p:nvSpPr>
          <p:cNvPr id="3" name="Title 2"/>
          <p:cNvSpPr>
            <a:spLocks noGrp="1"/>
          </p:cNvSpPr>
          <p:nvPr>
            <p:ph type="title"/>
          </p:nvPr>
        </p:nvSpPr>
        <p:spPr/>
        <p:txBody>
          <a:bodyPr/>
          <a:lstStyle/>
          <a:p>
            <a:r>
              <a:rPr lang="en-US" dirty="0" smtClean="0"/>
              <a:t>Academic Dashboard: More Button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46</a:t>
            </a:fld>
            <a:endParaRPr lang="en-US" altLang="en-US" dirty="0"/>
          </a:p>
        </p:txBody>
      </p:sp>
      <p:pic>
        <p:nvPicPr>
          <p:cNvPr id="5" name="Picture 4"/>
          <p:cNvPicPr>
            <a:picLocks noChangeAspect="1"/>
          </p:cNvPicPr>
          <p:nvPr/>
        </p:nvPicPr>
        <p:blipFill>
          <a:blip r:embed="rId3"/>
          <a:stretch>
            <a:fillRect/>
          </a:stretch>
        </p:blipFill>
        <p:spPr>
          <a:xfrm>
            <a:off x="310896" y="1395762"/>
            <a:ext cx="8610000" cy="2444163"/>
          </a:xfrm>
          <a:prstGeom prst="rect">
            <a:avLst/>
          </a:prstGeom>
          <a:effectLst>
            <a:outerShdw blurRad="63500" sx="102000" sy="102000" algn="ctr" rotWithShape="0">
              <a:prstClr val="black">
                <a:alpha val="40000"/>
              </a:prstClr>
            </a:outerShdw>
          </a:effectLst>
        </p:spPr>
      </p:pic>
      <p:sp>
        <p:nvSpPr>
          <p:cNvPr id="6" name="Right Arrow 5"/>
          <p:cNvSpPr/>
          <p:nvPr/>
        </p:nvSpPr>
        <p:spPr>
          <a:xfrm>
            <a:off x="6324600" y="2438056"/>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239000" y="2438056"/>
            <a:ext cx="914400" cy="36666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7558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none" dirty="0" smtClean="0"/>
              <a:t>1) What are three attendance metrics available in the dashboards?</a:t>
            </a:r>
          </a:p>
          <a:p>
            <a:r>
              <a:rPr lang="en-US" u="none" dirty="0" smtClean="0"/>
              <a:t>2) If a Metric Value indicator is red, what does that indicate?</a:t>
            </a:r>
          </a:p>
          <a:p>
            <a:r>
              <a:rPr lang="en-US" u="none" dirty="0" smtClean="0"/>
              <a:t>3)  Choose 2 of your students to examine. What patterns of attendance do you find?</a:t>
            </a:r>
          </a:p>
          <a:p>
            <a:r>
              <a:rPr lang="en-US" u="none" dirty="0"/>
              <a:t>4</a:t>
            </a:r>
            <a:r>
              <a:rPr lang="en-US" u="none" dirty="0" smtClean="0"/>
              <a:t>) Which of your students has the most absences year to date?</a:t>
            </a:r>
          </a:p>
        </p:txBody>
      </p:sp>
      <p:sp>
        <p:nvSpPr>
          <p:cNvPr id="3" name="Title 2"/>
          <p:cNvSpPr>
            <a:spLocks noGrp="1"/>
          </p:cNvSpPr>
          <p:nvPr>
            <p:ph type="title"/>
          </p:nvPr>
        </p:nvSpPr>
        <p:spPr/>
        <p:txBody>
          <a:bodyPr/>
          <a:lstStyle/>
          <a:p>
            <a:r>
              <a:rPr lang="en-US" dirty="0" smtClean="0"/>
              <a:t>Guided Practice Activity Student Attendance #4</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47</a:t>
            </a:fld>
            <a:endParaRPr lang="en-US" altLang="en-US" dirty="0"/>
          </a:p>
        </p:txBody>
      </p:sp>
    </p:spTree>
    <p:extLst>
      <p:ext uri="{BB962C8B-B14F-4D97-AF65-F5344CB8AC3E}">
        <p14:creationId xmlns:p14="http://schemas.microsoft.com/office/powerpoint/2010/main" val="1147471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909601"/>
            <a:ext cx="8229600" cy="1308319"/>
          </a:xfrm>
        </p:spPr>
        <p:txBody>
          <a:bodyPr/>
          <a:lstStyle/>
          <a:p>
            <a:pPr marL="342900" indent="-342900">
              <a:spcBef>
                <a:spcPts val="0"/>
              </a:spcBef>
              <a:spcAft>
                <a:spcPts val="0"/>
              </a:spcAft>
              <a:buFont typeface="Arial" panose="020B0604020202020204" pitchFamily="34" charset="0"/>
              <a:buChar char="•"/>
            </a:pPr>
            <a:r>
              <a:rPr lang="en-US" u="none" dirty="0" smtClean="0"/>
              <a:t>Discipline metrics are displayed under the same tab as the attendance metrics</a:t>
            </a:r>
          </a:p>
          <a:p>
            <a:pPr marL="342900" indent="-342900">
              <a:spcBef>
                <a:spcPts val="0"/>
              </a:spcBef>
              <a:spcAft>
                <a:spcPts val="0"/>
              </a:spcAft>
              <a:buFont typeface="Arial" panose="020B0604020202020204" pitchFamily="34" charset="0"/>
              <a:buChar char="•"/>
            </a:pPr>
            <a:r>
              <a:rPr lang="en-US" u="none" dirty="0" smtClean="0"/>
              <a:t>Discipline referrals for state reportable offenses and school code of conduct offenses are displayed</a:t>
            </a:r>
            <a:endParaRPr lang="en-US" u="none" dirty="0"/>
          </a:p>
        </p:txBody>
      </p:sp>
      <p:sp>
        <p:nvSpPr>
          <p:cNvPr id="3" name="Title 2"/>
          <p:cNvSpPr>
            <a:spLocks noGrp="1"/>
          </p:cNvSpPr>
          <p:nvPr>
            <p:ph type="title"/>
          </p:nvPr>
        </p:nvSpPr>
        <p:spPr/>
        <p:txBody>
          <a:bodyPr/>
          <a:lstStyle/>
          <a:p>
            <a:r>
              <a:rPr lang="en-US" dirty="0" smtClean="0"/>
              <a:t>Academic Dashboard: Discipline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48</a:t>
            </a:fld>
            <a:endParaRPr lang="en-US" altLang="en-US" dirty="0"/>
          </a:p>
        </p:txBody>
      </p:sp>
      <p:pic>
        <p:nvPicPr>
          <p:cNvPr id="6" name="Picture 5"/>
          <p:cNvPicPr>
            <a:picLocks noChangeAspect="1"/>
          </p:cNvPicPr>
          <p:nvPr/>
        </p:nvPicPr>
        <p:blipFill>
          <a:blip r:embed="rId3"/>
          <a:stretch>
            <a:fillRect/>
          </a:stretch>
        </p:blipFill>
        <p:spPr>
          <a:xfrm>
            <a:off x="348000" y="1186935"/>
            <a:ext cx="8448000" cy="3722666"/>
          </a:xfrm>
          <a:prstGeom prst="rect">
            <a:avLst/>
          </a:prstGeom>
          <a:effectLst>
            <a:outerShdw blurRad="63500" sx="102000" sy="102000" algn="ctr" rotWithShape="0">
              <a:prstClr val="black">
                <a:alpha val="40000"/>
              </a:prstClr>
            </a:outerShdw>
          </a:effectLst>
        </p:spPr>
      </p:pic>
      <p:sp>
        <p:nvSpPr>
          <p:cNvPr id="7" name="Right Arrow 6"/>
          <p:cNvSpPr/>
          <p:nvPr/>
        </p:nvSpPr>
        <p:spPr>
          <a:xfrm rot="-10800000">
            <a:off x="1447800" y="2864935"/>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2618" y="2864935"/>
            <a:ext cx="914400" cy="36666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8343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rabicParenR"/>
            </a:pPr>
            <a:r>
              <a:rPr lang="en-US" u="none" dirty="0" smtClean="0"/>
              <a:t>Where on the Attendance and Discipline Page would you find Discipline Referrals?</a:t>
            </a:r>
          </a:p>
          <a:p>
            <a:pPr marL="457200" indent="-457200">
              <a:buAutoNum type="arabicParenR"/>
            </a:pPr>
            <a:r>
              <a:rPr lang="en-US" u="none" dirty="0" smtClean="0"/>
              <a:t>What does the Metric Value for State Reportable Offenses indicate?</a:t>
            </a:r>
          </a:p>
          <a:p>
            <a:pPr marL="457200" indent="-457200">
              <a:buAutoNum type="arabicParenR"/>
            </a:pPr>
            <a:r>
              <a:rPr lang="en-US" u="none" dirty="0" smtClean="0"/>
              <a:t>What is value for the School Code of Conduct Goal?</a:t>
            </a:r>
          </a:p>
          <a:p>
            <a:pPr marL="457200" indent="-457200">
              <a:buAutoNum type="arabicParenR"/>
            </a:pPr>
            <a:r>
              <a:rPr lang="en-US" u="none" dirty="0" smtClean="0"/>
              <a:t>Use the More Button to explore one of your classes, what did you learn about that class? </a:t>
            </a:r>
          </a:p>
        </p:txBody>
      </p:sp>
      <p:sp>
        <p:nvSpPr>
          <p:cNvPr id="3" name="Title 2"/>
          <p:cNvSpPr>
            <a:spLocks noGrp="1"/>
          </p:cNvSpPr>
          <p:nvPr>
            <p:ph type="title"/>
          </p:nvPr>
        </p:nvSpPr>
        <p:spPr/>
        <p:txBody>
          <a:bodyPr/>
          <a:lstStyle/>
          <a:p>
            <a:r>
              <a:rPr lang="en-US" dirty="0" smtClean="0"/>
              <a:t>Guided Practice Activity Student Discipline #5</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49</a:t>
            </a:fld>
            <a:endParaRPr lang="en-US" altLang="en-US" dirty="0"/>
          </a:p>
        </p:txBody>
      </p:sp>
    </p:spTree>
    <p:extLst>
      <p:ext uri="{BB962C8B-B14F-4D97-AF65-F5344CB8AC3E}">
        <p14:creationId xmlns:p14="http://schemas.microsoft.com/office/powerpoint/2010/main" val="159075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u="none" dirty="0" smtClean="0"/>
              <a:t>Security/Roles</a:t>
            </a:r>
            <a:endParaRPr lang="en-US" u="none" dirty="0"/>
          </a:p>
          <a:p>
            <a:pPr marL="800100" lvl="1" indent="-342900">
              <a:defRPr/>
            </a:pPr>
            <a:r>
              <a:rPr lang="en-US" u="none" dirty="0"/>
              <a:t>The Educator Dashboard and </a:t>
            </a:r>
            <a:r>
              <a:rPr lang="en-US" u="none" dirty="0" smtClean="0"/>
              <a:t>Early Warning System (EWS) have </a:t>
            </a:r>
            <a:r>
              <a:rPr lang="en-US" u="none" dirty="0"/>
              <a:t>security restrictions to control the level of access for each school and district staff member</a:t>
            </a:r>
            <a:r>
              <a:rPr lang="en-US" u="none" dirty="0" smtClean="0"/>
              <a:t>.</a:t>
            </a:r>
            <a:endParaRPr lang="en-US" dirty="0"/>
          </a:p>
          <a:p>
            <a:pPr marL="800100" lvl="1" indent="-342900">
              <a:defRPr/>
            </a:pPr>
            <a:r>
              <a:rPr lang="en-US" u="none" dirty="0"/>
              <a:t>Educators have access only to students </a:t>
            </a:r>
            <a:r>
              <a:rPr lang="en-US" dirty="0" smtClean="0"/>
              <a:t>in</a:t>
            </a:r>
            <a:r>
              <a:rPr lang="en-US" u="none" dirty="0" smtClean="0"/>
              <a:t> </a:t>
            </a:r>
            <a:r>
              <a:rPr lang="en-US" u="none" dirty="0"/>
              <a:t>whom they have a direct instructional </a:t>
            </a:r>
            <a:r>
              <a:rPr lang="en-US" u="none" dirty="0" smtClean="0"/>
              <a:t>interest</a:t>
            </a:r>
            <a:endParaRPr lang="en-US" u="none" dirty="0"/>
          </a:p>
          <a:p>
            <a:pPr marL="1543050" lvl="2" indent="-342900">
              <a:defRPr/>
            </a:pPr>
            <a:r>
              <a:rPr lang="en-US" dirty="0"/>
              <a:t>Teachers </a:t>
            </a:r>
            <a:r>
              <a:rPr lang="en-US" dirty="0" smtClean="0"/>
              <a:t>only have </a:t>
            </a:r>
            <a:r>
              <a:rPr lang="en-US" dirty="0"/>
              <a:t>access to data on his/her </a:t>
            </a:r>
            <a:r>
              <a:rPr lang="en-US" dirty="0" smtClean="0"/>
              <a:t>students</a:t>
            </a:r>
            <a:endParaRPr lang="en-US" dirty="0"/>
          </a:p>
          <a:p>
            <a:pPr marL="1543050" lvl="2" indent="-342900">
              <a:defRPr/>
            </a:pPr>
            <a:r>
              <a:rPr lang="en-US" dirty="0"/>
              <a:t>Principals </a:t>
            </a:r>
            <a:r>
              <a:rPr lang="en-US" dirty="0" smtClean="0"/>
              <a:t>only have </a:t>
            </a:r>
            <a:r>
              <a:rPr lang="en-US" dirty="0"/>
              <a:t>access to data on students enrolled at </a:t>
            </a:r>
            <a:r>
              <a:rPr lang="en-US" dirty="0" smtClean="0"/>
              <a:t>his/her school</a:t>
            </a:r>
            <a:endParaRPr lang="en-US" dirty="0"/>
          </a:p>
        </p:txBody>
      </p:sp>
      <p:sp>
        <p:nvSpPr>
          <p:cNvPr id="3" name="Title 2"/>
          <p:cNvSpPr>
            <a:spLocks noGrp="1"/>
          </p:cNvSpPr>
          <p:nvPr>
            <p:ph type="title"/>
          </p:nvPr>
        </p:nvSpPr>
        <p:spPr/>
        <p:txBody>
          <a:bodyPr/>
          <a:lstStyle/>
          <a:p>
            <a:r>
              <a:rPr lang="en-US" dirty="0" smtClean="0"/>
              <a:t>Security/Roles: Purpose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a:t>
            </a:fld>
            <a:endParaRPr lang="en-US" altLang="en-US" dirty="0"/>
          </a:p>
        </p:txBody>
      </p:sp>
    </p:spTree>
    <p:extLst>
      <p:ext uri="{BB962C8B-B14F-4D97-AF65-F5344CB8AC3E}">
        <p14:creationId xmlns:p14="http://schemas.microsoft.com/office/powerpoint/2010/main" val="2003480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8800" y="1295400"/>
            <a:ext cx="3400875" cy="3505200"/>
          </a:xfrm>
        </p:spPr>
        <p:txBody>
          <a:bodyPr/>
          <a:lstStyle/>
          <a:p>
            <a:pPr marL="342900" indent="-342900">
              <a:spcBef>
                <a:spcPts val="0"/>
              </a:spcBef>
              <a:spcAft>
                <a:spcPts val="0"/>
              </a:spcAft>
              <a:buFont typeface="Arial" panose="020B0604020202020204" pitchFamily="34" charset="0"/>
              <a:buChar char="•"/>
            </a:pPr>
            <a:r>
              <a:rPr lang="en-US" u="none" dirty="0"/>
              <a:t>State Assessments </a:t>
            </a:r>
            <a:r>
              <a:rPr lang="en-US" u="none" dirty="0" smtClean="0"/>
              <a:t>tab shows </a:t>
            </a:r>
            <a:r>
              <a:rPr lang="en-US" u="none" dirty="0"/>
              <a:t>results for:</a:t>
            </a:r>
          </a:p>
          <a:p>
            <a:pPr marL="800100" lvl="1" indent="-342900">
              <a:spcBef>
                <a:spcPts val="0"/>
              </a:spcBef>
              <a:spcAft>
                <a:spcPts val="0"/>
              </a:spcAft>
            </a:pPr>
            <a:r>
              <a:rPr lang="en-US" dirty="0"/>
              <a:t>Performance on PSSA </a:t>
            </a:r>
            <a:r>
              <a:rPr lang="en-US" dirty="0" smtClean="0"/>
              <a:t>standards</a:t>
            </a:r>
          </a:p>
          <a:p>
            <a:pPr marL="800100" lvl="1" indent="-342900">
              <a:spcBef>
                <a:spcPts val="0"/>
              </a:spcBef>
              <a:spcAft>
                <a:spcPts val="0"/>
              </a:spcAft>
            </a:pPr>
            <a:r>
              <a:rPr lang="en-US" dirty="0" smtClean="0"/>
              <a:t>PSSA </a:t>
            </a:r>
            <a:r>
              <a:rPr lang="en-US" dirty="0"/>
              <a:t>Academic Content Standards </a:t>
            </a:r>
            <a:r>
              <a:rPr lang="en-US" dirty="0" smtClean="0"/>
              <a:t>performance</a:t>
            </a:r>
          </a:p>
          <a:p>
            <a:pPr marL="800100" lvl="1" indent="-342900">
              <a:spcBef>
                <a:spcPts val="0"/>
              </a:spcBef>
              <a:spcAft>
                <a:spcPts val="0"/>
              </a:spcAft>
            </a:pPr>
            <a:r>
              <a:rPr lang="en-US" dirty="0" smtClean="0"/>
              <a:t>Keystone performance results are shown if applicable</a:t>
            </a:r>
            <a:endParaRPr lang="en-US" dirty="0"/>
          </a:p>
          <a:p>
            <a:endParaRPr lang="en-US" dirty="0"/>
          </a:p>
        </p:txBody>
      </p:sp>
      <p:sp>
        <p:nvSpPr>
          <p:cNvPr id="3" name="Title 2"/>
          <p:cNvSpPr>
            <a:spLocks noGrp="1"/>
          </p:cNvSpPr>
          <p:nvPr>
            <p:ph type="title"/>
          </p:nvPr>
        </p:nvSpPr>
        <p:spPr/>
        <p:txBody>
          <a:bodyPr/>
          <a:lstStyle/>
          <a:p>
            <a:r>
              <a:rPr lang="en-US" dirty="0" smtClean="0"/>
              <a:t>Academic Dashboard: State Assessments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50</a:t>
            </a:fld>
            <a:endParaRPr lang="en-US" altLang="en-US" dirty="0"/>
          </a:p>
        </p:txBody>
      </p:sp>
      <p:pic>
        <p:nvPicPr>
          <p:cNvPr id="14" name="Picture 13"/>
          <p:cNvPicPr>
            <a:picLocks noChangeAspect="1"/>
          </p:cNvPicPr>
          <p:nvPr/>
        </p:nvPicPr>
        <p:blipFill rotWithShape="1">
          <a:blip r:embed="rId3"/>
          <a:srcRect r="5150"/>
          <a:stretch/>
        </p:blipFill>
        <p:spPr>
          <a:xfrm>
            <a:off x="228600" y="1401705"/>
            <a:ext cx="5410200" cy="30940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90641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36053" y="1524000"/>
            <a:ext cx="3555547" cy="3948556"/>
          </a:xfrm>
        </p:spPr>
        <p:txBody>
          <a:bodyPr/>
          <a:lstStyle/>
          <a:p>
            <a:pPr marL="342900" indent="-342900">
              <a:spcBef>
                <a:spcPts val="0"/>
              </a:spcBef>
              <a:spcAft>
                <a:spcPts val="0"/>
              </a:spcAft>
              <a:buFont typeface="Arial" panose="020B0604020202020204" pitchFamily="34" charset="0"/>
              <a:buChar char="•"/>
            </a:pPr>
            <a:r>
              <a:rPr lang="en-US" u="none" dirty="0" smtClean="0"/>
              <a:t>Local assessments tab shows results for:</a:t>
            </a:r>
          </a:p>
          <a:p>
            <a:pPr marL="800100" lvl="1" indent="-342900">
              <a:spcBef>
                <a:spcPts val="0"/>
              </a:spcBef>
              <a:spcAft>
                <a:spcPts val="0"/>
              </a:spcAft>
            </a:pPr>
            <a:r>
              <a:rPr lang="en-US" dirty="0" smtClean="0"/>
              <a:t>Benchmark Assessment Mastery</a:t>
            </a:r>
          </a:p>
          <a:p>
            <a:pPr marL="800100" lvl="1" indent="-342900">
              <a:spcBef>
                <a:spcPts val="0"/>
              </a:spcBef>
              <a:spcAft>
                <a:spcPts val="0"/>
              </a:spcAft>
            </a:pPr>
            <a:r>
              <a:rPr lang="en-US" u="none" dirty="0" smtClean="0"/>
              <a:t>Learning Standard Mastery for Reading, Writing, Math, Science, Social Studies </a:t>
            </a:r>
            <a:endParaRPr lang="en-US" u="none" dirty="0"/>
          </a:p>
        </p:txBody>
      </p:sp>
      <p:sp>
        <p:nvSpPr>
          <p:cNvPr id="3" name="Title 2"/>
          <p:cNvSpPr>
            <a:spLocks noGrp="1"/>
          </p:cNvSpPr>
          <p:nvPr>
            <p:ph type="title"/>
          </p:nvPr>
        </p:nvSpPr>
        <p:spPr/>
        <p:txBody>
          <a:bodyPr/>
          <a:lstStyle/>
          <a:p>
            <a:r>
              <a:rPr lang="en-US" dirty="0" smtClean="0"/>
              <a:t>Academic Dashboard: Local Assessments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51</a:t>
            </a:fld>
            <a:endParaRPr lang="en-US" altLang="en-US" dirty="0"/>
          </a:p>
        </p:txBody>
      </p:sp>
      <p:pic>
        <p:nvPicPr>
          <p:cNvPr id="5" name="Picture 4"/>
          <p:cNvPicPr>
            <a:picLocks noChangeAspect="1"/>
          </p:cNvPicPr>
          <p:nvPr/>
        </p:nvPicPr>
        <p:blipFill>
          <a:blip r:embed="rId3"/>
          <a:stretch>
            <a:fillRect/>
          </a:stretch>
        </p:blipFill>
        <p:spPr>
          <a:xfrm>
            <a:off x="914400" y="1206548"/>
            <a:ext cx="4452381" cy="54685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3525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2438400" cy="2362200"/>
          </a:xfrm>
        </p:spPr>
        <p:txBody>
          <a:bodyPr/>
          <a:lstStyle/>
          <a:p>
            <a:pPr lvl="0">
              <a:spcBef>
                <a:spcPts val="0"/>
              </a:spcBef>
              <a:spcAft>
                <a:spcPts val="0"/>
              </a:spcAft>
            </a:pPr>
            <a:r>
              <a:rPr lang="en-US" altLang="en-US" u="none" kern="1200" dirty="0"/>
              <a:t>Three metrics for grades are </a:t>
            </a:r>
            <a:r>
              <a:rPr lang="en-US" altLang="en-US" u="none" kern="1200" dirty="0" smtClean="0"/>
              <a:t>displayed:</a:t>
            </a:r>
            <a:endParaRPr lang="en-US" altLang="en-US" u="none" kern="1200" dirty="0"/>
          </a:p>
          <a:p>
            <a:pPr marL="342900" lvl="0" indent="-342900">
              <a:spcBef>
                <a:spcPts val="0"/>
              </a:spcBef>
              <a:spcAft>
                <a:spcPts val="0"/>
              </a:spcAft>
              <a:buFont typeface="Arial" panose="020B0604020202020204" pitchFamily="34" charset="0"/>
              <a:buChar char="•"/>
            </a:pPr>
            <a:r>
              <a:rPr lang="en-US" altLang="en-US" u="none" kern="1200" dirty="0"/>
              <a:t>Class Grades</a:t>
            </a:r>
          </a:p>
          <a:p>
            <a:pPr marL="342900" indent="-342900">
              <a:spcBef>
                <a:spcPts val="0"/>
              </a:spcBef>
              <a:spcAft>
                <a:spcPts val="0"/>
              </a:spcAft>
              <a:buFont typeface="Arial" panose="020B0604020202020204" pitchFamily="34" charset="0"/>
              <a:buChar char="•"/>
            </a:pPr>
            <a:r>
              <a:rPr lang="en-US" u="none" kern="1200" dirty="0"/>
              <a:t>Grades below C level</a:t>
            </a:r>
          </a:p>
          <a:p>
            <a:pPr marL="342900" indent="-342900">
              <a:spcBef>
                <a:spcPts val="0"/>
              </a:spcBef>
              <a:spcAft>
                <a:spcPts val="0"/>
              </a:spcAft>
              <a:buFont typeface="Arial" panose="020B0604020202020204" pitchFamily="34" charset="0"/>
              <a:buChar char="•"/>
            </a:pPr>
            <a:r>
              <a:rPr lang="en-US" u="none" kern="1200" dirty="0"/>
              <a:t>Algebra 1</a:t>
            </a:r>
            <a:endParaRPr lang="en-US" dirty="0"/>
          </a:p>
          <a:p>
            <a:endParaRPr lang="en-US" dirty="0"/>
          </a:p>
        </p:txBody>
      </p:sp>
      <p:sp>
        <p:nvSpPr>
          <p:cNvPr id="3" name="Title 2"/>
          <p:cNvSpPr>
            <a:spLocks noGrp="1"/>
          </p:cNvSpPr>
          <p:nvPr>
            <p:ph type="title"/>
          </p:nvPr>
        </p:nvSpPr>
        <p:spPr/>
        <p:txBody>
          <a:bodyPr/>
          <a:lstStyle/>
          <a:p>
            <a:r>
              <a:rPr lang="en-US" dirty="0" smtClean="0"/>
              <a:t>Academic Dashboard: Grades and Credits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52</a:t>
            </a:fld>
            <a:endParaRPr lang="en-US" altLang="en-US" dirty="0"/>
          </a:p>
        </p:txBody>
      </p:sp>
      <p:pic>
        <p:nvPicPr>
          <p:cNvPr id="5" name="Picture 4"/>
          <p:cNvPicPr>
            <a:picLocks noChangeAspect="1"/>
          </p:cNvPicPr>
          <p:nvPr/>
        </p:nvPicPr>
        <p:blipFill>
          <a:blip r:embed="rId3"/>
          <a:stretch>
            <a:fillRect/>
          </a:stretch>
        </p:blipFill>
        <p:spPr>
          <a:xfrm>
            <a:off x="3424315" y="1198458"/>
            <a:ext cx="5189333" cy="4825333"/>
          </a:xfrm>
          <a:prstGeom prst="rect">
            <a:avLst/>
          </a:prstGeom>
          <a:effectLst>
            <a:outerShdw blurRad="63500" sx="102000" sy="102000" algn="ctr" rotWithShape="0">
              <a:prstClr val="black">
                <a:alpha val="40000"/>
              </a:prstClr>
            </a:outerShdw>
          </a:effectLst>
        </p:spPr>
      </p:pic>
      <p:sp>
        <p:nvSpPr>
          <p:cNvPr id="12" name="Rectangle 11"/>
          <p:cNvSpPr/>
          <p:nvPr/>
        </p:nvSpPr>
        <p:spPr>
          <a:xfrm>
            <a:off x="3263993" y="4987755"/>
            <a:ext cx="1447800" cy="48522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248916" y="4272310"/>
            <a:ext cx="1447800" cy="48522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263993" y="2971800"/>
            <a:ext cx="1447800" cy="48522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0048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0477" y="1322575"/>
            <a:ext cx="7616952" cy="3493008"/>
          </a:xfrm>
          <a:ln w="12700">
            <a:noFill/>
          </a:ln>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Student Grades: More button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53</a:t>
            </a:fld>
            <a:endParaRPr lang="en-US" altLang="en-US" dirty="0"/>
          </a:p>
        </p:txBody>
      </p:sp>
      <p:sp>
        <p:nvSpPr>
          <p:cNvPr id="8" name="TextBox 6"/>
          <p:cNvSpPr txBox="1">
            <a:spLocks noChangeArrowheads="1"/>
          </p:cNvSpPr>
          <p:nvPr/>
        </p:nvSpPr>
        <p:spPr bwMode="auto">
          <a:xfrm>
            <a:off x="1003351" y="5029200"/>
            <a:ext cx="7131206" cy="10156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To see more detail, click on the More button,</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Y</a:t>
            </a:r>
            <a:r>
              <a:rPr lang="en-US" sz="2000" dirty="0" smtClean="0">
                <a:latin typeface="Verdana" panose="020B0604030504040204" pitchFamily="34" charset="0"/>
                <a:ea typeface="Verdana" panose="020B0604030504040204" pitchFamily="34" charset="0"/>
                <a:cs typeface="Verdana" panose="020B0604030504040204" pitchFamily="34" charset="0"/>
              </a:rPr>
              <a:t>ou see two options, Current Courses and Historical Chart</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Right Arrow 8"/>
          <p:cNvSpPr/>
          <p:nvPr/>
        </p:nvSpPr>
        <p:spPr>
          <a:xfrm>
            <a:off x="6172200" y="369865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169727" y="3698655"/>
            <a:ext cx="1214629" cy="86817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1613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Grades: Current Courses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54</a:t>
            </a:fld>
            <a:endParaRPr lang="en-US" altLang="en-US" dirty="0"/>
          </a:p>
        </p:txBody>
      </p:sp>
      <p:sp>
        <p:nvSpPr>
          <p:cNvPr id="6" name="TextBox 6"/>
          <p:cNvSpPr txBox="1">
            <a:spLocks noChangeArrowheads="1"/>
          </p:cNvSpPr>
          <p:nvPr/>
        </p:nvSpPr>
        <p:spPr bwMode="auto">
          <a:xfrm>
            <a:off x="814614" y="4905246"/>
            <a:ext cx="7543800" cy="10156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smtClean="0">
                <a:latin typeface="Verdana" panose="020B0604030504040204" pitchFamily="34" charset="0"/>
                <a:ea typeface="Verdana" panose="020B0604030504040204" pitchFamily="34" charset="0"/>
                <a:cs typeface="Verdana" panose="020B0604030504040204" pitchFamily="34" charset="0"/>
              </a:rPr>
              <a:t>The page displays </a:t>
            </a:r>
            <a:r>
              <a:rPr lang="en-US" sz="2000" dirty="0">
                <a:latin typeface="Verdana" panose="020B0604030504040204" pitchFamily="34" charset="0"/>
                <a:ea typeface="Verdana" panose="020B0604030504040204" pitchFamily="34" charset="0"/>
                <a:cs typeface="Verdana" panose="020B0604030504040204" pitchFamily="34" charset="0"/>
              </a:rPr>
              <a:t>all the students current </a:t>
            </a:r>
            <a:r>
              <a:rPr lang="en-US" sz="2000" dirty="0" smtClean="0">
                <a:latin typeface="Verdana" panose="020B0604030504040204" pitchFamily="34" charset="0"/>
                <a:ea typeface="Verdana" panose="020B0604030504040204" pitchFamily="34" charset="0"/>
                <a:cs typeface="Verdana" panose="020B0604030504040204" pitchFamily="34" charset="0"/>
              </a:rPr>
              <a:t>courses with</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Course#, Description, Subject, Instructor, Grade Level, Credits to be Earned, and Grades Per Grading Period</a:t>
            </a:r>
          </a:p>
        </p:txBody>
      </p:sp>
      <p:pic>
        <p:nvPicPr>
          <p:cNvPr id="7" name="Picture 6"/>
          <p:cNvPicPr>
            <a:picLocks noChangeAspect="1"/>
          </p:cNvPicPr>
          <p:nvPr/>
        </p:nvPicPr>
        <p:blipFill>
          <a:blip r:embed="rId3"/>
          <a:stretch>
            <a:fillRect/>
          </a:stretch>
        </p:blipFill>
        <p:spPr>
          <a:xfrm>
            <a:off x="318799" y="1224747"/>
            <a:ext cx="8535428" cy="3409715"/>
          </a:xfrm>
          <a:prstGeom prst="rect">
            <a:avLst/>
          </a:prstGeom>
          <a:effectLst>
            <a:outerShdw blurRad="63500" sx="102000" sy="102000" algn="ctr" rotWithShape="0">
              <a:prstClr val="black">
                <a:alpha val="40000"/>
              </a:prstClr>
            </a:outerShdw>
          </a:effectLst>
        </p:spPr>
      </p:pic>
      <p:sp>
        <p:nvSpPr>
          <p:cNvPr id="13" name="Right Arrow 12"/>
          <p:cNvSpPr/>
          <p:nvPr/>
        </p:nvSpPr>
        <p:spPr>
          <a:xfrm rot="10800000">
            <a:off x="2043545" y="21336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18800" y="1981200"/>
            <a:ext cx="1724743" cy="59789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37917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rabicParenR"/>
            </a:pPr>
            <a:r>
              <a:rPr lang="en-US" u="none" dirty="0" smtClean="0"/>
              <a:t>What are the three Grades Metrics?</a:t>
            </a:r>
          </a:p>
          <a:p>
            <a:pPr marL="457200" indent="-457200">
              <a:buAutoNum type="arabicParenR"/>
            </a:pPr>
            <a:r>
              <a:rPr lang="en-US" u="none" dirty="0" smtClean="0"/>
              <a:t>How would you find which classes a student is failing?</a:t>
            </a:r>
          </a:p>
          <a:p>
            <a:pPr marL="457200" indent="-457200">
              <a:buAutoNum type="arabicParenR"/>
            </a:pPr>
            <a:r>
              <a:rPr lang="en-US" u="none" dirty="0" smtClean="0"/>
              <a:t>Pick a student from one of your classes and drill into their Student Grades page.  What did you learn that you did not already know?</a:t>
            </a:r>
          </a:p>
          <a:p>
            <a:pPr marL="457200" indent="-457200">
              <a:buAutoNum type="arabicParenR"/>
            </a:pPr>
            <a:endParaRPr lang="en-US" u="none" dirty="0" smtClean="0"/>
          </a:p>
        </p:txBody>
      </p:sp>
      <p:sp>
        <p:nvSpPr>
          <p:cNvPr id="3" name="Title 2"/>
          <p:cNvSpPr>
            <a:spLocks noGrp="1"/>
          </p:cNvSpPr>
          <p:nvPr>
            <p:ph type="title"/>
          </p:nvPr>
        </p:nvSpPr>
        <p:spPr/>
        <p:txBody>
          <a:bodyPr/>
          <a:lstStyle/>
          <a:p>
            <a:r>
              <a:rPr lang="en-US" dirty="0" smtClean="0"/>
              <a:t>Guided Practice Activity Student Grades #</a:t>
            </a:r>
            <a:r>
              <a:rPr lang="en-US" dirty="0"/>
              <a:t>6</a:t>
            </a:r>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55</a:t>
            </a:fld>
            <a:endParaRPr lang="en-US" altLang="en-US" dirty="0"/>
          </a:p>
        </p:txBody>
      </p:sp>
    </p:spTree>
    <p:extLst>
      <p:ext uri="{BB962C8B-B14F-4D97-AF65-F5344CB8AC3E}">
        <p14:creationId xmlns:p14="http://schemas.microsoft.com/office/powerpoint/2010/main" val="14418911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3893" y="5032783"/>
            <a:ext cx="5838271" cy="899160"/>
          </a:xfrm>
        </p:spPr>
        <p:txBody>
          <a:bodyPr/>
          <a:lstStyle/>
          <a:p>
            <a:r>
              <a:rPr lang="en-US" u="none" dirty="0" smtClean="0"/>
              <a:t>Advanced Academics tab displays advanced course potential for </a:t>
            </a:r>
            <a:r>
              <a:rPr lang="en-US" u="none" dirty="0"/>
              <a:t>a</a:t>
            </a:r>
            <a:r>
              <a:rPr lang="en-US" u="none" dirty="0" smtClean="0"/>
              <a:t> student</a:t>
            </a:r>
            <a:endParaRPr lang="en-US" u="none" dirty="0"/>
          </a:p>
        </p:txBody>
      </p:sp>
      <p:sp>
        <p:nvSpPr>
          <p:cNvPr id="3" name="Title 2"/>
          <p:cNvSpPr>
            <a:spLocks noGrp="1"/>
          </p:cNvSpPr>
          <p:nvPr>
            <p:ph type="title"/>
          </p:nvPr>
        </p:nvSpPr>
        <p:spPr/>
        <p:txBody>
          <a:bodyPr/>
          <a:lstStyle/>
          <a:p>
            <a:r>
              <a:rPr lang="en-US" dirty="0" smtClean="0"/>
              <a:t>Academic Dashboard: Advanced Academics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56</a:t>
            </a:fld>
            <a:endParaRPr lang="en-US" altLang="en-US" dirty="0"/>
          </a:p>
        </p:txBody>
      </p:sp>
      <p:pic>
        <p:nvPicPr>
          <p:cNvPr id="8" name="Picture 7"/>
          <p:cNvPicPr>
            <a:picLocks noChangeAspect="1"/>
          </p:cNvPicPr>
          <p:nvPr/>
        </p:nvPicPr>
        <p:blipFill>
          <a:blip r:embed="rId3"/>
          <a:stretch>
            <a:fillRect/>
          </a:stretch>
        </p:blipFill>
        <p:spPr>
          <a:xfrm>
            <a:off x="740664" y="1311444"/>
            <a:ext cx="7773143" cy="3683239"/>
          </a:xfrm>
          <a:prstGeom prst="rect">
            <a:avLst/>
          </a:prstGeom>
          <a:effectLst>
            <a:outerShdw blurRad="63500" sx="102000" sy="102000" algn="ctr" rotWithShape="0">
              <a:prstClr val="black">
                <a:alpha val="40000"/>
              </a:prstClr>
            </a:outerShdw>
          </a:effectLst>
        </p:spPr>
      </p:pic>
      <p:sp>
        <p:nvSpPr>
          <p:cNvPr id="9" name="Rectangle 8"/>
          <p:cNvSpPr/>
          <p:nvPr/>
        </p:nvSpPr>
        <p:spPr>
          <a:xfrm>
            <a:off x="740664" y="2213283"/>
            <a:ext cx="2209800" cy="5334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3200400" y="2296649"/>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1580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3352" y="1295005"/>
            <a:ext cx="3660648" cy="3886200"/>
          </a:xfrm>
        </p:spPr>
        <p:txBody>
          <a:bodyPr/>
          <a:lstStyle/>
          <a:p>
            <a:pPr marL="342900" indent="-342900">
              <a:spcBef>
                <a:spcPts val="0"/>
              </a:spcBef>
              <a:spcAft>
                <a:spcPts val="0"/>
              </a:spcAft>
              <a:buFont typeface="Arial" panose="020B0604020202020204" pitchFamily="34" charset="0"/>
              <a:buChar char="•"/>
            </a:pPr>
            <a:r>
              <a:rPr lang="en-US" u="none" dirty="0" smtClean="0"/>
              <a:t>CCR tab displays information on college entrance exams taken including, if available, results on:</a:t>
            </a:r>
          </a:p>
          <a:p>
            <a:pPr marL="800100" lvl="1" indent="-342900">
              <a:spcBef>
                <a:spcPts val="0"/>
              </a:spcBef>
              <a:spcAft>
                <a:spcPts val="0"/>
              </a:spcAft>
            </a:pPr>
            <a:r>
              <a:rPr lang="en-US" dirty="0" smtClean="0"/>
              <a:t>PSAT</a:t>
            </a:r>
          </a:p>
          <a:p>
            <a:pPr marL="800100" lvl="1" indent="-342900">
              <a:spcBef>
                <a:spcPts val="0"/>
              </a:spcBef>
              <a:spcAft>
                <a:spcPts val="0"/>
              </a:spcAft>
            </a:pPr>
            <a:r>
              <a:rPr lang="en-US" u="none" dirty="0" smtClean="0"/>
              <a:t>SAT</a:t>
            </a:r>
          </a:p>
          <a:p>
            <a:pPr marL="800100" lvl="1" indent="-342900">
              <a:spcBef>
                <a:spcPts val="0"/>
              </a:spcBef>
              <a:spcAft>
                <a:spcPts val="0"/>
              </a:spcAft>
            </a:pPr>
            <a:r>
              <a:rPr lang="en-US" dirty="0" smtClean="0"/>
              <a:t>ACT</a:t>
            </a:r>
          </a:p>
          <a:p>
            <a:pPr marL="800100" lvl="1" indent="-342900">
              <a:spcBef>
                <a:spcPts val="0"/>
              </a:spcBef>
              <a:spcAft>
                <a:spcPts val="0"/>
              </a:spcAft>
            </a:pPr>
            <a:endParaRPr lang="en-US" u="none" dirty="0"/>
          </a:p>
        </p:txBody>
      </p:sp>
      <p:sp>
        <p:nvSpPr>
          <p:cNvPr id="3" name="Title 2"/>
          <p:cNvSpPr>
            <a:spLocks noGrp="1"/>
          </p:cNvSpPr>
          <p:nvPr>
            <p:ph type="title"/>
          </p:nvPr>
        </p:nvSpPr>
        <p:spPr/>
        <p:txBody>
          <a:bodyPr/>
          <a:lstStyle/>
          <a:p>
            <a:r>
              <a:rPr lang="en-US" dirty="0" smtClean="0"/>
              <a:t>College and Career Readiness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57</a:t>
            </a:fld>
            <a:endParaRPr lang="en-US" altLang="en-US" dirty="0"/>
          </a:p>
        </p:txBody>
      </p:sp>
      <p:pic>
        <p:nvPicPr>
          <p:cNvPr id="7" name="Picture 6"/>
          <p:cNvPicPr>
            <a:picLocks noChangeAspect="1"/>
          </p:cNvPicPr>
          <p:nvPr/>
        </p:nvPicPr>
        <p:blipFill>
          <a:blip r:embed="rId3"/>
          <a:stretch>
            <a:fillRect/>
          </a:stretch>
        </p:blipFill>
        <p:spPr>
          <a:xfrm>
            <a:off x="624709" y="1295005"/>
            <a:ext cx="4608000" cy="48518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33081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58</a:t>
            </a:fld>
            <a:endParaRPr lang="en-US" altLang="en-US" dirty="0"/>
          </a:p>
        </p:txBody>
      </p:sp>
      <p:sp>
        <p:nvSpPr>
          <p:cNvPr id="3" name="Title 2"/>
          <p:cNvSpPr>
            <a:spLocks noGrp="1"/>
          </p:cNvSpPr>
          <p:nvPr>
            <p:ph type="title"/>
          </p:nvPr>
        </p:nvSpPr>
        <p:spPr/>
        <p:txBody>
          <a:bodyPr/>
          <a:lstStyle/>
          <a:p>
            <a:r>
              <a:rPr lang="en-US" dirty="0" smtClean="0"/>
              <a:t>Intervention Catalog</a:t>
            </a:r>
            <a:endParaRPr lang="en-US" dirty="0"/>
          </a:p>
        </p:txBody>
      </p:sp>
    </p:spTree>
    <p:extLst>
      <p:ext uri="{BB962C8B-B14F-4D97-AF65-F5344CB8AC3E}">
        <p14:creationId xmlns:p14="http://schemas.microsoft.com/office/powerpoint/2010/main" val="2894855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57801"/>
            <a:ext cx="8718095" cy="1524000"/>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smtClean="0"/>
              <a:t>Students with interventions assigned have a green circle with an indication of the number of interventions not yet completed</a:t>
            </a:r>
          </a:p>
          <a:p>
            <a:pPr marL="342900" indent="-342900">
              <a:spcBef>
                <a:spcPts val="0"/>
              </a:spcBef>
              <a:spcAft>
                <a:spcPts val="0"/>
              </a:spcAft>
              <a:buFont typeface="Arial" panose="020B0604020202020204" pitchFamily="34" charset="0"/>
              <a:buChar char="•"/>
            </a:pPr>
            <a:r>
              <a:rPr lang="en-US" u="none" dirty="0" smtClean="0"/>
              <a:t> EWS indicators for attendance, discipline offenses and math and ELA grades are displayed with appropriate color coding</a:t>
            </a:r>
            <a:endParaRPr lang="en-US" u="none" dirty="0"/>
          </a:p>
        </p:txBody>
      </p:sp>
      <p:sp>
        <p:nvSpPr>
          <p:cNvPr id="3" name="Title 2"/>
          <p:cNvSpPr>
            <a:spLocks noGrp="1"/>
          </p:cNvSpPr>
          <p:nvPr>
            <p:ph type="title"/>
          </p:nvPr>
        </p:nvSpPr>
        <p:spPr/>
        <p:txBody>
          <a:bodyPr/>
          <a:lstStyle/>
          <a:p>
            <a:r>
              <a:rPr lang="en-US" dirty="0" smtClean="0"/>
              <a:t>Student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59</a:t>
            </a:fld>
            <a:endParaRPr lang="en-US" altLang="en-US" dirty="0"/>
          </a:p>
        </p:txBody>
      </p:sp>
      <p:pic>
        <p:nvPicPr>
          <p:cNvPr id="5" name="Picture 4"/>
          <p:cNvPicPr>
            <a:picLocks noChangeAspect="1"/>
          </p:cNvPicPr>
          <p:nvPr/>
        </p:nvPicPr>
        <p:blipFill>
          <a:blip r:embed="rId3"/>
          <a:stretch>
            <a:fillRect/>
          </a:stretch>
        </p:blipFill>
        <p:spPr>
          <a:xfrm>
            <a:off x="342314" y="1289012"/>
            <a:ext cx="8490666" cy="3050666"/>
          </a:xfrm>
          <a:prstGeom prst="rect">
            <a:avLst/>
          </a:prstGeom>
          <a:effectLst>
            <a:outerShdw blurRad="63500" sx="102000" sy="102000" algn="ctr" rotWithShape="0">
              <a:prstClr val="black">
                <a:alpha val="40000"/>
              </a:prstClr>
            </a:outerShdw>
          </a:effectLst>
        </p:spPr>
      </p:pic>
      <p:sp>
        <p:nvSpPr>
          <p:cNvPr id="6" name="Right Arrow 5"/>
          <p:cNvSpPr/>
          <p:nvPr/>
        </p:nvSpPr>
        <p:spPr>
          <a:xfrm rot="16200000">
            <a:off x="693417" y="205740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71945" y="3958678"/>
            <a:ext cx="7759282"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9060000">
            <a:off x="3026895" y="2866445"/>
            <a:ext cx="838200" cy="44405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595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22330"/>
            <a:ext cx="8229600" cy="3564070"/>
          </a:xfrm>
          <a:ln w="12700">
            <a:noFill/>
          </a:ln>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Dashboard Roles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a:t>
            </a:fld>
            <a:endParaRPr lang="en-US" altLang="en-US" dirty="0"/>
          </a:p>
        </p:txBody>
      </p:sp>
    </p:spTree>
    <p:extLst>
      <p:ext uri="{BB962C8B-B14F-4D97-AF65-F5344CB8AC3E}">
        <p14:creationId xmlns:p14="http://schemas.microsoft.com/office/powerpoint/2010/main" val="1819956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79619"/>
            <a:ext cx="8229600" cy="1099356"/>
          </a:xfrm>
        </p:spPr>
        <p:txBody>
          <a:bodyPr/>
          <a:lstStyle/>
          <a:p>
            <a:pPr marL="342900" indent="-342900">
              <a:spcBef>
                <a:spcPts val="0"/>
              </a:spcBef>
              <a:spcAft>
                <a:spcPts val="0"/>
              </a:spcAft>
              <a:buFont typeface="Arial" panose="020B0604020202020204" pitchFamily="34" charset="0"/>
              <a:buChar char="•"/>
            </a:pPr>
            <a:r>
              <a:rPr lang="en-US" u="none" dirty="0" smtClean="0"/>
              <a:t>Staff members can view interventions assigned to a student and search for interventions</a:t>
            </a:r>
          </a:p>
        </p:txBody>
      </p:sp>
      <p:sp>
        <p:nvSpPr>
          <p:cNvPr id="3" name="Title 2"/>
          <p:cNvSpPr>
            <a:spLocks noGrp="1"/>
          </p:cNvSpPr>
          <p:nvPr>
            <p:ph type="title"/>
          </p:nvPr>
        </p:nvSpPr>
        <p:spPr/>
        <p:txBody>
          <a:bodyPr/>
          <a:lstStyle/>
          <a:p>
            <a:r>
              <a:rPr lang="en-US" dirty="0" smtClean="0"/>
              <a:t>Student Interventions: 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60</a:t>
            </a:fld>
            <a:endParaRPr lang="en-US" altLang="en-US" dirty="0"/>
          </a:p>
        </p:txBody>
      </p:sp>
      <p:pic>
        <p:nvPicPr>
          <p:cNvPr id="7" name="Picture 6"/>
          <p:cNvPicPr>
            <a:picLocks noChangeAspect="1"/>
          </p:cNvPicPr>
          <p:nvPr/>
        </p:nvPicPr>
        <p:blipFill>
          <a:blip r:embed="rId3"/>
          <a:stretch>
            <a:fillRect/>
          </a:stretch>
        </p:blipFill>
        <p:spPr>
          <a:xfrm>
            <a:off x="327952" y="1371600"/>
            <a:ext cx="8488095" cy="3625238"/>
          </a:xfrm>
          <a:prstGeom prst="rect">
            <a:avLst/>
          </a:prstGeom>
          <a:effectLst>
            <a:outerShdw blurRad="63500" sx="102000" sy="102000" algn="ctr" rotWithShape="0">
              <a:prstClr val="black">
                <a:alpha val="40000"/>
              </a:prstClr>
            </a:outerShdw>
          </a:effectLst>
        </p:spPr>
      </p:pic>
      <p:sp>
        <p:nvSpPr>
          <p:cNvPr id="11" name="Rectangle 10"/>
          <p:cNvSpPr/>
          <p:nvPr/>
        </p:nvSpPr>
        <p:spPr>
          <a:xfrm>
            <a:off x="457200" y="4347095"/>
            <a:ext cx="1066800"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9060000">
            <a:off x="1551388" y="3845689"/>
            <a:ext cx="838200" cy="44405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9638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355" y="4307792"/>
            <a:ext cx="8000782" cy="1801565"/>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smtClean="0"/>
              <a:t>Each intervention assigned is listed with start date, expected completion date, level, assigned by, and date completed</a:t>
            </a:r>
          </a:p>
          <a:p>
            <a:pPr marL="342900" indent="-342900">
              <a:spcBef>
                <a:spcPts val="0"/>
              </a:spcBef>
              <a:spcAft>
                <a:spcPts val="0"/>
              </a:spcAft>
              <a:buFont typeface="Arial" panose="020B0604020202020204" pitchFamily="34" charset="0"/>
              <a:buChar char="•"/>
            </a:pPr>
            <a:r>
              <a:rPr lang="en-US" u="none" dirty="0" smtClean="0"/>
              <a:t>Staff members can add Notes to the intervention record for a student</a:t>
            </a:r>
          </a:p>
          <a:p>
            <a:pPr marL="342900" indent="-342900">
              <a:buFont typeface="Arial" panose="020B0604020202020204" pitchFamily="34" charset="0"/>
              <a:buChar char="•"/>
            </a:pPr>
            <a:endParaRPr lang="en-US" u="none" dirty="0" smtClean="0"/>
          </a:p>
          <a:p>
            <a:r>
              <a:rPr lang="en-US" u="none" dirty="0" smtClean="0"/>
              <a:t> </a:t>
            </a:r>
            <a:endParaRPr lang="en-US" u="none" dirty="0"/>
          </a:p>
        </p:txBody>
      </p:sp>
      <p:sp>
        <p:nvSpPr>
          <p:cNvPr id="3" name="Title 2"/>
          <p:cNvSpPr>
            <a:spLocks noGrp="1"/>
          </p:cNvSpPr>
          <p:nvPr>
            <p:ph type="title"/>
          </p:nvPr>
        </p:nvSpPr>
        <p:spPr/>
        <p:txBody>
          <a:bodyPr/>
          <a:lstStyle/>
          <a:p>
            <a:r>
              <a:rPr lang="en-US" dirty="0" smtClean="0"/>
              <a:t>Student Interventions: Details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61</a:t>
            </a:fld>
            <a:endParaRPr lang="en-US" altLang="en-US" dirty="0"/>
          </a:p>
        </p:txBody>
      </p:sp>
      <p:pic>
        <p:nvPicPr>
          <p:cNvPr id="5" name="Picture 4"/>
          <p:cNvPicPr>
            <a:picLocks noChangeAspect="1"/>
          </p:cNvPicPr>
          <p:nvPr/>
        </p:nvPicPr>
        <p:blipFill>
          <a:blip r:embed="rId3"/>
          <a:stretch>
            <a:fillRect/>
          </a:stretch>
        </p:blipFill>
        <p:spPr>
          <a:xfrm>
            <a:off x="321460" y="1662105"/>
            <a:ext cx="8546572" cy="2328857"/>
          </a:xfrm>
          <a:prstGeom prst="rect">
            <a:avLst/>
          </a:prstGeom>
          <a:effectLst>
            <a:outerShdw blurRad="63500" sx="102000" sy="102000" algn="ctr" rotWithShape="0">
              <a:prstClr val="black">
                <a:alpha val="40000"/>
              </a:prstClr>
            </a:outerShdw>
          </a:effectLst>
        </p:spPr>
      </p:pic>
      <p:sp>
        <p:nvSpPr>
          <p:cNvPr id="6" name="Rectangle 5"/>
          <p:cNvSpPr/>
          <p:nvPr/>
        </p:nvSpPr>
        <p:spPr>
          <a:xfrm>
            <a:off x="457200" y="3501399"/>
            <a:ext cx="7391400"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8940000">
            <a:off x="7737195" y="411729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167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5" y="5031577"/>
            <a:ext cx="8652837" cy="1051560"/>
          </a:xfrm>
          <a:ln>
            <a:solidFill>
              <a:schemeClr val="bg1"/>
            </a:solidFill>
          </a:ln>
          <a:effectLst/>
        </p:spPr>
        <p:txBody>
          <a:bodyPr/>
          <a:lstStyle/>
          <a:p>
            <a:pPr marL="285750" indent="-285750">
              <a:spcBef>
                <a:spcPts val="0"/>
              </a:spcBef>
              <a:spcAft>
                <a:spcPts val="0"/>
              </a:spcAft>
              <a:buFont typeface="Arial" panose="020B0604020202020204" pitchFamily="34" charset="0"/>
              <a:buChar char="•"/>
            </a:pPr>
            <a:r>
              <a:rPr lang="en-US" u="none" dirty="0" smtClean="0"/>
              <a:t>Search for interventions by keyword or by any of the other filters</a:t>
            </a:r>
          </a:p>
          <a:p>
            <a:pPr marL="285750" indent="-285750">
              <a:spcBef>
                <a:spcPts val="0"/>
              </a:spcBef>
              <a:spcAft>
                <a:spcPts val="0"/>
              </a:spcAft>
              <a:buFont typeface="Arial" panose="020B0604020202020204" pitchFamily="34" charset="0"/>
              <a:buChar char="•"/>
            </a:pPr>
            <a:r>
              <a:rPr lang="en-US" u="none" dirty="0" smtClean="0"/>
              <a:t>Click on the Search link to complete the interventions search</a:t>
            </a:r>
            <a:endParaRPr lang="en-US" u="none" dirty="0"/>
          </a:p>
        </p:txBody>
      </p:sp>
      <p:sp>
        <p:nvSpPr>
          <p:cNvPr id="3" name="Title 2"/>
          <p:cNvSpPr>
            <a:spLocks noGrp="1"/>
          </p:cNvSpPr>
          <p:nvPr>
            <p:ph type="title"/>
          </p:nvPr>
        </p:nvSpPr>
        <p:spPr/>
        <p:txBody>
          <a:bodyPr/>
          <a:lstStyle/>
          <a:p>
            <a:r>
              <a:rPr lang="en-US" dirty="0" smtClean="0"/>
              <a:t>Student Interventions: Search</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62</a:t>
            </a:fld>
            <a:endParaRPr lang="en-US" altLang="en-US" dirty="0"/>
          </a:p>
        </p:txBody>
      </p:sp>
      <p:pic>
        <p:nvPicPr>
          <p:cNvPr id="5" name="Picture 4"/>
          <p:cNvPicPr>
            <a:picLocks noChangeAspect="1"/>
          </p:cNvPicPr>
          <p:nvPr/>
        </p:nvPicPr>
        <p:blipFill>
          <a:blip r:embed="rId3"/>
          <a:stretch>
            <a:fillRect/>
          </a:stretch>
        </p:blipFill>
        <p:spPr>
          <a:xfrm>
            <a:off x="404574" y="1100166"/>
            <a:ext cx="8401905" cy="3876190"/>
          </a:xfrm>
          <a:prstGeom prst="rect">
            <a:avLst/>
          </a:prstGeom>
          <a:effectLst>
            <a:outerShdw blurRad="63500" sx="102000" sy="102000" algn="ctr" rotWithShape="0">
              <a:prstClr val="black">
                <a:alpha val="40000"/>
              </a:prstClr>
            </a:outerShdw>
          </a:effectLst>
        </p:spPr>
      </p:pic>
      <p:sp>
        <p:nvSpPr>
          <p:cNvPr id="6" name="Right Arrow 5"/>
          <p:cNvSpPr/>
          <p:nvPr/>
        </p:nvSpPr>
        <p:spPr>
          <a:xfrm rot="10800000">
            <a:off x="1371600" y="459535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723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Guided Practice Activity Student Interventions #7</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63</a:t>
            </a:fld>
            <a:endParaRPr lang="en-US" altLang="en-US" dirty="0"/>
          </a:p>
        </p:txBody>
      </p:sp>
      <p:sp>
        <p:nvSpPr>
          <p:cNvPr id="5" name="Content Placeholder 4"/>
          <p:cNvSpPr>
            <a:spLocks noGrp="1"/>
          </p:cNvSpPr>
          <p:nvPr>
            <p:ph idx="1"/>
          </p:nvPr>
        </p:nvSpPr>
        <p:spPr/>
        <p:txBody>
          <a:bodyPr/>
          <a:lstStyle/>
          <a:p>
            <a:r>
              <a:rPr lang="en-US" u="none" dirty="0"/>
              <a:t>Turn to your neighbor and discuss the following:</a:t>
            </a:r>
          </a:p>
          <a:p>
            <a:pPr marL="457200" indent="-457200">
              <a:buAutoNum type="arabicParenR"/>
            </a:pPr>
            <a:r>
              <a:rPr lang="en-US" u="none" dirty="0"/>
              <a:t>What are two ways you know if a student has interventions assigned?</a:t>
            </a:r>
          </a:p>
          <a:p>
            <a:pPr marL="457200" indent="-457200">
              <a:buAutoNum type="arabicParenR"/>
            </a:pPr>
            <a:r>
              <a:rPr lang="en-US" u="none" dirty="0"/>
              <a:t>How can you find details about already assigned interventions for a student?</a:t>
            </a:r>
          </a:p>
          <a:p>
            <a:pPr marL="457200" indent="-457200">
              <a:buAutoNum type="arabicParenR"/>
            </a:pPr>
            <a:r>
              <a:rPr lang="en-US" u="none" dirty="0"/>
              <a:t>How would you view the interventions available to your school?</a:t>
            </a:r>
          </a:p>
          <a:p>
            <a:endParaRPr lang="en-US" dirty="0"/>
          </a:p>
        </p:txBody>
      </p:sp>
    </p:spTree>
    <p:extLst>
      <p:ext uri="{BB962C8B-B14F-4D97-AF65-F5344CB8AC3E}">
        <p14:creationId xmlns:p14="http://schemas.microsoft.com/office/powerpoint/2010/main" val="15785327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64</a:t>
            </a:fld>
            <a:endParaRPr lang="en-US" altLang="en-US" dirty="0"/>
          </a:p>
        </p:txBody>
      </p:sp>
      <p:sp>
        <p:nvSpPr>
          <p:cNvPr id="3" name="Title 2"/>
          <p:cNvSpPr>
            <a:spLocks noGrp="1"/>
          </p:cNvSpPr>
          <p:nvPr>
            <p:ph type="title"/>
          </p:nvPr>
        </p:nvSpPr>
        <p:spPr/>
        <p:txBody>
          <a:bodyPr/>
          <a:lstStyle/>
          <a:p>
            <a:r>
              <a:rPr lang="en-US" dirty="0" smtClean="0"/>
              <a:t>Student Transcript</a:t>
            </a:r>
            <a:endParaRPr lang="en-US" dirty="0"/>
          </a:p>
        </p:txBody>
      </p:sp>
    </p:spTree>
    <p:extLst>
      <p:ext uri="{BB962C8B-B14F-4D97-AF65-F5344CB8AC3E}">
        <p14:creationId xmlns:p14="http://schemas.microsoft.com/office/powerpoint/2010/main" val="1110969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273" y="5325735"/>
            <a:ext cx="8459724" cy="1144962"/>
          </a:xfrm>
        </p:spPr>
        <p:txBody>
          <a:bodyPr/>
          <a:lstStyle/>
          <a:p>
            <a:pPr marL="342900" indent="-342900">
              <a:spcBef>
                <a:spcPts val="0"/>
              </a:spcBef>
              <a:spcAft>
                <a:spcPts val="0"/>
              </a:spcAft>
              <a:buFont typeface="Arial" panose="020B0604020202020204" pitchFamily="34" charset="0"/>
              <a:buChar char="•"/>
            </a:pPr>
            <a:r>
              <a:rPr lang="en-US" u="none" dirty="0" smtClean="0"/>
              <a:t>Information about current courses is displayed</a:t>
            </a:r>
          </a:p>
          <a:p>
            <a:pPr marL="342900" indent="-342900">
              <a:spcBef>
                <a:spcPts val="0"/>
              </a:spcBef>
              <a:spcAft>
                <a:spcPts val="0"/>
              </a:spcAft>
              <a:buFont typeface="Arial" panose="020B0604020202020204" pitchFamily="34" charset="0"/>
              <a:buChar char="•"/>
            </a:pPr>
            <a:r>
              <a:rPr lang="en-US" u="none" dirty="0" smtClean="0"/>
              <a:t>Course history and historical assessment scores are available from the “jump to” list</a:t>
            </a:r>
            <a:endParaRPr lang="en-US" u="none" dirty="0"/>
          </a:p>
        </p:txBody>
      </p:sp>
      <p:sp>
        <p:nvSpPr>
          <p:cNvPr id="3" name="Title 2"/>
          <p:cNvSpPr>
            <a:spLocks noGrp="1"/>
          </p:cNvSpPr>
          <p:nvPr>
            <p:ph type="title"/>
          </p:nvPr>
        </p:nvSpPr>
        <p:spPr/>
        <p:txBody>
          <a:bodyPr/>
          <a:lstStyle/>
          <a:p>
            <a:r>
              <a:rPr lang="en-US" dirty="0" smtClean="0"/>
              <a:t>Student Transcript:  View Transcript</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65</a:t>
            </a:fld>
            <a:endParaRPr lang="en-US" altLang="en-US" dirty="0"/>
          </a:p>
        </p:txBody>
      </p:sp>
      <p:pic>
        <p:nvPicPr>
          <p:cNvPr id="6" name="Picture 5"/>
          <p:cNvPicPr>
            <a:picLocks noChangeAspect="1"/>
          </p:cNvPicPr>
          <p:nvPr/>
        </p:nvPicPr>
        <p:blipFill>
          <a:blip r:embed="rId3"/>
          <a:stretch>
            <a:fillRect/>
          </a:stretch>
        </p:blipFill>
        <p:spPr>
          <a:xfrm>
            <a:off x="589788" y="1227068"/>
            <a:ext cx="7944952" cy="4098667"/>
          </a:xfrm>
          <a:prstGeom prst="rect">
            <a:avLst/>
          </a:prstGeom>
          <a:effectLst>
            <a:outerShdw blurRad="63500" sx="102000" sy="102000" algn="ctr" rotWithShape="0">
              <a:prstClr val="black">
                <a:alpha val="40000"/>
              </a:prstClr>
            </a:outerShdw>
          </a:effectLst>
        </p:spPr>
      </p:pic>
      <p:sp>
        <p:nvSpPr>
          <p:cNvPr id="7" name="Rectangle 6"/>
          <p:cNvSpPr/>
          <p:nvPr/>
        </p:nvSpPr>
        <p:spPr>
          <a:xfrm>
            <a:off x="740664" y="1905000"/>
            <a:ext cx="4974336"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40664" y="2667000"/>
            <a:ext cx="7759440" cy="9906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2180000">
            <a:off x="5941630" y="206207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6200000">
            <a:off x="3996930" y="397076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3280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66</a:t>
            </a:fld>
            <a:endParaRPr lang="en-US" altLang="en-US" dirty="0"/>
          </a:p>
        </p:txBody>
      </p:sp>
      <p:sp>
        <p:nvSpPr>
          <p:cNvPr id="5" name="Title 4"/>
          <p:cNvSpPr>
            <a:spLocks noGrp="1"/>
          </p:cNvSpPr>
          <p:nvPr>
            <p:ph type="title"/>
          </p:nvPr>
        </p:nvSpPr>
        <p:spPr/>
        <p:txBody>
          <a:bodyPr/>
          <a:lstStyle/>
          <a:p>
            <a:r>
              <a:rPr lang="en-US" dirty="0" smtClean="0"/>
              <a:t>School Level Information</a:t>
            </a:r>
            <a:endParaRPr lang="en-US" dirty="0"/>
          </a:p>
        </p:txBody>
      </p:sp>
    </p:spTree>
    <p:extLst>
      <p:ext uri="{BB962C8B-B14F-4D97-AF65-F5344CB8AC3E}">
        <p14:creationId xmlns:p14="http://schemas.microsoft.com/office/powerpoint/2010/main" val="28184156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Navigate to Grand Bend Middle School</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67</a:t>
            </a:fld>
            <a:endParaRPr lang="en-US" altLang="en-US" dirty="0"/>
          </a:p>
        </p:txBody>
      </p:sp>
      <p:pic>
        <p:nvPicPr>
          <p:cNvPr id="5" name="Picture 4"/>
          <p:cNvPicPr>
            <a:picLocks noChangeAspect="1"/>
          </p:cNvPicPr>
          <p:nvPr/>
        </p:nvPicPr>
        <p:blipFill>
          <a:blip r:embed="rId3"/>
          <a:stretch>
            <a:fillRect/>
          </a:stretch>
        </p:blipFill>
        <p:spPr>
          <a:xfrm>
            <a:off x="339634" y="1558310"/>
            <a:ext cx="8461466" cy="2590799"/>
          </a:xfrm>
          <a:prstGeom prst="rect">
            <a:avLst/>
          </a:prstGeom>
          <a:ln>
            <a:noFill/>
          </a:ln>
          <a:effectLst>
            <a:outerShdw blurRad="63500" sx="102000" sy="102000" algn="ctr" rotWithShape="0">
              <a:prstClr val="black">
                <a:alpha val="40000"/>
              </a:prstClr>
            </a:outerShdw>
          </a:effectLst>
        </p:spPr>
      </p:pic>
      <p:sp>
        <p:nvSpPr>
          <p:cNvPr id="6" name="Rectangle 5"/>
          <p:cNvSpPr/>
          <p:nvPr/>
        </p:nvSpPr>
        <p:spPr>
          <a:xfrm>
            <a:off x="1752600" y="2286000"/>
            <a:ext cx="1828800" cy="457199"/>
          </a:xfrm>
          <a:prstGeom prst="rect">
            <a:avLst/>
          </a:prstGeom>
          <a:noFill/>
          <a:ln w="38100">
            <a:no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2180000">
            <a:off x="3393917" y="2619754"/>
            <a:ext cx="838200" cy="380998"/>
          </a:xfrm>
          <a:prstGeom prst="rightArrow">
            <a:avLst/>
          </a:prstGeom>
          <a:solidFill>
            <a:srgbClr val="003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293767" y="4525830"/>
            <a:ext cx="6553199" cy="1015663"/>
          </a:xfrm>
          <a:prstGeom prst="rect">
            <a:avLst/>
          </a:prstGeom>
        </p:spPr>
        <p:txBody>
          <a:bodyPr wrap="square">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From the staff homepage navigate to Grand Bend Middle School by clicking on the active school link </a:t>
            </a:r>
          </a:p>
        </p:txBody>
      </p:sp>
    </p:spTree>
    <p:extLst>
      <p:ext uri="{BB962C8B-B14F-4D97-AF65-F5344CB8AC3E}">
        <p14:creationId xmlns:p14="http://schemas.microsoft.com/office/powerpoint/2010/main" val="3909680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Information: Overview</a:t>
            </a:r>
            <a:endParaRPr lang="en-US" dirty="0"/>
          </a:p>
        </p:txBody>
      </p:sp>
      <p:sp>
        <p:nvSpPr>
          <p:cNvPr id="4" name="Slide Number Placeholder 3"/>
          <p:cNvSpPr>
            <a:spLocks noGrp="1"/>
          </p:cNvSpPr>
          <p:nvPr>
            <p:ph type="sldNum" sz="quarter" idx="12"/>
          </p:nvPr>
        </p:nvSpPr>
        <p:spPr>
          <a:xfrm>
            <a:off x="457200" y="6248400"/>
            <a:ext cx="457200" cy="457200"/>
          </a:xfrm>
        </p:spPr>
        <p:txBody>
          <a:bodyPr/>
          <a:lstStyle/>
          <a:p>
            <a:pPr>
              <a:defRPr/>
            </a:pPr>
            <a:fld id="{9FF4DA41-66A1-4489-9499-879D688EB05A}" type="slidenum">
              <a:rPr lang="en-US" altLang="en-US" smtClean="0"/>
              <a:pPr>
                <a:defRPr/>
              </a:pPr>
              <a:t>68</a:t>
            </a:fld>
            <a:endParaRPr lang="en-US" altLang="en-US" dirty="0"/>
          </a:p>
        </p:txBody>
      </p:sp>
      <p:pic>
        <p:nvPicPr>
          <p:cNvPr id="5" name="Picture 4"/>
          <p:cNvPicPr>
            <a:picLocks noChangeAspect="1"/>
          </p:cNvPicPr>
          <p:nvPr/>
        </p:nvPicPr>
        <p:blipFill>
          <a:blip r:embed="rId3"/>
          <a:stretch>
            <a:fillRect/>
          </a:stretch>
        </p:blipFill>
        <p:spPr>
          <a:xfrm>
            <a:off x="331368" y="1454797"/>
            <a:ext cx="8520571" cy="1691429"/>
          </a:xfrm>
          <a:prstGeom prst="rect">
            <a:avLst/>
          </a:prstGeom>
          <a:effectLst>
            <a:outerShdw blurRad="63500" sx="102000" sy="102000" algn="ctr" rotWithShape="0">
              <a:prstClr val="black">
                <a:alpha val="40000"/>
              </a:prstClr>
            </a:outerShdw>
          </a:effectLst>
        </p:spPr>
      </p:pic>
      <p:sp>
        <p:nvSpPr>
          <p:cNvPr id="8" name="Rectangle 7"/>
          <p:cNvSpPr/>
          <p:nvPr/>
        </p:nvSpPr>
        <p:spPr>
          <a:xfrm>
            <a:off x="457200" y="2231874"/>
            <a:ext cx="1828800" cy="44963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2514600" y="230051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85483" y="3429000"/>
            <a:ext cx="7812339" cy="2554545"/>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Information defaults to the School Information Overview</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Under School Information, there are four additional tabs: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Staff List</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Students by Grade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Students by Demographic</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My Student Lists</a:t>
            </a:r>
          </a:p>
        </p:txBody>
      </p:sp>
    </p:spTree>
    <p:extLst>
      <p:ext uri="{BB962C8B-B14F-4D97-AF65-F5344CB8AC3E}">
        <p14:creationId xmlns:p14="http://schemas.microsoft.com/office/powerpoint/2010/main" val="34098629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School Level Information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69</a:t>
            </a:fld>
            <a:endParaRPr lang="en-US" altLang="en-US" dirty="0"/>
          </a:p>
        </p:txBody>
      </p:sp>
      <p:pic>
        <p:nvPicPr>
          <p:cNvPr id="5" name="Picture 4"/>
          <p:cNvPicPr>
            <a:picLocks noChangeAspect="1"/>
          </p:cNvPicPr>
          <p:nvPr/>
        </p:nvPicPr>
        <p:blipFill>
          <a:blip r:embed="rId3"/>
          <a:stretch>
            <a:fillRect/>
          </a:stretch>
        </p:blipFill>
        <p:spPr>
          <a:xfrm>
            <a:off x="304800" y="1198158"/>
            <a:ext cx="8576000" cy="2704413"/>
          </a:xfrm>
          <a:prstGeom prst="rect">
            <a:avLst/>
          </a:prstGeom>
          <a:effectLst>
            <a:outerShdw blurRad="63500" sx="102000" sy="102000" algn="ctr" rotWithShape="0">
              <a:prstClr val="black">
                <a:alpha val="40000"/>
              </a:prstClr>
            </a:outerShdw>
          </a:effectLst>
        </p:spPr>
      </p:pic>
      <p:sp>
        <p:nvSpPr>
          <p:cNvPr id="7" name="Rectangle 6"/>
          <p:cNvSpPr/>
          <p:nvPr/>
        </p:nvSpPr>
        <p:spPr>
          <a:xfrm>
            <a:off x="740664" y="3962400"/>
            <a:ext cx="7717536" cy="2246769"/>
          </a:xfrm>
          <a:prstGeom prst="rect">
            <a:avLst/>
          </a:prstGeom>
        </p:spPr>
        <p:txBody>
          <a:bodyPr wrap="square">
            <a:spAutoFit/>
          </a:bodyPr>
          <a:lstStyle/>
          <a:p>
            <a:pPr marL="342900" indent="-342900">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School level information includes school location and general demographic information</a:t>
            </a:r>
          </a:p>
          <a:p>
            <a:pPr marL="342900" indent="-342900">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Staff lists, showing staff emails only, and students by grade and </a:t>
            </a:r>
            <a:r>
              <a:rPr lang="en-US" sz="2000" dirty="0" smtClean="0">
                <a:latin typeface="Verdana" panose="020B0604030504040204" pitchFamily="34" charset="0"/>
                <a:ea typeface="Verdana" panose="020B0604030504040204" pitchFamily="34" charset="0"/>
                <a:cs typeface="Verdana" panose="020B0604030504040204" pitchFamily="34" charset="0"/>
              </a:rPr>
              <a:t>by demographic </a:t>
            </a:r>
            <a:r>
              <a:rPr lang="en-US" sz="2000" dirty="0">
                <a:latin typeface="Verdana" panose="020B0604030504040204" pitchFamily="34" charset="0"/>
                <a:ea typeface="Verdana" panose="020B0604030504040204" pitchFamily="34" charset="0"/>
                <a:cs typeface="Verdana" panose="020B0604030504040204" pitchFamily="34" charset="0"/>
              </a:rPr>
              <a:t>are available at the school level</a:t>
            </a:r>
          </a:p>
          <a:p>
            <a:pPr marL="342900" indent="-342900">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Educators see only students they have access to in Students by Grade and </a:t>
            </a:r>
            <a:r>
              <a:rPr lang="en-US" sz="2000" dirty="0" smtClean="0">
                <a:latin typeface="Verdana" panose="020B0604030504040204" pitchFamily="34" charset="0"/>
                <a:ea typeface="Verdana" panose="020B0604030504040204" pitchFamily="34" charset="0"/>
                <a:cs typeface="Verdana" panose="020B0604030504040204" pitchFamily="34" charset="0"/>
              </a:rPr>
              <a:t>by Demographic </a:t>
            </a:r>
            <a:r>
              <a:rPr lang="en-US" sz="2000" dirty="0">
                <a:latin typeface="Verdana" panose="020B0604030504040204" pitchFamily="34" charset="0"/>
                <a:ea typeface="Verdana" panose="020B0604030504040204" pitchFamily="34" charset="0"/>
                <a:cs typeface="Verdana" panose="020B0604030504040204" pitchFamily="34" charset="0"/>
              </a:rPr>
              <a:t>tabs</a:t>
            </a:r>
          </a:p>
        </p:txBody>
      </p:sp>
    </p:spTree>
    <p:extLst>
      <p:ext uri="{BB962C8B-B14F-4D97-AF65-F5344CB8AC3E}">
        <p14:creationId xmlns:p14="http://schemas.microsoft.com/office/powerpoint/2010/main" val="241543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Accessing the Log In Screen</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7</a:t>
            </a:fld>
            <a:endParaRPr lang="en-US" altLang="en-US" dirty="0">
              <a:solidFill>
                <a:prstClr val="black"/>
              </a:solidFill>
            </a:endParaRPr>
          </a:p>
        </p:txBody>
      </p:sp>
      <p:sp>
        <p:nvSpPr>
          <p:cNvPr id="6" name="TextBox 5"/>
          <p:cNvSpPr txBox="1"/>
          <p:nvPr/>
        </p:nvSpPr>
        <p:spPr>
          <a:xfrm>
            <a:off x="1850516" y="5817800"/>
            <a:ext cx="4169283" cy="646331"/>
          </a:xfrm>
          <a:prstGeom prst="rect">
            <a:avLst/>
          </a:prstGeom>
          <a:noFill/>
          <a:ln>
            <a:solidFill>
              <a:schemeClr val="tx1">
                <a:lumMod val="50000"/>
                <a:lumOff val="50000"/>
              </a:schemeClr>
            </a:solidFill>
          </a:ln>
          <a:effectLst>
            <a:outerShdw blurRad="63500" sx="102000" sy="102000" algn="ctr" rotWithShape="0">
              <a:prstClr val="black">
                <a:alpha val="40000"/>
              </a:prstClr>
            </a:outerShdw>
          </a:effectLst>
        </p:spPr>
        <p:txBody>
          <a:bodyPr wrap="square" rtlCol="0">
            <a:spAutoFit/>
          </a:bodyPr>
          <a:lstStyle/>
          <a:p>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Visit: </a:t>
            </a:r>
            <a:r>
              <a:rPr lang="en-US" u="sng"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http://www.education.state.pa.us</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rotWithShape="1">
          <a:blip r:embed="rId4"/>
          <a:srcRect l="1073" r="2564" b="40685"/>
          <a:stretch/>
        </p:blipFill>
        <p:spPr>
          <a:xfrm>
            <a:off x="1143000" y="1524000"/>
            <a:ext cx="6794349" cy="4173586"/>
          </a:xfrm>
          <a:prstGeom prst="rect">
            <a:avLst/>
          </a:prstGeom>
          <a:effectLst>
            <a:outerShdw blurRad="63500" sx="102000" sy="102000" algn="ctr" rotWithShape="0">
              <a:prstClr val="black">
                <a:alpha val="40000"/>
              </a:prstClr>
            </a:outerShdw>
          </a:effectLst>
        </p:spPr>
      </p:pic>
      <p:sp>
        <p:nvSpPr>
          <p:cNvPr id="9" name="Rectangle 8"/>
          <p:cNvSpPr/>
          <p:nvPr/>
        </p:nvSpPr>
        <p:spPr>
          <a:xfrm>
            <a:off x="1108364" y="3000889"/>
            <a:ext cx="1141072" cy="2757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ight Arrow 7"/>
          <p:cNvSpPr/>
          <p:nvPr/>
        </p:nvSpPr>
        <p:spPr>
          <a:xfrm rot="1612117">
            <a:off x="552201" y="2726361"/>
            <a:ext cx="628650" cy="285749"/>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873041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09882" y="1325880"/>
            <a:ext cx="4652718" cy="512064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School Information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70</a:t>
            </a:fld>
            <a:endParaRPr lang="en-US" altLang="en-US" dirty="0"/>
          </a:p>
        </p:txBody>
      </p:sp>
      <p:sp>
        <p:nvSpPr>
          <p:cNvPr id="6" name="Rectangle 5"/>
          <p:cNvSpPr/>
          <p:nvPr/>
        </p:nvSpPr>
        <p:spPr>
          <a:xfrm>
            <a:off x="5643318" y="1323962"/>
            <a:ext cx="3348282" cy="3785652"/>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Information includes: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contact information</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population counts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 demographics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Students by program</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Other student information</a:t>
            </a:r>
          </a:p>
        </p:txBody>
      </p:sp>
    </p:spTree>
    <p:extLst>
      <p:ext uri="{BB962C8B-B14F-4D97-AF65-F5344CB8AC3E}">
        <p14:creationId xmlns:p14="http://schemas.microsoft.com/office/powerpoint/2010/main" val="503440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Information: Contact &amp; Population </a:t>
            </a:r>
            <a:endParaRPr lang="en-US" dirty="0"/>
          </a:p>
        </p:txBody>
      </p:sp>
      <p:sp>
        <p:nvSpPr>
          <p:cNvPr id="4" name="Slide Number Placeholder 3"/>
          <p:cNvSpPr>
            <a:spLocks noGrp="1"/>
          </p:cNvSpPr>
          <p:nvPr>
            <p:ph type="sldNum" sz="quarter" idx="12"/>
          </p:nvPr>
        </p:nvSpPr>
        <p:spPr>
          <a:xfrm>
            <a:off x="512064" y="6400800"/>
            <a:ext cx="457200" cy="457200"/>
          </a:xfrm>
        </p:spPr>
        <p:txBody>
          <a:bodyPr/>
          <a:lstStyle/>
          <a:p>
            <a:pPr>
              <a:defRPr/>
            </a:pPr>
            <a:fld id="{9FF4DA41-66A1-4489-9499-879D688EB05A}" type="slidenum">
              <a:rPr lang="en-US" altLang="en-US" smtClean="0"/>
              <a:pPr>
                <a:defRPr/>
              </a:pPr>
              <a:t>71</a:t>
            </a:fld>
            <a:endParaRPr lang="en-US" altLang="en-US" dirty="0"/>
          </a:p>
        </p:txBody>
      </p:sp>
      <p:sp>
        <p:nvSpPr>
          <p:cNvPr id="6" name="Rectangle 5"/>
          <p:cNvSpPr/>
          <p:nvPr/>
        </p:nvSpPr>
        <p:spPr>
          <a:xfrm>
            <a:off x="1714500" y="4321136"/>
            <a:ext cx="5638800" cy="1938992"/>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The first section displays: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contact information</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administrator</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Prior year accountability rating</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population counts by grade level</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Late enrollment %</a:t>
            </a:r>
          </a:p>
        </p:txBody>
      </p:sp>
      <p:pic>
        <p:nvPicPr>
          <p:cNvPr id="7" name="Picture 6"/>
          <p:cNvPicPr>
            <a:picLocks noChangeAspect="1"/>
          </p:cNvPicPr>
          <p:nvPr/>
        </p:nvPicPr>
        <p:blipFill>
          <a:blip r:embed="rId3"/>
          <a:stretch>
            <a:fillRect/>
          </a:stretch>
        </p:blipFill>
        <p:spPr>
          <a:xfrm>
            <a:off x="973328" y="1309708"/>
            <a:ext cx="7121143" cy="30114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16206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Level Student Count</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72</a:t>
            </a:fld>
            <a:endParaRPr lang="en-US" altLang="en-US" dirty="0"/>
          </a:p>
        </p:txBody>
      </p:sp>
      <p:pic>
        <p:nvPicPr>
          <p:cNvPr id="5" name="Picture 4"/>
          <p:cNvPicPr>
            <a:picLocks noChangeAspect="1"/>
          </p:cNvPicPr>
          <p:nvPr/>
        </p:nvPicPr>
        <p:blipFill rotWithShape="1">
          <a:blip r:embed="rId3"/>
          <a:srcRect l="1301" t="172" b="13573"/>
          <a:stretch/>
        </p:blipFill>
        <p:spPr>
          <a:xfrm>
            <a:off x="152400" y="1151021"/>
            <a:ext cx="6458709" cy="4937760"/>
          </a:xfrm>
          <a:prstGeom prst="rect">
            <a:avLst/>
          </a:prstGeom>
          <a:effectLst>
            <a:outerShdw blurRad="63500" sx="102000" sy="102000" algn="ctr" rotWithShape="0">
              <a:prstClr val="black">
                <a:alpha val="40000"/>
              </a:prstClr>
            </a:outerShdw>
          </a:effectLst>
        </p:spPr>
      </p:pic>
      <p:sp>
        <p:nvSpPr>
          <p:cNvPr id="6" name="Rectangle 5"/>
          <p:cNvSpPr/>
          <p:nvPr/>
        </p:nvSpPr>
        <p:spPr>
          <a:xfrm>
            <a:off x="6611109" y="1573187"/>
            <a:ext cx="2380491" cy="3785652"/>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The overview also includes the student subgroups by % for:</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 demographics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Students by program</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Other student information</a:t>
            </a:r>
          </a:p>
          <a:p>
            <a:pPr lvl="1"/>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79575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826"/>
          <a:stretch/>
        </p:blipFill>
        <p:spPr>
          <a:xfrm>
            <a:off x="457200" y="1447800"/>
            <a:ext cx="8286259" cy="338057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Staff List</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73</a:t>
            </a:fld>
            <a:endParaRPr lang="en-US" altLang="en-US" dirty="0"/>
          </a:p>
        </p:txBody>
      </p:sp>
      <p:sp>
        <p:nvSpPr>
          <p:cNvPr id="6" name="Rectangle 5"/>
          <p:cNvSpPr/>
          <p:nvPr/>
        </p:nvSpPr>
        <p:spPr>
          <a:xfrm>
            <a:off x="1295400" y="5029200"/>
            <a:ext cx="6477000" cy="1631216"/>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The Staff list shows all the staff members at the school, including:</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Email address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role</a:t>
            </a:r>
          </a:p>
          <a:p>
            <a:pPr lvl="1"/>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9088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826" b="29487"/>
          <a:stretch/>
        </p:blipFill>
        <p:spPr>
          <a:xfrm>
            <a:off x="166255" y="1337441"/>
            <a:ext cx="8786292" cy="252758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Navigation Note: Customize 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74</a:t>
            </a:fld>
            <a:endParaRPr lang="en-US" altLang="en-US" dirty="0"/>
          </a:p>
        </p:txBody>
      </p:sp>
      <p:sp>
        <p:nvSpPr>
          <p:cNvPr id="6" name="Rectangle 5"/>
          <p:cNvSpPr/>
          <p:nvPr/>
        </p:nvSpPr>
        <p:spPr>
          <a:xfrm>
            <a:off x="736653" y="4278928"/>
            <a:ext cx="7872984" cy="1938992"/>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Note that on the Staff List, Students by Grade and Students by Demographic tabs, there is a Customize View filter for each list</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This allows users to adjust the indicator columns shown for each list</a:t>
            </a:r>
          </a:p>
          <a:p>
            <a:pPr lvl="1"/>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166255" y="1603664"/>
            <a:ext cx="1531858" cy="46951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1798558" y="164792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5715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by Grade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75</a:t>
            </a:fld>
            <a:endParaRPr lang="en-US" altLang="en-US" dirty="0"/>
          </a:p>
        </p:txBody>
      </p:sp>
      <p:sp>
        <p:nvSpPr>
          <p:cNvPr id="6" name="Rectangle 5"/>
          <p:cNvSpPr/>
          <p:nvPr/>
        </p:nvSpPr>
        <p:spPr>
          <a:xfrm>
            <a:off x="793383" y="4894480"/>
            <a:ext cx="7523747" cy="1323439"/>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Students by Grade allows Staff to filter the student list by the grades available at that campus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Staff will only see the student in their roster</a:t>
            </a:r>
          </a:p>
          <a:p>
            <a:pPr lvl="1"/>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7" name="Content Placeholder 6"/>
          <p:cNvPicPr>
            <a:picLocks noGrp="1" noChangeAspect="1"/>
          </p:cNvPicPr>
          <p:nvPr>
            <p:ph idx="1"/>
          </p:nvPr>
        </p:nvPicPr>
        <p:blipFill>
          <a:blip r:embed="rId3"/>
          <a:stretch>
            <a:fillRect/>
          </a:stretch>
        </p:blipFill>
        <p:spPr>
          <a:xfrm>
            <a:off x="152400" y="1371298"/>
            <a:ext cx="8805714" cy="30754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859578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Students by Demographic</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76</a:t>
            </a:fld>
            <a:endParaRPr lang="en-US" altLang="en-US" dirty="0"/>
          </a:p>
        </p:txBody>
      </p:sp>
      <p:sp>
        <p:nvSpPr>
          <p:cNvPr id="7" name="Rectangle 6"/>
          <p:cNvSpPr/>
          <p:nvPr/>
        </p:nvSpPr>
        <p:spPr>
          <a:xfrm>
            <a:off x="5323636" y="1281766"/>
            <a:ext cx="3429000" cy="4401205"/>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Students by Demographic provides Staff with a menu to filter the student list by certain indicators: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Gender</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Race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Program</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Example: 504, CTE, ESL, Spec Ed</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Indicator</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Example: At Risk, Homeless, LEP, Migrant</a:t>
            </a:r>
          </a:p>
        </p:txBody>
      </p:sp>
      <p:pic>
        <p:nvPicPr>
          <p:cNvPr id="6" name="Content Placeholder 5"/>
          <p:cNvPicPr>
            <a:picLocks noGrp="1" noChangeAspect="1"/>
          </p:cNvPicPr>
          <p:nvPr>
            <p:ph idx="1"/>
          </p:nvPr>
        </p:nvPicPr>
        <p:blipFill>
          <a:blip r:embed="rId3"/>
          <a:stretch>
            <a:fillRect/>
          </a:stretch>
        </p:blipFill>
        <p:spPr>
          <a:xfrm>
            <a:off x="152400" y="1224304"/>
            <a:ext cx="5104666" cy="44586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18356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Student Lists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77</a:t>
            </a:fld>
            <a:endParaRPr lang="en-US" altLang="en-US" dirty="0"/>
          </a:p>
        </p:txBody>
      </p:sp>
      <p:pic>
        <p:nvPicPr>
          <p:cNvPr id="5" name="Picture 4"/>
          <p:cNvPicPr>
            <a:picLocks noChangeAspect="1"/>
          </p:cNvPicPr>
          <p:nvPr/>
        </p:nvPicPr>
        <p:blipFill>
          <a:blip r:embed="rId3"/>
          <a:stretch>
            <a:fillRect/>
          </a:stretch>
        </p:blipFill>
        <p:spPr>
          <a:xfrm>
            <a:off x="3581400" y="3276600"/>
            <a:ext cx="5334853" cy="246888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421470" y="1277214"/>
            <a:ext cx="8290285" cy="1645715"/>
          </a:xfrm>
          <a:prstGeom prst="rect">
            <a:avLst/>
          </a:prstGeom>
          <a:effectLst>
            <a:outerShdw blurRad="63500" sx="102000" sy="102000" algn="ctr" rotWithShape="0">
              <a:prstClr val="black">
                <a:alpha val="40000"/>
              </a:prstClr>
            </a:outerShdw>
          </a:effectLst>
        </p:spPr>
      </p:pic>
      <p:sp>
        <p:nvSpPr>
          <p:cNvPr id="8" name="Rectangle 7"/>
          <p:cNvSpPr/>
          <p:nvPr/>
        </p:nvSpPr>
        <p:spPr>
          <a:xfrm>
            <a:off x="449179" y="3276600"/>
            <a:ext cx="2979821" cy="1323439"/>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My Student Lists navigates Staff back to the Staff homepage</a:t>
            </a:r>
          </a:p>
        </p:txBody>
      </p:sp>
      <p:sp>
        <p:nvSpPr>
          <p:cNvPr id="9" name="Right Arrow 8"/>
          <p:cNvSpPr/>
          <p:nvPr/>
        </p:nvSpPr>
        <p:spPr>
          <a:xfrm>
            <a:off x="6096000" y="237221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108065" y="2389527"/>
            <a:ext cx="1679208" cy="457201"/>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92134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dirty="0" smtClean="0"/>
              <a:t>School Level Information: Academic Dashboard</a:t>
            </a:r>
            <a:endParaRPr lang="en-US" sz="2400" dirty="0"/>
          </a:p>
        </p:txBody>
      </p:sp>
      <p:sp>
        <p:nvSpPr>
          <p:cNvPr id="2" name="Slide Number Placeholder 1"/>
          <p:cNvSpPr>
            <a:spLocks noGrp="1"/>
          </p:cNvSpPr>
          <p:nvPr>
            <p:ph type="sldNum" sz="quarter" idx="12"/>
          </p:nvPr>
        </p:nvSpPr>
        <p:spPr/>
        <p:txBody>
          <a:bodyPr/>
          <a:lstStyle/>
          <a:p>
            <a:fld id="{7FCFCD91-6816-448B-9E22-7D13E927899B}" type="slidenum">
              <a:rPr lang="en-US" smtClean="0">
                <a:solidFill>
                  <a:prstClr val="black"/>
                </a:solidFill>
              </a:rPr>
              <a:pPr/>
              <a:t>78</a:t>
            </a:fld>
            <a:endParaRPr lang="en-US" dirty="0">
              <a:solidFill>
                <a:prstClr val="black"/>
              </a:solidFill>
            </a:endParaRPr>
          </a:p>
        </p:txBody>
      </p:sp>
      <p:pic>
        <p:nvPicPr>
          <p:cNvPr id="5" name="Picture 4"/>
          <p:cNvPicPr>
            <a:picLocks noChangeAspect="1"/>
          </p:cNvPicPr>
          <p:nvPr/>
        </p:nvPicPr>
        <p:blipFill>
          <a:blip r:embed="rId3"/>
          <a:stretch>
            <a:fillRect/>
          </a:stretch>
        </p:blipFill>
        <p:spPr>
          <a:xfrm>
            <a:off x="82089" y="1312797"/>
            <a:ext cx="8882286" cy="2353142"/>
          </a:xfrm>
          <a:prstGeom prst="rect">
            <a:avLst/>
          </a:prstGeom>
          <a:effectLst>
            <a:outerShdw blurRad="63500" sx="102000" sy="102000" algn="ctr" rotWithShape="0">
              <a:prstClr val="black">
                <a:alpha val="40000"/>
              </a:prstClr>
            </a:outerShdw>
          </a:effectLst>
        </p:spPr>
      </p:pic>
      <p:sp>
        <p:nvSpPr>
          <p:cNvPr id="9" name="Right Arrow 8"/>
          <p:cNvSpPr/>
          <p:nvPr/>
        </p:nvSpPr>
        <p:spPr>
          <a:xfrm rot="10800000">
            <a:off x="3200400" y="30480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762000" y="3886200"/>
            <a:ext cx="7546848" cy="2246769"/>
          </a:xfrm>
          <a:prstGeom prst="rect">
            <a:avLst/>
          </a:prstGeom>
        </p:spPr>
        <p:txBody>
          <a:bodyPr wrap="square">
            <a:spAutoFit/>
          </a:bodyPr>
          <a:lstStyle/>
          <a:p>
            <a:pPr eaLnBrk="1" hangingPunct="1"/>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School Level information available on the Academic Dashboard includes:</a:t>
            </a:r>
          </a:p>
          <a:p>
            <a:pPr marL="342900" indent="-342900" eaLnBrk="1" hangingPunct="1">
              <a:buFont typeface="Arial" panose="020B0604020202020204" pitchFamily="34" charset="0"/>
              <a:buChar char="•"/>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Prior year accountability rating</a:t>
            </a:r>
          </a:p>
          <a:p>
            <a:pPr marL="342900" indent="-342900" eaLnBrk="1" hangingPunct="1">
              <a:buFont typeface="Arial" panose="020B0604020202020204" pitchFamily="34" charset="0"/>
              <a:buChar char="•"/>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Summary metrics for attendance and discipline, state and local assessment results, grades and credits, advanced academic metrics and college and career readiness</a:t>
            </a:r>
          </a:p>
        </p:txBody>
      </p:sp>
      <p:sp>
        <p:nvSpPr>
          <p:cNvPr id="7" name="Rectangle 6"/>
          <p:cNvSpPr/>
          <p:nvPr/>
        </p:nvSpPr>
        <p:spPr>
          <a:xfrm>
            <a:off x="349308" y="3009898"/>
            <a:ext cx="2583873" cy="457201"/>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20424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Academic Dashboard: Overview Tab</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79</a:t>
            </a:fld>
            <a:endParaRPr lang="en-US" altLang="en-US" dirty="0">
              <a:solidFill>
                <a:prstClr val="black"/>
              </a:solidFill>
            </a:endParaRPr>
          </a:p>
        </p:txBody>
      </p:sp>
      <p:sp>
        <p:nvSpPr>
          <p:cNvPr id="12" name="Rectangle 11"/>
          <p:cNvSpPr/>
          <p:nvPr/>
        </p:nvSpPr>
        <p:spPr>
          <a:xfrm>
            <a:off x="6019800" y="1210338"/>
            <a:ext cx="2849947" cy="4370427"/>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Seven sections with school level reports:</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a:t>
            </a:r>
            <a:r>
              <a:rPr lang="en-US" sz="2000" dirty="0" smtClean="0">
                <a:latin typeface="Verdana" panose="020B0604030504040204" pitchFamily="34" charset="0"/>
                <a:ea typeface="Verdana" panose="020B0604030504040204" pitchFamily="34" charset="0"/>
                <a:cs typeface="Verdana" panose="020B0604030504040204" pitchFamily="34" charset="0"/>
              </a:rPr>
              <a:t>ttendance </a:t>
            </a:r>
            <a:r>
              <a:rPr lang="en-US" sz="2000" dirty="0">
                <a:latin typeface="Verdana" panose="020B0604030504040204" pitchFamily="34" charset="0"/>
                <a:ea typeface="Verdana" panose="020B0604030504040204" pitchFamily="34" charset="0"/>
                <a:cs typeface="Verdana" panose="020B0604030504040204" pitchFamily="34" charset="0"/>
              </a:rPr>
              <a:t>and </a:t>
            </a:r>
            <a:r>
              <a:rPr lang="en-US" sz="2000" dirty="0" smtClean="0">
                <a:latin typeface="Verdana" panose="020B0604030504040204" pitchFamily="34" charset="0"/>
                <a:ea typeface="Verdana" panose="020B0604030504040204" pitchFamily="34" charset="0"/>
                <a:cs typeface="Verdana" panose="020B0604030504040204" pitchFamily="34" charset="0"/>
              </a:rPr>
              <a:t>discipline </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State &amp; local assessments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Grade </a:t>
            </a:r>
            <a:r>
              <a:rPr lang="en-US" sz="2000" dirty="0">
                <a:latin typeface="Verdana" panose="020B0604030504040204" pitchFamily="34" charset="0"/>
                <a:ea typeface="Verdana" panose="020B0604030504040204" pitchFamily="34" charset="0"/>
                <a:cs typeface="Verdana" panose="020B0604030504040204" pitchFamily="34" charset="0"/>
              </a:rPr>
              <a:t>and </a:t>
            </a:r>
            <a:r>
              <a:rPr lang="en-US" sz="2000" dirty="0" smtClean="0">
                <a:latin typeface="Verdana" panose="020B0604030504040204" pitchFamily="34" charset="0"/>
                <a:ea typeface="Verdana" panose="020B0604030504040204" pitchFamily="34" charset="0"/>
                <a:cs typeface="Verdana" panose="020B0604030504040204" pitchFamily="34" charset="0"/>
              </a:rPr>
              <a:t>credits </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a:t>
            </a:r>
            <a:r>
              <a:rPr lang="en-US" sz="2000" dirty="0" smtClean="0">
                <a:latin typeface="Verdana" panose="020B0604030504040204" pitchFamily="34" charset="0"/>
                <a:ea typeface="Verdana" panose="020B0604030504040204" pitchFamily="34" charset="0"/>
                <a:cs typeface="Verdana" panose="020B0604030504040204" pitchFamily="34" charset="0"/>
              </a:rPr>
              <a:t>dvanced academics</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a:t>
            </a:r>
            <a:r>
              <a:rPr lang="en-US" sz="2000" dirty="0" smtClean="0">
                <a:latin typeface="Verdana" panose="020B0604030504040204" pitchFamily="34" charset="0"/>
                <a:ea typeface="Verdana" panose="020B0604030504040204" pitchFamily="34" charset="0"/>
                <a:cs typeface="Verdana" panose="020B0604030504040204" pitchFamily="34" charset="0"/>
              </a:rPr>
              <a:t>ollege </a:t>
            </a:r>
            <a:r>
              <a:rPr lang="en-US" sz="2000" dirty="0">
                <a:latin typeface="Verdana" panose="020B0604030504040204" pitchFamily="34" charset="0"/>
                <a:ea typeface="Verdana" panose="020B0604030504040204" pitchFamily="34" charset="0"/>
                <a:cs typeface="Verdana" panose="020B0604030504040204" pitchFamily="34" charset="0"/>
              </a:rPr>
              <a:t>and career </a:t>
            </a:r>
            <a:r>
              <a:rPr lang="en-US" sz="2000" dirty="0" smtClean="0">
                <a:latin typeface="Verdana" panose="020B0604030504040204" pitchFamily="34" charset="0"/>
                <a:ea typeface="Verdana" panose="020B0604030504040204" pitchFamily="34" charset="0"/>
                <a:cs typeface="Verdana" panose="020B0604030504040204" pitchFamily="34" charset="0"/>
              </a:rPr>
              <a:t>readiness</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a:t>
            </a:r>
            <a:r>
              <a:rPr lang="en-US" sz="2000" dirty="0" smtClean="0">
                <a:latin typeface="Verdana" panose="020B0604030504040204" pitchFamily="34" charset="0"/>
                <a:ea typeface="Verdana" panose="020B0604030504040204" pitchFamily="34" charset="0"/>
                <a:cs typeface="Verdana" panose="020B0604030504040204" pitchFamily="34" charset="0"/>
              </a:rPr>
              <a:t>arly </a:t>
            </a:r>
            <a:r>
              <a:rPr lang="en-US" sz="2000" dirty="0">
                <a:latin typeface="Verdana" panose="020B0604030504040204" pitchFamily="34" charset="0"/>
                <a:ea typeface="Verdana" panose="020B0604030504040204" pitchFamily="34" charset="0"/>
                <a:cs typeface="Verdana" panose="020B0604030504040204" pitchFamily="34" charset="0"/>
              </a:rPr>
              <a:t>warning system</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914400" y="1187060"/>
            <a:ext cx="4798857" cy="55268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1426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871" b="10433"/>
          <a:stretch/>
        </p:blipFill>
        <p:spPr>
          <a:xfrm>
            <a:off x="450273" y="1451095"/>
            <a:ext cx="8342186" cy="342260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sz="2400" dirty="0" smtClean="0"/>
              <a:t>Logging in to the Enterprise Portal</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8</a:t>
            </a:fld>
            <a:endParaRPr lang="en-US" altLang="en-US" dirty="0">
              <a:solidFill>
                <a:prstClr val="black"/>
              </a:solidFill>
            </a:endParaRPr>
          </a:p>
        </p:txBody>
      </p:sp>
      <p:sp>
        <p:nvSpPr>
          <p:cNvPr id="6" name="TextBox 5"/>
          <p:cNvSpPr txBox="1"/>
          <p:nvPr/>
        </p:nvSpPr>
        <p:spPr>
          <a:xfrm>
            <a:off x="2743200" y="5213951"/>
            <a:ext cx="3125995" cy="707886"/>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Enter username and password</a:t>
            </a:r>
          </a:p>
        </p:txBody>
      </p:sp>
      <p:sp>
        <p:nvSpPr>
          <p:cNvPr id="8" name="Rectangle 7"/>
          <p:cNvSpPr/>
          <p:nvPr/>
        </p:nvSpPr>
        <p:spPr>
          <a:xfrm>
            <a:off x="4419600" y="2792772"/>
            <a:ext cx="1789180" cy="78366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Arrow 8"/>
          <p:cNvSpPr/>
          <p:nvPr/>
        </p:nvSpPr>
        <p:spPr>
          <a:xfrm rot="1612117">
            <a:off x="3612039" y="2782825"/>
            <a:ext cx="628650" cy="285749"/>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774109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Summary &amp; Metric Status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80</a:t>
            </a:fld>
            <a:endParaRPr lang="en-US" altLang="en-US" dirty="0"/>
          </a:p>
        </p:txBody>
      </p:sp>
      <p:pic>
        <p:nvPicPr>
          <p:cNvPr id="6" name="Picture 5"/>
          <p:cNvPicPr>
            <a:picLocks noChangeAspect="1"/>
          </p:cNvPicPr>
          <p:nvPr/>
        </p:nvPicPr>
        <p:blipFill>
          <a:blip r:embed="rId3"/>
          <a:stretch>
            <a:fillRect/>
          </a:stretch>
        </p:blipFill>
        <p:spPr>
          <a:xfrm>
            <a:off x="228597" y="1324824"/>
            <a:ext cx="8609524" cy="3239334"/>
          </a:xfrm>
          <a:prstGeom prst="rect">
            <a:avLst/>
          </a:prstGeom>
          <a:effectLst>
            <a:outerShdw blurRad="63500" sx="102000" sy="102000" algn="ctr" rotWithShape="0">
              <a:prstClr val="black">
                <a:alpha val="40000"/>
              </a:prstClr>
            </a:outerShdw>
          </a:effectLst>
        </p:spPr>
      </p:pic>
      <p:sp>
        <p:nvSpPr>
          <p:cNvPr id="7" name="Rectangle 6"/>
          <p:cNvSpPr/>
          <p:nvPr/>
        </p:nvSpPr>
        <p:spPr>
          <a:xfrm>
            <a:off x="762000" y="4572000"/>
            <a:ext cx="7851648" cy="1938992"/>
          </a:xfrm>
          <a:prstGeom prst="rect">
            <a:avLst/>
          </a:prstGeom>
        </p:spPr>
        <p:txBody>
          <a:bodyPr wrap="square">
            <a:spAutoFit/>
          </a:bodyPr>
          <a:lstStyle/>
          <a:p>
            <a:pPr marL="342900" indent="-342900">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a:t>
            </a:r>
            <a:r>
              <a:rPr lang="en-US" sz="2000" dirty="0" smtClean="0">
                <a:latin typeface="Verdana" panose="020B0604030504040204" pitchFamily="34" charset="0"/>
                <a:ea typeface="Verdana" panose="020B0604030504040204" pitchFamily="34" charset="0"/>
                <a:cs typeface="Verdana" panose="020B0604030504040204" pitchFamily="34" charset="0"/>
              </a:rPr>
              <a:t>he </a:t>
            </a:r>
            <a:r>
              <a:rPr lang="en-US" sz="2000" dirty="0">
                <a:latin typeface="Verdana" panose="020B0604030504040204" pitchFamily="34" charset="0"/>
                <a:ea typeface="Verdana" panose="020B0604030504040204" pitchFamily="34" charset="0"/>
                <a:cs typeface="Verdana" panose="020B0604030504040204" pitchFamily="34" charset="0"/>
              </a:rPr>
              <a:t>number of metrics that met the goals set for that category is indicated</a:t>
            </a:r>
          </a:p>
          <a:p>
            <a:pPr marL="342900" indent="-342900">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In the </a:t>
            </a:r>
            <a:r>
              <a:rPr lang="en-US" sz="2000" dirty="0" smtClean="0">
                <a:latin typeface="Verdana" panose="020B0604030504040204" pitchFamily="34" charset="0"/>
                <a:ea typeface="Verdana" panose="020B0604030504040204" pitchFamily="34" charset="0"/>
                <a:cs typeface="Verdana" panose="020B0604030504040204" pitchFamily="34" charset="0"/>
              </a:rPr>
              <a:t>example, 10 </a:t>
            </a:r>
            <a:r>
              <a:rPr lang="en-US" sz="2000" dirty="0">
                <a:latin typeface="Verdana" panose="020B0604030504040204" pitchFamily="34" charset="0"/>
                <a:ea typeface="Verdana" panose="020B0604030504040204" pitchFamily="34" charset="0"/>
                <a:cs typeface="Verdana" panose="020B0604030504040204" pitchFamily="34" charset="0"/>
              </a:rPr>
              <a:t>metric goals were set </a:t>
            </a:r>
            <a:r>
              <a:rPr lang="en-US" sz="2000" dirty="0" smtClean="0">
                <a:latin typeface="Verdana" panose="020B0604030504040204" pitchFamily="34" charset="0"/>
                <a:ea typeface="Verdana" panose="020B0604030504040204" pitchFamily="34" charset="0"/>
                <a:cs typeface="Verdana" panose="020B0604030504040204" pitchFamily="34" charset="0"/>
              </a:rPr>
              <a:t>for</a:t>
            </a:r>
          </a:p>
          <a:p>
            <a:pPr marL="342900" indent="-342900">
              <a:spcAft>
                <a:spcPts val="0"/>
              </a:spcAft>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attendance </a:t>
            </a:r>
            <a:r>
              <a:rPr lang="en-US" sz="2000" dirty="0">
                <a:latin typeface="Verdana" panose="020B0604030504040204" pitchFamily="34" charset="0"/>
                <a:ea typeface="Verdana" panose="020B0604030504040204" pitchFamily="34" charset="0"/>
                <a:cs typeface="Verdana" panose="020B0604030504040204" pitchFamily="34" charset="0"/>
              </a:rPr>
              <a:t>and 10 </a:t>
            </a:r>
            <a:r>
              <a:rPr lang="en-US" sz="2000" dirty="0" smtClean="0">
                <a:latin typeface="Verdana" panose="020B0604030504040204" pitchFamily="34" charset="0"/>
                <a:ea typeface="Verdana" panose="020B0604030504040204" pitchFamily="34" charset="0"/>
                <a:cs typeface="Verdana" panose="020B0604030504040204" pitchFamily="34" charset="0"/>
              </a:rPr>
              <a:t>goals were met </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0"/>
              </a:spcAft>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Note </a:t>
            </a:r>
            <a:r>
              <a:rPr lang="en-US" sz="2000" dirty="0">
                <a:latin typeface="Verdana" panose="020B0604030504040204" pitchFamily="34" charset="0"/>
                <a:ea typeface="Verdana" panose="020B0604030504040204" pitchFamily="34" charset="0"/>
                <a:cs typeface="Verdana" panose="020B0604030504040204" pitchFamily="34" charset="0"/>
              </a:rPr>
              <a:t>that red bars indicate </a:t>
            </a:r>
            <a:r>
              <a:rPr lang="en-US" sz="2000" dirty="0" smtClean="0">
                <a:latin typeface="Verdana" panose="020B0604030504040204" pitchFamily="34" charset="0"/>
                <a:ea typeface="Verdana" panose="020B0604030504040204" pitchFamily="34" charset="0"/>
                <a:cs typeface="Verdana" panose="020B0604030504040204" pitchFamily="34" charset="0"/>
              </a:rPr>
              <a:t>unmet goals </a:t>
            </a:r>
            <a:r>
              <a:rPr lang="en-US" sz="2000" dirty="0">
                <a:latin typeface="Verdana" panose="020B0604030504040204" pitchFamily="34" charset="0"/>
                <a:ea typeface="Verdana" panose="020B0604030504040204" pitchFamily="34" charset="0"/>
                <a:cs typeface="Verdana" panose="020B0604030504040204" pitchFamily="34" charset="0"/>
              </a:rPr>
              <a:t>and green bars </a:t>
            </a:r>
            <a:r>
              <a:rPr lang="en-US" sz="2000" dirty="0" smtClean="0">
                <a:latin typeface="Verdana" panose="020B0604030504040204" pitchFamily="34" charset="0"/>
                <a:ea typeface="Verdana" panose="020B0604030504040204" pitchFamily="34" charset="0"/>
                <a:cs typeface="Verdana" panose="020B0604030504040204" pitchFamily="34" charset="0"/>
              </a:rPr>
              <a:t>    indicate met goals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715000" y="2937564"/>
            <a:ext cx="1679208" cy="117723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7690137" y="333568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9211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Calculation of Metrics on Overview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81</a:t>
            </a:fld>
            <a:endParaRPr lang="en-US" altLang="en-US" dirty="0"/>
          </a:p>
        </p:txBody>
      </p:sp>
      <p:sp>
        <p:nvSpPr>
          <p:cNvPr id="7" name="Rectangle 6"/>
          <p:cNvSpPr/>
          <p:nvPr/>
        </p:nvSpPr>
        <p:spPr>
          <a:xfrm>
            <a:off x="5257800" y="1440126"/>
            <a:ext cx="3352800" cy="2246769"/>
          </a:xfrm>
          <a:prstGeom prst="rect">
            <a:avLst/>
          </a:prstGeom>
        </p:spPr>
        <p:txBody>
          <a:bodyPr wrap="square">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a:t>
            </a:r>
            <a:r>
              <a:rPr lang="en-US" sz="2000" dirty="0" smtClean="0">
                <a:latin typeface="Verdana" panose="020B0604030504040204" pitchFamily="34" charset="0"/>
                <a:ea typeface="Verdana" panose="020B0604030504040204" pitchFamily="34" charset="0"/>
                <a:cs typeface="Verdana" panose="020B0604030504040204" pitchFamily="34" charset="0"/>
              </a:rPr>
              <a:t>ummary metrics for each section are aggregate counts of the student level metrics on each tab of the Academic Dashboard</a:t>
            </a:r>
          </a:p>
        </p:txBody>
      </p:sp>
      <p:pic>
        <p:nvPicPr>
          <p:cNvPr id="2" name="Picture 1"/>
          <p:cNvPicPr>
            <a:picLocks noChangeAspect="1"/>
          </p:cNvPicPr>
          <p:nvPr/>
        </p:nvPicPr>
        <p:blipFill>
          <a:blip r:embed="rId3"/>
          <a:stretch>
            <a:fillRect/>
          </a:stretch>
        </p:blipFill>
        <p:spPr>
          <a:xfrm>
            <a:off x="1191153" y="1365732"/>
            <a:ext cx="3818001" cy="483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10897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Tab: Attendance and Discipline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82</a:t>
            </a:fld>
            <a:endParaRPr lang="en-US" altLang="en-US" dirty="0"/>
          </a:p>
        </p:txBody>
      </p:sp>
      <p:pic>
        <p:nvPicPr>
          <p:cNvPr id="5" name="Picture 4"/>
          <p:cNvPicPr>
            <a:picLocks noChangeAspect="1"/>
          </p:cNvPicPr>
          <p:nvPr/>
        </p:nvPicPr>
        <p:blipFill rotWithShape="1">
          <a:blip r:embed="rId3"/>
          <a:srcRect l="4800" t="2359" r="21590" b="67625"/>
          <a:stretch/>
        </p:blipFill>
        <p:spPr>
          <a:xfrm>
            <a:off x="609600" y="1490081"/>
            <a:ext cx="4572000" cy="1987354"/>
          </a:xfrm>
          <a:prstGeom prst="rect">
            <a:avLst/>
          </a:prstGeom>
          <a:effectLst>
            <a:outerShdw blurRad="63500" sx="102000" sy="102000" algn="ctr" rotWithShape="0">
              <a:prstClr val="black">
                <a:alpha val="40000"/>
              </a:prstClr>
            </a:outerShdw>
          </a:effectLst>
        </p:spPr>
      </p:pic>
      <p:sp>
        <p:nvSpPr>
          <p:cNvPr id="7" name="Rectangle 6"/>
          <p:cNvSpPr/>
          <p:nvPr/>
        </p:nvSpPr>
        <p:spPr>
          <a:xfrm>
            <a:off x="5257800" y="1440126"/>
            <a:ext cx="3352800" cy="2523768"/>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Attendance and discipline counts:</a:t>
            </a:r>
          </a:p>
          <a:p>
            <a:pPr marL="742950" lvl="1"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Daily and Class Attendance</a:t>
            </a:r>
          </a:p>
          <a:p>
            <a:pPr marL="742950" lvl="1"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Discipline incidents and actions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39563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Tab: State &amp; Local Assessment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83</a:t>
            </a:fld>
            <a:endParaRPr lang="en-US" altLang="en-US" dirty="0"/>
          </a:p>
        </p:txBody>
      </p:sp>
      <p:pic>
        <p:nvPicPr>
          <p:cNvPr id="5" name="Picture 4"/>
          <p:cNvPicPr>
            <a:picLocks noChangeAspect="1"/>
          </p:cNvPicPr>
          <p:nvPr/>
        </p:nvPicPr>
        <p:blipFill rotWithShape="1">
          <a:blip r:embed="rId3"/>
          <a:srcRect l="4800" t="33656" r="21590" b="22815"/>
          <a:stretch/>
        </p:blipFill>
        <p:spPr>
          <a:xfrm>
            <a:off x="533400" y="1523998"/>
            <a:ext cx="4572000" cy="2882055"/>
          </a:xfrm>
          <a:prstGeom prst="rect">
            <a:avLst/>
          </a:prstGeom>
          <a:effectLst>
            <a:outerShdw blurRad="63500" sx="102000" sy="102000" algn="ctr" rotWithShape="0">
              <a:prstClr val="black">
                <a:alpha val="40000"/>
              </a:prstClr>
            </a:outerShdw>
          </a:effectLst>
        </p:spPr>
      </p:pic>
      <p:sp>
        <p:nvSpPr>
          <p:cNvPr id="7" name="Rectangle 6"/>
          <p:cNvSpPr/>
          <p:nvPr/>
        </p:nvSpPr>
        <p:spPr>
          <a:xfrm>
            <a:off x="5257800" y="1440126"/>
            <a:ext cx="3657600" cy="3754874"/>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State standardized assessments metrics aggregate data on performance and progress on state standardized tests</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Local assessments metrics aggregate data on performance and progress on local benchmark assessments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2522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Tab: Grades &amp; Credits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84</a:t>
            </a:fld>
            <a:endParaRPr lang="en-US" altLang="en-US" dirty="0"/>
          </a:p>
        </p:txBody>
      </p:sp>
      <p:sp>
        <p:nvSpPr>
          <p:cNvPr id="7" name="Rectangle 6"/>
          <p:cNvSpPr/>
          <p:nvPr/>
        </p:nvSpPr>
        <p:spPr>
          <a:xfrm>
            <a:off x="5257800" y="1440126"/>
            <a:ext cx="3352800" cy="1908215"/>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Grades and credits metrics measure performance and progress in current courses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rotWithShape="1">
          <a:blip r:embed="rId3"/>
          <a:srcRect b="70152"/>
          <a:stretch/>
        </p:blipFill>
        <p:spPr>
          <a:xfrm>
            <a:off x="533400" y="1600198"/>
            <a:ext cx="4572000" cy="13024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56215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Tab: Advanced Academics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85</a:t>
            </a:fld>
            <a:endParaRPr lang="en-US" altLang="en-US" dirty="0"/>
          </a:p>
        </p:txBody>
      </p:sp>
      <p:sp>
        <p:nvSpPr>
          <p:cNvPr id="7" name="Rectangle 6"/>
          <p:cNvSpPr/>
          <p:nvPr/>
        </p:nvSpPr>
        <p:spPr>
          <a:xfrm>
            <a:off x="5257800" y="1579126"/>
            <a:ext cx="3657600" cy="3447098"/>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Advanced academics tracks school level advanced coursework opportunity and performance </a:t>
            </a:r>
          </a:p>
          <a:p>
            <a:pPr marL="742950" lvl="1"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Specifically student commended performance on state standardized tests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rotWithShape="1">
          <a:blip r:embed="rId3"/>
          <a:srcRect t="31789" b="35227"/>
          <a:stretch/>
        </p:blipFill>
        <p:spPr>
          <a:xfrm>
            <a:off x="533400" y="1600198"/>
            <a:ext cx="4572000" cy="14393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580235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8004048" cy="466344"/>
          </a:xfrm>
        </p:spPr>
        <p:txBody>
          <a:bodyPr/>
          <a:lstStyle/>
          <a:p>
            <a:r>
              <a:rPr lang="en-US" dirty="0" smtClean="0"/>
              <a:t>Overview </a:t>
            </a:r>
            <a:r>
              <a:rPr lang="en-US" dirty="0" smtClean="0"/>
              <a:t>Tab: College </a:t>
            </a:r>
            <a:r>
              <a:rPr lang="en-US" dirty="0" smtClean="0"/>
              <a:t>&amp; Career Readiness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86</a:t>
            </a:fld>
            <a:endParaRPr lang="en-US" altLang="en-US" dirty="0"/>
          </a:p>
        </p:txBody>
      </p:sp>
      <p:sp>
        <p:nvSpPr>
          <p:cNvPr id="7" name="Rectangle 6"/>
          <p:cNvSpPr/>
          <p:nvPr/>
        </p:nvSpPr>
        <p:spPr>
          <a:xfrm>
            <a:off x="4876800" y="1440126"/>
            <a:ext cx="4114800" cy="3170099"/>
          </a:xfrm>
          <a:prstGeom prst="rect">
            <a:avLst/>
          </a:prstGeom>
        </p:spPr>
        <p:txBody>
          <a:bodyPr wrap="square">
            <a:spAutoFit/>
          </a:bodyPr>
          <a:lstStyle/>
          <a:p>
            <a:pPr lvl="1"/>
            <a:r>
              <a:rPr lang="en-US" sz="2000" dirty="0" smtClean="0">
                <a:latin typeface="Verdana" panose="020B0604030504040204" pitchFamily="34" charset="0"/>
                <a:ea typeface="Verdana" panose="020B0604030504040204" pitchFamily="34" charset="0"/>
                <a:cs typeface="Verdana" panose="020B0604030504040204" pitchFamily="34" charset="0"/>
              </a:rPr>
              <a:t>College and Career Readiness displays school level data regarding the students ability to succeed in higher education and the workforce</a:t>
            </a: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Specifically student performance on college entrance exams is displayed</a:t>
            </a:r>
          </a:p>
        </p:txBody>
      </p:sp>
      <p:pic>
        <p:nvPicPr>
          <p:cNvPr id="2" name="Picture 1"/>
          <p:cNvPicPr>
            <a:picLocks noChangeAspect="1"/>
          </p:cNvPicPr>
          <p:nvPr/>
        </p:nvPicPr>
        <p:blipFill rotWithShape="1">
          <a:blip r:embed="rId3"/>
          <a:srcRect t="66713" b="2243"/>
          <a:stretch/>
        </p:blipFill>
        <p:spPr>
          <a:xfrm>
            <a:off x="304800" y="1642801"/>
            <a:ext cx="4572000" cy="135466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599839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Tab: Early Warning System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87</a:t>
            </a:fld>
            <a:endParaRPr lang="en-US" altLang="en-US" dirty="0"/>
          </a:p>
        </p:txBody>
      </p:sp>
      <p:sp>
        <p:nvSpPr>
          <p:cNvPr id="7" name="Rectangle 6"/>
          <p:cNvSpPr/>
          <p:nvPr/>
        </p:nvSpPr>
        <p:spPr>
          <a:xfrm>
            <a:off x="4956048" y="1414820"/>
            <a:ext cx="3959352" cy="4985980"/>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Early Warning System metrics track how the student body is performing against the Early Warning indicators</a:t>
            </a:r>
          </a:p>
          <a:p>
            <a:pPr marL="742950" lvl="1"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Failing Summary displays the count of students failing EWS indicators</a:t>
            </a:r>
          </a:p>
          <a:p>
            <a:pPr marL="742950" lvl="1"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Percent Failing shows the percent of students failing EWS indicators</a:t>
            </a:r>
          </a:p>
          <a:p>
            <a:pPr marL="742950" lvl="1"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Percent Caution shows the percent nearing failure  </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rotWithShape="1">
          <a:blip r:embed="rId3"/>
          <a:srcRect r="12185"/>
          <a:stretch/>
        </p:blipFill>
        <p:spPr>
          <a:xfrm>
            <a:off x="228600" y="1528994"/>
            <a:ext cx="4572000" cy="258580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42092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dirty="0" smtClean="0"/>
              <a:t>Academic Dashboard: Other Tabs</a:t>
            </a:r>
            <a:endParaRPr lang="en-US" sz="2400" dirty="0"/>
          </a:p>
        </p:txBody>
      </p:sp>
      <p:sp>
        <p:nvSpPr>
          <p:cNvPr id="2" name="Slide Number Placeholder 1"/>
          <p:cNvSpPr>
            <a:spLocks noGrp="1"/>
          </p:cNvSpPr>
          <p:nvPr>
            <p:ph type="sldNum" sz="quarter" idx="12"/>
          </p:nvPr>
        </p:nvSpPr>
        <p:spPr/>
        <p:txBody>
          <a:bodyPr/>
          <a:lstStyle/>
          <a:p>
            <a:fld id="{7FCFCD91-6816-448B-9E22-7D13E927899B}" type="slidenum">
              <a:rPr lang="en-US" smtClean="0">
                <a:solidFill>
                  <a:prstClr val="black"/>
                </a:solidFill>
              </a:rPr>
              <a:pPr/>
              <a:t>88</a:t>
            </a:fld>
            <a:endParaRPr lang="en-US" dirty="0">
              <a:solidFill>
                <a:prstClr val="black"/>
              </a:solidFill>
            </a:endParaRPr>
          </a:p>
        </p:txBody>
      </p:sp>
      <p:pic>
        <p:nvPicPr>
          <p:cNvPr id="5" name="Picture 4"/>
          <p:cNvPicPr>
            <a:picLocks noChangeAspect="1"/>
          </p:cNvPicPr>
          <p:nvPr/>
        </p:nvPicPr>
        <p:blipFill>
          <a:blip r:embed="rId3"/>
          <a:stretch>
            <a:fillRect/>
          </a:stretch>
        </p:blipFill>
        <p:spPr>
          <a:xfrm>
            <a:off x="349903" y="1407503"/>
            <a:ext cx="8422857" cy="2231428"/>
          </a:xfrm>
          <a:prstGeom prst="rect">
            <a:avLst/>
          </a:prstGeom>
          <a:effectLst>
            <a:outerShdw blurRad="63500" sx="102000" sy="102000" algn="ctr" rotWithShape="0">
              <a:prstClr val="black">
                <a:alpha val="40000"/>
              </a:prstClr>
            </a:outerShdw>
          </a:effectLst>
        </p:spPr>
      </p:pic>
      <p:sp>
        <p:nvSpPr>
          <p:cNvPr id="9" name="Right Arrow 8"/>
          <p:cNvSpPr/>
          <p:nvPr/>
        </p:nvSpPr>
        <p:spPr>
          <a:xfrm rot="10800000">
            <a:off x="4381499" y="211508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740665" y="3846255"/>
            <a:ext cx="7641335" cy="2554545"/>
          </a:xfrm>
          <a:prstGeom prst="rect">
            <a:avLst/>
          </a:prstGeom>
        </p:spPr>
        <p:txBody>
          <a:bodyPr wrap="square">
            <a:spAutoFit/>
          </a:bodyPr>
          <a:lstStyle/>
          <a:p>
            <a:pPr eaLnBrk="1" hangingPunct="1"/>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 other tabs under Academic Dashboard display school level information in the specified domain:</a:t>
            </a:r>
          </a:p>
          <a:p>
            <a:pPr marL="342900" indent="-34290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Attendance &amp; discipline		</a:t>
            </a:r>
          </a:p>
          <a:p>
            <a:pPr marL="285750" indent="-28575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State Assessments</a:t>
            </a:r>
          </a:p>
          <a:p>
            <a:pPr marL="285750" indent="-28575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Local Assessments</a:t>
            </a:r>
          </a:p>
          <a:p>
            <a:pPr marL="285750" indent="-28575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Grades &amp; Credits</a:t>
            </a:r>
          </a:p>
          <a:p>
            <a:pPr marL="285750" indent="-28575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Advanced Academics</a:t>
            </a:r>
          </a:p>
          <a:p>
            <a:pPr marL="285750" indent="-28575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College &amp; Career Readiness</a:t>
            </a:r>
          </a:p>
        </p:txBody>
      </p:sp>
      <p:sp>
        <p:nvSpPr>
          <p:cNvPr id="7" name="Rectangle 6"/>
          <p:cNvSpPr/>
          <p:nvPr/>
        </p:nvSpPr>
        <p:spPr>
          <a:xfrm>
            <a:off x="1523999" y="2547558"/>
            <a:ext cx="7391401" cy="4927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88071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Level Tab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89</a:t>
            </a:fld>
            <a:endParaRPr lang="en-US" altLang="en-US" dirty="0"/>
          </a:p>
        </p:txBody>
      </p:sp>
      <p:sp>
        <p:nvSpPr>
          <p:cNvPr id="6" name="Rectangle 5"/>
          <p:cNvSpPr/>
          <p:nvPr/>
        </p:nvSpPr>
        <p:spPr>
          <a:xfrm>
            <a:off x="740664" y="3276600"/>
            <a:ext cx="7565136" cy="3477875"/>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 columns for school level metrics are the same for each indicator on each tab</a:t>
            </a:r>
          </a:p>
          <a:p>
            <a:pPr marL="285750" indent="-28575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Metric Value </a:t>
            </a:r>
            <a:r>
              <a:rPr lang="en-US" sz="2000" dirty="0" smtClean="0">
                <a:latin typeface="Verdana" panose="020B0604030504040204" pitchFamily="34" charset="0"/>
                <a:ea typeface="Verdana" panose="020B0604030504040204" pitchFamily="34" charset="0"/>
                <a:cs typeface="Verdana" panose="020B0604030504040204" pitchFamily="34" charset="0"/>
              </a:rPr>
              <a:t>shows the % of students in that indicator category</a:t>
            </a:r>
          </a:p>
          <a:p>
            <a:pPr marL="285750" indent="-28575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Trend </a:t>
            </a:r>
            <a:r>
              <a:rPr lang="en-US" sz="2000" dirty="0" smtClean="0">
                <a:latin typeface="Verdana" panose="020B0604030504040204" pitchFamily="34" charset="0"/>
                <a:ea typeface="Verdana" panose="020B0604030504040204" pitchFamily="34" charset="0"/>
                <a:cs typeface="Verdana" panose="020B0604030504040204" pitchFamily="34" charset="0"/>
              </a:rPr>
              <a:t>shows if the metric is increasing or decreasing</a:t>
            </a:r>
          </a:p>
          <a:p>
            <a:pPr marL="285750" indent="-28575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School Goal </a:t>
            </a:r>
            <a:r>
              <a:rPr lang="en-US" sz="2000" dirty="0" smtClean="0">
                <a:latin typeface="Verdana" panose="020B0604030504040204" pitchFamily="34" charset="0"/>
                <a:ea typeface="Verdana" panose="020B0604030504040204" pitchFamily="34" charset="0"/>
                <a:cs typeface="Verdana" panose="020B0604030504040204" pitchFamily="34" charset="0"/>
              </a:rPr>
              <a:t>shows the % goal set by the admin</a:t>
            </a:r>
          </a:p>
          <a:p>
            <a:pPr marL="285750" indent="-28575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Difference from Goal </a:t>
            </a:r>
            <a:r>
              <a:rPr lang="en-US" sz="2000" dirty="0" smtClean="0">
                <a:latin typeface="Verdana" panose="020B0604030504040204" pitchFamily="34" charset="0"/>
                <a:ea typeface="Verdana" panose="020B0604030504040204" pitchFamily="34" charset="0"/>
                <a:cs typeface="Verdana" panose="020B0604030504040204" pitchFamily="34" charset="0"/>
              </a:rPr>
              <a:t>shows the delta between the Metric and the Goal</a:t>
            </a:r>
          </a:p>
          <a:p>
            <a:pPr marL="285750" indent="-28575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Student Attainment </a:t>
            </a:r>
            <a:r>
              <a:rPr lang="en-US" sz="2000" dirty="0" smtClean="0">
                <a:latin typeface="Verdana" panose="020B0604030504040204" pitchFamily="34" charset="0"/>
                <a:ea typeface="Verdana" panose="020B0604030504040204" pitchFamily="34" charset="0"/>
                <a:cs typeface="Verdana" panose="020B0604030504040204" pitchFamily="34" charset="0"/>
              </a:rPr>
              <a:t>shows the count of students in that indicator category</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8" name="Content Placeholder 7"/>
          <p:cNvPicPr>
            <a:picLocks noGrp="1" noChangeAspect="1"/>
          </p:cNvPicPr>
          <p:nvPr>
            <p:ph idx="1"/>
          </p:nvPr>
        </p:nvPicPr>
        <p:blipFill>
          <a:blip r:embed="rId3"/>
          <a:stretch>
            <a:fillRect/>
          </a:stretch>
        </p:blipFill>
        <p:spPr>
          <a:xfrm>
            <a:off x="227897" y="1474115"/>
            <a:ext cx="8735048" cy="1325238"/>
          </a:xfrm>
          <a:prstGeom prst="rect">
            <a:avLst/>
          </a:prstGeom>
          <a:effectLst>
            <a:outerShdw blurRad="63500" sx="102000" sy="102000" algn="ctr" rotWithShape="0">
              <a:prstClr val="black">
                <a:alpha val="40000"/>
              </a:prstClr>
            </a:outerShdw>
          </a:effectLst>
        </p:spPr>
      </p:pic>
      <p:sp>
        <p:nvSpPr>
          <p:cNvPr id="9" name="Rectangle 8"/>
          <p:cNvSpPr/>
          <p:nvPr/>
        </p:nvSpPr>
        <p:spPr>
          <a:xfrm>
            <a:off x="3086961" y="1400791"/>
            <a:ext cx="5875984" cy="7328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983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295400"/>
            <a:ext cx="5715962" cy="448056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sz="2400" dirty="0" smtClean="0"/>
              <a:t>Accessing My PDE</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9</a:t>
            </a:fld>
            <a:endParaRPr lang="en-US" altLang="en-US" dirty="0">
              <a:solidFill>
                <a:prstClr val="black"/>
              </a:solidFill>
            </a:endParaRPr>
          </a:p>
        </p:txBody>
      </p:sp>
      <p:sp>
        <p:nvSpPr>
          <p:cNvPr id="8" name="Rectangle 7"/>
          <p:cNvSpPr/>
          <p:nvPr/>
        </p:nvSpPr>
        <p:spPr>
          <a:xfrm>
            <a:off x="1752600" y="4959527"/>
            <a:ext cx="971550" cy="26326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9" name="Right Arrow 8"/>
          <p:cNvSpPr/>
          <p:nvPr/>
        </p:nvSpPr>
        <p:spPr>
          <a:xfrm rot="1612117">
            <a:off x="1169511" y="4627212"/>
            <a:ext cx="628650" cy="285749"/>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10" name="TextBox 9"/>
          <p:cNvSpPr txBox="1"/>
          <p:nvPr/>
        </p:nvSpPr>
        <p:spPr>
          <a:xfrm>
            <a:off x="3047583" y="6000690"/>
            <a:ext cx="3125995" cy="400110"/>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Click on My PDE</a:t>
            </a: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967928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84347" y="1404446"/>
            <a:ext cx="5634285" cy="4332571"/>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Attendance &amp; Discipline Tab: Attendance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90</a:t>
            </a:fld>
            <a:endParaRPr lang="en-US" altLang="en-US" dirty="0"/>
          </a:p>
        </p:txBody>
      </p:sp>
      <p:sp>
        <p:nvSpPr>
          <p:cNvPr id="6" name="Rectangle 5"/>
          <p:cNvSpPr/>
          <p:nvPr/>
        </p:nvSpPr>
        <p:spPr>
          <a:xfrm>
            <a:off x="5818632" y="1295400"/>
            <a:ext cx="3477768" cy="5324535"/>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Attendance Indicators include: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Average Daily Attendance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Daily Attendance Rate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Days Absent</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Class Period Absence Rate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Each indicator may show the metrics for the: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Last four weeks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Last eight weeks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Year to date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Prior year</a:t>
            </a:r>
          </a:p>
          <a:p>
            <a:pPr marL="800100" lvl="1" indent="-342900">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685356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947"/>
          <a:stretch/>
        </p:blipFill>
        <p:spPr>
          <a:xfrm>
            <a:off x="381000" y="1372985"/>
            <a:ext cx="8437368" cy="310896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Attendance &amp; Discipline Tab: Discipline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91</a:t>
            </a:fld>
            <a:endParaRPr lang="en-US" altLang="en-US" dirty="0"/>
          </a:p>
        </p:txBody>
      </p:sp>
      <p:sp>
        <p:nvSpPr>
          <p:cNvPr id="6" name="Rectangle 5"/>
          <p:cNvSpPr/>
          <p:nvPr/>
        </p:nvSpPr>
        <p:spPr>
          <a:xfrm>
            <a:off x="1925986" y="4495800"/>
            <a:ext cx="6456014" cy="2246769"/>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Discipline Indicators include: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All Discipline Incidents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Code of Conduct Incidents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Each indicator shows the metrics for</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Current grading period</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Year to date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Prior year</a:t>
            </a:r>
          </a:p>
        </p:txBody>
      </p:sp>
    </p:spTree>
    <p:extLst>
      <p:ext uri="{BB962C8B-B14F-4D97-AF65-F5344CB8AC3E}">
        <p14:creationId xmlns:p14="http://schemas.microsoft.com/office/powerpoint/2010/main" val="389477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Navigation Note: More Menu</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92</a:t>
            </a:fld>
            <a:endParaRPr lang="en-US" altLang="en-US" dirty="0"/>
          </a:p>
        </p:txBody>
      </p:sp>
      <p:pic>
        <p:nvPicPr>
          <p:cNvPr id="6" name="Picture 5"/>
          <p:cNvPicPr>
            <a:picLocks noChangeAspect="1"/>
          </p:cNvPicPr>
          <p:nvPr/>
        </p:nvPicPr>
        <p:blipFill rotWithShape="1">
          <a:blip r:embed="rId3"/>
          <a:srcRect l="2018"/>
          <a:stretch/>
        </p:blipFill>
        <p:spPr>
          <a:xfrm>
            <a:off x="329230" y="1431913"/>
            <a:ext cx="8509970" cy="1412857"/>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rotWithShape="1">
          <a:blip r:embed="rId4"/>
          <a:srcRect b="43198"/>
          <a:stretch/>
        </p:blipFill>
        <p:spPr>
          <a:xfrm>
            <a:off x="4782057" y="3160553"/>
            <a:ext cx="4057143" cy="2807653"/>
          </a:xfrm>
          <a:prstGeom prst="rect">
            <a:avLst/>
          </a:prstGeom>
          <a:effectLst>
            <a:outerShdw blurRad="63500" sx="102000" sy="102000" algn="ctr" rotWithShape="0">
              <a:prstClr val="black">
                <a:alpha val="40000"/>
              </a:prstClr>
            </a:outerShdw>
          </a:effectLst>
        </p:spPr>
      </p:pic>
      <p:sp>
        <p:nvSpPr>
          <p:cNvPr id="8" name="Rectangle 7"/>
          <p:cNvSpPr/>
          <p:nvPr/>
        </p:nvSpPr>
        <p:spPr>
          <a:xfrm>
            <a:off x="381000" y="3124200"/>
            <a:ext cx="3814011" cy="2862322"/>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As a side note, each indicator has a </a:t>
            </a:r>
            <a:r>
              <a:rPr lang="en-US" sz="2000" b="1" dirty="0" smtClean="0">
                <a:latin typeface="Verdana" panose="020B0604030504040204" pitchFamily="34" charset="0"/>
                <a:ea typeface="Verdana" panose="020B0604030504040204" pitchFamily="34" charset="0"/>
                <a:cs typeface="Verdana" panose="020B0604030504040204" pitchFamily="34" charset="0"/>
              </a:rPr>
              <a:t>More </a:t>
            </a:r>
            <a:r>
              <a:rPr lang="en-US" sz="2000" dirty="0" smtClean="0">
                <a:latin typeface="Verdana" panose="020B0604030504040204" pitchFamily="34" charset="0"/>
                <a:ea typeface="Verdana" panose="020B0604030504040204" pitchFamily="34" charset="0"/>
                <a:cs typeface="Verdana" panose="020B0604030504040204" pitchFamily="34" charset="0"/>
              </a:rPr>
              <a:t>button </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Under </a:t>
            </a:r>
            <a:r>
              <a:rPr lang="en-US" sz="2000" b="1" dirty="0" smtClean="0">
                <a:latin typeface="Verdana" panose="020B0604030504040204" pitchFamily="34" charset="0"/>
                <a:ea typeface="Verdana" panose="020B0604030504040204" pitchFamily="34" charset="0"/>
                <a:cs typeface="Verdana" panose="020B0604030504040204" pitchFamily="34" charset="0"/>
              </a:rPr>
              <a:t>More</a:t>
            </a:r>
            <a:r>
              <a:rPr lang="en-US" sz="2000" dirty="0" smtClean="0">
                <a:latin typeface="Verdana" panose="020B0604030504040204" pitchFamily="34" charset="0"/>
                <a:ea typeface="Verdana" panose="020B0604030504040204" pitchFamily="34" charset="0"/>
                <a:cs typeface="Verdana" panose="020B0604030504040204" pitchFamily="34" charset="0"/>
              </a:rPr>
              <a:t>, staff can access the Student List associated with that indicator group</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Staff will only see the students in their roster</a:t>
            </a:r>
          </a:p>
        </p:txBody>
      </p:sp>
      <p:sp>
        <p:nvSpPr>
          <p:cNvPr id="9" name="Rectangle 8"/>
          <p:cNvSpPr/>
          <p:nvPr/>
        </p:nvSpPr>
        <p:spPr>
          <a:xfrm>
            <a:off x="7924800" y="2481113"/>
            <a:ext cx="1039844" cy="46951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6961156" y="213834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89515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Assessments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93</a:t>
            </a:fld>
            <a:endParaRPr lang="en-US" altLang="en-US" dirty="0"/>
          </a:p>
        </p:txBody>
      </p:sp>
      <p:sp>
        <p:nvSpPr>
          <p:cNvPr id="6" name="Rectangle 5"/>
          <p:cNvSpPr/>
          <p:nvPr/>
        </p:nvSpPr>
        <p:spPr>
          <a:xfrm>
            <a:off x="5338010" y="1295398"/>
            <a:ext cx="3814011" cy="2862322"/>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State Standardized Assessments Indicators include: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PSSA Standards Performance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Keystone Performance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PSSA Academic Content Standards Performance</a:t>
            </a:r>
          </a:p>
          <a:p>
            <a:r>
              <a:rPr lang="en-US" sz="2000" dirty="0">
                <a:latin typeface="Verdana" panose="020B0604030504040204" pitchFamily="34" charset="0"/>
                <a:ea typeface="Verdana" panose="020B0604030504040204" pitchFamily="34" charset="0"/>
                <a:cs typeface="Verdana" panose="020B0604030504040204" pitchFamily="34" charset="0"/>
              </a:rPr>
              <a:t>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9" name="Content Placeholder 8"/>
          <p:cNvPicPr>
            <a:picLocks noGrp="1" noChangeAspect="1"/>
          </p:cNvPicPr>
          <p:nvPr>
            <p:ph idx="1"/>
          </p:nvPr>
        </p:nvPicPr>
        <p:blipFill>
          <a:blip r:embed="rId3"/>
          <a:stretch>
            <a:fillRect/>
          </a:stretch>
        </p:blipFill>
        <p:spPr>
          <a:xfrm>
            <a:off x="1066800" y="1224294"/>
            <a:ext cx="4090952" cy="54161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13658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351" t="985" r="24687" b="1975"/>
          <a:stretch/>
        </p:blipFill>
        <p:spPr>
          <a:xfrm>
            <a:off x="935182" y="1175123"/>
            <a:ext cx="4385031" cy="527139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Local Assessments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94</a:t>
            </a:fld>
            <a:endParaRPr lang="en-US" altLang="en-US" dirty="0"/>
          </a:p>
        </p:txBody>
      </p:sp>
      <p:sp>
        <p:nvSpPr>
          <p:cNvPr id="6" name="Rectangle 5"/>
          <p:cNvSpPr/>
          <p:nvPr/>
        </p:nvSpPr>
        <p:spPr>
          <a:xfrm>
            <a:off x="5638801" y="1155032"/>
            <a:ext cx="3352800" cy="4401205"/>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Benchmark Assessments Indicators include: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Benchmark Performance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Learning Standards Mastery by Core Subject Area</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Both Indicators display the content area breakdown by:</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ELA/Reading</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Math</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Science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Social Studies</a:t>
            </a:r>
          </a:p>
        </p:txBody>
      </p:sp>
    </p:spTree>
    <p:extLst>
      <p:ext uri="{BB962C8B-B14F-4D97-AF65-F5344CB8AC3E}">
        <p14:creationId xmlns:p14="http://schemas.microsoft.com/office/powerpoint/2010/main" val="29516048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Grades &amp; Credits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95</a:t>
            </a:fld>
            <a:endParaRPr lang="en-US" altLang="en-US" dirty="0"/>
          </a:p>
        </p:txBody>
      </p:sp>
      <p:sp>
        <p:nvSpPr>
          <p:cNvPr id="6" name="Rectangle 5"/>
          <p:cNvSpPr/>
          <p:nvPr/>
        </p:nvSpPr>
        <p:spPr>
          <a:xfrm>
            <a:off x="5105400" y="1215189"/>
            <a:ext cx="3352800" cy="5016758"/>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Grades and Credits Indicators include: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Grades Below C</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Current year</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Prior year</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Repeat Courses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Failing Class Grades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ELA/Reading</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Math</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Science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Social Studies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Algebra I</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Taking or have taken</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Passing or have passed</a:t>
            </a:r>
          </a:p>
        </p:txBody>
      </p:sp>
      <p:pic>
        <p:nvPicPr>
          <p:cNvPr id="2" name="Picture 1"/>
          <p:cNvPicPr>
            <a:picLocks noChangeAspect="1"/>
          </p:cNvPicPr>
          <p:nvPr/>
        </p:nvPicPr>
        <p:blipFill>
          <a:blip r:embed="rId3"/>
          <a:stretch>
            <a:fillRect/>
          </a:stretch>
        </p:blipFill>
        <p:spPr>
          <a:xfrm>
            <a:off x="1066800" y="1159877"/>
            <a:ext cx="3545905" cy="55367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647953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Advanced Academics Tab: State Assessments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96</a:t>
            </a:fld>
            <a:endParaRPr lang="en-US" altLang="en-US" dirty="0"/>
          </a:p>
        </p:txBody>
      </p:sp>
      <p:sp>
        <p:nvSpPr>
          <p:cNvPr id="6" name="Rectangle 5"/>
          <p:cNvSpPr/>
          <p:nvPr/>
        </p:nvSpPr>
        <p:spPr>
          <a:xfrm>
            <a:off x="4267200" y="1216241"/>
            <a:ext cx="4724400" cy="4708981"/>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Note: The data presented can vary depending on the school level</a:t>
            </a:r>
          </a:p>
          <a:p>
            <a:r>
              <a:rPr lang="en-US" sz="2000" dirty="0" smtClean="0">
                <a:latin typeface="Verdana" panose="020B0604030504040204" pitchFamily="34" charset="0"/>
                <a:ea typeface="Verdana" panose="020B0604030504040204" pitchFamily="34" charset="0"/>
                <a:cs typeface="Verdana" panose="020B0604030504040204" pitchFamily="34" charset="0"/>
              </a:rPr>
              <a:t>Advanced Academics tab includes two sections: </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State Assessments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Advanced Academics</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State Assessment indicators include the % of students who scored </a:t>
            </a:r>
            <a:r>
              <a:rPr lang="en-US" sz="2000" i="1" dirty="0" smtClean="0">
                <a:latin typeface="Verdana" panose="020B0604030504040204" pitchFamily="34" charset="0"/>
                <a:ea typeface="Verdana" panose="020B0604030504040204" pitchFamily="34" charset="0"/>
                <a:cs typeface="Verdana" panose="020B0604030504040204" pitchFamily="34" charset="0"/>
              </a:rPr>
              <a:t>Advanced</a:t>
            </a:r>
            <a:r>
              <a:rPr lang="en-US" sz="2000" dirty="0" smtClean="0">
                <a:latin typeface="Verdana" panose="020B0604030504040204" pitchFamily="34" charset="0"/>
                <a:ea typeface="Verdana" panose="020B0604030504040204" pitchFamily="34" charset="0"/>
                <a:cs typeface="Verdana" panose="020B0604030504040204" pitchFamily="34" charset="0"/>
              </a:rPr>
              <a:t> on:</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PSSA Core Standards Advanced Performance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Keystone Performance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PSSA Academic Content Standards Advanced Performance</a:t>
            </a:r>
          </a:p>
        </p:txBody>
      </p:sp>
      <p:pic>
        <p:nvPicPr>
          <p:cNvPr id="2" name="Picture 1"/>
          <p:cNvPicPr>
            <a:picLocks noChangeAspect="1"/>
          </p:cNvPicPr>
          <p:nvPr/>
        </p:nvPicPr>
        <p:blipFill>
          <a:blip r:embed="rId3"/>
          <a:stretch>
            <a:fillRect/>
          </a:stretch>
        </p:blipFill>
        <p:spPr>
          <a:xfrm>
            <a:off x="914401" y="1295407"/>
            <a:ext cx="3193524" cy="51539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638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Advanced Academics Tab: Advanced Academics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97</a:t>
            </a:fld>
            <a:endParaRPr lang="en-US" altLang="en-US" dirty="0"/>
          </a:p>
        </p:txBody>
      </p:sp>
      <p:sp>
        <p:nvSpPr>
          <p:cNvPr id="6" name="Rectangle 5"/>
          <p:cNvSpPr/>
          <p:nvPr/>
        </p:nvSpPr>
        <p:spPr>
          <a:xfrm>
            <a:off x="5029200" y="1600200"/>
            <a:ext cx="3962400" cy="3477875"/>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Advanced Academics section of this tab includes % of students: </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With Advanced course potential</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Advanced course enrollment</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Advanced course completion</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Only high school staff members will see this section</a:t>
            </a:r>
          </a:p>
        </p:txBody>
      </p:sp>
      <p:pic>
        <p:nvPicPr>
          <p:cNvPr id="7" name="Picture 6"/>
          <p:cNvPicPr>
            <a:picLocks noChangeAspect="1"/>
          </p:cNvPicPr>
          <p:nvPr/>
        </p:nvPicPr>
        <p:blipFill>
          <a:blip r:embed="rId3"/>
          <a:stretch>
            <a:fillRect/>
          </a:stretch>
        </p:blipFill>
        <p:spPr>
          <a:xfrm>
            <a:off x="189156" y="1447798"/>
            <a:ext cx="4726000" cy="39846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16517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College &amp; Career Readiness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98</a:t>
            </a:fld>
            <a:endParaRPr lang="en-US" altLang="en-US" dirty="0"/>
          </a:p>
        </p:txBody>
      </p:sp>
      <p:sp>
        <p:nvSpPr>
          <p:cNvPr id="6" name="Rectangle 5"/>
          <p:cNvSpPr/>
          <p:nvPr/>
        </p:nvSpPr>
        <p:spPr>
          <a:xfrm>
            <a:off x="4170218" y="1676400"/>
            <a:ext cx="4745182" cy="3170099"/>
          </a:xfrm>
          <a:prstGeom prst="rect">
            <a:avLst/>
          </a:prstGeom>
        </p:spPr>
        <p:txBody>
          <a:bodyPr wrap="square">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For high school staff, College and Career Readiness Indicators include: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Graduation Status </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High School Graduation rate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High School Dropout rate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College Entrance Exams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PSAT	</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SAT/ACT</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At or above state criterion</a:t>
            </a:r>
          </a:p>
        </p:txBody>
      </p:sp>
      <p:pic>
        <p:nvPicPr>
          <p:cNvPr id="2" name="Picture 1"/>
          <p:cNvPicPr>
            <a:picLocks noChangeAspect="1"/>
          </p:cNvPicPr>
          <p:nvPr/>
        </p:nvPicPr>
        <p:blipFill>
          <a:blip r:embed="rId3"/>
          <a:stretch>
            <a:fillRect/>
          </a:stretch>
        </p:blipFill>
        <p:spPr>
          <a:xfrm>
            <a:off x="949036" y="1173406"/>
            <a:ext cx="2992000" cy="55649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66208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Level Early Warning System Overview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99</a:t>
            </a:fld>
            <a:endParaRPr lang="en-US" altLang="en-US" dirty="0"/>
          </a:p>
        </p:txBody>
      </p:sp>
      <p:sp>
        <p:nvSpPr>
          <p:cNvPr id="8" name="Rectangle 7"/>
          <p:cNvSpPr/>
          <p:nvPr/>
        </p:nvSpPr>
        <p:spPr>
          <a:xfrm>
            <a:off x="381000" y="3858161"/>
            <a:ext cx="8466221" cy="1323439"/>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Staff can view school level Early Warning System metrics and indicators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We learned about the Early Warning System in Course 2, so we will only provide a high level review in this course</a:t>
            </a:r>
          </a:p>
        </p:txBody>
      </p:sp>
      <p:pic>
        <p:nvPicPr>
          <p:cNvPr id="2" name="Picture 1"/>
          <p:cNvPicPr>
            <a:picLocks noChangeAspect="1"/>
          </p:cNvPicPr>
          <p:nvPr/>
        </p:nvPicPr>
        <p:blipFill>
          <a:blip r:embed="rId3"/>
          <a:stretch>
            <a:fillRect/>
          </a:stretch>
        </p:blipFill>
        <p:spPr>
          <a:xfrm>
            <a:off x="136218" y="1524000"/>
            <a:ext cx="8948572" cy="2011428"/>
          </a:xfrm>
          <a:prstGeom prst="rect">
            <a:avLst/>
          </a:prstGeom>
          <a:effectLst>
            <a:outerShdw blurRad="63500" sx="102000" sy="102000" algn="ctr" rotWithShape="0">
              <a:prstClr val="black">
                <a:alpha val="40000"/>
              </a:prstClr>
            </a:outerShdw>
          </a:effectLst>
        </p:spPr>
      </p:pic>
      <p:sp>
        <p:nvSpPr>
          <p:cNvPr id="9" name="Rectangle 8"/>
          <p:cNvSpPr/>
          <p:nvPr/>
        </p:nvSpPr>
        <p:spPr>
          <a:xfrm>
            <a:off x="4711792" y="2188621"/>
            <a:ext cx="2201763" cy="43902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560000">
            <a:off x="3846353" y="263574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5017010"/>
      </p:ext>
    </p:extLst>
  </p:cSld>
  <p:clrMapOvr>
    <a:masterClrMapping/>
  </p:clrMapOvr>
</p:sld>
</file>

<file path=ppt/theme/theme1.xml><?xml version="1.0" encoding="utf-8"?>
<a:theme xmlns:a="http://schemas.openxmlformats.org/drawingml/2006/main" name="Default Design">
  <a:themeElements>
    <a:clrScheme name="Custom 6">
      <a:dk1>
        <a:sysClr val="windowText" lastClr="000000"/>
      </a:dk1>
      <a:lt1>
        <a:sysClr val="window" lastClr="FFFFFF"/>
      </a:lt1>
      <a:dk2>
        <a:srgbClr val="070153"/>
      </a:dk2>
      <a:lt2>
        <a:srgbClr val="B4BACC"/>
      </a:lt2>
      <a:accent1>
        <a:srgbClr val="E4C850"/>
      </a:accent1>
      <a:accent2>
        <a:srgbClr val="9CB084"/>
      </a:accent2>
      <a:accent3>
        <a:srgbClr val="6BB1C9"/>
      </a:accent3>
      <a:accent4>
        <a:srgbClr val="6585CF"/>
      </a:accent4>
      <a:accent5>
        <a:srgbClr val="6368D1"/>
      </a:accent5>
      <a:accent6>
        <a:srgbClr val="E6CC08"/>
      </a:accent6>
      <a:hlink>
        <a:srgbClr val="000F82"/>
      </a:hlink>
      <a:folHlink>
        <a:srgbClr val="274C9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solidFill>
            <a:schemeClr val="tx1">
              <a:lumMod val="50000"/>
              <a:lumOff val="50000"/>
            </a:schemeClr>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a:spPr>
      <a:bodyPr>
        <a:spAutoFit/>
      </a:bodyPr>
      <a:lstStyle>
        <a:defPPr algn="ctr" eaLnBrk="1" hangingPunct="1">
          <a:defRPr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ysClr val="windowText" lastClr="000000"/>
      </a:dk1>
      <a:lt1>
        <a:sysClr val="window" lastClr="FFFFFF"/>
      </a:lt1>
      <a:dk2>
        <a:srgbClr val="070153"/>
      </a:dk2>
      <a:lt2>
        <a:srgbClr val="B4BACC"/>
      </a:lt2>
      <a:accent1>
        <a:srgbClr val="E4C850"/>
      </a:accent1>
      <a:accent2>
        <a:srgbClr val="9CB084"/>
      </a:accent2>
      <a:accent3>
        <a:srgbClr val="6BB1C9"/>
      </a:accent3>
      <a:accent4>
        <a:srgbClr val="6585CF"/>
      </a:accent4>
      <a:accent5>
        <a:srgbClr val="6368D1"/>
      </a:accent5>
      <a:accent6>
        <a:srgbClr val="E6CC08"/>
      </a:accent6>
      <a:hlink>
        <a:srgbClr val="000F82"/>
      </a:hlink>
      <a:folHlink>
        <a:srgbClr val="274C9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D7D"/>
        </a:solidFill>
        <a:ln>
          <a:solidFill>
            <a:srgbClr val="003D7D"/>
          </a:solid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ysClr val="windowText" lastClr="000000"/>
      </a:dk1>
      <a:lt1>
        <a:sysClr val="window" lastClr="FFFFFF"/>
      </a:lt1>
      <a:dk2>
        <a:srgbClr val="070153"/>
      </a:dk2>
      <a:lt2>
        <a:srgbClr val="B4BACC"/>
      </a:lt2>
      <a:accent1>
        <a:srgbClr val="E4C850"/>
      </a:accent1>
      <a:accent2>
        <a:srgbClr val="9CB084"/>
      </a:accent2>
      <a:accent3>
        <a:srgbClr val="6BB1C9"/>
      </a:accent3>
      <a:accent4>
        <a:srgbClr val="6585CF"/>
      </a:accent4>
      <a:accent5>
        <a:srgbClr val="6368D1"/>
      </a:accent5>
      <a:accent6>
        <a:srgbClr val="E6CC08"/>
      </a:accent6>
      <a:hlink>
        <a:srgbClr val="000F82"/>
      </a:hlink>
      <a:folHlink>
        <a:srgbClr val="274C9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48CD19314714EB1C751A172ABF2B2" ma:contentTypeVersion="0" ma:contentTypeDescription="Create a new document." ma:contentTypeScope="" ma:versionID="0dc1f5e7599ca1aa931583c117aec78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08C1B6-A349-426C-88B9-26FC73D70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5AD10B7-4E71-429E-87F6-53297014F929}">
  <ds:schemaRef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9808</TotalTime>
  <Words>10158</Words>
  <Application>Microsoft Office PowerPoint</Application>
  <PresentationFormat>On-screen Show (4:3)</PresentationFormat>
  <Paragraphs>1173</Paragraphs>
  <Slides>116</Slides>
  <Notes>116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116</vt:i4>
      </vt:variant>
    </vt:vector>
  </HeadingPairs>
  <TitlesOfParts>
    <vt:vector size="123" baseType="lpstr">
      <vt:lpstr>Arial</vt:lpstr>
      <vt:lpstr>Calibri</vt:lpstr>
      <vt:lpstr>Verdana</vt:lpstr>
      <vt:lpstr>Wingdings</vt:lpstr>
      <vt:lpstr>Default Design</vt:lpstr>
      <vt:lpstr>1_Default Design</vt:lpstr>
      <vt:lpstr>2_Default Design</vt:lpstr>
      <vt:lpstr>PowerPoint Presentation</vt:lpstr>
      <vt:lpstr>Agenda</vt:lpstr>
      <vt:lpstr>Course Pre-Requisites</vt:lpstr>
      <vt:lpstr>Course Learning Objectives</vt:lpstr>
      <vt:lpstr>Security/Roles: Purpose</vt:lpstr>
      <vt:lpstr>Dashboard Roles</vt:lpstr>
      <vt:lpstr>Accessing the Log In Screen</vt:lpstr>
      <vt:lpstr>Logging in to the Enterprise Portal</vt:lpstr>
      <vt:lpstr>Accessing My PDE</vt:lpstr>
      <vt:lpstr>Accessing Test Environment</vt:lpstr>
      <vt:lpstr>Accessing Production Environment</vt:lpstr>
      <vt:lpstr>Logging Into the Educator Dashboard</vt:lpstr>
      <vt:lpstr>Educator Dashboard Layout</vt:lpstr>
      <vt:lpstr>Dashboard Layout: Header</vt:lpstr>
      <vt:lpstr>Dashboard Layout: Legend</vt:lpstr>
      <vt:lpstr>School Level and Student Level Dashboards</vt:lpstr>
      <vt:lpstr>Staff Homepage</vt:lpstr>
      <vt:lpstr>Staff Homepage: Student List</vt:lpstr>
      <vt:lpstr>Staff Homepage: Student List Dropdown</vt:lpstr>
      <vt:lpstr>Staff Homepage: Student List Selection </vt:lpstr>
      <vt:lpstr>Staff Homepage: Data View Dropdown</vt:lpstr>
      <vt:lpstr>Staff Homepage: Student List Metrics</vt:lpstr>
      <vt:lpstr>Student List</vt:lpstr>
      <vt:lpstr>Student List: Default View</vt:lpstr>
      <vt:lpstr>Student List: Viewing all Metrics</vt:lpstr>
      <vt:lpstr>Student List: Customize View</vt:lpstr>
      <vt:lpstr>Student List: Choose Columns for Default View</vt:lpstr>
      <vt:lpstr>Student List: Access an Individual Student </vt:lpstr>
      <vt:lpstr>Guided Practice Activity - Student List #1</vt:lpstr>
      <vt:lpstr>Student Profile: Early Warning System</vt:lpstr>
      <vt:lpstr>Student Profile: EWS Default Tab</vt:lpstr>
      <vt:lpstr>Student Profile: Early Warning System Tab</vt:lpstr>
      <vt:lpstr>Student Early Warning System Flag and Metrics</vt:lpstr>
      <vt:lpstr>Student Early Warning System Metrics</vt:lpstr>
      <vt:lpstr>Student Early Warning System: More Button</vt:lpstr>
      <vt:lpstr>Guided Practice Activity EWS Student #2</vt:lpstr>
      <vt:lpstr>Student Profile: Student Information </vt:lpstr>
      <vt:lpstr>Student Profile: Student Information Overview </vt:lpstr>
      <vt:lpstr>Student Profile: Student Information Tab</vt:lpstr>
      <vt:lpstr>Student Profile: Additional Student Information </vt:lpstr>
      <vt:lpstr>Guided Practice Activity Student Information #3</vt:lpstr>
      <vt:lpstr>Student Profile Academic Dashboard</vt:lpstr>
      <vt:lpstr>Academic Dashboard: Student Profile</vt:lpstr>
      <vt:lpstr>Academic Dashboard: Overview Tab</vt:lpstr>
      <vt:lpstr>Academic  Dashboard: Attendance and Discipline</vt:lpstr>
      <vt:lpstr>Academic Dashboard: More Button</vt:lpstr>
      <vt:lpstr>Guided Practice Activity Student Attendance #4</vt:lpstr>
      <vt:lpstr>Academic Dashboard: Discipline</vt:lpstr>
      <vt:lpstr>Guided Practice Activity Student Discipline #5</vt:lpstr>
      <vt:lpstr>Academic Dashboard: State Assessments Tab</vt:lpstr>
      <vt:lpstr>Academic Dashboard: Local Assessments Tab</vt:lpstr>
      <vt:lpstr>Academic Dashboard: Grades and Credits Tab</vt:lpstr>
      <vt:lpstr>Student Grades: More button</vt:lpstr>
      <vt:lpstr>Student Grades: Current Courses</vt:lpstr>
      <vt:lpstr>Guided Practice Activity Student Grades #6</vt:lpstr>
      <vt:lpstr>Academic Dashboard: Advanced Academics Tab</vt:lpstr>
      <vt:lpstr>College and Career Readiness Tab</vt:lpstr>
      <vt:lpstr>Intervention Catalog</vt:lpstr>
      <vt:lpstr>Student Interventions</vt:lpstr>
      <vt:lpstr>Student Interventions: View</vt:lpstr>
      <vt:lpstr>Student Interventions: Details</vt:lpstr>
      <vt:lpstr>Student Interventions: Search</vt:lpstr>
      <vt:lpstr>Guided Practice Activity Student Interventions #7</vt:lpstr>
      <vt:lpstr>Student Transcript</vt:lpstr>
      <vt:lpstr>Student Transcript:  View Transcript</vt:lpstr>
      <vt:lpstr>School Level Information</vt:lpstr>
      <vt:lpstr>Navigate to Grand Bend Middle School</vt:lpstr>
      <vt:lpstr>School Information: Overview</vt:lpstr>
      <vt:lpstr> School Level Information</vt:lpstr>
      <vt:lpstr>School Information </vt:lpstr>
      <vt:lpstr>School Information: Contact &amp; Population </vt:lpstr>
      <vt:lpstr>School Level Student Count</vt:lpstr>
      <vt:lpstr>Staff List</vt:lpstr>
      <vt:lpstr>Navigation Note: Customize View</vt:lpstr>
      <vt:lpstr>Student by Grade</vt:lpstr>
      <vt:lpstr>Students by Demographic</vt:lpstr>
      <vt:lpstr>My Student Lists</vt:lpstr>
      <vt:lpstr>School Level Information: Academic Dashboard</vt:lpstr>
      <vt:lpstr>Academic Dashboard: Overview Tab</vt:lpstr>
      <vt:lpstr>Performance Summary &amp; Metric Status</vt:lpstr>
      <vt:lpstr>Calculation of Metrics on Overview Tab</vt:lpstr>
      <vt:lpstr>Overview Tab: Attendance and Discipline Metrics</vt:lpstr>
      <vt:lpstr>Overview Tab: State &amp; Local Assessment Metrics</vt:lpstr>
      <vt:lpstr>Overview Tab: Grades &amp; Credits Metrics</vt:lpstr>
      <vt:lpstr>Overview Tab: Advanced Academics Metrics</vt:lpstr>
      <vt:lpstr>Overview Tab: College &amp; Career Readiness Metrics</vt:lpstr>
      <vt:lpstr>Overview Tab: Early Warning System Metrics</vt:lpstr>
      <vt:lpstr>Academic Dashboard: Other Tabs</vt:lpstr>
      <vt:lpstr>School Level Tab Metrics</vt:lpstr>
      <vt:lpstr>Attendance &amp; Discipline Tab: Attendance</vt:lpstr>
      <vt:lpstr>Attendance &amp; Discipline Tab: Discipline</vt:lpstr>
      <vt:lpstr>Navigation Note: More Menu</vt:lpstr>
      <vt:lpstr>State Assessments Tab</vt:lpstr>
      <vt:lpstr>Local Assessments Tab</vt:lpstr>
      <vt:lpstr>Grades &amp; Credits Tab</vt:lpstr>
      <vt:lpstr>Advanced Academics Tab: State Assessments</vt:lpstr>
      <vt:lpstr>Advanced Academics Tab: Advanced Academics</vt:lpstr>
      <vt:lpstr>College &amp; Career Readiness Tab</vt:lpstr>
      <vt:lpstr>School Level Early Warning System Overview</vt:lpstr>
      <vt:lpstr>School Level Early Warning System Indicators</vt:lpstr>
      <vt:lpstr>EWS: Failing Summary</vt:lpstr>
      <vt:lpstr>EWS: Percent Failing</vt:lpstr>
      <vt:lpstr>EWS: Percent Caution</vt:lpstr>
      <vt:lpstr>School Level Intervention Catalog Overview</vt:lpstr>
      <vt:lpstr>Viewing Interventions </vt:lpstr>
      <vt:lpstr>Viewing Interventions: More</vt:lpstr>
      <vt:lpstr>Viewing Intervention Details</vt:lpstr>
      <vt:lpstr>Intervention Reviews</vt:lpstr>
      <vt:lpstr>View Intervention Student List  </vt:lpstr>
      <vt:lpstr>Search for Interventions</vt:lpstr>
      <vt:lpstr>Search Results</vt:lpstr>
      <vt:lpstr>Guided Practice Activity #8 – School Level Tabs</vt:lpstr>
      <vt:lpstr>Wrap Up, Assessment and Evaluation</vt:lpstr>
      <vt:lpstr>Wrap Up, Assessment and Evaluation</vt:lpstr>
      <vt:lpstr>Wrap Up, Assessment and Evaluation</vt:lpstr>
      <vt:lpstr>PowerPoint Presentation</vt:lpstr>
    </vt:vector>
  </TitlesOfParts>
  <Company>Office of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 Department of Education</dc:title>
  <dc:creator>Pennsylvania Department of Education</dc:creator>
  <cp:lastModifiedBy>Janet Dougherty</cp:lastModifiedBy>
  <cp:revision>667</cp:revision>
  <cp:lastPrinted>2014-10-08T19:25:29Z</cp:lastPrinted>
  <dcterms:created xsi:type="dcterms:W3CDTF">2011-11-29T20:35:02Z</dcterms:created>
  <dcterms:modified xsi:type="dcterms:W3CDTF">2014-10-10T18:25:46Z</dcterms:modified>
</cp:coreProperties>
</file>