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6" r:id="rId4"/>
    <p:sldId id="280" r:id="rId5"/>
    <p:sldId id="267" r:id="rId6"/>
    <p:sldId id="268" r:id="rId7"/>
    <p:sldId id="269" r:id="rId8"/>
    <p:sldId id="270" r:id="rId9"/>
    <p:sldId id="279" r:id="rId10"/>
    <p:sldId id="271" r:id="rId11"/>
    <p:sldId id="272" r:id="rId12"/>
    <p:sldId id="273" r:id="rId13"/>
    <p:sldId id="274" r:id="rId14"/>
    <p:sldId id="281" r:id="rId15"/>
    <p:sldId id="276" r:id="rId16"/>
    <p:sldId id="275" r:id="rId17"/>
    <p:sldId id="277" r:id="rId18"/>
    <p:sldId id="278" r:id="rId19"/>
    <p:sldId id="261" r:id="rId20"/>
    <p:sldId id="264" r:id="rId21"/>
    <p:sldId id="265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9678-EADE-4E6F-828D-54310C0336B1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E7926-4999-42A5-9CE6-10BB5EE0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2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Building a test, assessment or performance measure requires a design plan, much like building a house requires a design plan. The term “blueprint” is one of several terms used to describe the development of an test’s design.</a:t>
            </a:r>
          </a:p>
          <a:p>
            <a:r>
              <a:rPr lang="en-US" altLang="en-US" dirty="0">
                <a:ea typeface="ＭＳ Ｐゴシック" pitchFamily="34" charset="-128"/>
              </a:rPr>
              <a:t> a. Ask participants if their districts have developed any grade or content-based common assessments.</a:t>
            </a:r>
          </a:p>
          <a:p>
            <a:r>
              <a:rPr lang="en-US" altLang="en-US" dirty="0">
                <a:ea typeface="ＭＳ Ｐゴシック" pitchFamily="34" charset="-128"/>
              </a:rPr>
              <a:t>b. (If yes) Ask participants how these assessment were developed and maintained (administrator teams, teacher teams, items banks, etc.) </a:t>
            </a:r>
          </a:p>
          <a:p>
            <a:r>
              <a:rPr lang="en-US" altLang="en-US" dirty="0">
                <a:ea typeface="ＭＳ Ｐゴシック" pitchFamily="34" charset="-128"/>
              </a:rPr>
              <a:t>c. (If yes) Ask participants what their assessments look like: mid-terms and finals, paper and pencil or projects, multiple choice, short answer or other, etc.</a:t>
            </a:r>
          </a:p>
          <a:p>
            <a:r>
              <a:rPr lang="en-US" altLang="en-US" dirty="0">
                <a:ea typeface="ＭＳ Ｐゴシック" pitchFamily="34" charset="-128"/>
              </a:rPr>
              <a:t>d. (If yes) Ask participants how their assessments are used: student grade reporting, teacher evaluation/SLO, etc.</a:t>
            </a:r>
          </a:p>
          <a:p>
            <a:r>
              <a:rPr lang="en-US" altLang="en-US" dirty="0">
                <a:ea typeface="ＭＳ Ｐゴシック" pitchFamily="34" charset="-128"/>
              </a:rPr>
              <a:t> </a:t>
            </a:r>
          </a:p>
          <a:p>
            <a:r>
              <a:rPr lang="en-US" altLang="en-US" dirty="0">
                <a:ea typeface="ＭＳ Ｐゴシック" pitchFamily="34" charset="-128"/>
              </a:rPr>
              <a:t> 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Module #1-Assessment Design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100"/>
              <a:t>Pennsylvania Department of Education©</a:t>
            </a:r>
          </a:p>
          <a:p>
            <a:pPr eaLnBrk="1" hangingPunct="1"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117202-DCAD-49FA-9938-B6FE5352B5B4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492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39AF63B5-D102-4A1E-8730-93E49CD6C5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2CF1178D-E0BD-4284-8703-B60D5C90C4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81050" y="4495800"/>
            <a:ext cx="56054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The content for the first two objectives in this module shares a one-to-one relationship with the assessment item content found in module 2. Participants will be able to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lvl="1" eaLnBrk="1" hangingPunct="1">
              <a:spcBef>
                <a:spcPct val="0"/>
              </a:spcBef>
            </a:pPr>
            <a:r>
              <a:rPr lang="en-US" altLang="en-US">
                <a:ea typeface="Times New Roman" panose="02020603050405020304" pitchFamily="18" charset="0"/>
              </a:rPr>
              <a:t>Develop scoring keys and rubrics for assessment items and tasks, and  </a:t>
            </a:r>
          </a:p>
          <a:p>
            <a:pPr eaLnBrk="1" hangingPunct="1">
              <a:spcBef>
                <a:spcPct val="0"/>
              </a:spcBef>
            </a:pPr>
            <a:endParaRPr lang="en-US" altLang="en-US" u="sng">
              <a:ea typeface="ＭＳ Ｐゴシック" panose="020B0600070205080204" pitchFamily="34" charset="-128"/>
            </a:endParaRPr>
          </a:p>
          <a:p>
            <a:pPr marL="0" lvl="1" eaLnBrk="1" hangingPunct="1">
              <a:spcBef>
                <a:spcPct val="0"/>
              </a:spcBef>
            </a:pPr>
            <a:r>
              <a:rPr lang="en-US" altLang="en-US">
                <a:ea typeface="Times New Roman" panose="02020603050405020304" pitchFamily="18" charset="0"/>
              </a:rPr>
              <a:t>Create scoring guides for scoring keys and rubrics.</a:t>
            </a:r>
          </a:p>
          <a:p>
            <a:pPr marL="0" lvl="1" eaLnBrk="1" hangingPunct="1">
              <a:spcBef>
                <a:spcPct val="0"/>
              </a:spcBef>
            </a:pPr>
            <a:endParaRPr lang="en-US" altLang="en-US">
              <a:ea typeface="Times New Roman" panose="02020603050405020304" pitchFamily="18" charset="0"/>
            </a:endParaRPr>
          </a:p>
          <a:p>
            <a:pPr marL="0" lvl="1" eaLnBrk="1" hangingPunct="1">
              <a:spcBef>
                <a:spcPct val="0"/>
              </a:spcBef>
            </a:pPr>
            <a:r>
              <a:rPr lang="en-US" altLang="en-US">
                <a:ea typeface="Times New Roman" panose="02020603050405020304" pitchFamily="18" charset="0"/>
              </a:rPr>
              <a:t>The final objective for this module puts rubrics at the forefront by</a:t>
            </a:r>
          </a:p>
          <a:p>
            <a:pPr marL="0" lvl="1" eaLnBrk="1" hangingPunct="1">
              <a:spcBef>
                <a:spcPct val="0"/>
              </a:spcBef>
            </a:pPr>
            <a:endParaRPr lang="en-US" altLang="en-US">
              <a:ea typeface="Times New Roman" panose="02020603050405020304" pitchFamily="18" charset="0"/>
            </a:endParaRPr>
          </a:p>
          <a:p>
            <a:pPr marL="0" lvl="1" eaLnBrk="1" hangingPunct="1">
              <a:spcBef>
                <a:spcPct val="0"/>
              </a:spcBef>
            </a:pPr>
            <a:r>
              <a:rPr lang="en-US" altLang="en-US">
                <a:ea typeface="Times New Roman" panose="02020603050405020304" pitchFamily="18" charset="0"/>
              </a:rPr>
              <a:t>Engaging participants in practices that eliminate errors in human scoring. </a:t>
            </a:r>
          </a:p>
          <a:p>
            <a:pPr marL="0" lvl="1" eaLnBrk="1" hangingPunct="1">
              <a:spcBef>
                <a:spcPct val="0"/>
              </a:spcBef>
            </a:pPr>
            <a:endParaRPr lang="en-US" altLang="en-US" u="sng">
              <a:ea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u="sng"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19F82824-8576-43A1-9548-1754DC38A8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4D0AAF-2EE5-4D97-A054-51A6C8CF33A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5" name="Footer Placeholder 3">
            <a:extLst>
              <a:ext uri="{FF2B5EF4-FFF2-40B4-BE49-F238E27FC236}">
                <a16:creationId xmlns:a16="http://schemas.microsoft.com/office/drawing/2014/main" id="{9B8CF052-50B8-4520-B17D-8E667DED9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228600" y="8767763"/>
            <a:ext cx="3038475" cy="46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Module #3-Scoring                                 Pennsylvania Department of Education© </a:t>
            </a:r>
          </a:p>
        </p:txBody>
      </p:sp>
    </p:spTree>
    <p:extLst>
      <p:ext uri="{BB962C8B-B14F-4D97-AF65-F5344CB8AC3E}">
        <p14:creationId xmlns:p14="http://schemas.microsoft.com/office/powerpoint/2010/main" val="176268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FA15F79-C2E7-4388-B583-243883D1B5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EF7060F-A46E-408B-9849-518191CCD6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Short Constructed Response, Extended Constructed Response and Performance Task items require test-takers to create an answer rather than selecting it from a pre-supplied bank. 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Scoring rubrics are created for these item types. Rubrics provide scorers with guidelines and criteria for scoring, as well as example student responses. </a:t>
            </a:r>
          </a:p>
        </p:txBody>
      </p:sp>
      <p:sp>
        <p:nvSpPr>
          <p:cNvPr id="29700" name="Header Placeholder 3">
            <a:extLst>
              <a:ext uri="{FF2B5EF4-FFF2-40B4-BE49-F238E27FC236}">
                <a16:creationId xmlns:a16="http://schemas.microsoft.com/office/drawing/2014/main" id="{91F2926C-C7BD-4EA2-A3F5-999881FE732B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29701" name="Footer Placeholder 4">
            <a:extLst>
              <a:ext uri="{FF2B5EF4-FFF2-40B4-BE49-F238E27FC236}">
                <a16:creationId xmlns:a16="http://schemas.microsoft.com/office/drawing/2014/main" id="{34278C6D-DE29-4ED3-A85A-AB5A796B05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Module #3-Scoring                                 Pennsylvania Department of Education© </a:t>
            </a:r>
            <a:endParaRPr lang="en-US" altLang="en-US" sz="1100"/>
          </a:p>
        </p:txBody>
      </p:sp>
      <p:sp>
        <p:nvSpPr>
          <p:cNvPr id="29702" name="Slide Number Placeholder 5">
            <a:extLst>
              <a:ext uri="{FF2B5EF4-FFF2-40B4-BE49-F238E27FC236}">
                <a16:creationId xmlns:a16="http://schemas.microsoft.com/office/drawing/2014/main" id="{B38A2A3D-9B77-4BF9-A78C-BA55D2B20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1F348A-8D20-4F1C-9323-CAF69CA7450C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827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046507D2-9A12-42AB-B653-E40F2B96E5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B32F24AF-AB92-48EB-BD57-8C5ECCFC75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Scoring rubrics are tools used to measure and evaluate students’ achievement of a task. Rubrics are able to score items and tasks based on one or more dimensions. These dimensions are often called “criteria.”</a:t>
            </a:r>
          </a:p>
          <a:p>
            <a:pPr eaLnBrk="1" hangingPunct="1">
              <a:buClr>
                <a:srgbClr val="376092"/>
              </a:buClr>
              <a:buFont typeface="Wingdings" panose="05000000000000000000" pitchFamily="2" charset="2"/>
              <a:buNone/>
            </a:pPr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>
              <a:buClr>
                <a:srgbClr val="376092"/>
              </a:buCl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There are two major types of scoring rubrics: holistic  and analytic.  </a:t>
            </a:r>
          </a:p>
          <a:p>
            <a:pPr eaLnBrk="1" hangingPunct="1">
              <a:buClr>
                <a:srgbClr val="376092"/>
              </a:buCl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Clr>
                <a:srgbClr val="376092"/>
              </a:buCl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 holistic scoring, the scorer is combining multiple aspects or criteria with a particular classification scheme.  This means that the performance is judged in its totality and assigned a point value based on a </a:t>
            </a:r>
            <a:r>
              <a:rPr lang="en-US" altLang="en-US" u="sng">
                <a:ea typeface="ＭＳ Ｐゴシック" panose="020B0600070205080204" pitchFamily="34" charset="-128"/>
              </a:rPr>
              <a:t>single</a:t>
            </a:r>
            <a:r>
              <a:rPr lang="en-US" altLang="en-US">
                <a:ea typeface="ＭＳ Ｐゴシック" panose="020B0600070205080204" pitchFamily="34" charset="-128"/>
              </a:rPr>
              <a:t> dimension or criteria.  </a:t>
            </a:r>
          </a:p>
          <a:p>
            <a:pPr eaLnBrk="1" hangingPunct="1">
              <a:buClr>
                <a:srgbClr val="376092"/>
              </a:buCl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Clr>
                <a:srgbClr val="376092"/>
              </a:buCl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Conversely, analytic rubrics define key criteria either within or across </a:t>
            </a:r>
            <a:r>
              <a:rPr lang="en-US" altLang="en-US" u="sng">
                <a:ea typeface="ＭＳ Ｐゴシック" panose="020B0600070205080204" pitchFamily="34" charset="-128"/>
              </a:rPr>
              <a:t>multiple</a:t>
            </a:r>
            <a:r>
              <a:rPr lang="en-US" altLang="en-US">
                <a:ea typeface="ＭＳ Ｐゴシック" panose="020B0600070205080204" pitchFamily="34" charset="-128"/>
              </a:rPr>
              <a:t> dimensions and assign point values.  These point values are aggregated into the classification scheme, and aggregated points are assigned to determine “pass or fail” classifications.</a:t>
            </a:r>
          </a:p>
        </p:txBody>
      </p:sp>
      <p:sp>
        <p:nvSpPr>
          <p:cNvPr id="31748" name="Header Placeholder 3">
            <a:extLst>
              <a:ext uri="{FF2B5EF4-FFF2-40B4-BE49-F238E27FC236}">
                <a16:creationId xmlns:a16="http://schemas.microsoft.com/office/drawing/2014/main" id="{87BD88DC-5589-4641-8BA1-8C90ACEB2202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31749" name="Footer Placeholder 4">
            <a:extLst>
              <a:ext uri="{FF2B5EF4-FFF2-40B4-BE49-F238E27FC236}">
                <a16:creationId xmlns:a16="http://schemas.microsoft.com/office/drawing/2014/main" id="{596DA0A3-7BF0-4337-B321-BB64AA33F3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Module #3-Scoring                                 Pennsylvania Department of Education© </a:t>
            </a:r>
            <a:endParaRPr lang="en-US" altLang="en-US" sz="1100"/>
          </a:p>
        </p:txBody>
      </p:sp>
      <p:sp>
        <p:nvSpPr>
          <p:cNvPr id="31750" name="Slide Number Placeholder 5">
            <a:extLst>
              <a:ext uri="{FF2B5EF4-FFF2-40B4-BE49-F238E27FC236}">
                <a16:creationId xmlns:a16="http://schemas.microsoft.com/office/drawing/2014/main" id="{85906CF0-738F-412D-9574-371B114399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713FB9-98F9-4D7A-8DF6-5203C835D527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02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itchFamily="34" charset="-128"/>
              </a:rPr>
              <a:t>An assessment’s purpose statement outlines </a:t>
            </a:r>
            <a:r>
              <a:rPr lang="en-US" altLang="en-US" u="sng" dirty="0">
                <a:solidFill>
                  <a:srgbClr val="000000"/>
                </a:solidFill>
                <a:ea typeface="ＭＳ Ｐゴシック" pitchFamily="34" charset="-128"/>
              </a:rPr>
              <a:t>why</a:t>
            </a:r>
            <a:r>
              <a:rPr lang="en-US" altLang="en-US" dirty="0">
                <a:solidFill>
                  <a:srgbClr val="000000"/>
                </a:solidFill>
                <a:ea typeface="ＭＳ Ｐゴシック" pitchFamily="34" charset="-128"/>
              </a:rPr>
              <a:t> the assessment was developed, </a:t>
            </a:r>
            <a:r>
              <a:rPr lang="en-US" altLang="en-US" u="sng" dirty="0">
                <a:ea typeface="ＭＳ Ｐゴシック" pitchFamily="34" charset="-128"/>
              </a:rPr>
              <a:t>what</a:t>
            </a:r>
            <a:r>
              <a:rPr lang="en-US" altLang="en-US" dirty="0">
                <a:ea typeface="ＭＳ Ｐゴシック" pitchFamily="34" charset="-128"/>
              </a:rPr>
              <a:t> the assessment is measuring, and </a:t>
            </a:r>
            <a:r>
              <a:rPr lang="en-US" altLang="en-US" u="sng" dirty="0">
                <a:ea typeface="ＭＳ Ｐゴシック" pitchFamily="34" charset="-128"/>
              </a:rPr>
              <a:t>how</a:t>
            </a:r>
            <a:r>
              <a:rPr lang="en-US" altLang="en-US" dirty="0">
                <a:ea typeface="ＭＳ Ｐゴシック" pitchFamily="34" charset="-128"/>
              </a:rPr>
              <a:t> the results (scores) can be used.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921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92165" name="Footer Placeholder 4"/>
          <p:cNvSpPr>
            <a:spLocks noGrp="1"/>
          </p:cNvSpPr>
          <p:nvPr>
            <p:ph type="ftr" sz="quarter" idx="4"/>
          </p:nvPr>
        </p:nvSpPr>
        <p:spPr bwMode="auto">
          <a:xfrm>
            <a:off x="155577" y="8686800"/>
            <a:ext cx="3038475" cy="46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Module #1 – Assessment Design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100"/>
              <a:t>Pennsylvania Department of Education©</a:t>
            </a:r>
          </a:p>
          <a:p>
            <a:pPr eaLnBrk="1" hangingPunct="1"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92166" name="Slide Number Placeholder 5"/>
          <p:cNvSpPr>
            <a:spLocks noGrp="1"/>
          </p:cNvSpPr>
          <p:nvPr>
            <p:ph type="sldNum" sz="quarter" idx="5"/>
          </p:nvPr>
        </p:nvSpPr>
        <p:spPr bwMode="auto">
          <a:xfrm>
            <a:off x="3967164" y="8686800"/>
            <a:ext cx="3036887" cy="46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2DCC2C-C4EB-41FC-A300-6A387CFACD0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818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itchFamily="34" charset="-128"/>
              </a:rPr>
              <a:t>Most test-design decisions are driven by information provided in documentation that pertains to the assessment’s </a:t>
            </a:r>
            <a:r>
              <a:rPr lang="en-US" altLang="en-US" u="sng" dirty="0">
                <a:ea typeface="ＭＳ Ｐゴシック" pitchFamily="34" charset="-128"/>
              </a:rPr>
              <a:t>purpose</a:t>
            </a:r>
            <a:r>
              <a:rPr lang="en-US" altLang="en-US" dirty="0">
                <a:ea typeface="ＭＳ Ｐゴシック" pitchFamily="34" charset="-128"/>
              </a:rPr>
              <a:t>.  The test-design blueprints provide information necessary to guide the item/task development process.  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1146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1469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Module #1-Assessment Design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100"/>
              <a:t>Pennsylvania Department of Education©</a:t>
            </a:r>
          </a:p>
          <a:p>
            <a:pPr eaLnBrk="1" hangingPunct="1"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11469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111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855B1A-E9E1-40B9-8CB7-35E629A4F352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52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1D9F-737C-43B4-88F1-C8F5735144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2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altLang="en-US">
                <a:ea typeface="Times New Roman" pitchFamily="18" charset="0"/>
              </a:rPr>
              <a:t>Items, tasks and forms are part of the “Building” phase of assessment construction. Once a test or assessment has been designed, </a:t>
            </a:r>
          </a:p>
          <a:p>
            <a:pPr marL="0" lvl="1"/>
            <a:endParaRPr lang="en-US" altLang="en-US">
              <a:ea typeface="Times New Roman" pitchFamily="18" charset="0"/>
            </a:endParaRPr>
          </a:p>
          <a:p>
            <a:pPr marL="0" lvl="1"/>
            <a:r>
              <a:rPr lang="en-US" altLang="en-US">
                <a:ea typeface="Times New Roman" pitchFamily="18" charset="0"/>
              </a:rPr>
              <a:t>items and tasks serve as the individual tools used to measure student achievement of content standards. Collectively, they are organized into operational forms. As with building a house, a variety of tools can and should be used to guarantee quality assessment construction. Module 2 will introduce eight item/task types. There are, however, additional item/task variations on the eight types presented. </a:t>
            </a:r>
          </a:p>
        </p:txBody>
      </p:sp>
      <p:sp>
        <p:nvSpPr>
          <p:cNvPr id="1013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0138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Module #2-</a:t>
            </a:r>
            <a:r>
              <a:rPr lang="en-US" altLang="en-US" i="1"/>
              <a:t>Assessment Items and Forms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100"/>
              <a:t>Pennsylvania Department of Education©</a:t>
            </a:r>
          </a:p>
          <a:p>
            <a:pPr eaLnBrk="1" hangingPunct="1"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10138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4191B5-AAB7-4B0A-BC27-BD3025F0328D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499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To build assessment items and tasks, test developers need some very specific tools and skills to insure that the items built are quality tools for measuring student achievement of content standards. </a:t>
            </a:r>
          </a:p>
          <a:p>
            <a:pPr eaLnBrk="1" hangingPunct="1"/>
            <a:endParaRPr lang="en-US" altLang="en-US">
              <a:ea typeface="ＭＳ Ｐゴシック" pitchFamily="34" charset="-128"/>
            </a:endParaRP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While there are some over-arching skills and concepts that apply to each of the eight assessment item/task types, there are also some very specific details that should be addressed for each individual type. Module 2 will present guidelines and procedural steps for each type, highlighting the similarities and differences among types.</a:t>
            </a:r>
          </a:p>
        </p:txBody>
      </p:sp>
      <p:sp>
        <p:nvSpPr>
          <p:cNvPr id="1024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0240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Module #2-</a:t>
            </a:r>
            <a:r>
              <a:rPr lang="en-US" altLang="en-US" i="1"/>
              <a:t>Assessment Items and Forms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100"/>
              <a:t>Pennsylvania Department of Education©</a:t>
            </a:r>
          </a:p>
          <a:p>
            <a:pPr eaLnBrk="1" hangingPunct="1"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10240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536121-BFFE-440F-A9F9-13478D9A2D59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25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1. Use three answer options for grades K-2 and four or more options for grades 3-12.</a:t>
            </a:r>
          </a:p>
          <a:p>
            <a:endParaRPr lang="en-US" dirty="0"/>
          </a:p>
          <a:p>
            <a:r>
              <a:rPr lang="en-US" dirty="0"/>
              <a:t>4. Make sure distractors are plausible (realistic).</a:t>
            </a:r>
          </a:p>
          <a:p>
            <a:endParaRPr lang="en-US" dirty="0"/>
          </a:p>
          <a:p>
            <a:r>
              <a:rPr lang="en-US" dirty="0"/>
              <a:t>5. Present options in ascending/descending order when possible.</a:t>
            </a:r>
          </a:p>
          <a:p>
            <a:endParaRPr lang="en-US" dirty="0"/>
          </a:p>
          <a:p>
            <a:r>
              <a:rPr lang="en-US" dirty="0"/>
              <a:t>6. Avoid “All of the above.”, “None of the above.”, and “Both A and B are Correct.”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3E03E-415D-4D35-A0C7-1277F44EAD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66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3E03E-415D-4D35-A0C7-1277F44EAD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51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563B0C59-D0FF-4AA0-AB14-0A598AD9FB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3204FCF5-66CF-469D-96AD-BEE064F5E9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Scoring keys, rather than scoring rubrics, are used for selected-response items. 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The guidelines in this section are meant to be used for assessing student responses to the three Selected Response item types introduced in Module 2.1: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u="sng">
                <a:ea typeface="ＭＳ Ｐゴシック" panose="020B0600070205080204" pitchFamily="34" charset="-128"/>
              </a:rPr>
              <a:t>   1 </a:t>
            </a:r>
            <a:r>
              <a:rPr lang="en-US" altLang="en-US">
                <a:ea typeface="ＭＳ Ｐゴシック" panose="020B0600070205080204" pitchFamily="34" charset="-128"/>
              </a:rPr>
              <a:t>Stand-alone items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u="sng">
                <a:ea typeface="ＭＳ Ｐゴシック" panose="020B0600070205080204" pitchFamily="34" charset="-128"/>
              </a:rPr>
              <a:t>   2 </a:t>
            </a:r>
            <a:r>
              <a:rPr lang="en-US" altLang="en-US">
                <a:ea typeface="ＭＳ Ｐゴシック" panose="020B0600070205080204" pitchFamily="34" charset="-128"/>
              </a:rPr>
              <a:t>Passage Based items, and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u="sng">
                <a:ea typeface="ＭＳ Ｐゴシック" panose="020B0600070205080204" pitchFamily="34" charset="-128"/>
              </a:rPr>
              <a:t>   3 </a:t>
            </a:r>
            <a:r>
              <a:rPr lang="en-US" altLang="en-US">
                <a:ea typeface="ＭＳ Ｐゴシック" panose="020B0600070205080204" pitchFamily="34" charset="-128"/>
              </a:rPr>
              <a:t>Evidence Based items.</a:t>
            </a:r>
            <a:endParaRPr lang="en-US" altLang="en-US" u="sng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Selected Response items require the test-taker to select the item’s answers from a bank of possible answers that have already been created. Since the test-taker is not creating his or her own answer, it is not necessary to create a rubric to assess the student’s answer, it is either “right” or “wrong.”</a:t>
            </a:r>
          </a:p>
          <a:p>
            <a:pPr marL="628650" lvl="1" indent="-171450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>
              <a:ea typeface="Times New Roman" panose="02020603050405020304" pitchFamily="18" charset="0"/>
            </a:endParaRPr>
          </a:p>
        </p:txBody>
      </p:sp>
      <p:sp>
        <p:nvSpPr>
          <p:cNvPr id="19460" name="Header Placeholder 3">
            <a:extLst>
              <a:ext uri="{FF2B5EF4-FFF2-40B4-BE49-F238E27FC236}">
                <a16:creationId xmlns:a16="http://schemas.microsoft.com/office/drawing/2014/main" id="{0DFAD141-5F33-40D2-8112-7791AC04837B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9461" name="Footer Placeholder 4">
            <a:extLst>
              <a:ext uri="{FF2B5EF4-FFF2-40B4-BE49-F238E27FC236}">
                <a16:creationId xmlns:a16="http://schemas.microsoft.com/office/drawing/2014/main" id="{2E37DDB6-5CA5-4419-896D-3DCCAC143E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Module #3-Scoring                                 Pennsylvania Department of Education© </a:t>
            </a:r>
            <a:endParaRPr lang="en-US" altLang="en-US" sz="1100"/>
          </a:p>
        </p:txBody>
      </p:sp>
      <p:sp>
        <p:nvSpPr>
          <p:cNvPr id="19462" name="Slide Number Placeholder 5">
            <a:extLst>
              <a:ext uri="{FF2B5EF4-FFF2-40B4-BE49-F238E27FC236}">
                <a16:creationId xmlns:a16="http://schemas.microsoft.com/office/drawing/2014/main" id="{0F11DD93-74A1-43FB-B54A-685C94A8A3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6B54C2-F712-4C57-8032-BCA5B87475F1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96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9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0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8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0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0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4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7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7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898E-B9B8-40EC-8395-82953187BDB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C68A-DB26-43A3-9057-5611DCA4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Assessment Literacy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</a:t>
            </a:r>
          </a:p>
          <a:p>
            <a:r>
              <a:rPr lang="en-US" dirty="0"/>
              <a:t>PDE Curriculum Division</a:t>
            </a:r>
          </a:p>
        </p:txBody>
      </p:sp>
    </p:spTree>
    <p:extLst>
      <p:ext uri="{BB962C8B-B14F-4D97-AF65-F5344CB8AC3E}">
        <p14:creationId xmlns:p14="http://schemas.microsoft.com/office/powerpoint/2010/main" val="1851381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 txBox="1">
            <a:spLocks/>
          </p:cNvSpPr>
          <p:nvPr/>
        </p:nvSpPr>
        <p:spPr bwMode="auto">
          <a:xfrm>
            <a:off x="8458200" y="6264275"/>
            <a:ext cx="479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8CF5D1C-8392-4DC2-B5F1-E5AE49239541}" type="slidenum">
              <a:rPr lang="en-US" altLang="en-US" sz="1100" b="1">
                <a:solidFill>
                  <a:srgbClr val="FFFFFF"/>
                </a:solidFill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100" b="1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25512" y="533400"/>
            <a:ext cx="7772400" cy="1609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ea typeface="+mj-ea"/>
                <a:cs typeface="+mj-cs"/>
              </a:rPr>
              <a:t>What is the role of assessment items and forms?</a:t>
            </a:r>
          </a:p>
        </p:txBody>
      </p:sp>
      <p:pic>
        <p:nvPicPr>
          <p:cNvPr id="11268" name="Picture 9" descr="C:\Users\David\AppData\Local\Microsoft\Windows\Temporary Internet Files\Content.IE5\CK1TFFGX\square-680x38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25725"/>
            <a:ext cx="8012113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67050" y="4953000"/>
            <a:ext cx="5971950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</a:rPr>
              <a:t>Building Phase</a:t>
            </a:r>
          </a:p>
        </p:txBody>
      </p:sp>
      <p:sp>
        <p:nvSpPr>
          <p:cNvPr id="1127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69240C"/>
                </a:solidFill>
              </a:rPr>
              <a:t>© Pennsylvania Department of Education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9B87-AC98-4E8D-ACB1-594A0D49EE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02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5078"/>
            <a:ext cx="7772400" cy="16494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ea typeface="+mj-ea"/>
                <a:cs typeface="+mj-cs"/>
              </a:rPr>
              <a:t>Module two: tools For Building assessment Items and Tasks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0DD8370-BE48-4914-B880-23F250186D50}" type="slidenum">
              <a:rPr lang="en-US" altLang="en-US" sz="1100" smtClean="0">
                <a:solidFill>
                  <a:srgbClr val="FFFFFF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pic>
        <p:nvPicPr>
          <p:cNvPr id="12292" name="Picture 16" descr="C:\Users\David\AppData\Local\Microsoft\Windows\Temporary Internet Files\Content.IE5\UXKGHKRO\3598354421_746fd42153_z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2116138" cy="387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76600" y="2133600"/>
            <a:ext cx="5257800" cy="3886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455613" lvl="2" indent="-171450">
              <a:buFont typeface="Wingdings" pitchFamily="2" charset="2"/>
              <a:buChar char="§"/>
              <a:defRPr/>
            </a:pPr>
            <a:r>
              <a:rPr lang="en-US" altLang="en-US" sz="2000" b="1" dirty="0"/>
              <a:t>Selected Response (SR)</a:t>
            </a:r>
          </a:p>
          <a:p>
            <a:pPr marL="1543050" lvl="3" indent="-171450">
              <a:buFontTx/>
              <a:buChar char="•"/>
              <a:defRPr/>
            </a:pPr>
            <a:r>
              <a:rPr lang="en-US" altLang="en-US" sz="2000" dirty="0"/>
              <a:t>Stand-Alone</a:t>
            </a:r>
          </a:p>
          <a:p>
            <a:pPr marL="1543050" lvl="3" indent="-171450">
              <a:buFontTx/>
              <a:buChar char="•"/>
              <a:defRPr/>
            </a:pPr>
            <a:r>
              <a:rPr lang="en-US" altLang="en-US" sz="2000" dirty="0"/>
              <a:t>Passage-Based</a:t>
            </a:r>
          </a:p>
          <a:p>
            <a:pPr marL="1543050" lvl="3" indent="-171450">
              <a:buFontTx/>
              <a:buChar char="•"/>
              <a:defRPr/>
            </a:pPr>
            <a:r>
              <a:rPr lang="en-US" altLang="en-US" sz="2000" dirty="0"/>
              <a:t>Evidence-Based</a:t>
            </a:r>
          </a:p>
          <a:p>
            <a:pPr marL="455613" lvl="2" indent="-171450">
              <a:buFont typeface="Wingdings" pitchFamily="2" charset="2"/>
              <a:buChar char="§"/>
              <a:defRPr/>
            </a:pPr>
            <a:r>
              <a:rPr lang="en-US" altLang="en-US" sz="2000" b="1" dirty="0"/>
              <a:t>Short Constructed Response (SCR)</a:t>
            </a:r>
          </a:p>
          <a:p>
            <a:pPr marL="1543050" lvl="3" indent="-171450">
              <a:buFontTx/>
              <a:buChar char="•"/>
              <a:defRPr/>
            </a:pPr>
            <a:r>
              <a:rPr lang="en-US" altLang="en-US" sz="2000" dirty="0"/>
              <a:t>Stand-Alone</a:t>
            </a:r>
          </a:p>
          <a:p>
            <a:pPr marL="1543050" lvl="3" indent="-171450">
              <a:buFontTx/>
              <a:buChar char="•"/>
              <a:defRPr/>
            </a:pPr>
            <a:r>
              <a:rPr lang="en-US" altLang="en-US" sz="2000" dirty="0"/>
              <a:t>Passage-Based</a:t>
            </a:r>
          </a:p>
          <a:p>
            <a:pPr marL="455613" lvl="2" indent="-171450">
              <a:buFont typeface="Wingdings" pitchFamily="2" charset="2"/>
              <a:buChar char="§"/>
              <a:defRPr/>
            </a:pPr>
            <a:r>
              <a:rPr lang="en-US" altLang="en-US" sz="2000" b="1" dirty="0"/>
              <a:t>Extended Constructed Response (ECR)</a:t>
            </a:r>
          </a:p>
          <a:p>
            <a:pPr marL="1543050" lvl="3" indent="-171450">
              <a:buFontTx/>
              <a:buChar char="•"/>
              <a:defRPr/>
            </a:pPr>
            <a:r>
              <a:rPr lang="en-US" altLang="en-US" sz="2000" dirty="0"/>
              <a:t>Stand-Alone</a:t>
            </a:r>
          </a:p>
          <a:p>
            <a:pPr marL="1543050" lvl="3" indent="-171450">
              <a:buFontTx/>
              <a:buChar char="•"/>
              <a:defRPr/>
            </a:pPr>
            <a:r>
              <a:rPr lang="en-US" altLang="en-US" sz="2000" dirty="0"/>
              <a:t>Text-Dependent Analysis </a:t>
            </a:r>
          </a:p>
          <a:p>
            <a:pPr marL="455613" lvl="2" indent="-171450">
              <a:buFont typeface="Wingdings" pitchFamily="2" charset="2"/>
              <a:buChar char="§"/>
              <a:defRPr/>
            </a:pPr>
            <a:r>
              <a:rPr lang="en-US" altLang="en-US" sz="2000" b="1" dirty="0"/>
              <a:t>Performance Task (PT)</a:t>
            </a:r>
          </a:p>
          <a:p>
            <a:pPr marL="1543050" lvl="3" indent="-171450">
              <a:buFontTx/>
              <a:buChar char="•"/>
              <a:defRPr/>
            </a:pPr>
            <a:r>
              <a:rPr lang="en-US" altLang="en-US" sz="2000" dirty="0"/>
              <a:t>Multi-Day Task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209800"/>
            <a:ext cx="576197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dirty="0"/>
              <a:t>Template 2.1</a:t>
            </a:r>
          </a:p>
        </p:txBody>
      </p:sp>
    </p:spTree>
    <p:extLst>
      <p:ext uri="{BB962C8B-B14F-4D97-AF65-F5344CB8AC3E}">
        <p14:creationId xmlns:p14="http://schemas.microsoft.com/office/powerpoint/2010/main" val="1179298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is buried in Grant’s Tomb?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John F. Kennedy’s Family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Dr. Seuss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Julia Grant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Grant Woods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General Ulysses S. Grant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Answers c and e are correct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Answers d and e are correct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Pennsylvania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9B87-AC98-4E8D-ACB1-594A0D49EE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1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largest mausoleum in North America, built in 1897, is in New York City as a testament to a people’s gratitude for what person?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Frederick Douglas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Ulysses S. Grant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Harriet Tubman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William M. “Boss” Tweed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Pennsylvania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9B87-AC98-4E8D-ACB1-594A0D49EE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58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03CE-7951-4517-9E4D-D9878C44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019300"/>
            <a:ext cx="8229600" cy="2819400"/>
          </a:xfrm>
        </p:spPr>
        <p:txBody>
          <a:bodyPr>
            <a:normAutofit/>
          </a:bodyPr>
          <a:lstStyle/>
          <a:p>
            <a:r>
              <a:rPr lang="en-US" sz="8000" dirty="0"/>
              <a:t>Score</a:t>
            </a:r>
          </a:p>
        </p:txBody>
      </p:sp>
    </p:spTree>
    <p:extLst>
      <p:ext uri="{BB962C8B-B14F-4D97-AF65-F5344CB8AC3E}">
        <p14:creationId xmlns:p14="http://schemas.microsoft.com/office/powerpoint/2010/main" val="2551086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1898-ABDC-4648-9B58-2C2660D31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Module 3.1.1</a:t>
            </a:r>
            <a:endParaRPr lang="en-US" sz="5400" b="1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4D39FF5C-82BE-458B-970D-88D2812C2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295400"/>
            <a:ext cx="8591550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5400" b="1">
                <a:solidFill>
                  <a:srgbClr val="0070C0"/>
                </a:solidFill>
                <a:ea typeface="ＭＳ Ｐゴシック" panose="020B0600070205080204" pitchFamily="34" charset="-128"/>
              </a:rPr>
              <a:t>Scoring Keys</a:t>
            </a:r>
            <a:endParaRPr lang="en-US" altLang="en-US" sz="5400" b="1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for use with</a:t>
            </a:r>
            <a:endParaRPr lang="en-US" altLang="en-US" sz="5400" b="1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4400" b="1">
                <a:ea typeface="ＭＳ Ｐゴシック" panose="020B0600070205080204" pitchFamily="34" charset="-128"/>
              </a:rPr>
              <a:t>Selected Response (SR) Items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2800" b="1">
                <a:ea typeface="ＭＳ Ｐゴシック" panose="020B0600070205080204" pitchFamily="34" charset="-128"/>
              </a:rPr>
              <a:t>1. SR Stand-Alone Items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2800" b="1">
                <a:ea typeface="ＭＳ Ｐゴシック" panose="020B0600070205080204" pitchFamily="34" charset="-128"/>
              </a:rPr>
              <a:t>2. SR Passage Based Items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2800" b="1">
                <a:ea typeface="ＭＳ Ｐゴシック" panose="020B0600070205080204" pitchFamily="34" charset="-128"/>
              </a:rPr>
              <a:t>3. SR Evidence Based Items</a:t>
            </a:r>
          </a:p>
        </p:txBody>
      </p:sp>
      <p:sp>
        <p:nvSpPr>
          <p:cNvPr id="18436" name="TextBox 3">
            <a:extLst>
              <a:ext uri="{FF2B5EF4-FFF2-40B4-BE49-F238E27FC236}">
                <a16:creationId xmlns:a16="http://schemas.microsoft.com/office/drawing/2014/main" id="{369E3A88-E981-4249-9413-5604FB491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324600"/>
            <a:ext cx="3619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8437" name="Footer Placeholder 2">
            <a:extLst>
              <a:ext uri="{FF2B5EF4-FFF2-40B4-BE49-F238E27FC236}">
                <a16:creationId xmlns:a16="http://schemas.microsoft.com/office/drawing/2014/main" id="{91CC5369-A85A-469D-98DC-E9F92753DA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69240C"/>
                </a:solidFill>
              </a:rPr>
              <a:t>© Pennsylvania Department of Education</a:t>
            </a:r>
          </a:p>
        </p:txBody>
      </p:sp>
      <p:pic>
        <p:nvPicPr>
          <p:cNvPr id="18438" name="Picture 6" descr="C:\Users\David\AppData\Local\Microsoft\Windows\Temporary Internet Files\Content.IE5\27SRKF7B\Thumbs-Up_Thumbs_Down[1].jpg">
            <a:extLst>
              <a:ext uri="{FF2B5EF4-FFF2-40B4-BE49-F238E27FC236}">
                <a16:creationId xmlns:a16="http://schemas.microsoft.com/office/drawing/2014/main" id="{8D704EFD-D518-4D57-817F-2D5F8206E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4852988"/>
            <a:ext cx="25717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253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4">
            <a:extLst>
              <a:ext uri="{FF2B5EF4-FFF2-40B4-BE49-F238E27FC236}">
                <a16:creationId xmlns:a16="http://schemas.microsoft.com/office/drawing/2014/main" id="{80F1F7EF-A80C-45E8-A125-4681D6941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322388"/>
            <a:ext cx="7543800" cy="480060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altLang="en-US" sz="4800" b="1">
                <a:ea typeface="ＭＳ Ｐゴシック" panose="020B0600070205080204" pitchFamily="34" charset="-128"/>
                <a:cs typeface="Times New Roman" panose="02020603050405020304" pitchFamily="18" charset="0"/>
              </a:rPr>
              <a:t>Participants will be able to:</a:t>
            </a:r>
          </a:p>
          <a:p>
            <a:pPr lvl="1" eaLnBrk="1" hangingPunct="1"/>
            <a:r>
              <a:rPr lang="en-US" altLang="en-US" sz="3200">
                <a:ea typeface="ＭＳ Ｐゴシック" panose="020B0600070205080204" pitchFamily="34" charset="-128"/>
                <a:cs typeface="Times New Roman" panose="02020603050405020304" pitchFamily="18" charset="0"/>
              </a:rPr>
              <a:t>Develop scoring keys and rubrics for assessment items and tasks.  </a:t>
            </a:r>
          </a:p>
          <a:p>
            <a:pPr lvl="1" eaLnBrk="1" hangingPunct="1"/>
            <a:r>
              <a:rPr lang="en-US" altLang="en-US" sz="3200">
                <a:ea typeface="ＭＳ Ｐゴシック" panose="020B0600070205080204" pitchFamily="34" charset="-128"/>
                <a:cs typeface="Times New Roman" panose="02020603050405020304" pitchFamily="18" charset="0"/>
              </a:rPr>
              <a:t>Create scoring guides for scoring keys and rubrics.</a:t>
            </a:r>
          </a:p>
          <a:p>
            <a:pPr lvl="1" eaLnBrk="1" hangingPunct="1"/>
            <a:r>
              <a:rPr lang="en-US" altLang="en-US" sz="3200">
                <a:ea typeface="ＭＳ Ｐゴシック" panose="020B0600070205080204" pitchFamily="34" charset="-128"/>
                <a:cs typeface="Times New Roman" panose="02020603050405020304" pitchFamily="18" charset="0"/>
              </a:rPr>
              <a:t>Engage in practices that eliminate errors in human scoring. </a:t>
            </a: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D8E76AF7-0C2E-4AC5-8B1A-D2BD77280F4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4400" y="6291263"/>
            <a:ext cx="3587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5F62F77-A861-4352-A96B-C2D140F01F04}" type="slidenum">
              <a:rPr lang="en-US" altLang="en-US" sz="1100" b="0" smtClean="0">
                <a:solidFill>
                  <a:srgbClr val="FFFFFF"/>
                </a:solidFill>
              </a:rPr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100" b="0">
              <a:solidFill>
                <a:srgbClr val="FFFFFF"/>
              </a:solidFill>
            </a:endParaRPr>
          </a:p>
        </p:txBody>
      </p:sp>
      <p:sp>
        <p:nvSpPr>
          <p:cNvPr id="14340" name="Subtitle 2">
            <a:extLst>
              <a:ext uri="{FF2B5EF4-FFF2-40B4-BE49-F238E27FC236}">
                <a16:creationId xmlns:a16="http://schemas.microsoft.com/office/drawing/2014/main" id="{847B1215-5B6D-4DBA-8F0E-4C13AB7F33F9}"/>
              </a:ext>
            </a:extLst>
          </p:cNvPr>
          <p:cNvSpPr txBox="1">
            <a:spLocks/>
          </p:cNvSpPr>
          <p:nvPr/>
        </p:nvSpPr>
        <p:spPr bwMode="auto">
          <a:xfrm>
            <a:off x="1371600" y="352425"/>
            <a:ext cx="6229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D34817"/>
              </a:buClr>
              <a:buFontTx/>
              <a:buNone/>
            </a:pPr>
            <a:r>
              <a:rPr lang="en-US" altLang="en-US" sz="4400" b="1">
                <a:solidFill>
                  <a:srgbClr val="000000"/>
                </a:solidFill>
                <a:cs typeface="Times New Roman" panose="02020603050405020304" pitchFamily="18" charset="0"/>
              </a:rPr>
              <a:t>OBJECTIVES</a:t>
            </a:r>
            <a:r>
              <a:rPr lang="en-US" altLang="en-US" sz="5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341" name="Footer Placeholder 1">
            <a:extLst>
              <a:ext uri="{FF2B5EF4-FFF2-40B4-BE49-F238E27FC236}">
                <a16:creationId xmlns:a16="http://schemas.microsoft.com/office/drawing/2014/main" id="{479B83F0-D691-4F58-A50D-73993BE9A3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69240C"/>
                </a:solidFill>
              </a:rPr>
              <a:t>© Pennsylvania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98811425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F4A9D-ECE6-4B29-8815-C215B0292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88" y="152400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Module 3.1.2</a:t>
            </a:r>
            <a:endParaRPr lang="en-US" sz="5400" b="1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08577B8E-357F-4B9C-AEF7-03B8052BE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2038"/>
            <a:ext cx="9109075" cy="57912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5400" b="1" dirty="0">
                <a:solidFill>
                  <a:srgbClr val="0070C0"/>
                </a:solidFill>
                <a:ea typeface="+mn-ea"/>
                <a:cs typeface="+mn-cs"/>
              </a:rPr>
              <a:t>Scoring Rubrics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600" b="1" dirty="0">
                <a:ea typeface="+mn-ea"/>
                <a:cs typeface="+mn-cs"/>
              </a:rPr>
              <a:t>for use with</a:t>
            </a:r>
            <a:endParaRPr lang="en-US" altLang="en-US" sz="3600" b="1" dirty="0">
              <a:ea typeface="+mn-ea"/>
              <a:cs typeface="+mn-cs"/>
            </a:endParaRPr>
          </a:p>
          <a:p>
            <a:pPr eaLnBrk="1" hangingPunct="1">
              <a:buFont typeface="Wingdings" charset="0"/>
              <a:buChar char="§"/>
              <a:defRPr/>
            </a:pPr>
            <a:r>
              <a:rPr lang="en-US" altLang="en-US" sz="2400" b="1" dirty="0">
                <a:ea typeface="+mn-ea"/>
                <a:cs typeface="+mn-cs"/>
              </a:rPr>
              <a:t>Short Constructed Response (SCR)</a:t>
            </a:r>
          </a:p>
          <a:p>
            <a:pPr marL="1096962" lvl="4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dirty="0">
                <a:ea typeface="+mn-ea"/>
              </a:rPr>
              <a:t>4. SCR Stand-Alone Items</a:t>
            </a:r>
          </a:p>
          <a:p>
            <a:pPr marL="1096962" lvl="4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dirty="0">
                <a:ea typeface="+mn-ea"/>
              </a:rPr>
              <a:t>5. SCR Passage Based Items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en-US" altLang="en-US" sz="2400" b="1" dirty="0">
                <a:ea typeface="+mn-ea"/>
                <a:cs typeface="+mn-cs"/>
              </a:rPr>
              <a:t> Extended Constructed Response (ECR)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dirty="0">
                <a:ea typeface="+mn-ea"/>
                <a:cs typeface="+mn-cs"/>
              </a:rPr>
              <a:t>	   6. ECR Stand-Alone Items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dirty="0">
                <a:ea typeface="+mn-ea"/>
                <a:cs typeface="+mn-cs"/>
              </a:rPr>
              <a:t>	   7. ECR TDA Items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en-US" altLang="en-US" sz="2400" b="1" dirty="0">
                <a:ea typeface="+mn-ea"/>
                <a:cs typeface="+mn-cs"/>
              </a:rPr>
              <a:t>Performance Task (PT) Items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dirty="0">
                <a:ea typeface="+mn-ea"/>
                <a:cs typeface="+mn-cs"/>
              </a:rPr>
              <a:t>	   8. Performance Task Items</a:t>
            </a:r>
          </a:p>
        </p:txBody>
      </p:sp>
      <p:sp>
        <p:nvSpPr>
          <p:cNvPr id="28676" name="TextBox 3">
            <a:extLst>
              <a:ext uri="{FF2B5EF4-FFF2-40B4-BE49-F238E27FC236}">
                <a16:creationId xmlns:a16="http://schemas.microsoft.com/office/drawing/2014/main" id="{1B356EDC-3432-4DCD-B617-84376B763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324600"/>
            <a:ext cx="6508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  14</a:t>
            </a:r>
          </a:p>
        </p:txBody>
      </p:sp>
      <p:sp>
        <p:nvSpPr>
          <p:cNvPr id="28677" name="Footer Placeholder 2">
            <a:extLst>
              <a:ext uri="{FF2B5EF4-FFF2-40B4-BE49-F238E27FC236}">
                <a16:creationId xmlns:a16="http://schemas.microsoft.com/office/drawing/2014/main" id="{95AA48C6-1982-4D35-9C67-581502CF2B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69240C"/>
                </a:solidFill>
              </a:rPr>
              <a:t>© Pennsylvania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661182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BBD58-7E5E-4C98-8A42-D7A1E5EF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Definition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B3E459A1-F3CF-4C51-A203-553BDFFC7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063" y="1219200"/>
            <a:ext cx="7772400" cy="51054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ea typeface="ＭＳ Ｐゴシック" panose="020B0600070205080204" pitchFamily="34" charset="-128"/>
              </a:rPr>
              <a:t>Scoring rubrics are…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000" b="1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en-US" altLang="en-US" sz="3200">
                <a:ea typeface="ＭＳ Ｐゴシック" panose="020B0600070205080204" pitchFamily="34" charset="-128"/>
              </a:rPr>
              <a:t>tools used to measure and evaluate students</a:t>
            </a:r>
            <a:r>
              <a:rPr lang="ja-JP" altLang="en-US" sz="3200">
                <a:ea typeface="ＭＳ Ｐゴシック" panose="020B0600070205080204" pitchFamily="34" charset="-128"/>
              </a:rPr>
              <a:t>’</a:t>
            </a:r>
            <a:r>
              <a:rPr lang="en-US" altLang="ja-JP" sz="3200">
                <a:ea typeface="ＭＳ Ｐゴシック" panose="020B0600070205080204" pitchFamily="34" charset="-128"/>
              </a:rPr>
              <a:t> achievement of a task</a:t>
            </a:r>
          </a:p>
          <a:p>
            <a:pPr marL="0" indent="0" eaLnBrk="1" hangingPunct="1"/>
            <a:r>
              <a:rPr lang="en-US" altLang="en-US" sz="3200">
                <a:ea typeface="ＭＳ Ｐゴシック" panose="020B0600070205080204" pitchFamily="34" charset="-128"/>
              </a:rPr>
              <a:t>able to score items based on one or multiple dimensions (criteria)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ea typeface="ＭＳ Ｐゴシック" panose="020B0600070205080204" pitchFamily="34" charset="-128"/>
              </a:rPr>
              <a:t>There are two major types of scoring rubrics:</a:t>
            </a:r>
          </a:p>
          <a:p>
            <a:pPr marL="0" indent="0" eaLnBrk="1" hangingPunct="1"/>
            <a:r>
              <a:rPr lang="en-US" altLang="en-US" sz="3200">
                <a:ea typeface="ＭＳ Ｐゴシック" panose="020B0600070205080204" pitchFamily="34" charset="-128"/>
              </a:rPr>
              <a:t>Holistic (</a:t>
            </a:r>
            <a:r>
              <a:rPr lang="en-US" altLang="en-US" sz="3200" u="sng">
                <a:ea typeface="ＭＳ Ｐゴシック" panose="020B0600070205080204" pitchFamily="34" charset="-128"/>
              </a:rPr>
              <a:t>single</a:t>
            </a:r>
            <a:r>
              <a:rPr lang="en-US" altLang="en-US" sz="3200">
                <a:ea typeface="ＭＳ Ｐゴシック" panose="020B0600070205080204" pitchFamily="34" charset="-128"/>
              </a:rPr>
              <a:t> dimension)</a:t>
            </a:r>
          </a:p>
          <a:p>
            <a:pPr marL="0" indent="0" eaLnBrk="1" hangingPunct="1"/>
            <a:r>
              <a:rPr lang="en-US" altLang="en-US" sz="3200">
                <a:ea typeface="ＭＳ Ｐゴシック" panose="020B0600070205080204" pitchFamily="34" charset="-128"/>
              </a:rPr>
              <a:t>Analytic (</a:t>
            </a:r>
            <a:r>
              <a:rPr lang="en-US" altLang="en-US" sz="3200" u="sng">
                <a:ea typeface="ＭＳ Ｐゴシック" panose="020B0600070205080204" pitchFamily="34" charset="-128"/>
              </a:rPr>
              <a:t>multiple</a:t>
            </a:r>
            <a:r>
              <a:rPr lang="en-US" altLang="en-US" sz="3200">
                <a:ea typeface="ＭＳ Ｐゴシック" panose="020B0600070205080204" pitchFamily="34" charset="-128"/>
              </a:rPr>
              <a:t> dimensions)</a:t>
            </a:r>
          </a:p>
          <a:p>
            <a:pPr lvl="1" eaLnBrk="1" hangingPunct="1"/>
            <a:endParaRPr lang="en-US" altLang="en-US" sz="120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1200">
              <a:ea typeface="ＭＳ Ｐゴシック" panose="020B0600070205080204" pitchFamily="34" charset="-128"/>
            </a:endParaRPr>
          </a:p>
        </p:txBody>
      </p:sp>
      <p:sp>
        <p:nvSpPr>
          <p:cNvPr id="30724" name="TextBox 3">
            <a:extLst>
              <a:ext uri="{FF2B5EF4-FFF2-40B4-BE49-F238E27FC236}">
                <a16:creationId xmlns:a16="http://schemas.microsoft.com/office/drawing/2014/main" id="{B52344B6-96BB-4B11-8DA9-DD032D99A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324600"/>
            <a:ext cx="457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0725" name="Footer Placeholder 3">
            <a:extLst>
              <a:ext uri="{FF2B5EF4-FFF2-40B4-BE49-F238E27FC236}">
                <a16:creationId xmlns:a16="http://schemas.microsoft.com/office/drawing/2014/main" id="{48598BF5-E323-43A0-8BF6-D3C9F7A183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69240C"/>
                </a:solidFill>
              </a:rPr>
              <a:t>© Pennsylvania Department of Education</a:t>
            </a:r>
          </a:p>
        </p:txBody>
      </p:sp>
      <p:pic>
        <p:nvPicPr>
          <p:cNvPr id="30726" name="Picture 7" descr="C:\Users\David\AppData\Local\Microsoft\Windows\Temporary Internet Files\Content.IE5\94M91AU0\rubric[1].gif">
            <a:extLst>
              <a:ext uri="{FF2B5EF4-FFF2-40B4-BE49-F238E27FC236}">
                <a16:creationId xmlns:a16="http://schemas.microsoft.com/office/drawing/2014/main" id="{B2C7C530-A6E8-4D45-97EA-1F0CD95CA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57150"/>
            <a:ext cx="2346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29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Assessment Literacy Series is designed to support the Administration and lead teachers in making changes in local assessments.  </a:t>
            </a:r>
          </a:p>
          <a:p>
            <a:r>
              <a:rPr lang="en-US" dirty="0"/>
              <a:t>The professional development will be designed as PDE being the instructors, and local staff as the facilitators and support for implementation.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Customized Design</a:t>
            </a:r>
          </a:p>
        </p:txBody>
      </p:sp>
    </p:spTree>
    <p:extLst>
      <p:ext uri="{BB962C8B-B14F-4D97-AF65-F5344CB8AC3E}">
        <p14:creationId xmlns:p14="http://schemas.microsoft.com/office/powerpoint/2010/main" val="21134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3600" dirty="0"/>
              <a:t>I do – we do- you do</a:t>
            </a:r>
          </a:p>
          <a:p>
            <a:r>
              <a:rPr lang="en-US" dirty="0"/>
              <a:t>Learning Activities</a:t>
            </a:r>
          </a:p>
          <a:p>
            <a:pPr lvl="1"/>
            <a:r>
              <a:rPr lang="en-US" dirty="0"/>
              <a:t>DOK </a:t>
            </a:r>
          </a:p>
          <a:p>
            <a:pPr lvl="1"/>
            <a:r>
              <a:rPr lang="en-US" dirty="0"/>
              <a:t>Item type identification </a:t>
            </a:r>
          </a:p>
          <a:p>
            <a:pPr lvl="1"/>
            <a:r>
              <a:rPr lang="en-US" dirty="0"/>
              <a:t>Guided Build</a:t>
            </a:r>
          </a:p>
          <a:p>
            <a:pPr lvl="1"/>
            <a:r>
              <a:rPr lang="en-US" dirty="0"/>
              <a:t>Guided Score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6CE1BD9-8F44-40E4-8975-BBBDB6C1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in our delivery</a:t>
            </a:r>
          </a:p>
        </p:txBody>
      </p:sp>
    </p:spTree>
    <p:extLst>
      <p:ext uri="{BB962C8B-B14F-4D97-AF65-F5344CB8AC3E}">
        <p14:creationId xmlns:p14="http://schemas.microsoft.com/office/powerpoint/2010/main" val="2131093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B9C4-6C3F-40CC-9CA8-20E1AF12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69BD3-0F63-4CC8-8AB5-FEA1F8146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Administration will be responsible for follow up scheduling of facilities, time and material distribution. </a:t>
            </a:r>
          </a:p>
          <a:p>
            <a:r>
              <a:rPr lang="en-US" dirty="0"/>
              <a:t>Facilitators time for accountability protocols (Professional Learning Communities, support for reviewing design, build and score in the classroom)</a:t>
            </a:r>
          </a:p>
          <a:p>
            <a:r>
              <a:rPr lang="en-US" dirty="0"/>
              <a:t>Set the standard for accountability and follow through</a:t>
            </a:r>
          </a:p>
        </p:txBody>
      </p:sp>
    </p:spTree>
    <p:extLst>
      <p:ext uri="{BB962C8B-B14F-4D97-AF65-F5344CB8AC3E}">
        <p14:creationId xmlns:p14="http://schemas.microsoft.com/office/powerpoint/2010/main" val="1065716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BA3E-2846-4C65-A7D5-93C1F367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PDE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1ADAC-0396-4A73-8DB9-55DE9F80D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and deliver the trainings to facilitators for half day sessions</a:t>
            </a:r>
          </a:p>
          <a:p>
            <a:r>
              <a:rPr lang="en-US" dirty="0"/>
              <a:t>Prepare and deliver trainings to staff and faculty for full day sessions</a:t>
            </a:r>
          </a:p>
          <a:p>
            <a:r>
              <a:rPr lang="en-US" dirty="0"/>
              <a:t>Support Administration </a:t>
            </a:r>
            <a:r>
              <a:rPr lang="en-US"/>
              <a:t>in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86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r>
              <a:rPr lang="en-US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418859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715A-D1E2-4840-A245-83714C10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621F8-89E0-4623-AA19-2A60B7641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/>
          </a:bodyPr>
          <a:lstStyle/>
          <a:p>
            <a:r>
              <a:rPr lang="en-US" sz="4800" dirty="0"/>
              <a:t>Design</a:t>
            </a:r>
          </a:p>
          <a:p>
            <a:r>
              <a:rPr lang="en-US" sz="4800" dirty="0"/>
              <a:t>Build</a:t>
            </a:r>
          </a:p>
          <a:p>
            <a:r>
              <a:rPr lang="en-US" sz="4800" dirty="0"/>
              <a:t>Score</a:t>
            </a:r>
            <a:r>
              <a:rPr lang="en-US" sz="4000" dirty="0"/>
              <a:t> 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944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C9C5E-F4A1-405A-B680-8C78B660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2590800"/>
          </a:xfrm>
        </p:spPr>
        <p:txBody>
          <a:bodyPr>
            <a:normAutofit/>
          </a:bodyPr>
          <a:lstStyle/>
          <a:p>
            <a:r>
              <a:rPr lang="en-US" sz="8000" dirty="0"/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66089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ea typeface="+mj-ea"/>
                <a:cs typeface="+mj-cs"/>
              </a:rPr>
              <a:t> What Does It mean to “Design” an Assessment?</a:t>
            </a:r>
          </a:p>
        </p:txBody>
      </p:sp>
      <p:sp>
        <p:nvSpPr>
          <p:cNvPr id="11268" name="Slide Number Placeholder 3"/>
          <p:cNvSpPr txBox="1">
            <a:spLocks/>
          </p:cNvSpPr>
          <p:nvPr/>
        </p:nvSpPr>
        <p:spPr bwMode="auto">
          <a:xfrm>
            <a:off x="8458200" y="6264275"/>
            <a:ext cx="479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7F49441-8F6A-4824-A0D2-6B641F03C3D9}" type="slidenum">
              <a:rPr lang="en-US" altLang="en-US" sz="1400" b="1">
                <a:solidFill>
                  <a:srgbClr val="FFFFFF"/>
                </a:solidFill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b="1">
              <a:solidFill>
                <a:srgbClr val="FFFFFF"/>
              </a:solidFill>
            </a:endParaRPr>
          </a:p>
        </p:txBody>
      </p:sp>
      <p:pic>
        <p:nvPicPr>
          <p:cNvPr id="11269" name="Picture 2" descr="C:\Users\David\AppData\Local\Microsoft\Windows\Temporary Internet Files\Content.IE5\CK1TFFGX\blueprint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958975"/>
            <a:ext cx="6477000" cy="4305300"/>
          </a:xfrm>
        </p:spPr>
      </p:pic>
      <p:pic>
        <p:nvPicPr>
          <p:cNvPr id="6" name="Picture 5" descr="http://homeroom.pdesas.org/images/header_logo.png"/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152400"/>
            <a:ext cx="118872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228600" y="1284288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itchFamily="34" charset="0"/>
              </a:rPr>
              <a:t>PM2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1F39-DFCB-4B1D-9A5A-668243B704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6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4"/>
          <p:cNvSpPr>
            <a:spLocks noGrp="1"/>
          </p:cNvSpPr>
          <p:nvPr>
            <p:ph idx="1"/>
          </p:nvPr>
        </p:nvSpPr>
        <p:spPr>
          <a:xfrm>
            <a:off x="1143000" y="3717925"/>
            <a:ext cx="7794625" cy="254635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SzPct val="80000"/>
              <a:buFont typeface="Wingdings" pitchFamily="2" charset="2"/>
              <a:buNone/>
            </a:pPr>
            <a:r>
              <a:rPr lang="en-US" altLang="en-US" sz="3600" dirty="0">
                <a:ea typeface="ＭＳ Ｐゴシック" pitchFamily="34" charset="-128"/>
              </a:rPr>
              <a:t>An assessment’s purpose statement outlines </a:t>
            </a:r>
            <a:r>
              <a:rPr lang="en-US" altLang="en-US" sz="3600" dirty="0">
                <a:solidFill>
                  <a:srgbClr val="9E3611"/>
                </a:solidFill>
                <a:ea typeface="ＭＳ Ｐゴシック" pitchFamily="34" charset="-128"/>
              </a:rPr>
              <a:t>why</a:t>
            </a:r>
            <a:r>
              <a:rPr lang="en-US" altLang="en-US" sz="3600" dirty="0">
                <a:solidFill>
                  <a:srgbClr val="000000"/>
                </a:solidFill>
                <a:ea typeface="ＭＳ Ｐゴシック" pitchFamily="34" charset="-128"/>
              </a:rPr>
              <a:t> the assessment was developed, </a:t>
            </a:r>
            <a:r>
              <a:rPr lang="en-US" altLang="en-US" sz="3600" dirty="0">
                <a:solidFill>
                  <a:srgbClr val="9E3611"/>
                </a:solidFill>
                <a:ea typeface="ＭＳ Ｐゴシック" pitchFamily="34" charset="-128"/>
              </a:rPr>
              <a:t>what</a:t>
            </a:r>
            <a:r>
              <a:rPr lang="en-US" altLang="en-US" sz="3600" dirty="0">
                <a:ea typeface="ＭＳ Ｐゴシック" pitchFamily="34" charset="-128"/>
              </a:rPr>
              <a:t> the assessment is measuring, and </a:t>
            </a:r>
            <a:r>
              <a:rPr lang="en-US" altLang="en-US" sz="3600" dirty="0">
                <a:solidFill>
                  <a:srgbClr val="9E3611"/>
                </a:solidFill>
                <a:ea typeface="ＭＳ Ｐゴシック" pitchFamily="34" charset="-128"/>
              </a:rPr>
              <a:t>how</a:t>
            </a:r>
            <a:r>
              <a:rPr lang="en-US" altLang="en-US" sz="3600" dirty="0">
                <a:ea typeface="ＭＳ Ｐゴシック" pitchFamily="34" charset="-128"/>
              </a:rPr>
              <a:t> the results (scores) can be used.</a:t>
            </a:r>
          </a:p>
        </p:txBody>
      </p:sp>
      <p:sp>
        <p:nvSpPr>
          <p:cNvPr id="22531" name="Subtitle 2"/>
          <p:cNvSpPr txBox="1">
            <a:spLocks/>
          </p:cNvSpPr>
          <p:nvPr/>
        </p:nvSpPr>
        <p:spPr bwMode="auto">
          <a:xfrm>
            <a:off x="990600" y="304800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FontTx/>
              <a:buNone/>
            </a:pPr>
            <a:r>
              <a:rPr lang="en-US" altLang="en-US" sz="4400" b="1"/>
              <a:t> </a:t>
            </a:r>
          </a:p>
        </p:txBody>
      </p:sp>
      <p:sp>
        <p:nvSpPr>
          <p:cNvPr id="22532" name="Subtitle 2"/>
          <p:cNvSpPr txBox="1">
            <a:spLocks/>
          </p:cNvSpPr>
          <p:nvPr/>
        </p:nvSpPr>
        <p:spPr bwMode="auto">
          <a:xfrm>
            <a:off x="449263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FontTx/>
              <a:buNone/>
            </a:pPr>
            <a:r>
              <a:rPr lang="en-US" altLang="en-US" sz="4400" b="1">
                <a:cs typeface="Times New Roman" pitchFamily="18" charset="0"/>
              </a:rPr>
              <a:t>PURPOSE STATEMENT 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458200" y="6264275"/>
            <a:ext cx="4794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100" b="1" kern="1200" spc="-7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13</a:t>
            </a:r>
          </a:p>
        </p:txBody>
      </p:sp>
      <p:pic>
        <p:nvPicPr>
          <p:cNvPr id="22535" name="Picture 13" descr="C:\Users\David\AppData\Local\Microsoft\Windows\Temporary Internet Files\Content.IE5\27SRKF7B\Maysix_Why-what-ho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90588"/>
            <a:ext cx="7688263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28600" y="1219201"/>
            <a:ext cx="762000" cy="505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dirty="0"/>
              <a:t>Template #1.1: Creating an Assessment’s Purpose Statement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1F39-DFCB-4B1D-9A5A-668243B704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821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189"/>
            <a:ext cx="7772400" cy="73501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ea typeface="+mj-ea"/>
                <a:cs typeface="+mj-cs"/>
              </a:rPr>
              <a:t>Blueprints support purpose</a:t>
            </a:r>
          </a:p>
        </p:txBody>
      </p:sp>
      <p:sp>
        <p:nvSpPr>
          <p:cNvPr id="45060" name="Slide Number Placeholder 3"/>
          <p:cNvSpPr txBox="1">
            <a:spLocks/>
          </p:cNvSpPr>
          <p:nvPr/>
        </p:nvSpPr>
        <p:spPr bwMode="auto">
          <a:xfrm>
            <a:off x="8458200" y="6264275"/>
            <a:ext cx="479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Rockwell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52B6518-39DB-47B2-BB34-DEAFBD049932}" type="slidenum">
              <a:rPr lang="en-US" altLang="en-US" sz="1400" b="1">
                <a:solidFill>
                  <a:srgbClr val="FFFFFF"/>
                </a:solidFill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b="1">
              <a:solidFill>
                <a:srgbClr val="FFFFFF"/>
              </a:solidFill>
            </a:endParaRPr>
          </a:p>
        </p:txBody>
      </p:sp>
      <p:pic>
        <p:nvPicPr>
          <p:cNvPr id="45061" name="Picture 4" descr="C:\Users\David\AppData\Local\Microsoft\Windows\Temporary Internet Files\Content.IE5\27SRKF7B\constructaplanepla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88" y="3886200"/>
            <a:ext cx="5216525" cy="237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2" name="Picture 5" descr="C:\Users\David\AppData\Local\Microsoft\Windows\Temporary Internet Files\Content.IE5\94M91AU0\Front-Panel_601937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219200"/>
            <a:ext cx="5016500" cy="2363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7850" y="1457325"/>
            <a:ext cx="5622925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If the purpose is to build a cruise ship, 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3468688" y="2895600"/>
            <a:ext cx="5216525" cy="1144588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this may not be the best blueprint!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1F39-DFCB-4B1D-9A5A-668243B704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5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1F39-DFCB-4B1D-9A5A-668243B704E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304800"/>
          <a:ext cx="8229601" cy="6029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8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55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5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2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92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9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92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529566">
                <a:tc gridSpan="13"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Assessment Title: ______________________________     Department:   ______________________      </a:t>
                      </a:r>
                    </a:p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Grade level: ____           </a:t>
                      </a:r>
                    </a:p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Assessment Purpose: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396">
                <a:tc rowSpan="2"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Item/</a:t>
                      </a:r>
                    </a:p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Scoring Criteria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Item/Criteria Type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DOK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3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Points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Points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Points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EP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Points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DoK</a:t>
                      </a:r>
                      <a:r>
                        <a:rPr lang="en-US" sz="1800" dirty="0">
                          <a:effectLst/>
                        </a:rPr>
                        <a:t> 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DoK</a:t>
                      </a:r>
                      <a:r>
                        <a:rPr lang="en-US" sz="1800" dirty="0">
                          <a:effectLst/>
                        </a:rPr>
                        <a:t> 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DoK</a:t>
                      </a:r>
                      <a:r>
                        <a:rPr lang="en-US" sz="1800" dirty="0">
                          <a:effectLst/>
                        </a:rPr>
                        <a:t> 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DoK</a:t>
                      </a:r>
                      <a:r>
                        <a:rPr lang="en-US" sz="1800" dirty="0">
                          <a:effectLst/>
                        </a:rPr>
                        <a:t> 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009"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617"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882"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96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16C1-AC11-4766-8814-0C7D0DB28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2286000"/>
          </a:xfrm>
        </p:spPr>
        <p:txBody>
          <a:bodyPr>
            <a:normAutofit/>
          </a:bodyPr>
          <a:lstStyle/>
          <a:p>
            <a:r>
              <a:rPr lang="en-US" sz="8000" dirty="0"/>
              <a:t>Build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7988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1527</Words>
  <Application>Microsoft Office PowerPoint</Application>
  <PresentationFormat>On-screen Show (4:3)</PresentationFormat>
  <Paragraphs>267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Rockwell</vt:lpstr>
      <vt:lpstr>Times New Roman</vt:lpstr>
      <vt:lpstr>Wingdings</vt:lpstr>
      <vt:lpstr>Office Theme</vt:lpstr>
      <vt:lpstr>Assessment Literacy</vt:lpstr>
      <vt:lpstr>What to expect in our delivery</vt:lpstr>
      <vt:lpstr>Components</vt:lpstr>
      <vt:lpstr>Design</vt:lpstr>
      <vt:lpstr> What Does It mean to “Design” an Assessment?</vt:lpstr>
      <vt:lpstr>PowerPoint Presentation</vt:lpstr>
      <vt:lpstr>Blueprints support purpose</vt:lpstr>
      <vt:lpstr>PowerPoint Presentation</vt:lpstr>
      <vt:lpstr>Build</vt:lpstr>
      <vt:lpstr>What is the role of assessment items and forms?</vt:lpstr>
      <vt:lpstr>Module two: tools For Building assessment Items and Tasks</vt:lpstr>
      <vt:lpstr>SAMPLE</vt:lpstr>
      <vt:lpstr>Improvement SAMPLE</vt:lpstr>
      <vt:lpstr>Score</vt:lpstr>
      <vt:lpstr>Module 3.1.1</vt:lpstr>
      <vt:lpstr>PowerPoint Presentation</vt:lpstr>
      <vt:lpstr>Module 3.1.2</vt:lpstr>
      <vt:lpstr>Definition</vt:lpstr>
      <vt:lpstr>Customized Design</vt:lpstr>
      <vt:lpstr>Administration Roles</vt:lpstr>
      <vt:lpstr>PDE Roles</vt:lpstr>
      <vt:lpstr>Thanks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Facilitator Meeting</dc:title>
  <dc:creator>Flaherty, Sally</dc:creator>
  <cp:lastModifiedBy>Flaherty, Sally</cp:lastModifiedBy>
  <cp:revision>15</cp:revision>
  <dcterms:created xsi:type="dcterms:W3CDTF">2016-10-04T17:58:34Z</dcterms:created>
  <dcterms:modified xsi:type="dcterms:W3CDTF">2018-05-02T14:06:36Z</dcterms:modified>
</cp:coreProperties>
</file>