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2" r:id="rId1"/>
  </p:sldMasterIdLst>
  <p:notesMasterIdLst>
    <p:notesMasterId r:id="rId40"/>
  </p:notesMasterIdLst>
  <p:handoutMasterIdLst>
    <p:handoutMasterId r:id="rId41"/>
  </p:handoutMasterIdLst>
  <p:sldIdLst>
    <p:sldId id="256" r:id="rId2"/>
    <p:sldId id="309" r:id="rId3"/>
    <p:sldId id="415" r:id="rId4"/>
    <p:sldId id="342" r:id="rId5"/>
    <p:sldId id="341" r:id="rId6"/>
    <p:sldId id="312" r:id="rId7"/>
    <p:sldId id="390" r:id="rId8"/>
    <p:sldId id="344" r:id="rId9"/>
    <p:sldId id="320" r:id="rId10"/>
    <p:sldId id="321" r:id="rId11"/>
    <p:sldId id="316" r:id="rId12"/>
    <p:sldId id="313" r:id="rId13"/>
    <p:sldId id="355" r:id="rId14"/>
    <p:sldId id="412" r:id="rId15"/>
    <p:sldId id="418" r:id="rId16"/>
    <p:sldId id="414" r:id="rId17"/>
    <p:sldId id="356" r:id="rId18"/>
    <p:sldId id="395" r:id="rId19"/>
    <p:sldId id="348" r:id="rId20"/>
    <p:sldId id="387" r:id="rId21"/>
    <p:sldId id="349" r:id="rId22"/>
    <p:sldId id="417" r:id="rId23"/>
    <p:sldId id="359" r:id="rId24"/>
    <p:sldId id="396" r:id="rId25"/>
    <p:sldId id="362" r:id="rId26"/>
    <p:sldId id="397" r:id="rId27"/>
    <p:sldId id="377" r:id="rId28"/>
    <p:sldId id="398" r:id="rId29"/>
    <p:sldId id="413" r:id="rId30"/>
    <p:sldId id="381" r:id="rId31"/>
    <p:sldId id="409" r:id="rId32"/>
    <p:sldId id="410" r:id="rId33"/>
    <p:sldId id="411" r:id="rId34"/>
    <p:sldId id="369" r:id="rId35"/>
    <p:sldId id="382" r:id="rId36"/>
    <p:sldId id="399" r:id="rId37"/>
    <p:sldId id="416" r:id="rId38"/>
    <p:sldId id="379"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2233" autoAdjust="0"/>
  </p:normalViewPr>
  <p:slideViewPr>
    <p:cSldViewPr>
      <p:cViewPr varScale="1">
        <p:scale>
          <a:sx n="101" d="100"/>
          <a:sy n="101" d="100"/>
        </p:scale>
        <p:origin x="126" y="19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A926FE0-29ED-4669-8833-5A3E703AA30F}" type="datetimeFigureOut">
              <a:rPr lang="en-US" smtClean="0"/>
              <a:t>11/27/2019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r>
              <a:rPr lang="en-US" smtClean="0"/>
              <a:t>Courtesy Brulles and Brown, 2014</a:t>
            </a: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CC84246-D845-48D2-84EB-017D4FC568DF}" type="slidenum">
              <a:rPr lang="en-US" smtClean="0"/>
              <a:t>‹#›</a:t>
            </a:fld>
            <a:endParaRPr lang="en-US"/>
          </a:p>
        </p:txBody>
      </p:sp>
    </p:spTree>
    <p:extLst>
      <p:ext uri="{BB962C8B-B14F-4D97-AF65-F5344CB8AC3E}">
        <p14:creationId xmlns:p14="http://schemas.microsoft.com/office/powerpoint/2010/main" val="149714193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DC31F6B-FFDE-4DAB-9B8F-CEC00EE6D0CE}" type="datetimeFigureOut">
              <a:rPr lang="en-US" smtClean="0"/>
              <a:t>11/27/2019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Courtesy Brulles and Brown, 2014</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7633D11-EB2C-43F2-9A82-7576FD2055A5}" type="slidenum">
              <a:rPr lang="en-US" smtClean="0"/>
              <a:t>‹#›</a:t>
            </a:fld>
            <a:endParaRPr lang="en-US"/>
          </a:p>
        </p:txBody>
      </p:sp>
    </p:spTree>
    <p:extLst>
      <p:ext uri="{BB962C8B-B14F-4D97-AF65-F5344CB8AC3E}">
        <p14:creationId xmlns:p14="http://schemas.microsoft.com/office/powerpoint/2010/main" val="416375852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Cheryl and Tanya introduce</a:t>
            </a:r>
            <a:r>
              <a:rPr lang="en-US" baseline="0" dirty="0" smtClean="0"/>
              <a:t> themselves.</a:t>
            </a:r>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1</a:t>
            </a:fld>
            <a:endParaRPr lang="en-US"/>
          </a:p>
        </p:txBody>
      </p:sp>
    </p:spTree>
    <p:extLst>
      <p:ext uri="{BB962C8B-B14F-4D97-AF65-F5344CB8AC3E}">
        <p14:creationId xmlns:p14="http://schemas.microsoft.com/office/powerpoint/2010/main" val="1054887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Cheryl</a:t>
            </a:r>
          </a:p>
        </p:txBody>
      </p:sp>
      <p:sp>
        <p:nvSpPr>
          <p:cNvPr id="175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itchFamily="34" charset="0"/>
                <a:cs typeface="Arial" pitchFamily="34" charset="0"/>
              </a:defRPr>
            </a:lvl1pPr>
            <a:lvl2pPr marL="742909" indent="-285734">
              <a:defRPr>
                <a:solidFill>
                  <a:schemeClr val="tx1"/>
                </a:solidFill>
                <a:latin typeface="Gill Sans MT" pitchFamily="34" charset="0"/>
                <a:cs typeface="Arial" pitchFamily="34" charset="0"/>
              </a:defRPr>
            </a:lvl2pPr>
            <a:lvl3pPr marL="1142937" indent="-228587">
              <a:defRPr>
                <a:solidFill>
                  <a:schemeClr val="tx1"/>
                </a:solidFill>
                <a:latin typeface="Gill Sans MT" pitchFamily="34" charset="0"/>
                <a:cs typeface="Arial" pitchFamily="34" charset="0"/>
              </a:defRPr>
            </a:lvl3pPr>
            <a:lvl4pPr marL="1600111" indent="-228587">
              <a:defRPr>
                <a:solidFill>
                  <a:schemeClr val="tx1"/>
                </a:solidFill>
                <a:latin typeface="Gill Sans MT" pitchFamily="34" charset="0"/>
                <a:cs typeface="Arial" pitchFamily="34" charset="0"/>
              </a:defRPr>
            </a:lvl4pPr>
            <a:lvl5pPr marL="2057287" indent="-228587">
              <a:defRPr>
                <a:solidFill>
                  <a:schemeClr val="tx1"/>
                </a:solidFill>
                <a:latin typeface="Gill Sans MT" pitchFamily="34" charset="0"/>
                <a:cs typeface="Arial" pitchFamily="34" charset="0"/>
              </a:defRPr>
            </a:lvl5pPr>
            <a:lvl6pPr marL="2514461" indent="-228587" defTabSz="457174" eaLnBrk="0" fontAlgn="base" hangingPunct="0">
              <a:spcBef>
                <a:spcPct val="0"/>
              </a:spcBef>
              <a:spcAft>
                <a:spcPct val="0"/>
              </a:spcAft>
              <a:defRPr>
                <a:solidFill>
                  <a:schemeClr val="tx1"/>
                </a:solidFill>
                <a:latin typeface="Gill Sans MT" pitchFamily="34" charset="0"/>
                <a:cs typeface="Arial" pitchFamily="34" charset="0"/>
              </a:defRPr>
            </a:lvl6pPr>
            <a:lvl7pPr marL="2971635" indent="-228587" defTabSz="457174" eaLnBrk="0" fontAlgn="base" hangingPunct="0">
              <a:spcBef>
                <a:spcPct val="0"/>
              </a:spcBef>
              <a:spcAft>
                <a:spcPct val="0"/>
              </a:spcAft>
              <a:defRPr>
                <a:solidFill>
                  <a:schemeClr val="tx1"/>
                </a:solidFill>
                <a:latin typeface="Gill Sans MT" pitchFamily="34" charset="0"/>
                <a:cs typeface="Arial" pitchFamily="34" charset="0"/>
              </a:defRPr>
            </a:lvl7pPr>
            <a:lvl8pPr marL="3428811" indent="-228587" defTabSz="457174" eaLnBrk="0" fontAlgn="base" hangingPunct="0">
              <a:spcBef>
                <a:spcPct val="0"/>
              </a:spcBef>
              <a:spcAft>
                <a:spcPct val="0"/>
              </a:spcAft>
              <a:defRPr>
                <a:solidFill>
                  <a:schemeClr val="tx1"/>
                </a:solidFill>
                <a:latin typeface="Gill Sans MT" pitchFamily="34" charset="0"/>
                <a:cs typeface="Arial" pitchFamily="34" charset="0"/>
              </a:defRPr>
            </a:lvl8pPr>
            <a:lvl9pPr marL="3885985" indent="-228587" defTabSz="457174" eaLnBrk="0" fontAlgn="base" hangingPunct="0">
              <a:spcBef>
                <a:spcPct val="0"/>
              </a:spcBef>
              <a:spcAft>
                <a:spcPct val="0"/>
              </a:spcAft>
              <a:defRPr>
                <a:solidFill>
                  <a:schemeClr val="tx1"/>
                </a:solidFill>
                <a:latin typeface="Gill Sans MT" pitchFamily="34" charset="0"/>
                <a:cs typeface="Arial" pitchFamily="34" charset="0"/>
              </a:defRPr>
            </a:lvl9pPr>
          </a:lstStyle>
          <a:p>
            <a:fld id="{259C5E52-280F-436E-AE67-4979E2DDE380}" type="slidenum">
              <a:rPr lang="en-US" smtClean="0">
                <a:latin typeface="Calibri" pitchFamily="34" charset="0"/>
              </a:rPr>
              <a:pPr/>
              <a:t>10</a:t>
            </a:fld>
            <a:endParaRPr lang="en-US" smtClean="0">
              <a:latin typeface="Calibri" pitchFamily="34" charset="0"/>
            </a:endParaRPr>
          </a:p>
        </p:txBody>
      </p:sp>
    </p:spTree>
    <p:extLst>
      <p:ext uri="{BB962C8B-B14F-4D97-AF65-F5344CB8AC3E}">
        <p14:creationId xmlns:p14="http://schemas.microsoft.com/office/powerpoint/2010/main" val="1848237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Placeholder 2"/>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Placeholder 3"/>
          <p:cNvSpPr>
            <a:spLocks noGrp="1"/>
          </p:cNvSpPr>
          <p:nvPr>
            <p:ph type="body" idx="1"/>
          </p:nvPr>
        </p:nvSpPr>
        <p:spPr bwMode="auto">
          <a:xfrm>
            <a:off x="701675" y="4416425"/>
            <a:ext cx="5607050" cy="41814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3162" tIns="46582" rIns="93162" bIns="46582" numCol="1" anchor="t" anchorCtr="0" compatLnSpc="1">
            <a:prstTxWarp prst="textNoShape">
              <a:avLst/>
            </a:prstTxWarp>
          </a:bodyPr>
          <a:lstStyle/>
          <a:p>
            <a:r>
              <a:rPr lang="en-US" dirty="0" smtClean="0">
                <a:ea typeface="MS PGothic" pitchFamily="34" charset="-128"/>
              </a:rPr>
              <a:t>Cheryl</a:t>
            </a:r>
          </a:p>
        </p:txBody>
      </p:sp>
      <p:sp>
        <p:nvSpPr>
          <p:cNvPr id="2" name="Footer Placeholder 1"/>
          <p:cNvSpPr>
            <a:spLocks noGrp="1"/>
          </p:cNvSpPr>
          <p:nvPr>
            <p:ph type="ftr" sz="quarter" idx="10"/>
          </p:nvPr>
        </p:nvSpPr>
        <p:spPr/>
        <p:txBody>
          <a:bodyPr/>
          <a:lstStyle/>
          <a:p>
            <a:r>
              <a:rPr lang="en-US" smtClean="0"/>
              <a:t>Courtesy Brulles and Brown, 2014</a:t>
            </a:r>
            <a:endParaRPr lang="en-US"/>
          </a:p>
        </p:txBody>
      </p:sp>
    </p:spTree>
    <p:extLst>
      <p:ext uri="{BB962C8B-B14F-4D97-AF65-F5344CB8AC3E}">
        <p14:creationId xmlns:p14="http://schemas.microsoft.com/office/powerpoint/2010/main" val="1923134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Cheryl</a:t>
            </a:r>
            <a:endParaRPr lang="en-US" dirty="0"/>
          </a:p>
        </p:txBody>
      </p:sp>
      <p:sp>
        <p:nvSpPr>
          <p:cNvPr id="4" name="Slide Number Placeholder 3"/>
          <p:cNvSpPr>
            <a:spLocks noGrp="1"/>
          </p:cNvSpPr>
          <p:nvPr>
            <p:ph type="sldNum" sz="quarter" idx="10"/>
          </p:nvPr>
        </p:nvSpPr>
        <p:spPr/>
        <p:txBody>
          <a:bodyPr/>
          <a:lstStyle/>
          <a:p>
            <a:fld id="{AD1AA52E-2B3B-4BBD-B752-3F43B42B9B0A}" type="slidenum">
              <a:rPr lang="en-US" smtClean="0"/>
              <a:t>12</a:t>
            </a:fld>
            <a:endParaRPr lang="en-US"/>
          </a:p>
        </p:txBody>
      </p:sp>
      <p:sp>
        <p:nvSpPr>
          <p:cNvPr id="5" name="Footer Placeholder 4"/>
          <p:cNvSpPr>
            <a:spLocks noGrp="1"/>
          </p:cNvSpPr>
          <p:nvPr>
            <p:ph type="ftr" sz="quarter" idx="11"/>
          </p:nvPr>
        </p:nvSpPr>
        <p:spPr/>
        <p:txBody>
          <a:bodyPr/>
          <a:lstStyle/>
          <a:p>
            <a:r>
              <a:rPr lang="en-US" smtClean="0"/>
              <a:t>Courtesy Brulles and Brown, 2014</a:t>
            </a:r>
            <a:endParaRPr lang="en-US"/>
          </a:p>
        </p:txBody>
      </p:sp>
    </p:spTree>
    <p:extLst>
      <p:ext uri="{BB962C8B-B14F-4D97-AF65-F5344CB8AC3E}">
        <p14:creationId xmlns:p14="http://schemas.microsoft.com/office/powerpoint/2010/main" val="2246627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Tanya</a:t>
            </a:r>
            <a:endParaRPr lang="en-US" dirty="0"/>
          </a:p>
        </p:txBody>
      </p:sp>
      <p:sp>
        <p:nvSpPr>
          <p:cNvPr id="4" name="Slide Number Placeholder 3"/>
          <p:cNvSpPr>
            <a:spLocks noGrp="1"/>
          </p:cNvSpPr>
          <p:nvPr>
            <p:ph type="sldNum" sz="quarter" idx="10"/>
          </p:nvPr>
        </p:nvSpPr>
        <p:spPr/>
        <p:txBody>
          <a:bodyPr/>
          <a:lstStyle/>
          <a:p>
            <a:fld id="{87633D11-EB2C-43F2-9A82-7576FD2055A5}" type="slidenum">
              <a:rPr lang="en-US" smtClean="0"/>
              <a:t>13</a:t>
            </a:fld>
            <a:endParaRPr lang="en-US" dirty="0"/>
          </a:p>
        </p:txBody>
      </p:sp>
      <p:sp>
        <p:nvSpPr>
          <p:cNvPr id="5" name="Footer Placeholder 4"/>
          <p:cNvSpPr>
            <a:spLocks noGrp="1"/>
          </p:cNvSpPr>
          <p:nvPr>
            <p:ph type="ftr" sz="quarter" idx="11"/>
          </p:nvPr>
        </p:nvSpPr>
        <p:spPr/>
        <p:txBody>
          <a:bodyPr/>
          <a:lstStyle/>
          <a:p>
            <a:r>
              <a:rPr lang="en-US" smtClean="0"/>
              <a:t>Courtesy Brulles and Brown, 2014</a:t>
            </a:r>
            <a:endParaRPr lang="en-US"/>
          </a:p>
        </p:txBody>
      </p:sp>
    </p:spTree>
    <p:extLst>
      <p:ext uri="{BB962C8B-B14F-4D97-AF65-F5344CB8AC3E}">
        <p14:creationId xmlns:p14="http://schemas.microsoft.com/office/powerpoint/2010/main" val="764337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Tanya</a:t>
            </a:r>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14</a:t>
            </a:fld>
            <a:endParaRPr lang="en-US"/>
          </a:p>
        </p:txBody>
      </p:sp>
    </p:spTree>
    <p:extLst>
      <p:ext uri="{BB962C8B-B14F-4D97-AF65-F5344CB8AC3E}">
        <p14:creationId xmlns:p14="http://schemas.microsoft.com/office/powerpoint/2010/main" val="969784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Tanya</a:t>
            </a:r>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16</a:t>
            </a:fld>
            <a:endParaRPr lang="en-US"/>
          </a:p>
        </p:txBody>
      </p:sp>
    </p:spTree>
    <p:extLst>
      <p:ext uri="{BB962C8B-B14F-4D97-AF65-F5344CB8AC3E}">
        <p14:creationId xmlns:p14="http://schemas.microsoft.com/office/powerpoint/2010/main" val="4096291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Tanya</a:t>
            </a:r>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17</a:t>
            </a:fld>
            <a:endParaRPr lang="en-US"/>
          </a:p>
        </p:txBody>
      </p:sp>
    </p:spTree>
    <p:extLst>
      <p:ext uri="{BB962C8B-B14F-4D97-AF65-F5344CB8AC3E}">
        <p14:creationId xmlns:p14="http://schemas.microsoft.com/office/powerpoint/2010/main" val="740001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Cheryl</a:t>
            </a:r>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18</a:t>
            </a:fld>
            <a:endParaRPr lang="en-US"/>
          </a:p>
        </p:txBody>
      </p:sp>
    </p:spTree>
    <p:extLst>
      <p:ext uri="{BB962C8B-B14F-4D97-AF65-F5344CB8AC3E}">
        <p14:creationId xmlns:p14="http://schemas.microsoft.com/office/powerpoint/2010/main" val="740001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Cheryl</a:t>
            </a:r>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19</a:t>
            </a:fld>
            <a:endParaRPr lang="en-US"/>
          </a:p>
        </p:txBody>
      </p:sp>
    </p:spTree>
    <p:extLst>
      <p:ext uri="{BB962C8B-B14F-4D97-AF65-F5344CB8AC3E}">
        <p14:creationId xmlns:p14="http://schemas.microsoft.com/office/powerpoint/2010/main" val="818557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Cheryl</a:t>
            </a:r>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20</a:t>
            </a:fld>
            <a:endParaRPr lang="en-US"/>
          </a:p>
        </p:txBody>
      </p:sp>
    </p:spTree>
    <p:extLst>
      <p:ext uri="{BB962C8B-B14F-4D97-AF65-F5344CB8AC3E}">
        <p14:creationId xmlns:p14="http://schemas.microsoft.com/office/powerpoint/2010/main" val="38039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Tanya</a:t>
            </a:r>
            <a:endParaRPr lang="en-US" dirty="0"/>
          </a:p>
        </p:txBody>
      </p:sp>
      <p:sp>
        <p:nvSpPr>
          <p:cNvPr id="4" name="Slide Number Placeholder 3"/>
          <p:cNvSpPr>
            <a:spLocks noGrp="1"/>
          </p:cNvSpPr>
          <p:nvPr>
            <p:ph type="sldNum" sz="quarter" idx="10"/>
          </p:nvPr>
        </p:nvSpPr>
        <p:spPr/>
        <p:txBody>
          <a:bodyPr/>
          <a:lstStyle/>
          <a:p>
            <a:fld id="{87633D11-EB2C-43F2-9A82-7576FD2055A5}" type="slidenum">
              <a:rPr lang="en-US" smtClean="0"/>
              <a:t>2</a:t>
            </a:fld>
            <a:endParaRPr lang="en-US" dirty="0"/>
          </a:p>
        </p:txBody>
      </p:sp>
      <p:sp>
        <p:nvSpPr>
          <p:cNvPr id="5" name="Footer Placeholder 4"/>
          <p:cNvSpPr>
            <a:spLocks noGrp="1"/>
          </p:cNvSpPr>
          <p:nvPr>
            <p:ph type="ftr" sz="quarter" idx="11"/>
          </p:nvPr>
        </p:nvSpPr>
        <p:spPr/>
        <p:txBody>
          <a:bodyPr/>
          <a:lstStyle/>
          <a:p>
            <a:r>
              <a:rPr lang="en-US" smtClean="0"/>
              <a:t>Courtesy Brulles and Brown, 2014</a:t>
            </a:r>
            <a:endParaRPr lang="en-US"/>
          </a:p>
        </p:txBody>
      </p:sp>
    </p:spTree>
    <p:extLst>
      <p:ext uri="{BB962C8B-B14F-4D97-AF65-F5344CB8AC3E}">
        <p14:creationId xmlns:p14="http://schemas.microsoft.com/office/powerpoint/2010/main" val="764337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Cheryl</a:t>
            </a:r>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21</a:t>
            </a:fld>
            <a:endParaRPr lang="en-US"/>
          </a:p>
        </p:txBody>
      </p:sp>
    </p:spTree>
    <p:extLst>
      <p:ext uri="{BB962C8B-B14F-4D97-AF65-F5344CB8AC3E}">
        <p14:creationId xmlns:p14="http://schemas.microsoft.com/office/powerpoint/2010/main" val="471563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Cheryl</a:t>
            </a:r>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22</a:t>
            </a:fld>
            <a:endParaRPr lang="en-US"/>
          </a:p>
        </p:txBody>
      </p:sp>
    </p:spTree>
    <p:extLst>
      <p:ext uri="{BB962C8B-B14F-4D97-AF65-F5344CB8AC3E}">
        <p14:creationId xmlns:p14="http://schemas.microsoft.com/office/powerpoint/2010/main" val="3905091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Cheryl</a:t>
            </a:r>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23</a:t>
            </a:fld>
            <a:endParaRPr lang="en-US"/>
          </a:p>
        </p:txBody>
      </p:sp>
    </p:spTree>
    <p:extLst>
      <p:ext uri="{BB962C8B-B14F-4D97-AF65-F5344CB8AC3E}">
        <p14:creationId xmlns:p14="http://schemas.microsoft.com/office/powerpoint/2010/main" val="1375389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Cheryl</a:t>
            </a:r>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24</a:t>
            </a:fld>
            <a:endParaRPr lang="en-US"/>
          </a:p>
        </p:txBody>
      </p:sp>
    </p:spTree>
    <p:extLst>
      <p:ext uri="{BB962C8B-B14F-4D97-AF65-F5344CB8AC3E}">
        <p14:creationId xmlns:p14="http://schemas.microsoft.com/office/powerpoint/2010/main" val="740001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Cheryl</a:t>
            </a:r>
          </a:p>
          <a:p>
            <a:pPr lvl="1"/>
            <a:r>
              <a:rPr lang="en-US" dirty="0" smtClean="0"/>
              <a:t>M03.B-O.1.1.1</a:t>
            </a:r>
          </a:p>
          <a:p>
            <a:pPr lvl="1"/>
            <a:r>
              <a:rPr lang="en-US" dirty="0" smtClean="0"/>
              <a:t>M03.B-O.1.1.2</a:t>
            </a:r>
          </a:p>
          <a:p>
            <a:pPr lvl="1"/>
            <a:r>
              <a:rPr lang="en-US" dirty="0" smtClean="0"/>
              <a:t>M03.B-O.1.2.1</a:t>
            </a:r>
          </a:p>
          <a:p>
            <a:pPr lvl="1"/>
            <a:r>
              <a:rPr lang="en-US" dirty="0" smtClean="0"/>
              <a:t>M03.B-O.1.2.2</a:t>
            </a:r>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25</a:t>
            </a:fld>
            <a:endParaRPr lang="en-US"/>
          </a:p>
        </p:txBody>
      </p:sp>
    </p:spTree>
    <p:extLst>
      <p:ext uri="{BB962C8B-B14F-4D97-AF65-F5344CB8AC3E}">
        <p14:creationId xmlns:p14="http://schemas.microsoft.com/office/powerpoint/2010/main" val="1375389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Cheryl</a:t>
            </a:r>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26</a:t>
            </a:fld>
            <a:endParaRPr lang="en-US"/>
          </a:p>
        </p:txBody>
      </p:sp>
    </p:spTree>
    <p:extLst>
      <p:ext uri="{BB962C8B-B14F-4D97-AF65-F5344CB8AC3E}">
        <p14:creationId xmlns:p14="http://schemas.microsoft.com/office/powerpoint/2010/main" val="740001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Cheryl</a:t>
            </a:r>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27</a:t>
            </a:fld>
            <a:endParaRPr lang="en-US"/>
          </a:p>
        </p:txBody>
      </p:sp>
    </p:spTree>
    <p:extLst>
      <p:ext uri="{BB962C8B-B14F-4D97-AF65-F5344CB8AC3E}">
        <p14:creationId xmlns:p14="http://schemas.microsoft.com/office/powerpoint/2010/main" val="1375389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Tanya</a:t>
            </a:r>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28</a:t>
            </a:fld>
            <a:endParaRPr lang="en-US"/>
          </a:p>
        </p:txBody>
      </p:sp>
    </p:spTree>
    <p:extLst>
      <p:ext uri="{BB962C8B-B14F-4D97-AF65-F5344CB8AC3E}">
        <p14:creationId xmlns:p14="http://schemas.microsoft.com/office/powerpoint/2010/main" val="740001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Tanya</a:t>
            </a:r>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29</a:t>
            </a:fld>
            <a:endParaRPr lang="en-US"/>
          </a:p>
        </p:txBody>
      </p:sp>
    </p:spTree>
    <p:extLst>
      <p:ext uri="{BB962C8B-B14F-4D97-AF65-F5344CB8AC3E}">
        <p14:creationId xmlns:p14="http://schemas.microsoft.com/office/powerpoint/2010/main" val="40962918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Tanya</a:t>
            </a:r>
          </a:p>
          <a:p>
            <a:pPr lvl="1"/>
            <a:endParaRPr lang="en-US" dirty="0" smtClean="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30</a:t>
            </a:fld>
            <a:endParaRPr lang="en-US"/>
          </a:p>
        </p:txBody>
      </p:sp>
    </p:spTree>
    <p:extLst>
      <p:ext uri="{BB962C8B-B14F-4D97-AF65-F5344CB8AC3E}">
        <p14:creationId xmlns:p14="http://schemas.microsoft.com/office/powerpoint/2010/main" val="1375389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Tanya</a:t>
            </a:r>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3</a:t>
            </a:fld>
            <a:endParaRPr lang="en-US"/>
          </a:p>
        </p:txBody>
      </p:sp>
    </p:spTree>
    <p:extLst>
      <p:ext uri="{BB962C8B-B14F-4D97-AF65-F5344CB8AC3E}">
        <p14:creationId xmlns:p14="http://schemas.microsoft.com/office/powerpoint/2010/main" val="652361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Tanya</a:t>
            </a:r>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31</a:t>
            </a:fld>
            <a:endParaRPr lang="en-US"/>
          </a:p>
        </p:txBody>
      </p:sp>
    </p:spTree>
    <p:extLst>
      <p:ext uri="{BB962C8B-B14F-4D97-AF65-F5344CB8AC3E}">
        <p14:creationId xmlns:p14="http://schemas.microsoft.com/office/powerpoint/2010/main" val="1550299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Tanya</a:t>
            </a:r>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32</a:t>
            </a:fld>
            <a:endParaRPr lang="en-US"/>
          </a:p>
        </p:txBody>
      </p:sp>
    </p:spTree>
    <p:extLst>
      <p:ext uri="{BB962C8B-B14F-4D97-AF65-F5344CB8AC3E}">
        <p14:creationId xmlns:p14="http://schemas.microsoft.com/office/powerpoint/2010/main" val="4212833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Tanya</a:t>
            </a:r>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33</a:t>
            </a:fld>
            <a:endParaRPr lang="en-US"/>
          </a:p>
        </p:txBody>
      </p:sp>
    </p:spTree>
    <p:extLst>
      <p:ext uri="{BB962C8B-B14F-4D97-AF65-F5344CB8AC3E}">
        <p14:creationId xmlns:p14="http://schemas.microsoft.com/office/powerpoint/2010/main" val="10035008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Tanya</a:t>
            </a:r>
          </a:p>
          <a:p>
            <a:pPr lvl="1"/>
            <a:endParaRPr lang="en-US" dirty="0" smtClean="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34</a:t>
            </a:fld>
            <a:endParaRPr lang="en-US"/>
          </a:p>
        </p:txBody>
      </p:sp>
    </p:spTree>
    <p:extLst>
      <p:ext uri="{BB962C8B-B14F-4D97-AF65-F5344CB8AC3E}">
        <p14:creationId xmlns:p14="http://schemas.microsoft.com/office/powerpoint/2010/main" val="1375389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Tanya</a:t>
            </a:r>
          </a:p>
          <a:p>
            <a:pPr lvl="1"/>
            <a:endParaRPr lang="en-US" dirty="0" smtClean="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35</a:t>
            </a:fld>
            <a:endParaRPr lang="en-US"/>
          </a:p>
        </p:txBody>
      </p:sp>
    </p:spTree>
    <p:extLst>
      <p:ext uri="{BB962C8B-B14F-4D97-AF65-F5344CB8AC3E}">
        <p14:creationId xmlns:p14="http://schemas.microsoft.com/office/powerpoint/2010/main" val="13753899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36</a:t>
            </a:fld>
            <a:endParaRPr lang="en-US"/>
          </a:p>
        </p:txBody>
      </p:sp>
    </p:spTree>
    <p:extLst>
      <p:ext uri="{BB962C8B-B14F-4D97-AF65-F5344CB8AC3E}">
        <p14:creationId xmlns:p14="http://schemas.microsoft.com/office/powerpoint/2010/main" val="7400010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Tanya</a:t>
            </a:r>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37</a:t>
            </a:fld>
            <a:endParaRPr lang="en-US"/>
          </a:p>
        </p:txBody>
      </p:sp>
    </p:spTree>
    <p:extLst>
      <p:ext uri="{BB962C8B-B14F-4D97-AF65-F5344CB8AC3E}">
        <p14:creationId xmlns:p14="http://schemas.microsoft.com/office/powerpoint/2010/main" val="6523614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Tanya</a:t>
            </a:r>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38</a:t>
            </a:fld>
            <a:endParaRPr lang="en-US"/>
          </a:p>
        </p:txBody>
      </p:sp>
    </p:spTree>
    <p:extLst>
      <p:ext uri="{BB962C8B-B14F-4D97-AF65-F5344CB8AC3E}">
        <p14:creationId xmlns:p14="http://schemas.microsoft.com/office/powerpoint/2010/main" val="2768799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Tanya</a:t>
            </a:r>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4</a:t>
            </a:fld>
            <a:endParaRPr lang="en-US"/>
          </a:p>
        </p:txBody>
      </p:sp>
    </p:spTree>
    <p:extLst>
      <p:ext uri="{BB962C8B-B14F-4D97-AF65-F5344CB8AC3E}">
        <p14:creationId xmlns:p14="http://schemas.microsoft.com/office/powerpoint/2010/main" val="3929169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Tanya</a:t>
            </a:r>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5</a:t>
            </a:fld>
            <a:endParaRPr lang="en-US"/>
          </a:p>
        </p:txBody>
      </p:sp>
    </p:spTree>
    <p:extLst>
      <p:ext uri="{BB962C8B-B14F-4D97-AF65-F5344CB8AC3E}">
        <p14:creationId xmlns:p14="http://schemas.microsoft.com/office/powerpoint/2010/main" val="3295644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Tanya</a:t>
            </a:r>
            <a:endParaRPr lang="en-US" dirty="0"/>
          </a:p>
        </p:txBody>
      </p:sp>
      <p:sp>
        <p:nvSpPr>
          <p:cNvPr id="4" name="Slide Number Placeholder 3"/>
          <p:cNvSpPr>
            <a:spLocks noGrp="1"/>
          </p:cNvSpPr>
          <p:nvPr>
            <p:ph type="sldNum" sz="quarter" idx="10"/>
          </p:nvPr>
        </p:nvSpPr>
        <p:spPr/>
        <p:txBody>
          <a:bodyPr/>
          <a:lstStyle/>
          <a:p>
            <a:fld id="{3CFA14A2-0D6E-48D5-B39F-B361F0DD88B0}" type="slidenum">
              <a:rPr lang="en-US" smtClean="0"/>
              <a:pPr/>
              <a:t>6</a:t>
            </a:fld>
            <a:endParaRPr lang="en-US" dirty="0"/>
          </a:p>
        </p:txBody>
      </p:sp>
      <p:sp>
        <p:nvSpPr>
          <p:cNvPr id="5" name="Footer Placeholder 4"/>
          <p:cNvSpPr>
            <a:spLocks noGrp="1"/>
          </p:cNvSpPr>
          <p:nvPr>
            <p:ph type="ftr" sz="quarter" idx="11"/>
          </p:nvPr>
        </p:nvSpPr>
        <p:spPr/>
        <p:txBody>
          <a:bodyPr/>
          <a:lstStyle/>
          <a:p>
            <a:r>
              <a:rPr lang="en-US" smtClean="0"/>
              <a:t>Courtesy Brulles and Brown, 2014</a:t>
            </a:r>
            <a:endParaRPr lang="en-US"/>
          </a:p>
        </p:txBody>
      </p:sp>
    </p:spTree>
    <p:extLst>
      <p:ext uri="{BB962C8B-B14F-4D97-AF65-F5344CB8AC3E}">
        <p14:creationId xmlns:p14="http://schemas.microsoft.com/office/powerpoint/2010/main" val="1922754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Tanya</a:t>
            </a:r>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7</a:t>
            </a:fld>
            <a:endParaRPr lang="en-US"/>
          </a:p>
        </p:txBody>
      </p:sp>
    </p:spTree>
    <p:extLst>
      <p:ext uri="{BB962C8B-B14F-4D97-AF65-F5344CB8AC3E}">
        <p14:creationId xmlns:p14="http://schemas.microsoft.com/office/powerpoint/2010/main" val="3637443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Cheryl</a:t>
            </a:r>
            <a:endParaRPr lang="en-US" dirty="0"/>
          </a:p>
        </p:txBody>
      </p:sp>
      <p:sp>
        <p:nvSpPr>
          <p:cNvPr id="4" name="Slide Number Placeholder 3"/>
          <p:cNvSpPr>
            <a:spLocks noGrp="1"/>
          </p:cNvSpPr>
          <p:nvPr>
            <p:ph type="sldNum" sz="quarter" idx="10"/>
          </p:nvPr>
        </p:nvSpPr>
        <p:spPr/>
        <p:txBody>
          <a:bodyPr/>
          <a:lstStyle/>
          <a:p>
            <a:fld id="{87633D11-EB2C-43F2-9A82-7576FD2055A5}" type="slidenum">
              <a:rPr lang="en-US" smtClean="0"/>
              <a:t>8</a:t>
            </a:fld>
            <a:endParaRPr lang="en-US" dirty="0"/>
          </a:p>
        </p:txBody>
      </p:sp>
      <p:sp>
        <p:nvSpPr>
          <p:cNvPr id="5" name="Footer Placeholder 4"/>
          <p:cNvSpPr>
            <a:spLocks noGrp="1"/>
          </p:cNvSpPr>
          <p:nvPr>
            <p:ph type="ftr" sz="quarter" idx="11"/>
          </p:nvPr>
        </p:nvSpPr>
        <p:spPr/>
        <p:txBody>
          <a:bodyPr/>
          <a:lstStyle/>
          <a:p>
            <a:r>
              <a:rPr lang="en-US" smtClean="0"/>
              <a:t>Courtesy Brulles and Brown, 2014</a:t>
            </a:r>
            <a:endParaRPr lang="en-US"/>
          </a:p>
        </p:txBody>
      </p:sp>
    </p:spTree>
    <p:extLst>
      <p:ext uri="{BB962C8B-B14F-4D97-AF65-F5344CB8AC3E}">
        <p14:creationId xmlns:p14="http://schemas.microsoft.com/office/powerpoint/2010/main" val="764337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Cheryl</a:t>
            </a:r>
            <a:endParaRPr lang="en-US" dirty="0"/>
          </a:p>
        </p:txBody>
      </p:sp>
      <p:sp>
        <p:nvSpPr>
          <p:cNvPr id="4" name="Footer Placeholder 3"/>
          <p:cNvSpPr>
            <a:spLocks noGrp="1"/>
          </p:cNvSpPr>
          <p:nvPr>
            <p:ph type="ftr" sz="quarter" idx="10"/>
          </p:nvPr>
        </p:nvSpPr>
        <p:spPr/>
        <p:txBody>
          <a:bodyPr/>
          <a:lstStyle/>
          <a:p>
            <a:r>
              <a:rPr lang="en-US" smtClean="0"/>
              <a:t>Courtesy Brulles and Brown, 2014</a:t>
            </a:r>
            <a:endParaRPr lang="en-US"/>
          </a:p>
        </p:txBody>
      </p:sp>
      <p:sp>
        <p:nvSpPr>
          <p:cNvPr id="5" name="Slide Number Placeholder 4"/>
          <p:cNvSpPr>
            <a:spLocks noGrp="1"/>
          </p:cNvSpPr>
          <p:nvPr>
            <p:ph type="sldNum" sz="quarter" idx="11"/>
          </p:nvPr>
        </p:nvSpPr>
        <p:spPr/>
        <p:txBody>
          <a:bodyPr/>
          <a:lstStyle/>
          <a:p>
            <a:fld id="{87633D11-EB2C-43F2-9A82-7576FD2055A5}" type="slidenum">
              <a:rPr lang="en-US" smtClean="0"/>
              <a:t>9</a:t>
            </a:fld>
            <a:endParaRPr lang="en-US"/>
          </a:p>
        </p:txBody>
      </p:sp>
    </p:spTree>
    <p:extLst>
      <p:ext uri="{BB962C8B-B14F-4D97-AF65-F5344CB8AC3E}">
        <p14:creationId xmlns:p14="http://schemas.microsoft.com/office/powerpoint/2010/main" val="2308664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C2C52F9-3F6E-46F0-94EE-66A269C6BE8A}" type="datetimeFigureOut">
              <a:rPr lang="en-US" smtClean="0"/>
              <a:t>11/27/2019</a:t>
            </a:fld>
            <a:endParaRPr lang="en-US"/>
          </a:p>
        </p:txBody>
      </p:sp>
      <p:sp>
        <p:nvSpPr>
          <p:cNvPr id="8" name="Slide Number Placeholder 7"/>
          <p:cNvSpPr>
            <a:spLocks noGrp="1"/>
          </p:cNvSpPr>
          <p:nvPr>
            <p:ph type="sldNum" sz="quarter" idx="11"/>
          </p:nvPr>
        </p:nvSpPr>
        <p:spPr/>
        <p:txBody>
          <a:bodyPr/>
          <a:lstStyle/>
          <a:p>
            <a:fld id="{F1D118EC-B8B3-42D1-AD09-0A6D1FA35AC9}"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2C52F9-3F6E-46F0-94EE-66A269C6BE8A}"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118EC-B8B3-42D1-AD09-0A6D1FA35AC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2C52F9-3F6E-46F0-94EE-66A269C6BE8A}"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118EC-B8B3-42D1-AD09-0A6D1FA35AC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C2C52F9-3F6E-46F0-94EE-66A269C6BE8A}"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118EC-B8B3-42D1-AD09-0A6D1FA35AC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2C52F9-3F6E-46F0-94EE-66A269C6BE8A}"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118EC-B8B3-42D1-AD09-0A6D1FA35AC9}"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C2C52F9-3F6E-46F0-94EE-66A269C6BE8A}"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118EC-B8B3-42D1-AD09-0A6D1FA35AC9}"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C2C52F9-3F6E-46F0-94EE-66A269C6BE8A}" type="datetimeFigureOut">
              <a:rPr lang="en-US" smtClean="0"/>
              <a:t>11/27/2019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D118EC-B8B3-42D1-AD09-0A6D1FA35AC9}"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2C52F9-3F6E-46F0-94EE-66A269C6BE8A}" type="datetimeFigureOut">
              <a:rPr lang="en-US" smtClean="0"/>
              <a:t>11/27/2019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D118EC-B8B3-42D1-AD09-0A6D1FA35AC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2C52F9-3F6E-46F0-94EE-66A269C6BE8A}" type="datetimeFigureOut">
              <a:rPr lang="en-US" smtClean="0"/>
              <a:t>11/27/2019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D118EC-B8B3-42D1-AD09-0A6D1FA35AC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2C52F9-3F6E-46F0-94EE-66A269C6BE8A}"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118EC-B8B3-42D1-AD09-0A6D1FA35AC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2C52F9-3F6E-46F0-94EE-66A269C6BE8A}"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118EC-B8B3-42D1-AD09-0A6D1FA35AC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FFCC">
            <a:alpha val="34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C2C52F9-3F6E-46F0-94EE-66A269C6BE8A}" type="datetimeFigureOut">
              <a:rPr lang="en-US" smtClean="0"/>
              <a:t>11/27/2019</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1D118EC-B8B3-42D1-AD09-0A6D1FA35AC9}"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p21.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changeyourchoices.wordpress.com/author/karzlo/page/13/"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aspirehigheryouthprogram.com/Welcome.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aspirehigheryouthprogram.com/Welcome.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google.com/url?sa=i&amp;rct=j&amp;q=&amp;esrc=s&amp;source=images&amp;cd=&amp;ved=0CAYQjB0&amp;url=http://msfalconesenrichmentclass.blogspot.com/p/3rd-grade-enrichment.html&amp;ei=sEdiVPb3LtCyyAT6zoHYDQ&amp;bvm=bv.79189006,d.aWw&amp;psig=AFQjCNEKmlUsyqAXADG22OwbtSkhS6SD3Q&amp;ust=1415813341303557"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www.google.com/url?sa=i&amp;rct=j&amp;q=&amp;esrc=s&amp;source=images&amp;cd=&amp;ved=0CAYQjB0&amp;url=http://msfalconesenrichmentclass.blogspot.com/p/3rd-grade-enrichment.html&amp;ei=sEdiVPb3LtCyyAT6zoHYDQ&amp;bvm=bv.79189006,d.aWw&amp;psig=AFQjCNEKmlUsyqAXADG22OwbtSkhS6SD3Q&amp;ust=1415813341303557"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tmorret@caiu.org"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Enrichment…It is not just for gifted anymore.</a:t>
            </a:r>
            <a:endParaRPr lang="en-US" b="1" dirty="0"/>
          </a:p>
        </p:txBody>
      </p:sp>
      <p:sp>
        <p:nvSpPr>
          <p:cNvPr id="3" name="Subtitle 2"/>
          <p:cNvSpPr>
            <a:spLocks noGrp="1"/>
          </p:cNvSpPr>
          <p:nvPr>
            <p:ph type="subTitle" idx="1"/>
          </p:nvPr>
        </p:nvSpPr>
        <p:spPr/>
        <p:txBody>
          <a:bodyPr>
            <a:normAutofit/>
          </a:bodyPr>
          <a:lstStyle/>
          <a:p>
            <a:r>
              <a:rPr lang="en-US" dirty="0" smtClean="0">
                <a:solidFill>
                  <a:schemeClr val="bg2">
                    <a:lumMod val="50000"/>
                  </a:schemeClr>
                </a:solidFill>
              </a:rPr>
              <a:t>Developing and Implementing </a:t>
            </a:r>
            <a:r>
              <a:rPr lang="en-US" dirty="0">
                <a:solidFill>
                  <a:schemeClr val="bg2">
                    <a:lumMod val="50000"/>
                  </a:schemeClr>
                </a:solidFill>
              </a:rPr>
              <a:t>E</a:t>
            </a:r>
            <a:r>
              <a:rPr lang="en-US" dirty="0" smtClean="0">
                <a:solidFill>
                  <a:schemeClr val="bg2">
                    <a:lumMod val="50000"/>
                  </a:schemeClr>
                </a:solidFill>
              </a:rPr>
              <a:t>nrichment Tasks </a:t>
            </a:r>
            <a:endParaRPr lang="en-US" dirty="0">
              <a:solidFill>
                <a:schemeClr val="bg2">
                  <a:lumMod val="50000"/>
                </a:schemeClr>
              </a:solidFill>
            </a:endParaRPr>
          </a:p>
        </p:txBody>
      </p:sp>
    </p:spTree>
    <p:extLst>
      <p:ext uri="{BB962C8B-B14F-4D97-AF65-F5344CB8AC3E}">
        <p14:creationId xmlns:p14="http://schemas.microsoft.com/office/powerpoint/2010/main" val="2569379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1143000" y="893763"/>
            <a:ext cx="9144000" cy="690562"/>
          </a:xfrm>
        </p:spPr>
        <p:txBody>
          <a:bodyPr>
            <a:noAutofit/>
          </a:bodyPr>
          <a:lstStyle/>
          <a:p>
            <a:r>
              <a:rPr lang="en-US" sz="3600" b="1" dirty="0" smtClean="0">
                <a:solidFill>
                  <a:srgbClr val="002060"/>
                </a:solidFill>
              </a:rPr>
              <a:t>21</a:t>
            </a:r>
            <a:r>
              <a:rPr lang="en-US" sz="3600" b="1" baseline="30000" dirty="0" smtClean="0">
                <a:solidFill>
                  <a:srgbClr val="002060"/>
                </a:solidFill>
              </a:rPr>
              <a:t>st</a:t>
            </a:r>
            <a:r>
              <a:rPr lang="en-US" sz="3600" b="1" dirty="0" smtClean="0">
                <a:solidFill>
                  <a:srgbClr val="002060"/>
                </a:solidFill>
              </a:rPr>
              <a:t> Century Student Outcomes </a:t>
            </a:r>
            <a:br>
              <a:rPr lang="en-US" sz="3600" b="1" dirty="0" smtClean="0">
                <a:solidFill>
                  <a:srgbClr val="002060"/>
                </a:solidFill>
              </a:rPr>
            </a:br>
            <a:r>
              <a:rPr lang="en-US" sz="3600" b="1" dirty="0" smtClean="0">
                <a:solidFill>
                  <a:srgbClr val="002060"/>
                </a:solidFill>
              </a:rPr>
              <a:t>and Support systems</a:t>
            </a:r>
          </a:p>
        </p:txBody>
      </p:sp>
      <p:pic>
        <p:nvPicPr>
          <p:cNvPr id="1229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8" y="1584325"/>
            <a:ext cx="8061325"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1"/>
          <p:cNvSpPr txBox="1">
            <a:spLocks noChangeArrowheads="1"/>
          </p:cNvSpPr>
          <p:nvPr/>
        </p:nvSpPr>
        <p:spPr bwMode="auto">
          <a:xfrm>
            <a:off x="349250" y="6343650"/>
            <a:ext cx="8512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itchFamily="34" charset="0"/>
                <a:cs typeface="Arial" pitchFamily="34" charset="0"/>
              </a:defRPr>
            </a:lvl1pPr>
            <a:lvl2pPr marL="742950" indent="-285750">
              <a:defRPr>
                <a:solidFill>
                  <a:schemeClr val="tx1"/>
                </a:solidFill>
                <a:latin typeface="Gill Sans MT" pitchFamily="34" charset="0"/>
                <a:cs typeface="Arial" pitchFamily="34" charset="0"/>
              </a:defRPr>
            </a:lvl2pPr>
            <a:lvl3pPr marL="1143000" indent="-228600">
              <a:defRPr>
                <a:solidFill>
                  <a:schemeClr val="tx1"/>
                </a:solidFill>
                <a:latin typeface="Gill Sans MT" pitchFamily="34" charset="0"/>
                <a:cs typeface="Arial" pitchFamily="34" charset="0"/>
              </a:defRPr>
            </a:lvl3pPr>
            <a:lvl4pPr marL="1600200" indent="-228600">
              <a:defRPr>
                <a:solidFill>
                  <a:schemeClr val="tx1"/>
                </a:solidFill>
                <a:latin typeface="Gill Sans MT" pitchFamily="34" charset="0"/>
                <a:cs typeface="Arial" pitchFamily="34" charset="0"/>
              </a:defRPr>
            </a:lvl4pPr>
            <a:lvl5pPr marL="2057400" indent="-228600">
              <a:defRPr>
                <a:solidFill>
                  <a:schemeClr val="tx1"/>
                </a:solidFill>
                <a:latin typeface="Gill Sans MT"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Gill Sans MT"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Gill Sans MT"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Gill Sans MT"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Gill Sans MT" pitchFamily="34" charset="0"/>
                <a:cs typeface="Arial" pitchFamily="34" charset="0"/>
              </a:defRPr>
            </a:lvl9pPr>
          </a:lstStyle>
          <a:p>
            <a:r>
              <a:rPr lang="en-US" sz="1400"/>
              <a:t>Source:  Partnership for 21</a:t>
            </a:r>
            <a:r>
              <a:rPr lang="en-US" sz="1400" baseline="30000"/>
              <a:t>st</a:t>
            </a:r>
            <a:r>
              <a:rPr lang="en-US" sz="1400"/>
              <a:t> Century Skills.   </a:t>
            </a:r>
            <a:r>
              <a:rPr lang="en-US" sz="1400">
                <a:hlinkClick r:id="rId4"/>
              </a:rPr>
              <a:t>www.p21.org</a:t>
            </a:r>
            <a:r>
              <a:rPr lang="en-US" sz="1400"/>
              <a:t> </a:t>
            </a:r>
          </a:p>
        </p:txBody>
      </p:sp>
    </p:spTree>
    <p:extLst>
      <p:ext uri="{BB962C8B-B14F-4D97-AF65-F5344CB8AC3E}">
        <p14:creationId xmlns:p14="http://schemas.microsoft.com/office/powerpoint/2010/main" val="376897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7696200" cy="1093788"/>
          </a:xfrm>
        </p:spPr>
        <p:txBody>
          <a:bodyPr anchorCtr="1">
            <a:normAutofit/>
          </a:bodyPr>
          <a:lstStyle/>
          <a:p>
            <a:pPr algn="l" eaLnBrk="1" hangingPunct="1">
              <a:defRPr/>
            </a:pPr>
            <a:r>
              <a:rPr lang="en-US" sz="4000" b="1" dirty="0" smtClean="0">
                <a:solidFill>
                  <a:schemeClr val="tx2">
                    <a:lumMod val="65000"/>
                    <a:lumOff val="35000"/>
                  </a:schemeClr>
                </a:solidFill>
                <a:effectLst>
                  <a:outerShdw blurRad="38100" dist="38100" dir="2700000" algn="tl">
                    <a:srgbClr val="C0C0C0"/>
                  </a:outerShdw>
                </a:effectLst>
                <a:ea typeface="ＭＳ Ｐゴシック" pitchFamily="34" charset="-128"/>
                <a:cs typeface="Arial" pitchFamily="34" charset="0"/>
              </a:rPr>
              <a:t>Webb</a:t>
            </a:r>
            <a:r>
              <a:rPr lang="en-US" altLang="ja-JP" sz="4000" b="1" dirty="0" smtClean="0">
                <a:solidFill>
                  <a:schemeClr val="tx2">
                    <a:lumMod val="65000"/>
                    <a:lumOff val="35000"/>
                  </a:schemeClr>
                </a:solidFill>
                <a:effectLst>
                  <a:outerShdw blurRad="38100" dist="38100" dir="2700000" algn="tl">
                    <a:srgbClr val="C0C0C0"/>
                  </a:outerShdw>
                </a:effectLst>
                <a:cs typeface="Arial" pitchFamily="34" charset="0"/>
              </a:rPr>
              <a:t>’s Depth of Knowledge</a:t>
            </a:r>
            <a:endParaRPr lang="en-US" sz="4000" b="1" dirty="0" smtClean="0">
              <a:solidFill>
                <a:schemeClr val="tx2">
                  <a:lumMod val="65000"/>
                  <a:lumOff val="35000"/>
                </a:schemeClr>
              </a:solidFill>
              <a:effectLst>
                <a:outerShdw blurRad="38100" dist="38100" dir="2700000" algn="tl">
                  <a:srgbClr val="C0C0C0"/>
                </a:outerShdw>
              </a:effectLst>
              <a:ea typeface="ＭＳ Ｐゴシック" pitchFamily="34" charset="-128"/>
              <a:cs typeface="Arial" pitchFamily="34" charset="0"/>
            </a:endParaRPr>
          </a:p>
        </p:txBody>
      </p:sp>
      <p:pic>
        <p:nvPicPr>
          <p:cNvPr id="3" name="Picture 2"/>
          <p:cNvPicPr>
            <a:picLocks noChangeAspect="1"/>
          </p:cNvPicPr>
          <p:nvPr/>
        </p:nvPicPr>
        <p:blipFill>
          <a:blip r:embed="rId3"/>
          <a:stretch>
            <a:fillRect/>
          </a:stretch>
        </p:blipFill>
        <p:spPr>
          <a:xfrm rot="20393706">
            <a:off x="7379969" y="236177"/>
            <a:ext cx="1596816" cy="1255993"/>
          </a:xfrm>
          <a:prstGeom prst="rect">
            <a:avLst/>
          </a:prstGeom>
        </p:spPr>
      </p:pic>
      <p:graphicFrame>
        <p:nvGraphicFramePr>
          <p:cNvPr id="257047" name="Group 23"/>
          <p:cNvGraphicFramePr>
            <a:graphicFrameLocks noGrp="1"/>
          </p:cNvGraphicFramePr>
          <p:nvPr>
            <p:extLst>
              <p:ext uri="{D42A27DB-BD31-4B8C-83A1-F6EECF244321}">
                <p14:modId xmlns:p14="http://schemas.microsoft.com/office/powerpoint/2010/main" val="1361243254"/>
              </p:ext>
            </p:extLst>
          </p:nvPr>
        </p:nvGraphicFramePr>
        <p:xfrm>
          <a:off x="0" y="1539875"/>
          <a:ext cx="9113838" cy="5175251"/>
        </p:xfrm>
        <a:graphic>
          <a:graphicData uri="http://schemas.openxmlformats.org/drawingml/2006/table">
            <a:tbl>
              <a:tblPr/>
              <a:tblGrid>
                <a:gridCol w="864973"/>
                <a:gridCol w="8248865"/>
              </a:tblGrid>
              <a:tr h="4572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LEVEL</a:t>
                      </a:r>
                    </a:p>
                  </a:txBody>
                  <a:tcPr marL="34572" marR="3457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2000" b="1" i="0" u="none" strike="noStrike" cap="none" normalizeH="0" baseline="0" dirty="0" smtClean="0">
                          <a:ln>
                            <a:noFill/>
                          </a:ln>
                          <a:solidFill>
                            <a:srgbClr val="FFFFFF"/>
                          </a:solidFill>
                          <a:effectLst/>
                          <a:latin typeface="Arial" pitchFamily="34" charset="0"/>
                          <a:ea typeface="ＭＳ Ｐゴシック" pitchFamily="34" charset="-128"/>
                          <a:cs typeface="Arial" pitchFamily="34" charset="0"/>
                        </a:rPr>
                        <a:t>DEFINITIONS</a:t>
                      </a:r>
                      <a:endParaRPr kumimoji="0" lang="en-US" sz="20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L="34572" marR="3457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r>
              <a:tr h="100584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1</a:t>
                      </a:r>
                      <a:endParaRPr kumimoji="0" lang="en-US" sz="1800" b="0" i="0" u="none" strike="noStrike" cap="none" normalizeH="0" baseline="0" dirty="0" smtClean="0">
                        <a:ln>
                          <a:noFill/>
                        </a:ln>
                        <a:solidFill>
                          <a:schemeClr val="tx1"/>
                        </a:solidFill>
                        <a:effectLst/>
                        <a:latin typeface="Cambria" pitchFamily="18" charset="0"/>
                        <a:ea typeface="ＭＳ Ｐゴシック" pitchFamily="34" charset="-128"/>
                        <a:cs typeface="Arial" pitchFamily="34" charset="0"/>
                      </a:endParaRPr>
                    </a:p>
                  </a:txBody>
                  <a:tcPr marL="34572" marR="3457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kern="1200" cap="none" normalizeH="0" baseline="0" dirty="0" smtClean="0">
                          <a:ln>
                            <a:noFill/>
                          </a:ln>
                          <a:solidFill>
                            <a:schemeClr val="tx1"/>
                          </a:solidFill>
                          <a:effectLst/>
                          <a:latin typeface="Arial" pitchFamily="34" charset="0"/>
                          <a:ea typeface="ＭＳ Ｐゴシック" pitchFamily="34" charset="-128"/>
                          <a:cs typeface="Arial" pitchFamily="34" charset="0"/>
                        </a:rPr>
                        <a:t>Recall and Reproduction: Basic recall of information such as facts, definitions, terms, or performance of a simple process or procedure. </a:t>
                      </a:r>
                    </a:p>
                  </a:txBody>
                  <a:tcPr marL="34572" marR="3457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2</a:t>
                      </a:r>
                      <a:endParaRPr kumimoji="0" lang="en-US" sz="1600" b="0" i="0" u="none" strike="noStrike" cap="none" normalizeH="0" baseline="0" dirty="0" smtClean="0">
                        <a:ln>
                          <a:noFill/>
                        </a:ln>
                        <a:solidFill>
                          <a:schemeClr val="tx1"/>
                        </a:solidFill>
                        <a:effectLst/>
                        <a:latin typeface="Cambria" pitchFamily="18" charset="0"/>
                        <a:ea typeface="ＭＳ Ｐゴシック" pitchFamily="34" charset="-128"/>
                        <a:cs typeface="Arial" pitchFamily="34" charset="0"/>
                      </a:endParaRPr>
                    </a:p>
                  </a:txBody>
                  <a:tcPr marL="34572" marR="3457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kern="1200" cap="none" normalizeH="0" baseline="0" dirty="0" smtClean="0">
                          <a:ln>
                            <a:noFill/>
                          </a:ln>
                          <a:solidFill>
                            <a:schemeClr val="tx1"/>
                          </a:solidFill>
                          <a:effectLst/>
                          <a:latin typeface="Arial" pitchFamily="34" charset="0"/>
                          <a:ea typeface="ＭＳ Ｐゴシック" pitchFamily="34" charset="-128"/>
                          <a:cs typeface="Arial" pitchFamily="34" charset="0"/>
                        </a:rPr>
                        <a:t>Skills and Concepts</a:t>
                      </a:r>
                      <a:r>
                        <a:rPr kumimoji="0" lang="en-US" sz="20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 Engagement of some mental processing beyond recall or reproduction. Requires students to make some decisions as to how to approach the question or problem. Actions require more than one mental or cognitive process/step.</a:t>
                      </a:r>
                      <a:endParaRPr kumimoji="0" lang="en-US" sz="2000" b="0" i="0" u="none" strike="noStrike" cap="none" normalizeH="0" baseline="0" dirty="0" smtClean="0">
                        <a:ln>
                          <a:noFill/>
                        </a:ln>
                        <a:solidFill>
                          <a:schemeClr val="tx1"/>
                        </a:solidFill>
                        <a:effectLst/>
                        <a:latin typeface="Cambria" pitchFamily="18" charset="0"/>
                        <a:ea typeface="ＭＳ Ｐゴシック" pitchFamily="34" charset="-128"/>
                        <a:cs typeface="Arial" pitchFamily="34" charset="0"/>
                      </a:endParaRPr>
                    </a:p>
                  </a:txBody>
                  <a:tcPr marL="34572" marR="3457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21820">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3</a:t>
                      </a:r>
                      <a:endParaRPr kumimoji="0" lang="en-US" sz="1600" b="0" i="0" u="none" strike="noStrike" cap="none" normalizeH="0" baseline="0" dirty="0" smtClean="0">
                        <a:ln>
                          <a:noFill/>
                        </a:ln>
                        <a:solidFill>
                          <a:schemeClr val="tx1"/>
                        </a:solidFill>
                        <a:effectLst/>
                        <a:latin typeface="Cambria" pitchFamily="18" charset="0"/>
                        <a:ea typeface="ＭＳ Ｐゴシック" pitchFamily="34" charset="-128"/>
                        <a:cs typeface="Arial" pitchFamily="34" charset="0"/>
                      </a:endParaRPr>
                    </a:p>
                  </a:txBody>
                  <a:tcPr marL="34572" marR="3457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kern="1200" cap="none" normalizeH="0" baseline="0" dirty="0" smtClean="0">
                          <a:ln>
                            <a:noFill/>
                          </a:ln>
                          <a:solidFill>
                            <a:schemeClr val="tx1"/>
                          </a:solidFill>
                          <a:effectLst/>
                          <a:latin typeface="Arial" pitchFamily="34" charset="0"/>
                          <a:ea typeface="ＭＳ Ｐゴシック" pitchFamily="34" charset="-128"/>
                          <a:cs typeface="Arial" pitchFamily="34" charset="0"/>
                        </a:rPr>
                        <a:t>Strategic Thinking</a:t>
                      </a:r>
                      <a:r>
                        <a:rPr kumimoji="0" lang="en-US" sz="20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 Requires deep understanding and reasoning as exhibited through planning, using evidence, and engaging in more demanding cognitive reasoning. Cognitive demands are complex and abstract.  </a:t>
                      </a:r>
                      <a:endParaRPr kumimoji="0" lang="en-US" sz="2000" b="0" i="0" u="none" strike="noStrike" cap="none" normalizeH="0" baseline="0" dirty="0" smtClean="0">
                        <a:ln>
                          <a:noFill/>
                        </a:ln>
                        <a:solidFill>
                          <a:schemeClr val="tx1"/>
                        </a:solidFill>
                        <a:effectLst/>
                        <a:latin typeface="Cambria" pitchFamily="18" charset="0"/>
                        <a:ea typeface="ＭＳ Ｐゴシック" pitchFamily="34" charset="-128"/>
                        <a:cs typeface="Arial" pitchFamily="34" charset="0"/>
                      </a:endParaRPr>
                    </a:p>
                  </a:txBody>
                  <a:tcPr marL="34572" marR="3457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1191">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4</a:t>
                      </a:r>
                      <a:endParaRPr kumimoji="0" lang="en-US" sz="1600" b="0" i="0" u="none" strike="noStrike" cap="none" normalizeH="0" baseline="0" dirty="0" smtClean="0">
                        <a:ln>
                          <a:noFill/>
                        </a:ln>
                        <a:solidFill>
                          <a:schemeClr val="tx1"/>
                        </a:solidFill>
                        <a:effectLst/>
                        <a:latin typeface="Cambria" pitchFamily="18" charset="0"/>
                        <a:ea typeface="ＭＳ Ｐゴシック" pitchFamily="34" charset="-128"/>
                        <a:cs typeface="Arial" pitchFamily="34" charset="0"/>
                      </a:endParaRPr>
                    </a:p>
                  </a:txBody>
                  <a:tcPr marL="34572" marR="3457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kern="1200" cap="none" normalizeH="0" baseline="0" dirty="0" smtClean="0">
                          <a:ln>
                            <a:noFill/>
                          </a:ln>
                          <a:solidFill>
                            <a:schemeClr val="tx1"/>
                          </a:solidFill>
                          <a:effectLst/>
                          <a:latin typeface="Arial" pitchFamily="34" charset="0"/>
                          <a:ea typeface="ＭＳ Ｐゴシック" pitchFamily="34" charset="-128"/>
                          <a:cs typeface="Arial" pitchFamily="34" charset="0"/>
                        </a:rPr>
                        <a:t>Extended Thinking</a:t>
                      </a:r>
                      <a:r>
                        <a:rPr kumimoji="0" lang="en-US" sz="2000" b="0"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 Process multiple conditions of real-world problems or tasks through analysis &amp; synthesis of information. Requires high cognitive demand and is very complex.</a:t>
                      </a:r>
                      <a:endParaRPr kumimoji="0" lang="en-US" sz="2000" b="0" i="0" u="none" strike="noStrike" cap="none" normalizeH="0" baseline="0" dirty="0" smtClean="0">
                        <a:ln>
                          <a:noFill/>
                        </a:ln>
                        <a:solidFill>
                          <a:schemeClr val="tx1"/>
                        </a:solidFill>
                        <a:effectLst/>
                        <a:latin typeface="Cambria" pitchFamily="18" charset="0"/>
                        <a:ea typeface="ＭＳ Ｐゴシック" pitchFamily="34" charset="-128"/>
                        <a:cs typeface="Arial" pitchFamily="34" charset="0"/>
                      </a:endParaRPr>
                    </a:p>
                  </a:txBody>
                  <a:tcPr marL="34572" marR="3457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extBox 3"/>
          <p:cNvSpPr txBox="1"/>
          <p:nvPr/>
        </p:nvSpPr>
        <p:spPr>
          <a:xfrm>
            <a:off x="7543800" y="6454261"/>
            <a:ext cx="1295400" cy="400110"/>
          </a:xfrm>
          <a:prstGeom prst="rect">
            <a:avLst/>
          </a:prstGeom>
          <a:noFill/>
        </p:spPr>
        <p:txBody>
          <a:bodyPr wrap="square" rtlCol="0">
            <a:spAutoFit/>
          </a:bodyPr>
          <a:lstStyle/>
          <a:p>
            <a:r>
              <a:rPr lang="en-US" sz="1000" dirty="0">
                <a:hlinkClick r:id="rId4"/>
              </a:rPr>
              <a:t>changeyourchoices.wordpress.com</a:t>
            </a:r>
            <a:endParaRPr lang="en-US" sz="1000" dirty="0"/>
          </a:p>
        </p:txBody>
      </p:sp>
    </p:spTree>
    <p:extLst>
      <p:ext uri="{BB962C8B-B14F-4D97-AF65-F5344CB8AC3E}">
        <p14:creationId xmlns:p14="http://schemas.microsoft.com/office/powerpoint/2010/main" val="847573982"/>
      </p:ext>
    </p:extLst>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0886" y="0"/>
            <a:ext cx="81788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2000" dirty="0">
              <a:latin typeface="Verdana" pitchFamily="34" charset="0"/>
              <a:ea typeface="Verdana" pitchFamily="34" charset="0"/>
              <a:cs typeface="Verdana" pitchFamily="34" charset="0"/>
            </a:endParaRPr>
          </a:p>
          <a:p>
            <a:r>
              <a:rPr lang="en-US" sz="3600" b="1" dirty="0">
                <a:solidFill>
                  <a:schemeClr val="tx2"/>
                </a:solidFill>
                <a:latin typeface="+mj-lt"/>
                <a:ea typeface="Verdana" pitchFamily="34" charset="0"/>
                <a:cs typeface="Verdana" pitchFamily="34" charset="0"/>
              </a:rPr>
              <a:t>By any other name….</a:t>
            </a:r>
          </a:p>
          <a:p>
            <a:pPr eaLnBrk="1" hangingPunct="1"/>
            <a:endParaRPr lang="en-US" dirty="0">
              <a:latin typeface="Verdana" pitchFamily="34" charset="0"/>
              <a:ea typeface="Verdana" pitchFamily="34" charset="0"/>
              <a:cs typeface="Verdana" pitchFamily="34" charset="0"/>
            </a:endParaRPr>
          </a:p>
        </p:txBody>
      </p:sp>
      <p:sp>
        <p:nvSpPr>
          <p:cNvPr id="5" name="Rectangle 4"/>
          <p:cNvSpPr/>
          <p:nvPr/>
        </p:nvSpPr>
        <p:spPr>
          <a:xfrm>
            <a:off x="6204207" y="5094782"/>
            <a:ext cx="2616200" cy="1200329"/>
          </a:xfrm>
          <a:prstGeom prst="rect">
            <a:avLst/>
          </a:prstGeom>
          <a:noFill/>
        </p:spPr>
        <p:txBody>
          <a:bodyPr wrap="square">
            <a:spAutoFit/>
          </a:bodyPr>
          <a:lstStyle/>
          <a:p>
            <a:pPr algn="ctr">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21</a:t>
            </a:r>
            <a:r>
              <a:rPr lang="en-US" sz="3600" b="1" baseline="30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Century Skills</a:t>
            </a:r>
          </a:p>
        </p:txBody>
      </p:sp>
      <p:sp>
        <p:nvSpPr>
          <p:cNvPr id="6" name="Rectangle 5"/>
          <p:cNvSpPr/>
          <p:nvPr/>
        </p:nvSpPr>
        <p:spPr>
          <a:xfrm>
            <a:off x="588782" y="3706450"/>
            <a:ext cx="3142657" cy="1754327"/>
          </a:xfrm>
          <a:prstGeom prst="rect">
            <a:avLst/>
          </a:prstGeom>
          <a:noFill/>
          <a:ln>
            <a:noFill/>
          </a:ln>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5400" b="1" dirty="0">
                <a:ln/>
                <a:solidFill>
                  <a:schemeClr val="bg2">
                    <a:lumMod val="50000"/>
                  </a:schemeClr>
                </a:solidFill>
              </a:rPr>
              <a:t>Extended </a:t>
            </a:r>
          </a:p>
          <a:p>
            <a:pPr algn="ctr">
              <a:defRPr/>
            </a:pPr>
            <a:r>
              <a:rPr lang="en-US" sz="5400" b="1" dirty="0">
                <a:ln/>
                <a:solidFill>
                  <a:schemeClr val="bg2">
                    <a:lumMod val="50000"/>
                  </a:schemeClr>
                </a:solidFill>
              </a:rPr>
              <a:t>Learning</a:t>
            </a:r>
          </a:p>
        </p:txBody>
      </p:sp>
      <p:sp>
        <p:nvSpPr>
          <p:cNvPr id="7" name="Rectangle 6"/>
          <p:cNvSpPr/>
          <p:nvPr/>
        </p:nvSpPr>
        <p:spPr>
          <a:xfrm>
            <a:off x="5664123" y="329235"/>
            <a:ext cx="3124200" cy="255454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Webb’s </a:t>
            </a:r>
          </a:p>
          <a:p>
            <a:pPr algn="ctr">
              <a:defRPr/>
            </a:pP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Depth of </a:t>
            </a:r>
          </a:p>
          <a:p>
            <a:pPr algn="ctr">
              <a:defRPr/>
            </a:pP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Knowledge – L3 and L4</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2575298" y="2667000"/>
            <a:ext cx="3993401" cy="923330"/>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Enrichment</a:t>
            </a:r>
          </a:p>
        </p:txBody>
      </p:sp>
      <p:sp>
        <p:nvSpPr>
          <p:cNvPr id="9" name="Rectangle 8"/>
          <p:cNvSpPr/>
          <p:nvPr/>
        </p:nvSpPr>
        <p:spPr>
          <a:xfrm>
            <a:off x="645786" y="5777299"/>
            <a:ext cx="4892751"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Rigor/Relevance</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0" name="Rectangle 9"/>
          <p:cNvSpPr/>
          <p:nvPr/>
        </p:nvSpPr>
        <p:spPr>
          <a:xfrm>
            <a:off x="4717359" y="3580079"/>
            <a:ext cx="3702680" cy="1446550"/>
          </a:xfrm>
          <a:prstGeom prst="rect">
            <a:avLst/>
          </a:prstGeom>
          <a:noFill/>
        </p:spPr>
        <p:txBody>
          <a:bodyPr wrap="none">
            <a:spAutoFit/>
          </a:bodyPr>
          <a:lstStyle/>
          <a:p>
            <a:pPr algn="ctr">
              <a:defRPr/>
            </a:pPr>
            <a:r>
              <a:rPr lang="en-US" sz="4400" b="1" spc="300" dirty="0">
                <a:ln w="11430" cmpd="sng">
                  <a:solidFill>
                    <a:schemeClr val="accent1">
                      <a:tint val="10000"/>
                    </a:schemeClr>
                  </a:solidFill>
                  <a:prstDash val="solid"/>
                  <a:miter lim="800000"/>
                </a:ln>
                <a:solidFill>
                  <a:srgbClr val="999999"/>
                </a:solidFill>
                <a:effectLst>
                  <a:glow rad="45500">
                    <a:schemeClr val="accent1">
                      <a:satMod val="220000"/>
                      <a:alpha val="35000"/>
                    </a:schemeClr>
                  </a:glow>
                </a:effectLst>
              </a:rPr>
              <a:t>Real World/</a:t>
            </a:r>
          </a:p>
          <a:p>
            <a:pPr algn="ctr">
              <a:defRPr/>
            </a:pPr>
            <a:r>
              <a:rPr lang="en-US" sz="4400" b="1" spc="300" dirty="0">
                <a:ln w="11430" cmpd="sng">
                  <a:solidFill>
                    <a:schemeClr val="accent1">
                      <a:tint val="10000"/>
                    </a:schemeClr>
                  </a:solidFill>
                  <a:prstDash val="solid"/>
                  <a:miter lim="800000"/>
                </a:ln>
                <a:solidFill>
                  <a:srgbClr val="999999"/>
                </a:solidFill>
                <a:effectLst>
                  <a:glow rad="45500">
                    <a:schemeClr val="accent1">
                      <a:satMod val="220000"/>
                      <a:alpha val="35000"/>
                    </a:schemeClr>
                  </a:glow>
                </a:effectLst>
              </a:rPr>
              <a:t>Authentic</a:t>
            </a:r>
          </a:p>
        </p:txBody>
      </p:sp>
      <p:sp>
        <p:nvSpPr>
          <p:cNvPr id="11" name="Rectangle 10"/>
          <p:cNvSpPr/>
          <p:nvPr/>
        </p:nvSpPr>
        <p:spPr>
          <a:xfrm>
            <a:off x="-24918" y="1222176"/>
            <a:ext cx="5029492" cy="132343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spc="0" dirty="0" smtClean="0">
                <a:ln w="0"/>
                <a:solidFill>
                  <a:srgbClr val="999999"/>
                </a:solidFill>
                <a:effectLst>
                  <a:reflection blurRad="12700" stA="50000" endPos="50000" dist="5000" dir="5400000" sy="-100000" rotWithShape="0"/>
                </a:effectLst>
              </a:rPr>
              <a:t>Enduring</a:t>
            </a:r>
          </a:p>
          <a:p>
            <a:pPr algn="ctr"/>
            <a:r>
              <a:rPr lang="en-US" sz="4000" b="1" cap="all" spc="0" dirty="0" smtClean="0">
                <a:ln w="0"/>
                <a:solidFill>
                  <a:srgbClr val="999999"/>
                </a:solidFill>
                <a:effectLst>
                  <a:reflection blurRad="12700" stA="50000" endPos="50000" dist="5000" dir="5400000" sy="-100000" rotWithShape="0"/>
                </a:effectLst>
              </a:rPr>
              <a:t>Understanding</a:t>
            </a:r>
            <a:endParaRPr lang="en-US" sz="4000" b="1" cap="all" spc="0" dirty="0">
              <a:ln w="0"/>
              <a:solidFill>
                <a:srgbClr val="999999"/>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183978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Enrichment</a:t>
            </a:r>
            <a:endParaRPr lang="en-US" dirty="0"/>
          </a:p>
        </p:txBody>
      </p:sp>
      <p:sp>
        <p:nvSpPr>
          <p:cNvPr id="3" name="Content Placeholder 2"/>
          <p:cNvSpPr>
            <a:spLocks noGrp="1"/>
          </p:cNvSpPr>
          <p:nvPr>
            <p:ph idx="1"/>
          </p:nvPr>
        </p:nvSpPr>
        <p:spPr>
          <a:xfrm>
            <a:off x="533400" y="1752600"/>
            <a:ext cx="8229600" cy="4419599"/>
          </a:xfrm>
          <a:effectLst>
            <a:outerShdw blurRad="50800" dist="50800" dir="5400000" algn="ctr" rotWithShape="0">
              <a:schemeClr val="bg1"/>
            </a:outerShdw>
          </a:effectLst>
        </p:spPr>
        <p:txBody>
          <a:bodyPr>
            <a:normAutofit/>
          </a:bodyPr>
          <a:lstStyle/>
          <a:p>
            <a:r>
              <a:rPr lang="en-US" sz="3200" dirty="0" smtClean="0">
                <a:solidFill>
                  <a:srgbClr val="999999"/>
                </a:solidFill>
              </a:rPr>
              <a:t>How do you define enrichment?</a:t>
            </a:r>
          </a:p>
          <a:p>
            <a:pPr marL="0" indent="0">
              <a:buNone/>
            </a:pPr>
            <a:endParaRPr lang="en-US" sz="3200" dirty="0" smtClean="0">
              <a:solidFill>
                <a:srgbClr val="999999"/>
              </a:solidFill>
            </a:endParaRPr>
          </a:p>
          <a:p>
            <a:r>
              <a:rPr lang="en-US" sz="3200" dirty="0" smtClean="0">
                <a:solidFill>
                  <a:srgbClr val="999999"/>
                </a:solidFill>
              </a:rPr>
              <a:t>What </a:t>
            </a:r>
            <a:r>
              <a:rPr lang="en-US" sz="3200" dirty="0">
                <a:solidFill>
                  <a:srgbClr val="999999"/>
                </a:solidFill>
              </a:rPr>
              <a:t>do enrichment tasks look like</a:t>
            </a:r>
            <a:r>
              <a:rPr lang="en-US" sz="3200" dirty="0" smtClean="0">
                <a:solidFill>
                  <a:srgbClr val="999999"/>
                </a:solidFill>
              </a:rPr>
              <a:t>?</a:t>
            </a:r>
          </a:p>
          <a:p>
            <a:endParaRPr lang="en-US" sz="3200" dirty="0"/>
          </a:p>
          <a:p>
            <a:r>
              <a:rPr lang="en-US" sz="3200" b="1" dirty="0">
                <a:solidFill>
                  <a:schemeClr val="tx1"/>
                </a:solidFill>
              </a:rPr>
              <a:t>How can enrichment be implemented successfully in a classroom?</a:t>
            </a:r>
          </a:p>
          <a:p>
            <a:endParaRPr lang="en-US" sz="3200" dirty="0"/>
          </a:p>
          <a:p>
            <a:pPr marL="0" indent="0">
              <a:buNone/>
            </a:pPr>
            <a:endParaRPr lang="en-US" sz="3200" dirty="0" smtClean="0"/>
          </a:p>
        </p:txBody>
      </p:sp>
    </p:spTree>
    <p:extLst>
      <p:ext uri="{BB962C8B-B14F-4D97-AF65-F5344CB8AC3E}">
        <p14:creationId xmlns:p14="http://schemas.microsoft.com/office/powerpoint/2010/main" val="3784529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the Standards</a:t>
            </a:r>
            <a:endParaRPr lang="en-US" dirty="0"/>
          </a:p>
        </p:txBody>
      </p:sp>
      <p:sp>
        <p:nvSpPr>
          <p:cNvPr id="3" name="Content Placeholder 2"/>
          <p:cNvSpPr>
            <a:spLocks noGrp="1"/>
          </p:cNvSpPr>
          <p:nvPr>
            <p:ph idx="1"/>
          </p:nvPr>
        </p:nvSpPr>
        <p:spPr/>
        <p:txBody>
          <a:bodyPr>
            <a:noAutofit/>
          </a:bodyPr>
          <a:lstStyle/>
          <a:p>
            <a:r>
              <a:rPr lang="en-US" sz="2300" dirty="0" smtClean="0">
                <a:solidFill>
                  <a:schemeClr val="tx2"/>
                </a:solidFill>
              </a:rPr>
              <a:t>Use pre-assessment to plan for differentiation</a:t>
            </a:r>
          </a:p>
          <a:p>
            <a:r>
              <a:rPr lang="en-US" sz="2300" dirty="0" smtClean="0">
                <a:solidFill>
                  <a:schemeClr val="tx2"/>
                </a:solidFill>
              </a:rPr>
              <a:t>Consider enrichment/acceleration as appropriate to the student’s needs and guided by the standards</a:t>
            </a:r>
          </a:p>
          <a:p>
            <a:r>
              <a:rPr lang="en-US" sz="2300" dirty="0" smtClean="0">
                <a:solidFill>
                  <a:schemeClr val="tx2"/>
                </a:solidFill>
              </a:rPr>
              <a:t>Use formative assessment to adjust pace of instruction</a:t>
            </a:r>
          </a:p>
          <a:p>
            <a:r>
              <a:rPr lang="en-US" sz="2300" dirty="0" smtClean="0">
                <a:solidFill>
                  <a:schemeClr val="tx2"/>
                </a:solidFill>
              </a:rPr>
              <a:t>Use flexible grouping to address readiness differences</a:t>
            </a:r>
          </a:p>
          <a:p>
            <a:r>
              <a:rPr lang="en-US" sz="2300" dirty="0" smtClean="0">
                <a:solidFill>
                  <a:schemeClr val="tx2"/>
                </a:solidFill>
              </a:rPr>
              <a:t>Match students to materials and resources based on readiness</a:t>
            </a:r>
          </a:p>
          <a:p>
            <a:r>
              <a:rPr lang="en-US" sz="2300" dirty="0" smtClean="0">
                <a:solidFill>
                  <a:schemeClr val="tx2"/>
                </a:solidFill>
              </a:rPr>
              <a:t>Engage students in progressively more complex learning</a:t>
            </a:r>
          </a:p>
          <a:p>
            <a:r>
              <a:rPr lang="en-US" sz="2300" dirty="0" smtClean="0">
                <a:solidFill>
                  <a:schemeClr val="tx2"/>
                </a:solidFill>
              </a:rPr>
              <a:t>Commit to each student’s continual learning progress </a:t>
            </a:r>
            <a:endParaRPr lang="en-US" sz="2300" dirty="0">
              <a:solidFill>
                <a:schemeClr val="tx2"/>
              </a:solidFill>
            </a:endParaRPr>
          </a:p>
        </p:txBody>
      </p:sp>
      <p:sp>
        <p:nvSpPr>
          <p:cNvPr id="4" name="TextBox 3"/>
          <p:cNvSpPr txBox="1"/>
          <p:nvPr/>
        </p:nvSpPr>
        <p:spPr>
          <a:xfrm>
            <a:off x="3581400" y="6172200"/>
            <a:ext cx="4800600" cy="369332"/>
          </a:xfrm>
          <a:prstGeom prst="rect">
            <a:avLst/>
          </a:prstGeom>
          <a:noFill/>
        </p:spPr>
        <p:txBody>
          <a:bodyPr wrap="square" rtlCol="0">
            <a:spAutoFit/>
          </a:bodyPr>
          <a:lstStyle/>
          <a:p>
            <a:pPr algn="r"/>
            <a:r>
              <a:rPr lang="en-US" dirty="0" err="1" smtClean="0"/>
              <a:t>Heacox</a:t>
            </a:r>
            <a:r>
              <a:rPr lang="en-US" dirty="0" smtClean="0"/>
              <a:t> and Cash, 2014</a:t>
            </a:r>
            <a:endParaRPr lang="en-US" dirty="0"/>
          </a:p>
        </p:txBody>
      </p:sp>
    </p:spTree>
    <p:extLst>
      <p:ext uri="{BB962C8B-B14F-4D97-AF65-F5344CB8AC3E}">
        <p14:creationId xmlns:p14="http://schemas.microsoft.com/office/powerpoint/2010/main" val="121004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Comparing Math Examples</a:t>
            </a:r>
            <a:endParaRPr lang="en-US" sz="4800" dirty="0"/>
          </a:p>
        </p:txBody>
      </p:sp>
      <p:sp>
        <p:nvSpPr>
          <p:cNvPr id="3" name="Content Placeholder 2"/>
          <p:cNvSpPr>
            <a:spLocks noGrp="1"/>
          </p:cNvSpPr>
          <p:nvPr>
            <p:ph idx="1"/>
          </p:nvPr>
        </p:nvSpPr>
        <p:spPr/>
        <p:txBody>
          <a:bodyPr/>
          <a:lstStyle/>
          <a:p>
            <a:pPr marL="0" indent="0" algn="ctr">
              <a:buNone/>
            </a:pPr>
            <a:endParaRPr lang="en-US" sz="4000" b="1" i="1" dirty="0" smtClean="0">
              <a:solidFill>
                <a:schemeClr val="tx1"/>
              </a:solidFill>
            </a:endParaRPr>
          </a:p>
          <a:p>
            <a:pPr marL="0" indent="0" algn="ctr">
              <a:buNone/>
            </a:pPr>
            <a:r>
              <a:rPr lang="en-US" sz="4000" b="1" i="1" dirty="0" smtClean="0">
                <a:solidFill>
                  <a:schemeClr val="tx1"/>
                </a:solidFill>
              </a:rPr>
              <a:t>8</a:t>
            </a:r>
            <a:r>
              <a:rPr lang="en-US" sz="4000" b="1" i="1" baseline="30000" dirty="0" smtClean="0">
                <a:solidFill>
                  <a:schemeClr val="tx1"/>
                </a:solidFill>
              </a:rPr>
              <a:t>th</a:t>
            </a:r>
            <a:r>
              <a:rPr lang="en-US" sz="4000" b="1" i="1" dirty="0" smtClean="0">
                <a:solidFill>
                  <a:schemeClr val="tx1"/>
                </a:solidFill>
              </a:rPr>
              <a:t> Grade Assessment</a:t>
            </a:r>
          </a:p>
          <a:p>
            <a:pPr marL="0" indent="0" algn="ctr">
              <a:buNone/>
            </a:pPr>
            <a:endParaRPr lang="en-US" sz="4000" b="1" i="1" dirty="0" smtClean="0">
              <a:solidFill>
                <a:schemeClr val="tx1"/>
              </a:solidFill>
            </a:endParaRPr>
          </a:p>
          <a:p>
            <a:pPr marL="0" indent="0" algn="ctr">
              <a:buNone/>
            </a:pPr>
            <a:r>
              <a:rPr lang="en-US" sz="4000" b="1" i="1" dirty="0" smtClean="0">
                <a:solidFill>
                  <a:schemeClr val="tx1"/>
                </a:solidFill>
              </a:rPr>
              <a:t>Scientific Notation Unit</a:t>
            </a:r>
          </a:p>
          <a:p>
            <a:pPr marL="0" indent="0" algn="ctr">
              <a:buNone/>
            </a:pPr>
            <a:endParaRPr lang="en-US" sz="4000" b="1" i="1" dirty="0">
              <a:solidFill>
                <a:schemeClr val="tx1"/>
              </a:solidFill>
            </a:endParaRPr>
          </a:p>
          <a:p>
            <a:pPr marL="0" indent="0" algn="ctr">
              <a:buNone/>
            </a:pPr>
            <a:r>
              <a:rPr lang="en-US" sz="4000" b="1" i="1" dirty="0" smtClean="0">
                <a:solidFill>
                  <a:schemeClr val="tx1"/>
                </a:solidFill>
              </a:rPr>
              <a:t>“Traditional” vs “Common Core”</a:t>
            </a:r>
          </a:p>
          <a:p>
            <a:pPr marL="0" indent="0">
              <a:buNone/>
            </a:pPr>
            <a:endParaRPr lang="en-US" dirty="0"/>
          </a:p>
        </p:txBody>
      </p:sp>
    </p:spTree>
    <p:extLst>
      <p:ext uri="{BB962C8B-B14F-4D97-AF65-F5344CB8AC3E}">
        <p14:creationId xmlns:p14="http://schemas.microsoft.com/office/powerpoint/2010/main" val="2606216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600200"/>
          </a:xfrm>
        </p:spPr>
        <p:txBody>
          <a:bodyPr/>
          <a:lstStyle/>
          <a:p>
            <a:r>
              <a:rPr lang="en-US" dirty="0" smtClean="0"/>
              <a:t>What types of learners do we have?</a:t>
            </a:r>
            <a:endParaRPr lang="en-US" dirty="0"/>
          </a:p>
        </p:txBody>
      </p:sp>
      <p:sp>
        <p:nvSpPr>
          <p:cNvPr id="3" name="Content Placeholder 2"/>
          <p:cNvSpPr>
            <a:spLocks noGrp="1"/>
          </p:cNvSpPr>
          <p:nvPr>
            <p:ph idx="1"/>
          </p:nvPr>
        </p:nvSpPr>
        <p:spPr>
          <a:xfrm>
            <a:off x="2514600" y="4495800"/>
            <a:ext cx="4495800" cy="2057400"/>
          </a:xfrm>
        </p:spPr>
        <p:txBody>
          <a:bodyPr>
            <a:normAutofit lnSpcReduction="10000"/>
          </a:bodyPr>
          <a:lstStyle/>
          <a:p>
            <a:r>
              <a:rPr lang="en-US" sz="4000" dirty="0" smtClean="0">
                <a:solidFill>
                  <a:srgbClr val="6076B4"/>
                </a:solidFill>
                <a:latin typeface="+mn-lt"/>
              </a:rPr>
              <a:t>Below Level </a:t>
            </a:r>
          </a:p>
          <a:p>
            <a:r>
              <a:rPr lang="en-US" sz="4000" dirty="0" smtClean="0">
                <a:solidFill>
                  <a:srgbClr val="6076B4"/>
                </a:solidFill>
                <a:latin typeface="+mn-lt"/>
              </a:rPr>
              <a:t>On Level </a:t>
            </a:r>
          </a:p>
          <a:p>
            <a:r>
              <a:rPr lang="en-US" sz="4000" dirty="0" smtClean="0">
                <a:solidFill>
                  <a:srgbClr val="6076B4"/>
                </a:solidFill>
                <a:latin typeface="+mn-lt"/>
              </a:rPr>
              <a:t>Above Level</a:t>
            </a:r>
            <a:endParaRPr lang="en-US" sz="4000" dirty="0">
              <a:solidFill>
                <a:srgbClr val="6076B4"/>
              </a:solidFill>
              <a:latin typeface="+mn-lt"/>
            </a:endParaRPr>
          </a:p>
        </p:txBody>
      </p:sp>
      <p:pic>
        <p:nvPicPr>
          <p:cNvPr id="4" name="Picture 3"/>
          <p:cNvPicPr>
            <a:picLocks noChangeAspect="1"/>
          </p:cNvPicPr>
          <p:nvPr/>
        </p:nvPicPr>
        <p:blipFill>
          <a:blip r:embed="rId3"/>
          <a:stretch>
            <a:fillRect/>
          </a:stretch>
        </p:blipFill>
        <p:spPr>
          <a:xfrm>
            <a:off x="2133600" y="2057400"/>
            <a:ext cx="4694227" cy="2063244"/>
          </a:xfrm>
          <a:prstGeom prst="rect">
            <a:avLst/>
          </a:prstGeom>
        </p:spPr>
      </p:pic>
      <p:sp>
        <p:nvSpPr>
          <p:cNvPr id="5" name="TextBox 4"/>
          <p:cNvSpPr txBox="1"/>
          <p:nvPr/>
        </p:nvSpPr>
        <p:spPr>
          <a:xfrm>
            <a:off x="6629400" y="3962400"/>
            <a:ext cx="2514600" cy="246221"/>
          </a:xfrm>
          <a:prstGeom prst="rect">
            <a:avLst/>
          </a:prstGeom>
          <a:noFill/>
        </p:spPr>
        <p:txBody>
          <a:bodyPr wrap="square" rtlCol="0">
            <a:spAutoFit/>
          </a:bodyPr>
          <a:lstStyle/>
          <a:p>
            <a:r>
              <a:rPr lang="en-US" sz="1000" dirty="0">
                <a:hlinkClick r:id="rId4"/>
              </a:rPr>
              <a:t>www.aspirehigheryouthprogram.com</a:t>
            </a:r>
            <a:endParaRPr lang="en-US" sz="1000" dirty="0"/>
          </a:p>
        </p:txBody>
      </p:sp>
    </p:spTree>
    <p:extLst>
      <p:ext uri="{BB962C8B-B14F-4D97-AF65-F5344CB8AC3E}">
        <p14:creationId xmlns:p14="http://schemas.microsoft.com/office/powerpoint/2010/main" val="2134505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pPr algn="l"/>
            <a:r>
              <a:rPr lang="en-US" dirty="0" smtClean="0"/>
              <a:t>Steps to </a:t>
            </a:r>
            <a:r>
              <a:rPr lang="en-US" dirty="0"/>
              <a:t>C</a:t>
            </a:r>
            <a:r>
              <a:rPr lang="en-US" dirty="0" smtClean="0"/>
              <a:t>reating </a:t>
            </a:r>
            <a:r>
              <a:rPr lang="en-US" dirty="0"/>
              <a:t>T</a:t>
            </a:r>
            <a:r>
              <a:rPr lang="en-US" dirty="0" smtClean="0"/>
              <a:t>iered </a:t>
            </a:r>
            <a:r>
              <a:rPr lang="en-US" dirty="0"/>
              <a:t>T</a:t>
            </a:r>
            <a:r>
              <a:rPr lang="en-US" dirty="0" smtClean="0"/>
              <a:t>ask</a:t>
            </a:r>
            <a:endParaRPr lang="en-US" dirty="0"/>
          </a:p>
        </p:txBody>
      </p:sp>
      <p:sp>
        <p:nvSpPr>
          <p:cNvPr id="3" name="Content Placeholder 2"/>
          <p:cNvSpPr>
            <a:spLocks noGrp="1"/>
          </p:cNvSpPr>
          <p:nvPr>
            <p:ph idx="1"/>
          </p:nvPr>
        </p:nvSpPr>
        <p:spPr>
          <a:xfrm>
            <a:off x="457200" y="1219200"/>
            <a:ext cx="8229600" cy="5486400"/>
          </a:xfrm>
        </p:spPr>
        <p:txBody>
          <a:bodyPr/>
          <a:lstStyle/>
          <a:p>
            <a:pPr marL="457200" indent="-457200">
              <a:buFont typeface="+mj-lt"/>
              <a:buAutoNum type="arabicPeriod"/>
            </a:pPr>
            <a:r>
              <a:rPr lang="en-US" b="1" dirty="0" smtClean="0">
                <a:solidFill>
                  <a:schemeClr val="tx1"/>
                </a:solidFill>
              </a:rPr>
              <a:t>Analyze the DOK level of the current enrichment task </a:t>
            </a:r>
          </a:p>
          <a:p>
            <a:pPr marL="457200" indent="-457200">
              <a:buFont typeface="+mj-lt"/>
              <a:buAutoNum type="arabicPeriod"/>
            </a:pPr>
            <a:r>
              <a:rPr lang="en-US" b="1" dirty="0" smtClean="0">
                <a:solidFill>
                  <a:schemeClr val="tx1"/>
                </a:solidFill>
              </a:rPr>
              <a:t>Determine what standards coincide with this task</a:t>
            </a:r>
          </a:p>
          <a:p>
            <a:pPr lvl="1"/>
            <a:r>
              <a:rPr lang="en-US" sz="2000" b="1" dirty="0" smtClean="0">
                <a:solidFill>
                  <a:schemeClr val="tx1"/>
                </a:solidFill>
              </a:rPr>
              <a:t>Essential Knowledge/Power Standard</a:t>
            </a:r>
          </a:p>
          <a:p>
            <a:pPr lvl="1"/>
            <a:r>
              <a:rPr lang="en-US" sz="2000" b="1" dirty="0" smtClean="0">
                <a:solidFill>
                  <a:schemeClr val="tx1"/>
                </a:solidFill>
              </a:rPr>
              <a:t>Important knowledge/Nice to Know</a:t>
            </a:r>
          </a:p>
          <a:p>
            <a:pPr marL="457200" indent="-457200">
              <a:buFont typeface="+mj-lt"/>
              <a:buAutoNum type="arabicPeriod"/>
            </a:pPr>
            <a:r>
              <a:rPr lang="en-US" b="1" dirty="0" smtClean="0">
                <a:solidFill>
                  <a:schemeClr val="tx1"/>
                </a:solidFill>
              </a:rPr>
              <a:t>Adjust the enrichment task to reflect DOK Level 2 or above</a:t>
            </a:r>
          </a:p>
          <a:p>
            <a:pPr marL="457200" indent="-457200">
              <a:buFont typeface="+mj-lt"/>
              <a:buAutoNum type="arabicPeriod"/>
            </a:pPr>
            <a:r>
              <a:rPr lang="en-US" b="1" dirty="0" smtClean="0">
                <a:solidFill>
                  <a:schemeClr val="tx1"/>
                </a:solidFill>
              </a:rPr>
              <a:t>Use the Continuum of Complexity, to develop tiers for the task</a:t>
            </a:r>
          </a:p>
          <a:p>
            <a:pPr lvl="1"/>
            <a:r>
              <a:rPr lang="en-US" sz="2000" b="1" dirty="0" smtClean="0">
                <a:solidFill>
                  <a:schemeClr val="tx1"/>
                </a:solidFill>
              </a:rPr>
              <a:t>Entry Level</a:t>
            </a:r>
          </a:p>
          <a:p>
            <a:pPr lvl="1"/>
            <a:r>
              <a:rPr lang="en-US" sz="2000" b="1" dirty="0" smtClean="0">
                <a:solidFill>
                  <a:schemeClr val="tx1"/>
                </a:solidFill>
              </a:rPr>
              <a:t>Advanced Level</a:t>
            </a:r>
          </a:p>
          <a:p>
            <a:pPr lvl="1"/>
            <a:r>
              <a:rPr lang="en-US" sz="2000" b="1" dirty="0" smtClean="0">
                <a:solidFill>
                  <a:schemeClr val="tx1"/>
                </a:solidFill>
              </a:rPr>
              <a:t>Most Challenging Level</a:t>
            </a:r>
          </a:p>
          <a:p>
            <a:pPr marL="457200" indent="-457200">
              <a:buFont typeface="+mj-lt"/>
              <a:buAutoNum type="arabicPeriod"/>
            </a:pPr>
            <a:endParaRPr lang="en-US" sz="2000" dirty="0" smtClean="0"/>
          </a:p>
          <a:p>
            <a:endParaRPr lang="en-US" dirty="0"/>
          </a:p>
        </p:txBody>
      </p:sp>
    </p:spTree>
    <p:extLst>
      <p:ext uri="{BB962C8B-B14F-4D97-AF65-F5344CB8AC3E}">
        <p14:creationId xmlns:p14="http://schemas.microsoft.com/office/powerpoint/2010/main" val="1056612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pPr algn="l"/>
            <a:r>
              <a:rPr lang="en-US" dirty="0" smtClean="0"/>
              <a:t>Steps to </a:t>
            </a:r>
            <a:r>
              <a:rPr lang="en-US" dirty="0"/>
              <a:t>C</a:t>
            </a:r>
            <a:r>
              <a:rPr lang="en-US" dirty="0" smtClean="0"/>
              <a:t>reating </a:t>
            </a:r>
            <a:r>
              <a:rPr lang="en-US" dirty="0"/>
              <a:t>T</a:t>
            </a:r>
            <a:r>
              <a:rPr lang="en-US" dirty="0" smtClean="0"/>
              <a:t>iered </a:t>
            </a:r>
            <a:r>
              <a:rPr lang="en-US" dirty="0"/>
              <a:t>T</a:t>
            </a:r>
            <a:r>
              <a:rPr lang="en-US" dirty="0" smtClean="0"/>
              <a:t>ask</a:t>
            </a:r>
            <a:endParaRPr lang="en-US" dirty="0"/>
          </a:p>
        </p:txBody>
      </p:sp>
      <p:sp>
        <p:nvSpPr>
          <p:cNvPr id="3" name="Content Placeholder 2"/>
          <p:cNvSpPr>
            <a:spLocks noGrp="1"/>
          </p:cNvSpPr>
          <p:nvPr>
            <p:ph idx="1"/>
          </p:nvPr>
        </p:nvSpPr>
        <p:spPr>
          <a:xfrm>
            <a:off x="457200" y="1219200"/>
            <a:ext cx="8229600" cy="5486400"/>
          </a:xfrm>
        </p:spPr>
        <p:txBody>
          <a:bodyPr/>
          <a:lstStyle/>
          <a:p>
            <a:pPr marL="457200" indent="-457200">
              <a:buFont typeface="+mj-lt"/>
              <a:buAutoNum type="arabicPeriod"/>
            </a:pPr>
            <a:r>
              <a:rPr lang="en-US" b="1" dirty="0" smtClean="0">
                <a:solidFill>
                  <a:schemeClr val="tx1"/>
                </a:solidFill>
              </a:rPr>
              <a:t>Analyze the DOK level of the current enrichment task </a:t>
            </a:r>
          </a:p>
          <a:p>
            <a:pPr marL="457200" indent="-457200">
              <a:buFont typeface="+mj-lt"/>
              <a:buAutoNum type="arabicPeriod"/>
            </a:pPr>
            <a:r>
              <a:rPr lang="en-US" b="1" dirty="0" smtClean="0">
                <a:solidFill>
                  <a:srgbClr val="999999"/>
                </a:solidFill>
              </a:rPr>
              <a:t>Determine what standards coincide with this task</a:t>
            </a:r>
          </a:p>
          <a:p>
            <a:pPr lvl="1"/>
            <a:r>
              <a:rPr lang="en-US" sz="2000" b="1" dirty="0" smtClean="0">
                <a:solidFill>
                  <a:srgbClr val="999999"/>
                </a:solidFill>
              </a:rPr>
              <a:t>Essential Knowledge/Power Standard</a:t>
            </a:r>
          </a:p>
          <a:p>
            <a:pPr lvl="1"/>
            <a:r>
              <a:rPr lang="en-US" sz="2000" b="1" dirty="0" smtClean="0">
                <a:solidFill>
                  <a:srgbClr val="999999"/>
                </a:solidFill>
              </a:rPr>
              <a:t>Important knowledge/Nice to Know</a:t>
            </a:r>
          </a:p>
          <a:p>
            <a:pPr marL="457200" indent="-457200">
              <a:buFont typeface="+mj-lt"/>
              <a:buAutoNum type="arabicPeriod"/>
            </a:pPr>
            <a:r>
              <a:rPr lang="en-US" b="1" dirty="0" smtClean="0">
                <a:solidFill>
                  <a:srgbClr val="999999"/>
                </a:solidFill>
              </a:rPr>
              <a:t>Adjust the enrichment task to reflect DOK Level 2 or above</a:t>
            </a:r>
          </a:p>
          <a:p>
            <a:pPr marL="457200" indent="-457200">
              <a:buFont typeface="+mj-lt"/>
              <a:buAutoNum type="arabicPeriod"/>
            </a:pPr>
            <a:r>
              <a:rPr lang="en-US" b="1" dirty="0" smtClean="0">
                <a:solidFill>
                  <a:srgbClr val="999999"/>
                </a:solidFill>
              </a:rPr>
              <a:t>Use the Continuum of Complexity, to develop tiers for the task</a:t>
            </a:r>
          </a:p>
          <a:p>
            <a:pPr lvl="1"/>
            <a:r>
              <a:rPr lang="en-US" sz="2000" b="1" dirty="0" smtClean="0">
                <a:solidFill>
                  <a:srgbClr val="999999"/>
                </a:solidFill>
              </a:rPr>
              <a:t>Entry Level</a:t>
            </a:r>
          </a:p>
          <a:p>
            <a:pPr lvl="1"/>
            <a:r>
              <a:rPr lang="en-US" sz="2000" b="1" dirty="0" smtClean="0">
                <a:solidFill>
                  <a:srgbClr val="999999"/>
                </a:solidFill>
              </a:rPr>
              <a:t>Advanced Level</a:t>
            </a:r>
          </a:p>
          <a:p>
            <a:pPr lvl="1"/>
            <a:r>
              <a:rPr lang="en-US" sz="2000" b="1" dirty="0" smtClean="0">
                <a:solidFill>
                  <a:srgbClr val="999999"/>
                </a:solidFill>
              </a:rPr>
              <a:t>Most Challenging Level</a:t>
            </a:r>
          </a:p>
          <a:p>
            <a:pPr marL="457200" indent="-457200">
              <a:buFont typeface="+mj-lt"/>
              <a:buAutoNum type="arabicPeriod"/>
            </a:pPr>
            <a:endParaRPr lang="en-US" sz="2000" dirty="0" smtClean="0"/>
          </a:p>
          <a:p>
            <a:endParaRPr lang="en-US" dirty="0"/>
          </a:p>
        </p:txBody>
      </p:sp>
    </p:spTree>
    <p:extLst>
      <p:ext uri="{BB962C8B-B14F-4D97-AF65-F5344CB8AC3E}">
        <p14:creationId xmlns:p14="http://schemas.microsoft.com/office/powerpoint/2010/main" val="1214529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89" y="0"/>
            <a:ext cx="532248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3400" y="762000"/>
            <a:ext cx="800219" cy="5334000"/>
          </a:xfrm>
          <a:prstGeom prst="rect">
            <a:avLst/>
          </a:prstGeom>
          <a:noFill/>
        </p:spPr>
        <p:txBody>
          <a:bodyPr vert="vert270" wrap="square" rtlCol="0">
            <a:spAutoFit/>
          </a:bodyPr>
          <a:lstStyle/>
          <a:p>
            <a:pPr algn="ctr"/>
            <a:r>
              <a:rPr lang="en-US" sz="4000" dirty="0" smtClean="0">
                <a:solidFill>
                  <a:schemeClr val="tx2"/>
                </a:solidFill>
              </a:rPr>
              <a:t>STEP 1</a:t>
            </a:r>
            <a:endParaRPr lang="en-US" sz="4000" dirty="0">
              <a:solidFill>
                <a:schemeClr val="tx2"/>
              </a:solidFill>
            </a:endParaRPr>
          </a:p>
        </p:txBody>
      </p:sp>
    </p:spTree>
    <p:extLst>
      <p:ext uri="{BB962C8B-B14F-4D97-AF65-F5344CB8AC3E}">
        <p14:creationId xmlns:p14="http://schemas.microsoft.com/office/powerpoint/2010/main" val="3827411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Enrichment</a:t>
            </a:r>
            <a:endParaRPr lang="en-US" dirty="0"/>
          </a:p>
        </p:txBody>
      </p:sp>
      <p:sp>
        <p:nvSpPr>
          <p:cNvPr id="3" name="Content Placeholder 2"/>
          <p:cNvSpPr>
            <a:spLocks noGrp="1"/>
          </p:cNvSpPr>
          <p:nvPr>
            <p:ph idx="1"/>
          </p:nvPr>
        </p:nvSpPr>
        <p:spPr>
          <a:xfrm>
            <a:off x="533400" y="1752600"/>
            <a:ext cx="8229600" cy="4419599"/>
          </a:xfrm>
          <a:effectLst>
            <a:outerShdw blurRad="50800" dist="50800" dir="5400000" algn="ctr" rotWithShape="0">
              <a:schemeClr val="bg1"/>
            </a:outerShdw>
          </a:effectLst>
        </p:spPr>
        <p:txBody>
          <a:bodyPr>
            <a:normAutofit/>
          </a:bodyPr>
          <a:lstStyle/>
          <a:p>
            <a:r>
              <a:rPr lang="en-US" sz="3200" b="1" dirty="0" smtClean="0">
                <a:solidFill>
                  <a:schemeClr val="tx1"/>
                </a:solidFill>
              </a:rPr>
              <a:t>How do you define enrichment?</a:t>
            </a:r>
          </a:p>
          <a:p>
            <a:endParaRPr lang="en-US" sz="3200" b="1" dirty="0" smtClean="0">
              <a:solidFill>
                <a:schemeClr val="tx1"/>
              </a:solidFill>
            </a:endParaRPr>
          </a:p>
          <a:p>
            <a:r>
              <a:rPr lang="en-US" sz="3200" b="1" dirty="0" smtClean="0">
                <a:solidFill>
                  <a:schemeClr val="tx1"/>
                </a:solidFill>
              </a:rPr>
              <a:t>What do enrichment tasks look like?</a:t>
            </a:r>
            <a:endParaRPr lang="en-US" sz="3200" b="1" dirty="0">
              <a:solidFill>
                <a:schemeClr val="tx1"/>
              </a:solidFill>
            </a:endParaRPr>
          </a:p>
          <a:p>
            <a:endParaRPr lang="en-US" sz="3200" b="1" dirty="0" smtClean="0">
              <a:solidFill>
                <a:schemeClr val="tx1"/>
              </a:solidFill>
            </a:endParaRPr>
          </a:p>
          <a:p>
            <a:r>
              <a:rPr lang="en-US" sz="3200" b="1" dirty="0" smtClean="0">
                <a:solidFill>
                  <a:schemeClr val="tx1"/>
                </a:solidFill>
              </a:rPr>
              <a:t>How can enrichment be implemented successfully in a classroom?</a:t>
            </a:r>
          </a:p>
        </p:txBody>
      </p:sp>
    </p:spTree>
    <p:extLst>
      <p:ext uri="{BB962C8B-B14F-4D97-AF65-F5344CB8AC3E}">
        <p14:creationId xmlns:p14="http://schemas.microsoft.com/office/powerpoint/2010/main" val="3200080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96400" cy="699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7553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Connections</a:t>
            </a:r>
            <a:endParaRPr lang="en-US" dirty="0"/>
          </a:p>
        </p:txBody>
      </p:sp>
      <p:pic>
        <p:nvPicPr>
          <p:cNvPr id="2050" name="Picture 2" descr="C:\Users\tmorret\AppData\Local\Microsoft\Windows\Temporary Internet Files\Content.IE5\J1QKP48Z\MC900356517[1].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1905000"/>
            <a:ext cx="4246752" cy="4724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762000"/>
            <a:ext cx="800219" cy="5334000"/>
          </a:xfrm>
          <a:prstGeom prst="rect">
            <a:avLst/>
          </a:prstGeom>
          <a:noFill/>
        </p:spPr>
        <p:txBody>
          <a:bodyPr vert="vert270" wrap="square" rtlCol="0">
            <a:spAutoFit/>
          </a:bodyPr>
          <a:lstStyle/>
          <a:p>
            <a:pPr algn="ctr"/>
            <a:r>
              <a:rPr lang="en-US" sz="4000" dirty="0" smtClean="0">
                <a:solidFill>
                  <a:schemeClr val="tx2"/>
                </a:solidFill>
              </a:rPr>
              <a:t>STEP 1</a:t>
            </a:r>
            <a:endParaRPr lang="en-US" sz="4000" dirty="0">
              <a:solidFill>
                <a:schemeClr val="tx2"/>
              </a:solidFill>
            </a:endParaRPr>
          </a:p>
        </p:txBody>
      </p:sp>
    </p:spTree>
    <p:extLst>
      <p:ext uri="{BB962C8B-B14F-4D97-AF65-F5344CB8AC3E}">
        <p14:creationId xmlns:p14="http://schemas.microsoft.com/office/powerpoint/2010/main" val="36526032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 it a try…</a:t>
            </a:r>
            <a:endParaRPr lang="en-US" dirty="0"/>
          </a:p>
        </p:txBody>
      </p:sp>
      <p:sp>
        <p:nvSpPr>
          <p:cNvPr id="3" name="Content Placeholder 2"/>
          <p:cNvSpPr>
            <a:spLocks noGrp="1"/>
          </p:cNvSpPr>
          <p:nvPr>
            <p:ph idx="1"/>
          </p:nvPr>
        </p:nvSpPr>
        <p:spPr/>
        <p:txBody>
          <a:bodyPr>
            <a:normAutofit/>
          </a:bodyPr>
          <a:lstStyle/>
          <a:p>
            <a:r>
              <a:rPr lang="en-US" sz="3600" dirty="0" smtClean="0">
                <a:solidFill>
                  <a:schemeClr val="tx1"/>
                </a:solidFill>
              </a:rPr>
              <a:t>Work with a neighbor to analyze the task you were given.</a:t>
            </a:r>
          </a:p>
          <a:p>
            <a:r>
              <a:rPr lang="en-US" sz="3600" dirty="0" smtClean="0">
                <a:solidFill>
                  <a:schemeClr val="tx1"/>
                </a:solidFill>
              </a:rPr>
              <a:t>Which tool worked best for you?</a:t>
            </a:r>
            <a:endParaRPr lang="en-US" sz="3600" dirty="0">
              <a:solidFill>
                <a:schemeClr val="tx1"/>
              </a:solidFill>
            </a:endParaRPr>
          </a:p>
        </p:txBody>
      </p:sp>
      <p:pic>
        <p:nvPicPr>
          <p:cNvPr id="5122" name="Picture 2" descr="http://www.evansclarke.com.au/Lib/too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429000"/>
            <a:ext cx="3902650" cy="3276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80820" y="6520934"/>
            <a:ext cx="3688830" cy="369332"/>
          </a:xfrm>
          <a:prstGeom prst="rect">
            <a:avLst/>
          </a:prstGeom>
        </p:spPr>
        <p:txBody>
          <a:bodyPr wrap="none">
            <a:spAutoFit/>
          </a:bodyPr>
          <a:lstStyle/>
          <a:p>
            <a:r>
              <a:rPr lang="en-US" dirty="0"/>
              <a:t>https://gamesined.wikispaces.com</a:t>
            </a:r>
          </a:p>
        </p:txBody>
      </p:sp>
    </p:spTree>
    <p:extLst>
      <p:ext uri="{BB962C8B-B14F-4D97-AF65-F5344CB8AC3E}">
        <p14:creationId xmlns:p14="http://schemas.microsoft.com/office/powerpoint/2010/main" val="8975927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p:cNvSpPr txBox="1">
            <a:spLocks noChangeArrowheads="1"/>
          </p:cNvSpPr>
          <p:nvPr/>
        </p:nvSpPr>
        <p:spPr bwMode="auto">
          <a:xfrm>
            <a:off x="559683" y="627516"/>
            <a:ext cx="8227483"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smtClean="0"/>
              <a:t>Third Grade Math Task:</a:t>
            </a:r>
          </a:p>
          <a:p>
            <a:pPr eaLnBrk="1" hangingPunct="1"/>
            <a:endParaRPr lang="en-US" dirty="0"/>
          </a:p>
          <a:p>
            <a:pPr eaLnBrk="1" hangingPunct="1"/>
            <a:r>
              <a:rPr lang="en-US" dirty="0"/>
              <a:t>Explain how multiplication and division are connected.  What is the reoccurring theme seen in both? Create a visual representation to display and explain this reoccurring theme.</a:t>
            </a:r>
          </a:p>
          <a:p>
            <a:pPr eaLnBrk="1" hangingPunct="1"/>
            <a:endParaRPr lang="en-US" dirty="0"/>
          </a:p>
          <a:p>
            <a:pPr eaLnBrk="1" hangingPunct="1"/>
            <a:endParaRPr lang="en-US" dirty="0"/>
          </a:p>
        </p:txBody>
      </p:sp>
      <p:sp>
        <p:nvSpPr>
          <p:cNvPr id="3" name="Footer Placeholder 2"/>
          <p:cNvSpPr>
            <a:spLocks noGrp="1"/>
          </p:cNvSpPr>
          <p:nvPr>
            <p:ph type="ftr" sz="quarter" idx="11"/>
          </p:nvPr>
        </p:nvSpPr>
        <p:spPr>
          <a:xfrm>
            <a:off x="5464860" y="6248400"/>
            <a:ext cx="3241818" cy="533400"/>
          </a:xfrm>
        </p:spPr>
        <p:txBody>
          <a:bodyPr/>
          <a:lstStyle/>
          <a:p>
            <a:r>
              <a:rPr lang="en-US" sz="1400" b="1" dirty="0" smtClean="0"/>
              <a:t>Courtesy Brulles and Brown, 2014</a:t>
            </a:r>
            <a:endParaRPr lang="en-US" sz="1400" b="1" dirty="0"/>
          </a:p>
        </p:txBody>
      </p:sp>
      <p:sp>
        <p:nvSpPr>
          <p:cNvPr id="4" name="TextBox 3"/>
          <p:cNvSpPr txBox="1"/>
          <p:nvPr/>
        </p:nvSpPr>
        <p:spPr>
          <a:xfrm>
            <a:off x="1295400" y="4114800"/>
            <a:ext cx="3466364" cy="646331"/>
          </a:xfrm>
          <a:prstGeom prst="rect">
            <a:avLst/>
          </a:prstGeom>
          <a:noFill/>
        </p:spPr>
        <p:txBody>
          <a:bodyPr wrap="none" rtlCol="0">
            <a:spAutoFit/>
          </a:bodyPr>
          <a:lstStyle/>
          <a:p>
            <a:r>
              <a:rPr lang="en-US" sz="3600" dirty="0" smtClean="0">
                <a:solidFill>
                  <a:srgbClr val="6076B4"/>
                </a:solidFill>
              </a:rPr>
              <a:t>DOK Level-  ???</a:t>
            </a:r>
            <a:endParaRPr lang="en-US" sz="3600" dirty="0">
              <a:solidFill>
                <a:srgbClr val="6076B4"/>
              </a:solidFill>
            </a:endParaRPr>
          </a:p>
        </p:txBody>
      </p:sp>
    </p:spTree>
    <p:extLst>
      <p:ext uri="{BB962C8B-B14F-4D97-AF65-F5344CB8AC3E}">
        <p14:creationId xmlns:p14="http://schemas.microsoft.com/office/powerpoint/2010/main" val="404422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pPr algn="l"/>
            <a:r>
              <a:rPr lang="en-US" dirty="0" smtClean="0"/>
              <a:t>Steps to </a:t>
            </a:r>
            <a:r>
              <a:rPr lang="en-US" dirty="0"/>
              <a:t>C</a:t>
            </a:r>
            <a:r>
              <a:rPr lang="en-US" dirty="0" smtClean="0"/>
              <a:t>reating </a:t>
            </a:r>
            <a:r>
              <a:rPr lang="en-US" dirty="0"/>
              <a:t>T</a:t>
            </a:r>
            <a:r>
              <a:rPr lang="en-US" dirty="0" smtClean="0"/>
              <a:t>iered </a:t>
            </a:r>
            <a:r>
              <a:rPr lang="en-US" dirty="0"/>
              <a:t>T</a:t>
            </a:r>
            <a:r>
              <a:rPr lang="en-US" dirty="0" smtClean="0"/>
              <a:t>ask</a:t>
            </a:r>
            <a:endParaRPr lang="en-US" dirty="0"/>
          </a:p>
        </p:txBody>
      </p:sp>
      <p:sp>
        <p:nvSpPr>
          <p:cNvPr id="3" name="Content Placeholder 2"/>
          <p:cNvSpPr>
            <a:spLocks noGrp="1"/>
          </p:cNvSpPr>
          <p:nvPr>
            <p:ph idx="1"/>
          </p:nvPr>
        </p:nvSpPr>
        <p:spPr>
          <a:xfrm>
            <a:off x="457200" y="1219200"/>
            <a:ext cx="8229600" cy="5486400"/>
          </a:xfrm>
        </p:spPr>
        <p:txBody>
          <a:bodyPr/>
          <a:lstStyle/>
          <a:p>
            <a:pPr marL="457200" indent="-457200">
              <a:buFont typeface="+mj-lt"/>
              <a:buAutoNum type="arabicPeriod"/>
            </a:pPr>
            <a:r>
              <a:rPr lang="en-US" b="1" dirty="0" smtClean="0">
                <a:solidFill>
                  <a:srgbClr val="999999"/>
                </a:solidFill>
              </a:rPr>
              <a:t>Analyze the DOK level of the current enrichment task </a:t>
            </a:r>
          </a:p>
          <a:p>
            <a:pPr marL="457200" indent="-457200">
              <a:buFont typeface="+mj-lt"/>
              <a:buAutoNum type="arabicPeriod"/>
            </a:pPr>
            <a:r>
              <a:rPr lang="en-US" b="1" dirty="0" smtClean="0">
                <a:solidFill>
                  <a:schemeClr val="tx1"/>
                </a:solidFill>
              </a:rPr>
              <a:t>Determine what standards coincide with this task</a:t>
            </a:r>
          </a:p>
          <a:p>
            <a:pPr lvl="1"/>
            <a:r>
              <a:rPr lang="en-US" sz="2000" b="1" dirty="0" smtClean="0">
                <a:solidFill>
                  <a:schemeClr val="tx1"/>
                </a:solidFill>
              </a:rPr>
              <a:t>Essential Knowledge/Power Standard</a:t>
            </a:r>
          </a:p>
          <a:p>
            <a:pPr lvl="1"/>
            <a:r>
              <a:rPr lang="en-US" sz="2000" b="1" dirty="0" smtClean="0">
                <a:solidFill>
                  <a:schemeClr val="tx1"/>
                </a:solidFill>
              </a:rPr>
              <a:t>Important knowledge/Nice to Know</a:t>
            </a:r>
          </a:p>
          <a:p>
            <a:pPr marL="457200" indent="-457200">
              <a:buFont typeface="+mj-lt"/>
              <a:buAutoNum type="arabicPeriod"/>
            </a:pPr>
            <a:r>
              <a:rPr lang="en-US" b="1" dirty="0" smtClean="0">
                <a:solidFill>
                  <a:srgbClr val="999999"/>
                </a:solidFill>
              </a:rPr>
              <a:t>Adjust the enrichment task to reflect DOK Level 2 or above</a:t>
            </a:r>
          </a:p>
          <a:p>
            <a:pPr marL="457200" indent="-457200">
              <a:buFont typeface="+mj-lt"/>
              <a:buAutoNum type="arabicPeriod"/>
            </a:pPr>
            <a:r>
              <a:rPr lang="en-US" b="1" dirty="0" smtClean="0">
                <a:solidFill>
                  <a:srgbClr val="999999"/>
                </a:solidFill>
              </a:rPr>
              <a:t>Use the Continuum of Complexity, to develop tiers for the task</a:t>
            </a:r>
          </a:p>
          <a:p>
            <a:pPr lvl="1"/>
            <a:r>
              <a:rPr lang="en-US" sz="2000" b="1" dirty="0" smtClean="0">
                <a:solidFill>
                  <a:srgbClr val="999999"/>
                </a:solidFill>
              </a:rPr>
              <a:t>Entry Level</a:t>
            </a:r>
          </a:p>
          <a:p>
            <a:pPr lvl="1"/>
            <a:r>
              <a:rPr lang="en-US" sz="2000" b="1" dirty="0" smtClean="0">
                <a:solidFill>
                  <a:srgbClr val="999999"/>
                </a:solidFill>
              </a:rPr>
              <a:t>Advanced Level</a:t>
            </a:r>
          </a:p>
          <a:p>
            <a:pPr lvl="1"/>
            <a:r>
              <a:rPr lang="en-US" sz="2000" b="1" dirty="0" smtClean="0">
                <a:solidFill>
                  <a:srgbClr val="999999"/>
                </a:solidFill>
              </a:rPr>
              <a:t>Most Challenging Level</a:t>
            </a:r>
          </a:p>
          <a:p>
            <a:pPr marL="457200" indent="-457200">
              <a:buFont typeface="+mj-lt"/>
              <a:buAutoNum type="arabicPeriod"/>
            </a:pPr>
            <a:endParaRPr lang="en-US" sz="2000" dirty="0" smtClean="0"/>
          </a:p>
          <a:p>
            <a:endParaRPr lang="en-US" dirty="0"/>
          </a:p>
        </p:txBody>
      </p:sp>
    </p:spTree>
    <p:extLst>
      <p:ext uri="{BB962C8B-B14F-4D97-AF65-F5344CB8AC3E}">
        <p14:creationId xmlns:p14="http://schemas.microsoft.com/office/powerpoint/2010/main" val="12145293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ChangeArrowheads="1"/>
          </p:cNvSpPr>
          <p:nvPr/>
        </p:nvSpPr>
        <p:spPr bwMode="auto">
          <a:xfrm>
            <a:off x="382058" y="381000"/>
            <a:ext cx="8227483"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smtClean="0"/>
              <a:t>Math:</a:t>
            </a:r>
            <a:endParaRPr lang="en-US" dirty="0"/>
          </a:p>
          <a:p>
            <a:pPr eaLnBrk="1" hangingPunct="1"/>
            <a:r>
              <a:rPr lang="en-US" dirty="0"/>
              <a:t>Explain how multiplication and division are connected.  What is the reoccurring theme seen in both? Create a visual representation to display and explain this reoccurring </a:t>
            </a:r>
            <a:r>
              <a:rPr lang="en-US" dirty="0" smtClean="0"/>
              <a:t>theme.</a:t>
            </a:r>
            <a:endParaRPr lang="en-US" dirty="0"/>
          </a:p>
          <a:p>
            <a:pPr eaLnBrk="1" hangingPunct="1"/>
            <a:endParaRPr lang="en-US" dirty="0"/>
          </a:p>
          <a:p>
            <a:pPr eaLnBrk="1" hangingPunct="1"/>
            <a:endParaRPr lang="en-US" dirty="0"/>
          </a:p>
        </p:txBody>
      </p:sp>
      <p:sp>
        <p:nvSpPr>
          <p:cNvPr id="6" name="Rectangle 5"/>
          <p:cNvSpPr/>
          <p:nvPr/>
        </p:nvSpPr>
        <p:spPr>
          <a:xfrm>
            <a:off x="457200" y="3657600"/>
            <a:ext cx="8077200" cy="1477328"/>
          </a:xfrm>
          <a:prstGeom prst="rect">
            <a:avLst/>
          </a:prstGeom>
          <a:ln>
            <a:solidFill>
              <a:schemeClr val="tx1"/>
            </a:solidFill>
          </a:ln>
        </p:spPr>
        <p:txBody>
          <a:bodyPr wrap="square">
            <a:spAutoFit/>
          </a:bodyPr>
          <a:lstStyle/>
          <a:p>
            <a:r>
              <a:rPr lang="en-US" b="1" dirty="0"/>
              <a:t>CC.2.2.3.A.2:</a:t>
            </a:r>
            <a:r>
              <a:rPr lang="en-US" dirty="0"/>
              <a:t> Understand properties of multiplication and the relationship between multiplication and </a:t>
            </a:r>
            <a:r>
              <a:rPr lang="en-US" dirty="0" smtClean="0"/>
              <a:t>division.</a:t>
            </a:r>
          </a:p>
          <a:p>
            <a:r>
              <a:rPr lang="en-US" dirty="0" smtClean="0"/>
              <a:t>M03.B-O.1.2.1</a:t>
            </a:r>
          </a:p>
          <a:p>
            <a:r>
              <a:rPr lang="en-US" dirty="0" smtClean="0"/>
              <a:t>M03.B-O.1.2.2</a:t>
            </a:r>
            <a:endParaRPr lang="en-US" dirty="0"/>
          </a:p>
          <a:p>
            <a:endParaRPr lang="en-US" dirty="0"/>
          </a:p>
        </p:txBody>
      </p:sp>
      <p:sp>
        <p:nvSpPr>
          <p:cNvPr id="2" name="TextBox 1"/>
          <p:cNvSpPr txBox="1"/>
          <p:nvPr/>
        </p:nvSpPr>
        <p:spPr>
          <a:xfrm>
            <a:off x="457200" y="5486400"/>
            <a:ext cx="7772400" cy="646331"/>
          </a:xfrm>
          <a:prstGeom prst="rect">
            <a:avLst/>
          </a:prstGeom>
          <a:noFill/>
        </p:spPr>
        <p:txBody>
          <a:bodyPr wrap="square" rtlCol="0">
            <a:spAutoFit/>
          </a:bodyPr>
          <a:lstStyle/>
          <a:p>
            <a:pPr algn="ctr"/>
            <a:r>
              <a:rPr lang="en-US" sz="3600" dirty="0" smtClean="0">
                <a:solidFill>
                  <a:srgbClr val="7C7C7C"/>
                </a:solidFill>
              </a:rPr>
              <a:t>Essential v. Important</a:t>
            </a:r>
            <a:endParaRPr lang="en-US" sz="3600" dirty="0">
              <a:solidFill>
                <a:srgbClr val="7C7C7C"/>
              </a:solidFill>
            </a:endParaRPr>
          </a:p>
        </p:txBody>
      </p:sp>
      <p:sp>
        <p:nvSpPr>
          <p:cNvPr id="3" name="TextBox 2"/>
          <p:cNvSpPr txBox="1"/>
          <p:nvPr/>
        </p:nvSpPr>
        <p:spPr>
          <a:xfrm>
            <a:off x="457200" y="2743200"/>
            <a:ext cx="7162800" cy="707886"/>
          </a:xfrm>
          <a:prstGeom prst="rect">
            <a:avLst/>
          </a:prstGeom>
          <a:noFill/>
        </p:spPr>
        <p:txBody>
          <a:bodyPr wrap="square" rtlCol="0">
            <a:spAutoFit/>
          </a:bodyPr>
          <a:lstStyle/>
          <a:p>
            <a:r>
              <a:rPr lang="en-US" sz="4000" dirty="0" smtClean="0">
                <a:solidFill>
                  <a:schemeClr val="bg2">
                    <a:lumMod val="25000"/>
                  </a:schemeClr>
                </a:solidFill>
              </a:rPr>
              <a:t>STEP 2</a:t>
            </a:r>
            <a:endParaRPr lang="en-US" sz="4000" dirty="0">
              <a:solidFill>
                <a:schemeClr val="bg2">
                  <a:lumMod val="25000"/>
                </a:schemeClr>
              </a:solidFill>
            </a:endParaRPr>
          </a:p>
        </p:txBody>
      </p:sp>
    </p:spTree>
    <p:extLst>
      <p:ext uri="{BB962C8B-B14F-4D97-AF65-F5344CB8AC3E}">
        <p14:creationId xmlns:p14="http://schemas.microsoft.com/office/powerpoint/2010/main" val="3132539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pPr algn="l"/>
            <a:r>
              <a:rPr lang="en-US" dirty="0" smtClean="0"/>
              <a:t>Steps to </a:t>
            </a:r>
            <a:r>
              <a:rPr lang="en-US" dirty="0"/>
              <a:t>C</a:t>
            </a:r>
            <a:r>
              <a:rPr lang="en-US" dirty="0" smtClean="0"/>
              <a:t>reating </a:t>
            </a:r>
            <a:r>
              <a:rPr lang="en-US" dirty="0"/>
              <a:t>T</a:t>
            </a:r>
            <a:r>
              <a:rPr lang="en-US" dirty="0" smtClean="0"/>
              <a:t>iered </a:t>
            </a:r>
            <a:r>
              <a:rPr lang="en-US" dirty="0"/>
              <a:t>T</a:t>
            </a:r>
            <a:r>
              <a:rPr lang="en-US" dirty="0" smtClean="0"/>
              <a:t>ask</a:t>
            </a:r>
            <a:endParaRPr lang="en-US" dirty="0"/>
          </a:p>
        </p:txBody>
      </p:sp>
      <p:sp>
        <p:nvSpPr>
          <p:cNvPr id="3" name="Content Placeholder 2"/>
          <p:cNvSpPr>
            <a:spLocks noGrp="1"/>
          </p:cNvSpPr>
          <p:nvPr>
            <p:ph idx="1"/>
          </p:nvPr>
        </p:nvSpPr>
        <p:spPr>
          <a:xfrm>
            <a:off x="457200" y="1219200"/>
            <a:ext cx="8229600" cy="5486400"/>
          </a:xfrm>
        </p:spPr>
        <p:txBody>
          <a:bodyPr/>
          <a:lstStyle/>
          <a:p>
            <a:pPr marL="457200" indent="-457200">
              <a:buFont typeface="+mj-lt"/>
              <a:buAutoNum type="arabicPeriod"/>
            </a:pPr>
            <a:r>
              <a:rPr lang="en-US" b="1" dirty="0" smtClean="0">
                <a:solidFill>
                  <a:srgbClr val="999999"/>
                </a:solidFill>
              </a:rPr>
              <a:t>Analyze the DOK level of the current enrichment task </a:t>
            </a:r>
          </a:p>
          <a:p>
            <a:pPr marL="457200" indent="-457200">
              <a:buFont typeface="+mj-lt"/>
              <a:buAutoNum type="arabicPeriod"/>
            </a:pPr>
            <a:r>
              <a:rPr lang="en-US" b="1" dirty="0" smtClean="0">
                <a:solidFill>
                  <a:srgbClr val="999999"/>
                </a:solidFill>
              </a:rPr>
              <a:t>Determine what standards coincide with this task</a:t>
            </a:r>
          </a:p>
          <a:p>
            <a:pPr lvl="1"/>
            <a:r>
              <a:rPr lang="en-US" sz="2000" b="1" dirty="0" smtClean="0">
                <a:solidFill>
                  <a:srgbClr val="999999"/>
                </a:solidFill>
              </a:rPr>
              <a:t>Essential Knowledge/Power Standard</a:t>
            </a:r>
          </a:p>
          <a:p>
            <a:pPr lvl="1"/>
            <a:r>
              <a:rPr lang="en-US" sz="2000" b="1" dirty="0" smtClean="0">
                <a:solidFill>
                  <a:srgbClr val="999999"/>
                </a:solidFill>
              </a:rPr>
              <a:t>Important knowledge/Nice to Know</a:t>
            </a:r>
          </a:p>
          <a:p>
            <a:pPr marL="457200" indent="-457200">
              <a:buFont typeface="+mj-lt"/>
              <a:buAutoNum type="arabicPeriod"/>
            </a:pPr>
            <a:r>
              <a:rPr lang="en-US" b="1" dirty="0" smtClean="0">
                <a:solidFill>
                  <a:schemeClr val="tx1"/>
                </a:solidFill>
              </a:rPr>
              <a:t>Adjust the enrichment task to reflect DOK Level 2 or above</a:t>
            </a:r>
          </a:p>
          <a:p>
            <a:pPr marL="457200" indent="-457200">
              <a:buFont typeface="+mj-lt"/>
              <a:buAutoNum type="arabicPeriod"/>
            </a:pPr>
            <a:r>
              <a:rPr lang="en-US" b="1" dirty="0" smtClean="0">
                <a:solidFill>
                  <a:srgbClr val="999999"/>
                </a:solidFill>
              </a:rPr>
              <a:t>Use the Continuum of Complexity, to develop tiers for the task</a:t>
            </a:r>
          </a:p>
          <a:p>
            <a:pPr lvl="1"/>
            <a:r>
              <a:rPr lang="en-US" sz="2000" b="1" dirty="0" smtClean="0">
                <a:solidFill>
                  <a:srgbClr val="999999"/>
                </a:solidFill>
              </a:rPr>
              <a:t>Entry Level</a:t>
            </a:r>
          </a:p>
          <a:p>
            <a:pPr lvl="1"/>
            <a:r>
              <a:rPr lang="en-US" sz="2000" b="1" dirty="0" smtClean="0">
                <a:solidFill>
                  <a:srgbClr val="999999"/>
                </a:solidFill>
              </a:rPr>
              <a:t>Advanced Level</a:t>
            </a:r>
          </a:p>
          <a:p>
            <a:pPr lvl="1"/>
            <a:r>
              <a:rPr lang="en-US" sz="2000" b="1" dirty="0" smtClean="0">
                <a:solidFill>
                  <a:srgbClr val="999999"/>
                </a:solidFill>
              </a:rPr>
              <a:t>Most Challenging Level</a:t>
            </a:r>
          </a:p>
          <a:p>
            <a:pPr marL="457200" indent="-457200">
              <a:buFont typeface="+mj-lt"/>
              <a:buAutoNum type="arabicPeriod"/>
            </a:pPr>
            <a:endParaRPr lang="en-US" sz="2000" dirty="0" smtClean="0"/>
          </a:p>
          <a:p>
            <a:endParaRPr lang="en-US" dirty="0"/>
          </a:p>
        </p:txBody>
      </p:sp>
    </p:spTree>
    <p:extLst>
      <p:ext uri="{BB962C8B-B14F-4D97-AF65-F5344CB8AC3E}">
        <p14:creationId xmlns:p14="http://schemas.microsoft.com/office/powerpoint/2010/main" val="1214529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ChangeArrowheads="1"/>
          </p:cNvSpPr>
          <p:nvPr/>
        </p:nvSpPr>
        <p:spPr bwMode="auto">
          <a:xfrm>
            <a:off x="382058" y="381000"/>
            <a:ext cx="8227483"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smtClean="0"/>
              <a:t>Math:</a:t>
            </a:r>
            <a:endParaRPr lang="en-US" dirty="0"/>
          </a:p>
          <a:p>
            <a:pPr eaLnBrk="1" hangingPunct="1"/>
            <a:r>
              <a:rPr lang="en-US" dirty="0"/>
              <a:t>Explain how multiplication and division are connected.  What is the reoccurring theme seen in both? Create a visual representation to display and explain this reoccurring </a:t>
            </a:r>
            <a:r>
              <a:rPr lang="en-US" dirty="0" smtClean="0"/>
              <a:t>theme.</a:t>
            </a:r>
            <a:endParaRPr lang="en-US" dirty="0"/>
          </a:p>
          <a:p>
            <a:pPr eaLnBrk="1" hangingPunct="1"/>
            <a:endParaRPr lang="en-US" dirty="0"/>
          </a:p>
          <a:p>
            <a:pPr eaLnBrk="1" hangingPunct="1"/>
            <a:endParaRPr lang="en-US" dirty="0"/>
          </a:p>
        </p:txBody>
      </p:sp>
      <p:sp>
        <p:nvSpPr>
          <p:cNvPr id="2" name="TextBox 1"/>
          <p:cNvSpPr txBox="1"/>
          <p:nvPr/>
        </p:nvSpPr>
        <p:spPr>
          <a:xfrm>
            <a:off x="685800" y="4114800"/>
            <a:ext cx="6934200" cy="1200329"/>
          </a:xfrm>
          <a:prstGeom prst="rect">
            <a:avLst/>
          </a:prstGeom>
          <a:noFill/>
        </p:spPr>
        <p:txBody>
          <a:bodyPr wrap="square" rtlCol="0">
            <a:spAutoFit/>
          </a:bodyPr>
          <a:lstStyle/>
          <a:p>
            <a:r>
              <a:rPr lang="en-US" sz="3600" dirty="0" smtClean="0">
                <a:solidFill>
                  <a:srgbClr val="6076B4"/>
                </a:solidFill>
              </a:rPr>
              <a:t>Do we need to adjust the DOK?  If so, how might you do it?</a:t>
            </a:r>
            <a:endParaRPr lang="en-US" sz="3600" dirty="0">
              <a:solidFill>
                <a:srgbClr val="6076B4"/>
              </a:solidFill>
            </a:endParaRPr>
          </a:p>
        </p:txBody>
      </p:sp>
      <p:sp>
        <p:nvSpPr>
          <p:cNvPr id="4" name="TextBox 3"/>
          <p:cNvSpPr txBox="1"/>
          <p:nvPr/>
        </p:nvSpPr>
        <p:spPr>
          <a:xfrm>
            <a:off x="609600" y="2667000"/>
            <a:ext cx="4724400" cy="707886"/>
          </a:xfrm>
          <a:prstGeom prst="rect">
            <a:avLst/>
          </a:prstGeom>
          <a:noFill/>
        </p:spPr>
        <p:txBody>
          <a:bodyPr wrap="square" rtlCol="0">
            <a:spAutoFit/>
          </a:bodyPr>
          <a:lstStyle/>
          <a:p>
            <a:r>
              <a:rPr lang="en-US" sz="4000" dirty="0" smtClean="0">
                <a:solidFill>
                  <a:srgbClr val="6076B4"/>
                </a:solidFill>
              </a:rPr>
              <a:t>STEP 3</a:t>
            </a:r>
            <a:endParaRPr lang="en-US" sz="4000" dirty="0">
              <a:solidFill>
                <a:srgbClr val="6076B4"/>
              </a:solidFill>
            </a:endParaRPr>
          </a:p>
        </p:txBody>
      </p:sp>
    </p:spTree>
    <p:extLst>
      <p:ext uri="{BB962C8B-B14F-4D97-AF65-F5344CB8AC3E}">
        <p14:creationId xmlns:p14="http://schemas.microsoft.com/office/powerpoint/2010/main" val="301144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pPr algn="l"/>
            <a:r>
              <a:rPr lang="en-US" dirty="0" smtClean="0"/>
              <a:t>Steps to </a:t>
            </a:r>
            <a:r>
              <a:rPr lang="en-US" dirty="0"/>
              <a:t>C</a:t>
            </a:r>
            <a:r>
              <a:rPr lang="en-US" dirty="0" smtClean="0"/>
              <a:t>reating </a:t>
            </a:r>
            <a:r>
              <a:rPr lang="en-US" dirty="0"/>
              <a:t>T</a:t>
            </a:r>
            <a:r>
              <a:rPr lang="en-US" dirty="0" smtClean="0"/>
              <a:t>iered </a:t>
            </a:r>
            <a:r>
              <a:rPr lang="en-US" dirty="0"/>
              <a:t>T</a:t>
            </a:r>
            <a:r>
              <a:rPr lang="en-US" dirty="0" smtClean="0"/>
              <a:t>ask</a:t>
            </a:r>
            <a:endParaRPr lang="en-US" dirty="0"/>
          </a:p>
        </p:txBody>
      </p:sp>
      <p:sp>
        <p:nvSpPr>
          <p:cNvPr id="3" name="Content Placeholder 2"/>
          <p:cNvSpPr>
            <a:spLocks noGrp="1"/>
          </p:cNvSpPr>
          <p:nvPr>
            <p:ph idx="1"/>
          </p:nvPr>
        </p:nvSpPr>
        <p:spPr>
          <a:xfrm>
            <a:off x="457200" y="1219200"/>
            <a:ext cx="8229600" cy="5486400"/>
          </a:xfrm>
        </p:spPr>
        <p:txBody>
          <a:bodyPr/>
          <a:lstStyle/>
          <a:p>
            <a:pPr marL="457200" indent="-457200">
              <a:buFont typeface="+mj-lt"/>
              <a:buAutoNum type="arabicPeriod"/>
            </a:pPr>
            <a:r>
              <a:rPr lang="en-US" b="1" dirty="0" smtClean="0">
                <a:solidFill>
                  <a:srgbClr val="999999"/>
                </a:solidFill>
              </a:rPr>
              <a:t>Analyze the DOK level of the current enrichment task </a:t>
            </a:r>
          </a:p>
          <a:p>
            <a:pPr marL="457200" indent="-457200">
              <a:buFont typeface="+mj-lt"/>
              <a:buAutoNum type="arabicPeriod"/>
            </a:pPr>
            <a:r>
              <a:rPr lang="en-US" b="1" dirty="0" smtClean="0">
                <a:solidFill>
                  <a:srgbClr val="999999"/>
                </a:solidFill>
              </a:rPr>
              <a:t>Determine what standards coincide with this task</a:t>
            </a:r>
          </a:p>
          <a:p>
            <a:pPr lvl="1"/>
            <a:r>
              <a:rPr lang="en-US" sz="2000" b="1" dirty="0" smtClean="0">
                <a:solidFill>
                  <a:srgbClr val="999999"/>
                </a:solidFill>
              </a:rPr>
              <a:t>Essential Knowledge/Power Standard</a:t>
            </a:r>
          </a:p>
          <a:p>
            <a:pPr lvl="1"/>
            <a:r>
              <a:rPr lang="en-US" sz="2000" b="1" dirty="0" smtClean="0">
                <a:solidFill>
                  <a:srgbClr val="999999"/>
                </a:solidFill>
              </a:rPr>
              <a:t>Important knowledge/Nice to Know</a:t>
            </a:r>
          </a:p>
          <a:p>
            <a:pPr marL="457200" indent="-457200">
              <a:buFont typeface="+mj-lt"/>
              <a:buAutoNum type="arabicPeriod"/>
            </a:pPr>
            <a:r>
              <a:rPr lang="en-US" b="1" dirty="0" smtClean="0">
                <a:solidFill>
                  <a:srgbClr val="999999"/>
                </a:solidFill>
              </a:rPr>
              <a:t>Adjust the enrichment task to reflect DOK Level 2 or above</a:t>
            </a:r>
          </a:p>
          <a:p>
            <a:pPr marL="457200" indent="-457200">
              <a:buFont typeface="+mj-lt"/>
              <a:buAutoNum type="arabicPeriod"/>
            </a:pPr>
            <a:r>
              <a:rPr lang="en-US" b="1" dirty="0" smtClean="0">
                <a:solidFill>
                  <a:schemeClr val="tx1"/>
                </a:solidFill>
              </a:rPr>
              <a:t>Use the Continuum of Complexity, to develop tiers for the task</a:t>
            </a:r>
          </a:p>
          <a:p>
            <a:pPr lvl="1"/>
            <a:r>
              <a:rPr lang="en-US" sz="2000" b="1" dirty="0" smtClean="0">
                <a:solidFill>
                  <a:schemeClr val="tx1"/>
                </a:solidFill>
              </a:rPr>
              <a:t>Entry Level</a:t>
            </a:r>
          </a:p>
          <a:p>
            <a:pPr lvl="1"/>
            <a:r>
              <a:rPr lang="en-US" sz="2000" b="1" dirty="0" smtClean="0">
                <a:solidFill>
                  <a:schemeClr val="tx1"/>
                </a:solidFill>
              </a:rPr>
              <a:t>Advanced Level</a:t>
            </a:r>
          </a:p>
          <a:p>
            <a:pPr lvl="1"/>
            <a:r>
              <a:rPr lang="en-US" sz="2000" b="1" dirty="0" smtClean="0">
                <a:solidFill>
                  <a:schemeClr val="tx1"/>
                </a:solidFill>
              </a:rPr>
              <a:t>Most Challenging Level</a:t>
            </a:r>
          </a:p>
          <a:p>
            <a:pPr marL="457200" indent="-457200">
              <a:buFont typeface="+mj-lt"/>
              <a:buAutoNum type="arabicPeriod"/>
            </a:pPr>
            <a:endParaRPr lang="en-US" sz="2000" dirty="0" smtClean="0"/>
          </a:p>
          <a:p>
            <a:endParaRPr lang="en-US" dirty="0"/>
          </a:p>
        </p:txBody>
      </p:sp>
    </p:spTree>
    <p:extLst>
      <p:ext uri="{BB962C8B-B14F-4D97-AF65-F5344CB8AC3E}">
        <p14:creationId xmlns:p14="http://schemas.microsoft.com/office/powerpoint/2010/main" val="34535369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600200"/>
          </a:xfrm>
        </p:spPr>
        <p:txBody>
          <a:bodyPr/>
          <a:lstStyle/>
          <a:p>
            <a:r>
              <a:rPr lang="en-US" dirty="0" smtClean="0"/>
              <a:t>What types of learners do we have?</a:t>
            </a:r>
            <a:endParaRPr lang="en-US" dirty="0"/>
          </a:p>
        </p:txBody>
      </p:sp>
      <p:sp>
        <p:nvSpPr>
          <p:cNvPr id="3" name="Content Placeholder 2"/>
          <p:cNvSpPr>
            <a:spLocks noGrp="1"/>
          </p:cNvSpPr>
          <p:nvPr>
            <p:ph idx="1"/>
          </p:nvPr>
        </p:nvSpPr>
        <p:spPr>
          <a:xfrm>
            <a:off x="2514600" y="4495800"/>
            <a:ext cx="4495800" cy="2057400"/>
          </a:xfrm>
        </p:spPr>
        <p:txBody>
          <a:bodyPr>
            <a:normAutofit lnSpcReduction="10000"/>
          </a:bodyPr>
          <a:lstStyle/>
          <a:p>
            <a:r>
              <a:rPr lang="en-US" sz="4000" dirty="0" smtClean="0">
                <a:solidFill>
                  <a:schemeClr val="tx1">
                    <a:lumMod val="75000"/>
                    <a:lumOff val="25000"/>
                  </a:schemeClr>
                </a:solidFill>
                <a:latin typeface="+mn-lt"/>
              </a:rPr>
              <a:t>Below Level </a:t>
            </a:r>
          </a:p>
          <a:p>
            <a:r>
              <a:rPr lang="en-US" sz="4000" dirty="0" smtClean="0">
                <a:solidFill>
                  <a:schemeClr val="tx1">
                    <a:lumMod val="75000"/>
                    <a:lumOff val="25000"/>
                  </a:schemeClr>
                </a:solidFill>
                <a:latin typeface="+mn-lt"/>
              </a:rPr>
              <a:t>On Level </a:t>
            </a:r>
          </a:p>
          <a:p>
            <a:r>
              <a:rPr lang="en-US" sz="4000" dirty="0" smtClean="0">
                <a:solidFill>
                  <a:schemeClr val="tx1">
                    <a:lumMod val="75000"/>
                    <a:lumOff val="25000"/>
                  </a:schemeClr>
                </a:solidFill>
                <a:latin typeface="+mn-lt"/>
              </a:rPr>
              <a:t>Above Level</a:t>
            </a:r>
            <a:endParaRPr lang="en-US" sz="4000" dirty="0">
              <a:solidFill>
                <a:schemeClr val="tx1">
                  <a:lumMod val="75000"/>
                  <a:lumOff val="25000"/>
                </a:schemeClr>
              </a:solidFill>
              <a:latin typeface="+mn-lt"/>
            </a:endParaRPr>
          </a:p>
        </p:txBody>
      </p:sp>
      <p:pic>
        <p:nvPicPr>
          <p:cNvPr id="4" name="Picture 3"/>
          <p:cNvPicPr>
            <a:picLocks noChangeAspect="1"/>
          </p:cNvPicPr>
          <p:nvPr/>
        </p:nvPicPr>
        <p:blipFill>
          <a:blip r:embed="rId3"/>
          <a:stretch>
            <a:fillRect/>
          </a:stretch>
        </p:blipFill>
        <p:spPr>
          <a:xfrm>
            <a:off x="2133600" y="2057400"/>
            <a:ext cx="4694227" cy="2063244"/>
          </a:xfrm>
          <a:prstGeom prst="rect">
            <a:avLst/>
          </a:prstGeom>
        </p:spPr>
      </p:pic>
      <p:sp>
        <p:nvSpPr>
          <p:cNvPr id="5" name="TextBox 4"/>
          <p:cNvSpPr txBox="1"/>
          <p:nvPr/>
        </p:nvSpPr>
        <p:spPr>
          <a:xfrm>
            <a:off x="6629400" y="3962400"/>
            <a:ext cx="2514600" cy="246221"/>
          </a:xfrm>
          <a:prstGeom prst="rect">
            <a:avLst/>
          </a:prstGeom>
          <a:noFill/>
        </p:spPr>
        <p:txBody>
          <a:bodyPr wrap="square" rtlCol="0">
            <a:spAutoFit/>
          </a:bodyPr>
          <a:lstStyle/>
          <a:p>
            <a:r>
              <a:rPr lang="en-US" sz="1000" dirty="0">
                <a:hlinkClick r:id="rId4"/>
              </a:rPr>
              <a:t>www.aspirehigheryouthprogram.com</a:t>
            </a:r>
            <a:endParaRPr lang="en-US" sz="1000" dirty="0"/>
          </a:p>
        </p:txBody>
      </p:sp>
    </p:spTree>
    <p:extLst>
      <p:ext uri="{BB962C8B-B14F-4D97-AF65-F5344CB8AC3E}">
        <p14:creationId xmlns:p14="http://schemas.microsoft.com/office/powerpoint/2010/main" val="3549792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3200"/>
            <a:ext cx="8229600" cy="3382963"/>
          </a:xfrm>
        </p:spPr>
        <p:txBody>
          <a:bodyPr>
            <a:normAutofit/>
          </a:bodyPr>
          <a:lstStyle/>
          <a:p>
            <a:pPr marL="0" indent="0">
              <a:buNone/>
            </a:pPr>
            <a:r>
              <a:rPr lang="en-US" b="1" dirty="0" smtClean="0">
                <a:solidFill>
                  <a:schemeClr val="tx1"/>
                </a:solidFill>
              </a:rPr>
              <a:t>Choose one of the following prompts </a:t>
            </a:r>
            <a:r>
              <a:rPr lang="en-US" b="1" dirty="0">
                <a:solidFill>
                  <a:schemeClr val="tx1"/>
                </a:solidFill>
              </a:rPr>
              <a:t>to </a:t>
            </a:r>
            <a:r>
              <a:rPr lang="en-US" b="1" dirty="0" smtClean="0">
                <a:solidFill>
                  <a:schemeClr val="tx1"/>
                </a:solidFill>
              </a:rPr>
              <a:t>complete:</a:t>
            </a:r>
            <a:endParaRPr lang="en-US" b="1" dirty="0">
              <a:solidFill>
                <a:schemeClr val="tx1"/>
              </a:solidFill>
            </a:endParaRPr>
          </a:p>
          <a:p>
            <a:pPr marL="0" indent="0">
              <a:buNone/>
            </a:pPr>
            <a:endParaRPr lang="en-US" b="1" dirty="0" smtClean="0">
              <a:solidFill>
                <a:schemeClr val="tx1"/>
              </a:solidFill>
            </a:endParaRPr>
          </a:p>
          <a:p>
            <a:r>
              <a:rPr lang="en-US" b="1" dirty="0" smtClean="0">
                <a:solidFill>
                  <a:schemeClr val="tx1"/>
                </a:solidFill>
              </a:rPr>
              <a:t>Enrichment </a:t>
            </a:r>
            <a:r>
              <a:rPr lang="en-US" b="1" dirty="0">
                <a:solidFill>
                  <a:schemeClr val="tx1"/>
                </a:solidFill>
              </a:rPr>
              <a:t>is…</a:t>
            </a:r>
          </a:p>
          <a:p>
            <a:r>
              <a:rPr lang="en-US" b="1" dirty="0">
                <a:solidFill>
                  <a:schemeClr val="tx1"/>
                </a:solidFill>
              </a:rPr>
              <a:t>When you enrich in a classroom for all students you….</a:t>
            </a:r>
          </a:p>
          <a:p>
            <a:r>
              <a:rPr lang="en-US" b="1" dirty="0">
                <a:solidFill>
                  <a:schemeClr val="tx1"/>
                </a:solidFill>
              </a:rPr>
              <a:t>Enrichment looks like</a:t>
            </a:r>
            <a:r>
              <a:rPr lang="en-US" b="1" dirty="0" smtClean="0">
                <a:solidFill>
                  <a:schemeClr val="tx1"/>
                </a:solidFill>
              </a:rPr>
              <a:t>….</a:t>
            </a:r>
          </a:p>
          <a:p>
            <a:r>
              <a:rPr lang="en-US" b="1" dirty="0" smtClean="0">
                <a:solidFill>
                  <a:schemeClr val="tx1"/>
                </a:solidFill>
              </a:rPr>
              <a:t>Participant choice…</a:t>
            </a:r>
          </a:p>
          <a:p>
            <a:pPr marL="0" indent="0">
              <a:buNone/>
            </a:pPr>
            <a:endParaRPr lang="en-US" dirty="0"/>
          </a:p>
        </p:txBody>
      </p:sp>
      <p:pic>
        <p:nvPicPr>
          <p:cNvPr id="4" name="Picture 3"/>
          <p:cNvPicPr>
            <a:picLocks noChangeAspect="1"/>
          </p:cNvPicPr>
          <p:nvPr/>
        </p:nvPicPr>
        <p:blipFill>
          <a:blip r:embed="rId3"/>
          <a:stretch>
            <a:fillRect/>
          </a:stretch>
        </p:blipFill>
        <p:spPr>
          <a:xfrm>
            <a:off x="2667000" y="381000"/>
            <a:ext cx="3924300" cy="2070100"/>
          </a:xfrm>
          <a:prstGeom prst="rect">
            <a:avLst/>
          </a:prstGeom>
        </p:spPr>
      </p:pic>
      <p:sp>
        <p:nvSpPr>
          <p:cNvPr id="6" name="TextBox 5"/>
          <p:cNvSpPr txBox="1"/>
          <p:nvPr/>
        </p:nvSpPr>
        <p:spPr>
          <a:xfrm>
            <a:off x="5638800" y="6477000"/>
            <a:ext cx="3276600" cy="246221"/>
          </a:xfrm>
          <a:prstGeom prst="rect">
            <a:avLst/>
          </a:prstGeom>
          <a:noFill/>
        </p:spPr>
        <p:txBody>
          <a:bodyPr wrap="square" rtlCol="0">
            <a:spAutoFit/>
          </a:bodyPr>
          <a:lstStyle/>
          <a:p>
            <a:r>
              <a:rPr lang="en-US" sz="1000" dirty="0">
                <a:hlinkClick r:id="rId4"/>
              </a:rPr>
              <a:t>msfalconesenrichmentclass.blogspot.com</a:t>
            </a:r>
            <a:endParaRPr lang="en-US" sz="1000" dirty="0"/>
          </a:p>
        </p:txBody>
      </p:sp>
    </p:spTree>
    <p:extLst>
      <p:ext uri="{BB962C8B-B14F-4D97-AF65-F5344CB8AC3E}">
        <p14:creationId xmlns:p14="http://schemas.microsoft.com/office/powerpoint/2010/main" val="7710314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p:cNvSpPr txBox="1">
            <a:spLocks noChangeArrowheads="1"/>
          </p:cNvSpPr>
          <p:nvPr/>
        </p:nvSpPr>
        <p:spPr bwMode="auto">
          <a:xfrm>
            <a:off x="457199" y="152400"/>
            <a:ext cx="8227483"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smtClean="0"/>
              <a:t>Math:</a:t>
            </a:r>
            <a:endParaRPr lang="en-US" dirty="0"/>
          </a:p>
          <a:p>
            <a:pPr eaLnBrk="1" hangingPunct="1"/>
            <a:r>
              <a:rPr lang="en-US" dirty="0"/>
              <a:t>Explain how multiplication and division are connected.  What is the reoccurring theme seen in both? Create a visual representation to display and explain this reoccurring </a:t>
            </a:r>
            <a:r>
              <a:rPr lang="en-US" dirty="0" smtClean="0"/>
              <a:t>theme.</a:t>
            </a:r>
            <a:endParaRPr lang="en-US" dirty="0"/>
          </a:p>
          <a:p>
            <a:pPr eaLnBrk="1" hangingPunct="1"/>
            <a:endParaRPr lang="en-US" dirty="0"/>
          </a:p>
          <a:p>
            <a:pPr eaLnBrk="1" hangingPunct="1"/>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524214755"/>
              </p:ext>
            </p:extLst>
          </p:nvPr>
        </p:nvGraphicFramePr>
        <p:xfrm>
          <a:off x="457200" y="2362200"/>
          <a:ext cx="8077200" cy="4032448"/>
        </p:xfrm>
        <a:graphic>
          <a:graphicData uri="http://schemas.openxmlformats.org/drawingml/2006/table">
            <a:tbl>
              <a:tblPr firstRow="1" bandRow="1">
                <a:tableStyleId>{5C22544A-7EE6-4342-B048-85BDC9FD1C3A}</a:tableStyleId>
              </a:tblPr>
              <a:tblGrid>
                <a:gridCol w="2692400"/>
                <a:gridCol w="2692400"/>
                <a:gridCol w="2692400"/>
              </a:tblGrid>
              <a:tr h="1197808">
                <a:tc>
                  <a:txBody>
                    <a:bodyPr/>
                    <a:lstStyle/>
                    <a:p>
                      <a:r>
                        <a:rPr lang="en-US" dirty="0" smtClean="0">
                          <a:solidFill>
                            <a:schemeClr val="tx1"/>
                          </a:solidFill>
                        </a:rPr>
                        <a:t>Entry Level (Level at which they are mastering the essential knowledge)</a:t>
                      </a:r>
                      <a:endParaRPr lang="en-US" dirty="0">
                        <a:solidFill>
                          <a:schemeClr val="tx1"/>
                        </a:solidFill>
                      </a:endParaRPr>
                    </a:p>
                  </a:txBody>
                  <a:tcPr/>
                </a:tc>
                <a:tc>
                  <a:txBody>
                    <a:bodyPr/>
                    <a:lstStyle/>
                    <a:p>
                      <a:r>
                        <a:rPr lang="en-US" dirty="0" smtClean="0">
                          <a:solidFill>
                            <a:schemeClr val="tx1"/>
                          </a:solidFill>
                        </a:rPr>
                        <a:t>Advanced  Level</a:t>
                      </a:r>
                      <a:endParaRPr lang="en-US" dirty="0">
                        <a:solidFill>
                          <a:schemeClr val="tx1"/>
                        </a:solidFill>
                      </a:endParaRPr>
                    </a:p>
                  </a:txBody>
                  <a:tcPr/>
                </a:tc>
                <a:tc>
                  <a:txBody>
                    <a:bodyPr/>
                    <a:lstStyle/>
                    <a:p>
                      <a:r>
                        <a:rPr lang="en-US" dirty="0" smtClean="0">
                          <a:solidFill>
                            <a:schemeClr val="tx1"/>
                          </a:solidFill>
                        </a:rPr>
                        <a:t>Most Challenging Level</a:t>
                      </a:r>
                      <a:endParaRPr lang="en-US" dirty="0">
                        <a:solidFill>
                          <a:schemeClr val="tx1"/>
                        </a:solidFill>
                      </a:endParaRPr>
                    </a:p>
                  </a:txBody>
                  <a:tcPr/>
                </a:tc>
              </a:tr>
              <a:tr h="26846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Explain how multiplication and division are connected.  What is the reoccurring theme seen in both? Create a visual representation to display and explain this reoccurring theme.</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Describe how the four operations are connected to each other?  Create a multi-step word problem </a:t>
                      </a:r>
                      <a:r>
                        <a:rPr lang="en-US" sz="1800" kern="1200" baseline="0" dirty="0" smtClean="0">
                          <a:solidFill>
                            <a:schemeClr val="dk1"/>
                          </a:solidFill>
                          <a:effectLst/>
                          <a:latin typeface="+mn-lt"/>
                          <a:ea typeface="+mn-ea"/>
                          <a:cs typeface="+mn-cs"/>
                        </a:rPr>
                        <a:t> and solve it, showing which connection(s) you used and explain why it was the most efficient option.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Describe an</a:t>
                      </a:r>
                      <a:r>
                        <a:rPr lang="en-US" sz="1800" kern="1200" baseline="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occupation</a:t>
                      </a:r>
                      <a:r>
                        <a:rPr lang="en-US" sz="1800" kern="1200" baseline="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that would apply multiplication and division in their field.</a:t>
                      </a:r>
                      <a:r>
                        <a:rPr lang="en-US" sz="1800" kern="1200" baseline="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Create a  real life scenario describing how they would</a:t>
                      </a:r>
                      <a:r>
                        <a:rPr lang="en-US" sz="1800" kern="1200" baseline="0" dirty="0" smtClean="0">
                          <a:solidFill>
                            <a:schemeClr val="dk1"/>
                          </a:solidFill>
                          <a:effectLst/>
                          <a:latin typeface="+mn-lt"/>
                          <a:ea typeface="+mn-ea"/>
                          <a:cs typeface="+mn-cs"/>
                        </a:rPr>
                        <a:t> make use of that connection.</a:t>
                      </a:r>
                      <a:endParaRPr lang="en-US" dirty="0" smtClean="0"/>
                    </a:p>
                  </a:txBody>
                  <a:tcPr/>
                </a:tc>
              </a:tr>
            </a:tbl>
          </a:graphicData>
        </a:graphic>
      </p:graphicFrame>
    </p:spTree>
    <p:extLst>
      <p:ext uri="{BB962C8B-B14F-4D97-AF65-F5344CB8AC3E}">
        <p14:creationId xmlns:p14="http://schemas.microsoft.com/office/powerpoint/2010/main" val="1716209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523" r="9091"/>
          <a:stretch/>
        </p:blipFill>
        <p:spPr bwMode="auto">
          <a:xfrm>
            <a:off x="-21022" y="21020"/>
            <a:ext cx="9165021" cy="6836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97318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0"/>
            <a:ext cx="11048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40736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34000"/>
          </a:schemeClr>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5329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92815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15057691"/>
              </p:ext>
            </p:extLst>
          </p:nvPr>
        </p:nvGraphicFramePr>
        <p:xfrm>
          <a:off x="381000" y="457200"/>
          <a:ext cx="8153400" cy="5362494"/>
        </p:xfrm>
        <a:graphic>
          <a:graphicData uri="http://schemas.openxmlformats.org/drawingml/2006/table">
            <a:tbl>
              <a:tblPr firstRow="1" bandRow="1">
                <a:tableStyleId>{5C22544A-7EE6-4342-B048-85BDC9FD1C3A}</a:tableStyleId>
              </a:tblPr>
              <a:tblGrid>
                <a:gridCol w="2717800"/>
                <a:gridCol w="2717800"/>
                <a:gridCol w="2717800"/>
              </a:tblGrid>
              <a:tr h="1066800">
                <a:tc>
                  <a:txBody>
                    <a:bodyPr/>
                    <a:lstStyle/>
                    <a:p>
                      <a:r>
                        <a:rPr lang="en-US" dirty="0" smtClean="0">
                          <a:solidFill>
                            <a:schemeClr val="tx1"/>
                          </a:solidFill>
                        </a:rPr>
                        <a:t>Entry Level (Level at which they are mastering the essential knowledge)</a:t>
                      </a:r>
                      <a:endParaRPr lang="en-US" dirty="0">
                        <a:solidFill>
                          <a:schemeClr val="tx1"/>
                        </a:solidFill>
                      </a:endParaRPr>
                    </a:p>
                  </a:txBody>
                  <a:tcPr/>
                </a:tc>
                <a:tc>
                  <a:txBody>
                    <a:bodyPr/>
                    <a:lstStyle/>
                    <a:p>
                      <a:r>
                        <a:rPr lang="en-US" dirty="0" smtClean="0">
                          <a:solidFill>
                            <a:schemeClr val="tx1"/>
                          </a:solidFill>
                        </a:rPr>
                        <a:t>Advanced  Level</a:t>
                      </a:r>
                      <a:endParaRPr lang="en-US" dirty="0">
                        <a:solidFill>
                          <a:schemeClr val="tx1"/>
                        </a:solidFill>
                      </a:endParaRPr>
                    </a:p>
                  </a:txBody>
                  <a:tcPr/>
                </a:tc>
                <a:tc>
                  <a:txBody>
                    <a:bodyPr/>
                    <a:lstStyle/>
                    <a:p>
                      <a:r>
                        <a:rPr lang="en-US" dirty="0" smtClean="0">
                          <a:solidFill>
                            <a:schemeClr val="tx1"/>
                          </a:solidFill>
                        </a:rPr>
                        <a:t>Most Challenging Level</a:t>
                      </a:r>
                      <a:endParaRPr lang="en-US" dirty="0">
                        <a:solidFill>
                          <a:schemeClr val="tx1"/>
                        </a:solidFill>
                      </a:endParaRPr>
                    </a:p>
                  </a:txBody>
                  <a:tcPr/>
                </a:tc>
              </a:tr>
              <a:tr h="41737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Explain how multiplication and division are connected.  What is the reoccurring theme seen in both? Create a visual representation to display and explain this reoccurring theme.</a:t>
                      </a:r>
                    </a:p>
                    <a:p>
                      <a:endParaRPr lang="en-US" i="1" dirty="0" smtClean="0">
                        <a:solidFill>
                          <a:srgbClr val="FF0000"/>
                        </a:solidFill>
                      </a:endParaRPr>
                    </a:p>
                    <a:p>
                      <a:r>
                        <a:rPr lang="en-US" i="1" dirty="0" smtClean="0">
                          <a:solidFill>
                            <a:srgbClr val="FF0000"/>
                          </a:solidFill>
                        </a:rPr>
                        <a:t>Give</a:t>
                      </a:r>
                      <a:r>
                        <a:rPr lang="en-US" i="1" baseline="0" dirty="0" smtClean="0">
                          <a:solidFill>
                            <a:srgbClr val="FF0000"/>
                          </a:solidFill>
                        </a:rPr>
                        <a:t> Detailed Parameters for representation (poster)</a:t>
                      </a:r>
                      <a:endParaRPr lang="en-US" i="1" dirty="0" smtClean="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Explain how multiplication and division are connected.  What is the reoccurring theme seen in both? Create a visual representation to display and explain this reoccurring theme.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rgbClr val="FF0000"/>
                          </a:solidFill>
                        </a:rPr>
                        <a:t>Give</a:t>
                      </a:r>
                      <a:r>
                        <a:rPr lang="en-US" i="1" baseline="0" dirty="0" smtClean="0">
                          <a:solidFill>
                            <a:srgbClr val="FF0000"/>
                          </a:solidFill>
                        </a:rPr>
                        <a:t> Open-Ended Parameters for representation (poster)</a:t>
                      </a:r>
                      <a:endParaRPr lang="en-US" i="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Explain how multiplication and division are connected.  What is the reoccurring theme seen in both? Create a visual representation to display and explain this reoccurring theme.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rgbClr val="FF0000"/>
                          </a:solidFill>
                        </a:rPr>
                        <a:t>Allow student created structure (not necessarily a poster)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bl>
          </a:graphicData>
        </a:graphic>
      </p:graphicFrame>
    </p:spTree>
    <p:extLst>
      <p:ext uri="{BB962C8B-B14F-4D97-AF65-F5344CB8AC3E}">
        <p14:creationId xmlns:p14="http://schemas.microsoft.com/office/powerpoint/2010/main" val="3359481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60485430"/>
              </p:ext>
            </p:extLst>
          </p:nvPr>
        </p:nvGraphicFramePr>
        <p:xfrm>
          <a:off x="381000" y="457200"/>
          <a:ext cx="8153400" cy="5362494"/>
        </p:xfrm>
        <a:graphic>
          <a:graphicData uri="http://schemas.openxmlformats.org/drawingml/2006/table">
            <a:tbl>
              <a:tblPr firstRow="1" bandRow="1">
                <a:tableStyleId>{5C22544A-7EE6-4342-B048-85BDC9FD1C3A}</a:tableStyleId>
              </a:tblPr>
              <a:tblGrid>
                <a:gridCol w="2717800"/>
                <a:gridCol w="2717800"/>
                <a:gridCol w="2717800"/>
              </a:tblGrid>
              <a:tr h="1066800">
                <a:tc>
                  <a:txBody>
                    <a:bodyPr/>
                    <a:lstStyle/>
                    <a:p>
                      <a:r>
                        <a:rPr lang="en-US" dirty="0" smtClean="0">
                          <a:solidFill>
                            <a:schemeClr val="tx1"/>
                          </a:solidFill>
                        </a:rPr>
                        <a:t>Entry Level (Level at which they are mastering the essential knowledge)</a:t>
                      </a:r>
                      <a:endParaRPr lang="en-US" dirty="0">
                        <a:solidFill>
                          <a:schemeClr val="tx1"/>
                        </a:solidFill>
                      </a:endParaRPr>
                    </a:p>
                  </a:txBody>
                  <a:tcPr/>
                </a:tc>
                <a:tc>
                  <a:txBody>
                    <a:bodyPr/>
                    <a:lstStyle/>
                    <a:p>
                      <a:r>
                        <a:rPr lang="en-US" dirty="0" smtClean="0">
                          <a:solidFill>
                            <a:schemeClr val="tx1"/>
                          </a:solidFill>
                        </a:rPr>
                        <a:t>Advanced  Level</a:t>
                      </a:r>
                      <a:endParaRPr lang="en-US" dirty="0">
                        <a:solidFill>
                          <a:schemeClr val="tx1"/>
                        </a:solidFill>
                      </a:endParaRPr>
                    </a:p>
                  </a:txBody>
                  <a:tcPr/>
                </a:tc>
                <a:tc>
                  <a:txBody>
                    <a:bodyPr/>
                    <a:lstStyle/>
                    <a:p>
                      <a:r>
                        <a:rPr lang="en-US" dirty="0" smtClean="0">
                          <a:solidFill>
                            <a:schemeClr val="tx1"/>
                          </a:solidFill>
                        </a:rPr>
                        <a:t>Most Challenging Level</a:t>
                      </a:r>
                      <a:endParaRPr lang="en-US" dirty="0">
                        <a:solidFill>
                          <a:schemeClr val="tx1"/>
                        </a:solidFill>
                      </a:endParaRPr>
                    </a:p>
                  </a:txBody>
                  <a:tcPr/>
                </a:tc>
              </a:tr>
              <a:tr h="41737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Explain how multiplication and division are connected.  What is the reoccurring theme seen in both? Create a visual representation to display and explain this reoccurring theme.</a:t>
                      </a:r>
                    </a:p>
                    <a:p>
                      <a:endParaRPr lang="en-US" i="1" dirty="0">
                        <a:solidFill>
                          <a:srgbClr val="FF0000"/>
                        </a:solidFill>
                      </a:endParaRPr>
                    </a:p>
                    <a:p>
                      <a:r>
                        <a:rPr lang="en-US" i="1" dirty="0" smtClean="0">
                          <a:solidFill>
                            <a:srgbClr val="FF0000"/>
                          </a:solidFill>
                        </a:rPr>
                        <a:t>Give</a:t>
                      </a:r>
                      <a:r>
                        <a:rPr lang="en-US" i="1" baseline="0" dirty="0" smtClean="0">
                          <a:solidFill>
                            <a:srgbClr val="FF0000"/>
                          </a:solidFill>
                        </a:rPr>
                        <a:t> Detailed Parameters for representation (poster)</a:t>
                      </a:r>
                      <a:endParaRPr lang="en-US" i="1" dirty="0" smtClean="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Explain how multiplication and division are connected.  What is the reoccurring theme seen in both? Create a visual representation to display and explain this reoccurring theme.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rgbClr val="FF0000"/>
                          </a:solidFill>
                        </a:rPr>
                        <a:t>Give</a:t>
                      </a:r>
                      <a:r>
                        <a:rPr lang="en-US" i="1" baseline="0" dirty="0" smtClean="0">
                          <a:solidFill>
                            <a:srgbClr val="FF0000"/>
                          </a:solidFill>
                        </a:rPr>
                        <a:t> Open-Ended Parameters for representation (poster)</a:t>
                      </a:r>
                      <a:endParaRPr lang="en-US" i="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Describe two occupations that would apply multiplication and division in their fields?.</a:t>
                      </a:r>
                      <a:r>
                        <a:rPr lang="en-US" sz="1800" kern="1200" baseline="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Create a  real life scenario describing how they would be implemented</a:t>
                      </a:r>
                      <a:r>
                        <a:rPr lang="en-US" sz="1800" kern="1200" baseline="0" dirty="0" smtClean="0">
                          <a:solidFill>
                            <a:schemeClr val="dk1"/>
                          </a:solidFill>
                          <a:effectLst/>
                          <a:latin typeface="+mn-lt"/>
                          <a:ea typeface="+mn-ea"/>
                          <a:cs typeface="+mn-cs"/>
                        </a:rPr>
                        <a:t> in one of those occupations.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bl>
          </a:graphicData>
        </a:graphic>
      </p:graphicFrame>
    </p:spTree>
    <p:extLst>
      <p:ext uri="{BB962C8B-B14F-4D97-AF65-F5344CB8AC3E}">
        <p14:creationId xmlns:p14="http://schemas.microsoft.com/office/powerpoint/2010/main" val="2476825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9144000" cy="990600"/>
          </a:xfrm>
        </p:spPr>
        <p:txBody>
          <a:bodyPr/>
          <a:lstStyle/>
          <a:p>
            <a:r>
              <a:rPr lang="en-US" dirty="0"/>
              <a:t>Your Turn</a:t>
            </a:r>
          </a:p>
        </p:txBody>
      </p:sp>
      <p:sp>
        <p:nvSpPr>
          <p:cNvPr id="3" name="Content Placeholder 2"/>
          <p:cNvSpPr>
            <a:spLocks noGrp="1"/>
          </p:cNvSpPr>
          <p:nvPr>
            <p:ph idx="1"/>
          </p:nvPr>
        </p:nvSpPr>
        <p:spPr>
          <a:xfrm>
            <a:off x="457200" y="1219200"/>
            <a:ext cx="8229600" cy="5486400"/>
          </a:xfrm>
        </p:spPr>
        <p:txBody>
          <a:bodyPr/>
          <a:lstStyle/>
          <a:p>
            <a:pPr marL="457200" indent="-457200">
              <a:buFont typeface="+mj-lt"/>
              <a:buAutoNum type="arabicPeriod"/>
            </a:pPr>
            <a:r>
              <a:rPr lang="en-US" b="1" dirty="0" smtClean="0">
                <a:solidFill>
                  <a:schemeClr val="tx1"/>
                </a:solidFill>
              </a:rPr>
              <a:t>Analyze the DOK level of the current enrichment task </a:t>
            </a:r>
          </a:p>
          <a:p>
            <a:pPr marL="457200" indent="-457200">
              <a:buFont typeface="+mj-lt"/>
              <a:buAutoNum type="arabicPeriod"/>
            </a:pPr>
            <a:r>
              <a:rPr lang="en-US" b="1" dirty="0" smtClean="0">
                <a:solidFill>
                  <a:schemeClr val="tx1"/>
                </a:solidFill>
              </a:rPr>
              <a:t>Determine what standards coincide with this task</a:t>
            </a:r>
          </a:p>
          <a:p>
            <a:pPr lvl="1"/>
            <a:r>
              <a:rPr lang="en-US" sz="2000" b="1" dirty="0" smtClean="0">
                <a:solidFill>
                  <a:schemeClr val="tx1"/>
                </a:solidFill>
              </a:rPr>
              <a:t>Essential Knowledge/Power Standard</a:t>
            </a:r>
          </a:p>
          <a:p>
            <a:pPr lvl="1"/>
            <a:r>
              <a:rPr lang="en-US" sz="2000" b="1" dirty="0" smtClean="0">
                <a:solidFill>
                  <a:schemeClr val="tx1"/>
                </a:solidFill>
              </a:rPr>
              <a:t>Important knowledge/Nice to Know</a:t>
            </a:r>
          </a:p>
          <a:p>
            <a:pPr marL="457200" indent="-457200">
              <a:buFont typeface="+mj-lt"/>
              <a:buAutoNum type="arabicPeriod"/>
            </a:pPr>
            <a:r>
              <a:rPr lang="en-US" b="1" dirty="0" smtClean="0">
                <a:solidFill>
                  <a:schemeClr val="tx1"/>
                </a:solidFill>
              </a:rPr>
              <a:t>Adjust the enrichment task to reflect DOK Level 2 or above</a:t>
            </a:r>
          </a:p>
          <a:p>
            <a:pPr marL="457200" indent="-457200">
              <a:buFont typeface="+mj-lt"/>
              <a:buAutoNum type="arabicPeriod"/>
            </a:pPr>
            <a:r>
              <a:rPr lang="en-US" b="1" dirty="0" smtClean="0">
                <a:solidFill>
                  <a:schemeClr val="tx1"/>
                </a:solidFill>
              </a:rPr>
              <a:t>Use the Continuum of Complexity, to develop tiers for the task</a:t>
            </a:r>
          </a:p>
          <a:p>
            <a:pPr lvl="1"/>
            <a:r>
              <a:rPr lang="en-US" sz="2000" b="1" dirty="0" smtClean="0">
                <a:solidFill>
                  <a:schemeClr val="tx1"/>
                </a:solidFill>
              </a:rPr>
              <a:t>Entry Level</a:t>
            </a:r>
          </a:p>
          <a:p>
            <a:pPr lvl="1"/>
            <a:r>
              <a:rPr lang="en-US" sz="2000" b="1" dirty="0" smtClean="0">
                <a:solidFill>
                  <a:schemeClr val="tx1"/>
                </a:solidFill>
              </a:rPr>
              <a:t>Advanced Level</a:t>
            </a:r>
          </a:p>
          <a:p>
            <a:pPr lvl="1"/>
            <a:r>
              <a:rPr lang="en-US" sz="2000" b="1" dirty="0" smtClean="0">
                <a:solidFill>
                  <a:schemeClr val="tx1"/>
                </a:solidFill>
              </a:rPr>
              <a:t>Most Challenging Level</a:t>
            </a:r>
          </a:p>
          <a:p>
            <a:pPr marL="457200" indent="-457200">
              <a:buFont typeface="+mj-lt"/>
              <a:buAutoNum type="arabicPeriod"/>
            </a:pPr>
            <a:endParaRPr lang="en-US" sz="2000" dirty="0" smtClean="0"/>
          </a:p>
          <a:p>
            <a:endParaRPr lang="en-US" dirty="0"/>
          </a:p>
        </p:txBody>
      </p:sp>
    </p:spTree>
    <p:extLst>
      <p:ext uri="{BB962C8B-B14F-4D97-AF65-F5344CB8AC3E}">
        <p14:creationId xmlns:p14="http://schemas.microsoft.com/office/powerpoint/2010/main" val="34535369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3200"/>
            <a:ext cx="8229600" cy="3382963"/>
          </a:xfrm>
        </p:spPr>
        <p:txBody>
          <a:bodyPr>
            <a:normAutofit/>
          </a:bodyPr>
          <a:lstStyle/>
          <a:p>
            <a:pPr marL="0" indent="0" algn="ctr">
              <a:buNone/>
            </a:pPr>
            <a:r>
              <a:rPr lang="en-US" sz="4800" dirty="0" smtClean="0">
                <a:solidFill>
                  <a:schemeClr val="tx1"/>
                </a:solidFill>
              </a:rPr>
              <a:t>Revisit your definition, would you make any changes?</a:t>
            </a:r>
            <a:endParaRPr lang="en-US" sz="4800" dirty="0">
              <a:solidFill>
                <a:schemeClr val="tx1"/>
              </a:solidFill>
            </a:endParaRPr>
          </a:p>
          <a:p>
            <a:pPr marL="0" indent="0">
              <a:buNone/>
            </a:pPr>
            <a:endParaRPr lang="en-US" dirty="0" smtClean="0">
              <a:solidFill>
                <a:srgbClr val="6076B4"/>
              </a:solidFill>
            </a:endParaRPr>
          </a:p>
          <a:p>
            <a:pPr marL="0" indent="0">
              <a:buNone/>
            </a:pPr>
            <a:endParaRPr lang="en-US" dirty="0"/>
          </a:p>
        </p:txBody>
      </p:sp>
      <p:pic>
        <p:nvPicPr>
          <p:cNvPr id="4" name="Picture 3"/>
          <p:cNvPicPr>
            <a:picLocks noChangeAspect="1"/>
          </p:cNvPicPr>
          <p:nvPr/>
        </p:nvPicPr>
        <p:blipFill>
          <a:blip r:embed="rId3"/>
          <a:stretch>
            <a:fillRect/>
          </a:stretch>
        </p:blipFill>
        <p:spPr>
          <a:xfrm>
            <a:off x="2667000" y="381000"/>
            <a:ext cx="3924300" cy="2070100"/>
          </a:xfrm>
          <a:prstGeom prst="rect">
            <a:avLst/>
          </a:prstGeom>
        </p:spPr>
      </p:pic>
      <p:sp>
        <p:nvSpPr>
          <p:cNvPr id="6" name="TextBox 5"/>
          <p:cNvSpPr txBox="1"/>
          <p:nvPr/>
        </p:nvSpPr>
        <p:spPr>
          <a:xfrm>
            <a:off x="5638800" y="6477000"/>
            <a:ext cx="3276600" cy="246221"/>
          </a:xfrm>
          <a:prstGeom prst="rect">
            <a:avLst/>
          </a:prstGeom>
          <a:noFill/>
        </p:spPr>
        <p:txBody>
          <a:bodyPr wrap="square" rtlCol="0">
            <a:spAutoFit/>
          </a:bodyPr>
          <a:lstStyle/>
          <a:p>
            <a:r>
              <a:rPr lang="en-US" sz="1000" dirty="0">
                <a:hlinkClick r:id="rId4"/>
              </a:rPr>
              <a:t>msfalconesenrichmentclass.blogspot.com</a:t>
            </a:r>
            <a:endParaRPr lang="en-US" sz="1000" dirty="0"/>
          </a:p>
        </p:txBody>
      </p:sp>
    </p:spTree>
    <p:extLst>
      <p:ext uri="{BB962C8B-B14F-4D97-AF65-F5344CB8AC3E}">
        <p14:creationId xmlns:p14="http://schemas.microsoft.com/office/powerpoint/2010/main" val="34405879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Questions or Concerns</a:t>
            </a:r>
            <a:endParaRPr lang="en-US" dirty="0"/>
          </a:p>
        </p:txBody>
      </p:sp>
      <p:sp>
        <p:nvSpPr>
          <p:cNvPr id="5" name="Content Placeholder 4"/>
          <p:cNvSpPr>
            <a:spLocks noGrp="1"/>
          </p:cNvSpPr>
          <p:nvPr>
            <p:ph sz="quarter" idx="13"/>
          </p:nvPr>
        </p:nvSpPr>
        <p:spPr>
          <a:xfrm>
            <a:off x="609600" y="4343400"/>
            <a:ext cx="2971800" cy="2316480"/>
          </a:xfrm>
        </p:spPr>
        <p:txBody>
          <a:bodyPr/>
          <a:lstStyle/>
          <a:p>
            <a:pPr marL="0" indent="0">
              <a:buNone/>
            </a:pPr>
            <a:r>
              <a:rPr lang="en-US" dirty="0" smtClean="0">
                <a:solidFill>
                  <a:schemeClr val="bg2">
                    <a:lumMod val="25000"/>
                  </a:schemeClr>
                </a:solidFill>
              </a:rPr>
              <a:t>Tanya </a:t>
            </a:r>
            <a:r>
              <a:rPr lang="en-US" dirty="0" err="1" smtClean="0">
                <a:solidFill>
                  <a:schemeClr val="bg2">
                    <a:lumMod val="25000"/>
                  </a:schemeClr>
                </a:solidFill>
              </a:rPr>
              <a:t>Morret</a:t>
            </a:r>
            <a:endParaRPr lang="en-US" dirty="0" smtClean="0">
              <a:solidFill>
                <a:schemeClr val="bg2">
                  <a:lumMod val="25000"/>
                </a:schemeClr>
              </a:solidFill>
            </a:endParaRPr>
          </a:p>
          <a:p>
            <a:pPr marL="0" indent="0">
              <a:buNone/>
            </a:pPr>
            <a:r>
              <a:rPr lang="en-US" dirty="0" smtClean="0">
                <a:solidFill>
                  <a:schemeClr val="bg2">
                    <a:lumMod val="25000"/>
                  </a:schemeClr>
                </a:solidFill>
              </a:rPr>
              <a:t>Capital Area Intermediate Unit</a:t>
            </a:r>
          </a:p>
          <a:p>
            <a:pPr marL="0" indent="0">
              <a:buNone/>
            </a:pPr>
            <a:r>
              <a:rPr lang="en-US" dirty="0" smtClean="0">
                <a:solidFill>
                  <a:schemeClr val="bg2">
                    <a:lumMod val="25000"/>
                  </a:schemeClr>
                </a:solidFill>
                <a:hlinkClick r:id="rId3"/>
              </a:rPr>
              <a:t>tmorret@caiu.org</a:t>
            </a:r>
            <a:endParaRPr lang="en-US" dirty="0" smtClean="0">
              <a:solidFill>
                <a:schemeClr val="bg2">
                  <a:lumMod val="25000"/>
                </a:schemeClr>
              </a:solidFill>
            </a:endParaRPr>
          </a:p>
          <a:p>
            <a:pPr marL="0" indent="0">
              <a:buNone/>
            </a:pPr>
            <a:endParaRPr lang="en-US" dirty="0"/>
          </a:p>
        </p:txBody>
      </p:sp>
      <p:pic>
        <p:nvPicPr>
          <p:cNvPr id="6" name="Picture 5"/>
          <p:cNvPicPr>
            <a:picLocks noChangeAspect="1"/>
          </p:cNvPicPr>
          <p:nvPr/>
        </p:nvPicPr>
        <p:blipFill>
          <a:blip r:embed="rId4"/>
          <a:stretch>
            <a:fillRect/>
          </a:stretch>
        </p:blipFill>
        <p:spPr>
          <a:xfrm>
            <a:off x="1981200" y="990599"/>
            <a:ext cx="4343400" cy="2879863"/>
          </a:xfrm>
          <a:prstGeom prst="rect">
            <a:avLst/>
          </a:prstGeom>
        </p:spPr>
      </p:pic>
      <p:sp>
        <p:nvSpPr>
          <p:cNvPr id="7" name="TextBox 6"/>
          <p:cNvSpPr txBox="1"/>
          <p:nvPr/>
        </p:nvSpPr>
        <p:spPr>
          <a:xfrm>
            <a:off x="6324600" y="3657600"/>
            <a:ext cx="2362200" cy="246221"/>
          </a:xfrm>
          <a:prstGeom prst="rect">
            <a:avLst/>
          </a:prstGeom>
          <a:noFill/>
        </p:spPr>
        <p:txBody>
          <a:bodyPr wrap="square" rtlCol="0">
            <a:spAutoFit/>
          </a:bodyPr>
          <a:lstStyle/>
          <a:p>
            <a:r>
              <a:rPr lang="en-US" sz="1000" dirty="0" err="1"/>
              <a:t>i</a:t>
            </a:r>
            <a:r>
              <a:rPr lang="en-US" sz="1000" dirty="0" err="1" smtClean="0"/>
              <a:t>studyincanada.com</a:t>
            </a:r>
            <a:endParaRPr lang="en-US" sz="1000" dirty="0"/>
          </a:p>
        </p:txBody>
      </p:sp>
      <p:sp>
        <p:nvSpPr>
          <p:cNvPr id="8" name="Content Placeholder 4"/>
          <p:cNvSpPr>
            <a:spLocks noGrp="1"/>
          </p:cNvSpPr>
          <p:nvPr>
            <p:ph sz="quarter" idx="13"/>
          </p:nvPr>
        </p:nvSpPr>
        <p:spPr>
          <a:xfrm>
            <a:off x="5029200" y="4343400"/>
            <a:ext cx="2971800" cy="2316480"/>
          </a:xfrm>
        </p:spPr>
        <p:txBody>
          <a:bodyPr/>
          <a:lstStyle/>
          <a:p>
            <a:pPr marL="0" indent="0">
              <a:buNone/>
            </a:pPr>
            <a:r>
              <a:rPr lang="en-US" dirty="0" smtClean="0">
                <a:solidFill>
                  <a:schemeClr val="bg2">
                    <a:lumMod val="25000"/>
                  </a:schemeClr>
                </a:solidFill>
              </a:rPr>
              <a:t>Cheryl Everett</a:t>
            </a:r>
          </a:p>
          <a:p>
            <a:pPr marL="0" indent="0">
              <a:buNone/>
            </a:pPr>
            <a:r>
              <a:rPr lang="en-US" dirty="0" smtClean="0">
                <a:solidFill>
                  <a:schemeClr val="bg2">
                    <a:lumMod val="25000"/>
                  </a:schemeClr>
                </a:solidFill>
              </a:rPr>
              <a:t>Chester County Intermediate Unit</a:t>
            </a:r>
          </a:p>
          <a:p>
            <a:pPr marL="0" indent="0">
              <a:buNone/>
            </a:pPr>
            <a:r>
              <a:rPr lang="en-US" dirty="0" err="1" smtClean="0">
                <a:solidFill>
                  <a:schemeClr val="bg2">
                    <a:lumMod val="25000"/>
                  </a:schemeClr>
                </a:solidFill>
              </a:rPr>
              <a:t>cheryle@cciu.org</a:t>
            </a:r>
            <a:endParaRPr lang="en-US" dirty="0" smtClean="0">
              <a:solidFill>
                <a:schemeClr val="bg2">
                  <a:lumMod val="25000"/>
                </a:schemeClr>
              </a:solidFill>
            </a:endParaRPr>
          </a:p>
          <a:p>
            <a:pPr marL="0" indent="0">
              <a:buNone/>
            </a:pPr>
            <a:endParaRPr lang="en-US" dirty="0">
              <a:solidFill>
                <a:schemeClr val="bg2">
                  <a:lumMod val="25000"/>
                </a:schemeClr>
              </a:solidFill>
            </a:endParaRPr>
          </a:p>
        </p:txBody>
      </p:sp>
    </p:spTree>
    <p:extLst>
      <p:ext uri="{BB962C8B-B14F-4D97-AF65-F5344CB8AC3E}">
        <p14:creationId xmlns:p14="http://schemas.microsoft.com/office/powerpoint/2010/main" val="2707753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Similar/Familiar?</a:t>
            </a:r>
            <a:endParaRPr lang="en-US" dirty="0"/>
          </a:p>
        </p:txBody>
      </p:sp>
      <p:sp>
        <p:nvSpPr>
          <p:cNvPr id="5" name="Rectangle 4"/>
          <p:cNvSpPr/>
          <p:nvPr/>
        </p:nvSpPr>
        <p:spPr>
          <a:xfrm>
            <a:off x="6248400" y="2057400"/>
            <a:ext cx="990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339" r="13110"/>
          <a:stretch/>
        </p:blipFill>
        <p:spPr bwMode="auto">
          <a:xfrm>
            <a:off x="427476" y="1551788"/>
            <a:ext cx="8411724" cy="4849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2308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According to Chapter 4</a:t>
            </a:r>
            <a:endParaRPr lang="en-US" dirty="0"/>
          </a:p>
        </p:txBody>
      </p:sp>
      <p:sp>
        <p:nvSpPr>
          <p:cNvPr id="3" name="Content Placeholder 2"/>
          <p:cNvSpPr>
            <a:spLocks noGrp="1"/>
          </p:cNvSpPr>
          <p:nvPr>
            <p:ph idx="1"/>
          </p:nvPr>
        </p:nvSpPr>
        <p:spPr/>
        <p:txBody>
          <a:bodyPr>
            <a:noAutofit/>
          </a:bodyPr>
          <a:lstStyle/>
          <a:p>
            <a:r>
              <a:rPr lang="en-US" sz="3600" dirty="0" smtClean="0">
                <a:solidFill>
                  <a:schemeClr val="tx1"/>
                </a:solidFill>
              </a:rPr>
              <a:t>4.1 – General Purpose</a:t>
            </a:r>
          </a:p>
          <a:p>
            <a:endParaRPr lang="en-US" sz="3600" dirty="0" smtClean="0">
              <a:solidFill>
                <a:schemeClr val="tx1"/>
              </a:solidFill>
            </a:endParaRPr>
          </a:p>
          <a:p>
            <a:r>
              <a:rPr lang="en-US" sz="3600" dirty="0" smtClean="0">
                <a:solidFill>
                  <a:schemeClr val="tx1"/>
                </a:solidFill>
              </a:rPr>
              <a:t>4.4 – Flexibility of LEA</a:t>
            </a:r>
          </a:p>
          <a:p>
            <a:endParaRPr lang="en-US" sz="3600" dirty="0" smtClean="0">
              <a:solidFill>
                <a:schemeClr val="tx1"/>
              </a:solidFill>
            </a:endParaRPr>
          </a:p>
          <a:p>
            <a:r>
              <a:rPr lang="en-US" sz="3600" dirty="0" smtClean="0">
                <a:solidFill>
                  <a:schemeClr val="tx1"/>
                </a:solidFill>
              </a:rPr>
              <a:t>4.11 – Challenge students to achieve at the highest level possible</a:t>
            </a:r>
            <a:endParaRPr lang="en-US" sz="3600" dirty="0">
              <a:solidFill>
                <a:schemeClr val="tx1"/>
              </a:solidFill>
            </a:endParaRPr>
          </a:p>
        </p:txBody>
      </p:sp>
    </p:spTree>
    <p:extLst>
      <p:ext uri="{BB962C8B-B14F-4D97-AF65-F5344CB8AC3E}">
        <p14:creationId xmlns:p14="http://schemas.microsoft.com/office/powerpoint/2010/main" val="2058328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2819400" y="2615854"/>
            <a:ext cx="2999539" cy="707886"/>
          </a:xfrm>
          <a:prstGeom prst="rect">
            <a:avLst/>
          </a:prstGeom>
          <a:noFill/>
        </p:spPr>
        <p:txBody>
          <a:bodyPr wrap="none" lIns="91440" tIns="45720" rIns="91440" bIns="45720">
            <a:spAutoFit/>
          </a:bodyPr>
          <a:lstStyle/>
          <a:p>
            <a:pPr algn="ctr"/>
            <a:r>
              <a:rPr lang="en-US"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Enrichment</a:t>
            </a:r>
            <a:endPar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Rectangle 4"/>
          <p:cNvSpPr/>
          <p:nvPr/>
        </p:nvSpPr>
        <p:spPr>
          <a:xfrm>
            <a:off x="685800" y="2209800"/>
            <a:ext cx="7696200" cy="1752600"/>
          </a:xfrm>
          <a:prstGeom prst="rect">
            <a:avLst/>
          </a:prstGeom>
          <a:solidFill>
            <a:schemeClr val="tx1">
              <a:lumMod val="8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85800" y="609600"/>
            <a:ext cx="7696200" cy="1600200"/>
          </a:xfrm>
          <a:prstGeom prst="rect">
            <a:avLst/>
          </a:prstGeom>
          <a:solidFill>
            <a:srgbClr val="7FD13B">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1550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Who should we be designing these enrichment tasks for?</a:t>
            </a:r>
            <a:endParaRPr lang="en-US" b="1" dirty="0">
              <a:solidFill>
                <a:schemeClr val="tx1"/>
              </a:solidFill>
            </a:endParaRPr>
          </a:p>
        </p:txBody>
      </p:sp>
      <p:sp>
        <p:nvSpPr>
          <p:cNvPr id="4" name="Rectangle 3"/>
          <p:cNvSpPr/>
          <p:nvPr/>
        </p:nvSpPr>
        <p:spPr>
          <a:xfrm>
            <a:off x="609600" y="3429000"/>
            <a:ext cx="7696200" cy="1862048"/>
          </a:xfrm>
          <a:prstGeom prst="rect">
            <a:avLst/>
          </a:prstGeom>
          <a:noFill/>
        </p:spPr>
        <p:txBody>
          <a:bodyPr wrap="square" lIns="91440" tIns="45720" rIns="91440" bIns="45720">
            <a:spAutoFit/>
          </a:bodyPr>
          <a:lstStyle/>
          <a:p>
            <a:pPr algn="ctr"/>
            <a:r>
              <a:rPr lang="en-US" sz="11500" b="1" cap="none" spc="0" dirty="0" smtClean="0">
                <a:ln w="10541" cmpd="sng">
                  <a:solidFill>
                    <a:schemeClr val="accent1">
                      <a:shade val="88000"/>
                      <a:satMod val="110000"/>
                    </a:schemeClr>
                  </a:solidFill>
                  <a:prstDash val="solid"/>
                </a:ln>
                <a:solidFill>
                  <a:schemeClr val="bg2">
                    <a:lumMod val="25000"/>
                  </a:schemeClr>
                </a:solidFill>
                <a:effectLst>
                  <a:glow rad="101600">
                    <a:schemeClr val="tx1">
                      <a:alpha val="57000"/>
                    </a:schemeClr>
                  </a:glow>
                </a:effectLst>
              </a:rPr>
              <a:t>Everyone!</a:t>
            </a:r>
            <a:endParaRPr lang="en-US" sz="11500" b="1" cap="none" spc="0" dirty="0">
              <a:ln w="10541" cmpd="sng">
                <a:solidFill>
                  <a:schemeClr val="accent1">
                    <a:shade val="88000"/>
                    <a:satMod val="110000"/>
                  </a:schemeClr>
                </a:solidFill>
                <a:prstDash val="solid"/>
              </a:ln>
              <a:solidFill>
                <a:schemeClr val="bg2">
                  <a:lumMod val="25000"/>
                </a:schemeClr>
              </a:solidFill>
              <a:effectLst>
                <a:glow rad="101600">
                  <a:schemeClr val="tx1">
                    <a:alpha val="57000"/>
                  </a:schemeClr>
                </a:glow>
              </a:effectLst>
            </a:endParaRPr>
          </a:p>
        </p:txBody>
      </p:sp>
    </p:spTree>
    <p:extLst>
      <p:ext uri="{BB962C8B-B14F-4D97-AF65-F5344CB8AC3E}">
        <p14:creationId xmlns:p14="http://schemas.microsoft.com/office/powerpoint/2010/main" val="50946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Enrichment</a:t>
            </a:r>
            <a:endParaRPr lang="en-US" dirty="0"/>
          </a:p>
        </p:txBody>
      </p:sp>
      <p:sp>
        <p:nvSpPr>
          <p:cNvPr id="3" name="Content Placeholder 2"/>
          <p:cNvSpPr>
            <a:spLocks noGrp="1"/>
          </p:cNvSpPr>
          <p:nvPr>
            <p:ph idx="1"/>
          </p:nvPr>
        </p:nvSpPr>
        <p:spPr>
          <a:xfrm>
            <a:off x="533400" y="1752600"/>
            <a:ext cx="8229600" cy="4419599"/>
          </a:xfrm>
          <a:effectLst>
            <a:outerShdw blurRad="50800" dist="50800" dir="5400000" algn="ctr" rotWithShape="0">
              <a:schemeClr val="bg1"/>
            </a:outerShdw>
          </a:effectLst>
        </p:spPr>
        <p:txBody>
          <a:bodyPr>
            <a:normAutofit/>
          </a:bodyPr>
          <a:lstStyle/>
          <a:p>
            <a:r>
              <a:rPr lang="en-US" sz="3200" dirty="0" smtClean="0">
                <a:solidFill>
                  <a:srgbClr val="999999"/>
                </a:solidFill>
              </a:rPr>
              <a:t>How do you define enrichment?</a:t>
            </a:r>
          </a:p>
          <a:p>
            <a:pPr marL="0" indent="0">
              <a:buNone/>
            </a:pPr>
            <a:endParaRPr lang="en-US" sz="3200" dirty="0" smtClean="0"/>
          </a:p>
          <a:p>
            <a:r>
              <a:rPr lang="en-US" sz="3200" b="1" dirty="0" smtClean="0">
                <a:solidFill>
                  <a:schemeClr val="tx1"/>
                </a:solidFill>
              </a:rPr>
              <a:t>What </a:t>
            </a:r>
            <a:r>
              <a:rPr lang="en-US" sz="3200" b="1" dirty="0">
                <a:solidFill>
                  <a:schemeClr val="tx1"/>
                </a:solidFill>
              </a:rPr>
              <a:t>do enrichment tasks look like</a:t>
            </a:r>
            <a:r>
              <a:rPr lang="en-US" sz="3200" b="1" dirty="0" smtClean="0">
                <a:solidFill>
                  <a:schemeClr val="tx1"/>
                </a:solidFill>
              </a:rPr>
              <a:t>?</a:t>
            </a:r>
          </a:p>
          <a:p>
            <a:endParaRPr lang="en-US" sz="3200" b="1" dirty="0">
              <a:solidFill>
                <a:schemeClr val="tx1"/>
              </a:solidFill>
            </a:endParaRPr>
          </a:p>
          <a:p>
            <a:r>
              <a:rPr lang="en-US" sz="3200" b="1" dirty="0">
                <a:solidFill>
                  <a:schemeClr val="tx1"/>
                </a:solidFill>
              </a:rPr>
              <a:t>How can enrichment be implemented successfully in a classroom?</a:t>
            </a:r>
          </a:p>
          <a:p>
            <a:endParaRPr lang="en-US" sz="3200" dirty="0"/>
          </a:p>
          <a:p>
            <a:pPr marL="0" indent="0">
              <a:buNone/>
            </a:pPr>
            <a:endParaRPr lang="en-US" sz="3200" dirty="0" smtClean="0"/>
          </a:p>
        </p:txBody>
      </p:sp>
    </p:spTree>
    <p:extLst>
      <p:ext uri="{BB962C8B-B14F-4D97-AF65-F5344CB8AC3E}">
        <p14:creationId xmlns:p14="http://schemas.microsoft.com/office/powerpoint/2010/main" val="4176006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enrichment look like in the classroom?</a:t>
            </a:r>
            <a:endParaRPr lang="en-US" dirty="0"/>
          </a:p>
        </p:txBody>
      </p:sp>
      <p:sp>
        <p:nvSpPr>
          <p:cNvPr id="3" name="Content Placeholder 2"/>
          <p:cNvSpPr>
            <a:spLocks noGrp="1"/>
          </p:cNvSpPr>
          <p:nvPr>
            <p:ph idx="1"/>
          </p:nvPr>
        </p:nvSpPr>
        <p:spPr>
          <a:xfrm>
            <a:off x="457200" y="1828800"/>
            <a:ext cx="8229600" cy="4876800"/>
          </a:xfrm>
        </p:spPr>
        <p:txBody>
          <a:bodyPr/>
          <a:lstStyle/>
          <a:p>
            <a:r>
              <a:rPr lang="en-US" b="1" i="1" dirty="0" err="1" smtClean="0">
                <a:solidFill>
                  <a:schemeClr val="tx1"/>
                </a:solidFill>
              </a:rPr>
              <a:t>Marzano</a:t>
            </a:r>
            <a:r>
              <a:rPr lang="en-US" b="1" i="1" dirty="0" smtClean="0">
                <a:solidFill>
                  <a:schemeClr val="tx1"/>
                </a:solidFill>
              </a:rPr>
              <a:t>  -  Extended Learning</a:t>
            </a:r>
          </a:p>
          <a:p>
            <a:pPr lvl="1"/>
            <a:r>
              <a:rPr lang="en-US" sz="1800" i="1" dirty="0" smtClean="0">
                <a:solidFill>
                  <a:schemeClr val="tx1"/>
                </a:solidFill>
              </a:rPr>
              <a:t>Focus on the 8 most common thinking skills:  classifying/categorizing, inductive thinking, deductive thinking, compare/contrast, constructing support, error analysis, abstracting, and analyzing perspectives</a:t>
            </a:r>
          </a:p>
          <a:p>
            <a:r>
              <a:rPr lang="en-US" b="1" i="1" dirty="0" smtClean="0">
                <a:solidFill>
                  <a:schemeClr val="tx1"/>
                </a:solidFill>
              </a:rPr>
              <a:t>John Hattie - Piagetian  Programs</a:t>
            </a:r>
          </a:p>
          <a:p>
            <a:pPr lvl="1"/>
            <a:r>
              <a:rPr lang="en-US" i="1" dirty="0">
                <a:solidFill>
                  <a:schemeClr val="tx1"/>
                </a:solidFill>
              </a:rPr>
              <a:t> </a:t>
            </a:r>
            <a:r>
              <a:rPr lang="en-US" sz="1800" i="1" dirty="0">
                <a:solidFill>
                  <a:schemeClr val="tx1"/>
                </a:solidFill>
              </a:rPr>
              <a:t>Focus on the thinking processes rather than the outcomes and do not impose the adult thinking process on to children</a:t>
            </a:r>
            <a:r>
              <a:rPr lang="en-US" sz="1800" i="1" dirty="0" smtClean="0">
                <a:solidFill>
                  <a:schemeClr val="tx1"/>
                </a:solidFill>
              </a:rPr>
              <a:t>.</a:t>
            </a:r>
          </a:p>
          <a:p>
            <a:r>
              <a:rPr lang="en-US" b="1" i="1" dirty="0" smtClean="0">
                <a:solidFill>
                  <a:schemeClr val="tx1"/>
                </a:solidFill>
              </a:rPr>
              <a:t>Doug Reeves –Top Four</a:t>
            </a:r>
            <a:endParaRPr lang="en-US" i="1" dirty="0" smtClean="0">
              <a:solidFill>
                <a:schemeClr val="tx1"/>
              </a:solidFill>
            </a:endParaRPr>
          </a:p>
          <a:p>
            <a:pPr lvl="1"/>
            <a:r>
              <a:rPr lang="en-US" sz="1800" i="1" dirty="0" smtClean="0">
                <a:solidFill>
                  <a:schemeClr val="tx1"/>
                </a:solidFill>
              </a:rPr>
              <a:t>Writing/ Note taking </a:t>
            </a:r>
          </a:p>
          <a:p>
            <a:pPr lvl="1"/>
            <a:r>
              <a:rPr lang="en-US" sz="1800" i="1" dirty="0" smtClean="0">
                <a:solidFill>
                  <a:schemeClr val="tx1"/>
                </a:solidFill>
              </a:rPr>
              <a:t>Recognizing Student Achievement</a:t>
            </a:r>
          </a:p>
          <a:p>
            <a:pPr lvl="1"/>
            <a:r>
              <a:rPr lang="en-US" sz="1800" i="1" dirty="0" smtClean="0">
                <a:solidFill>
                  <a:schemeClr val="tx1"/>
                </a:solidFill>
              </a:rPr>
              <a:t> Engaging Classroom</a:t>
            </a:r>
          </a:p>
          <a:p>
            <a:pPr lvl="1"/>
            <a:r>
              <a:rPr lang="en-US" sz="1800" i="1" dirty="0" smtClean="0">
                <a:solidFill>
                  <a:schemeClr val="tx1"/>
                </a:solidFill>
              </a:rPr>
              <a:t> Deep Questioning</a:t>
            </a:r>
            <a:endParaRPr lang="en-US" sz="1800" i="1" dirty="0">
              <a:solidFill>
                <a:schemeClr val="tx1"/>
              </a:solidFill>
            </a:endParaRPr>
          </a:p>
        </p:txBody>
      </p:sp>
    </p:spTree>
    <p:extLst>
      <p:ext uri="{BB962C8B-B14F-4D97-AF65-F5344CB8AC3E}">
        <p14:creationId xmlns:p14="http://schemas.microsoft.com/office/powerpoint/2010/main" val="19276877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3746</TotalTime>
  <Words>1722</Words>
  <Application>Microsoft Office PowerPoint</Application>
  <PresentationFormat>On-screen Show (4:3)</PresentationFormat>
  <Paragraphs>337</Paragraphs>
  <Slides>38</Slides>
  <Notes>37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ＭＳ Ｐゴシック</vt:lpstr>
      <vt:lpstr>ＭＳ Ｐゴシック</vt:lpstr>
      <vt:lpstr>Arial</vt:lpstr>
      <vt:lpstr>Calibri</vt:lpstr>
      <vt:lpstr>Cambria</vt:lpstr>
      <vt:lpstr>Century Gothic</vt:lpstr>
      <vt:lpstr>Courier New</vt:lpstr>
      <vt:lpstr>Gill Sans MT</vt:lpstr>
      <vt:lpstr>HGｺﾞｼｯｸM</vt:lpstr>
      <vt:lpstr>Palatino Linotype</vt:lpstr>
      <vt:lpstr>Verdana</vt:lpstr>
      <vt:lpstr>Executive</vt:lpstr>
      <vt:lpstr>Enrichment…It is not just for gifted anymore.</vt:lpstr>
      <vt:lpstr>Enrichment</vt:lpstr>
      <vt:lpstr>PowerPoint Presentation</vt:lpstr>
      <vt:lpstr>Look Similar/Familiar?</vt:lpstr>
      <vt:lpstr>According to Chapter 4</vt:lpstr>
      <vt:lpstr>PowerPoint Presentation</vt:lpstr>
      <vt:lpstr>So….</vt:lpstr>
      <vt:lpstr>Enrichment</vt:lpstr>
      <vt:lpstr>What does enrichment look like in the classroom?</vt:lpstr>
      <vt:lpstr>21st Century Student Outcomes  and Support systems</vt:lpstr>
      <vt:lpstr>Webb’s Depth of Knowledge</vt:lpstr>
      <vt:lpstr>PowerPoint Presentation</vt:lpstr>
      <vt:lpstr>Enrichment</vt:lpstr>
      <vt:lpstr>Addressing the Standards</vt:lpstr>
      <vt:lpstr>Comparing Math Examples</vt:lpstr>
      <vt:lpstr>What types of learners do we have?</vt:lpstr>
      <vt:lpstr>Steps to Creating Tiered Task</vt:lpstr>
      <vt:lpstr>Steps to Creating Tiered Task</vt:lpstr>
      <vt:lpstr>PowerPoint Presentation</vt:lpstr>
      <vt:lpstr>PowerPoint Presentation</vt:lpstr>
      <vt:lpstr>Making Connections</vt:lpstr>
      <vt:lpstr>Give it a try…</vt:lpstr>
      <vt:lpstr>PowerPoint Presentation</vt:lpstr>
      <vt:lpstr>Steps to Creating Tiered Task</vt:lpstr>
      <vt:lpstr>PowerPoint Presentation</vt:lpstr>
      <vt:lpstr>Steps to Creating Tiered Task</vt:lpstr>
      <vt:lpstr>PowerPoint Presentation</vt:lpstr>
      <vt:lpstr>Steps to Creating Tiered Task</vt:lpstr>
      <vt:lpstr>What types of learners do we have?</vt:lpstr>
      <vt:lpstr>PowerPoint Presentation</vt:lpstr>
      <vt:lpstr>PowerPoint Presentation</vt:lpstr>
      <vt:lpstr>PowerPoint Presentation</vt:lpstr>
      <vt:lpstr>PowerPoint Presentation</vt:lpstr>
      <vt:lpstr>PowerPoint Presentation</vt:lpstr>
      <vt:lpstr>PowerPoint Presentation</vt:lpstr>
      <vt:lpstr>Your Turn</vt:lpstr>
      <vt:lpstr>PowerPoint Presentation</vt:lpstr>
      <vt:lpstr>Questions or Concerns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Tanya Morret</dc:creator>
  <cp:lastModifiedBy>Davis, Amy</cp:lastModifiedBy>
  <cp:revision>115</cp:revision>
  <cp:lastPrinted>2014-10-27T18:56:23Z</cp:lastPrinted>
  <dcterms:created xsi:type="dcterms:W3CDTF">2014-10-27T18:26:23Z</dcterms:created>
  <dcterms:modified xsi:type="dcterms:W3CDTF">2019-11-27T14:12:52Z</dcterms:modified>
</cp:coreProperties>
</file>