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42"/>
  </p:notesMasterIdLst>
  <p:handoutMasterIdLst>
    <p:handoutMasterId r:id="rId43"/>
  </p:handoutMasterIdLst>
  <p:sldIdLst>
    <p:sldId id="256" r:id="rId2"/>
    <p:sldId id="309" r:id="rId3"/>
    <p:sldId id="342" r:id="rId4"/>
    <p:sldId id="341" r:id="rId5"/>
    <p:sldId id="310" r:id="rId6"/>
    <p:sldId id="311" r:id="rId7"/>
    <p:sldId id="312" r:id="rId8"/>
    <p:sldId id="320" r:id="rId9"/>
    <p:sldId id="343" r:id="rId10"/>
    <p:sldId id="344" r:id="rId11"/>
    <p:sldId id="321" r:id="rId12"/>
    <p:sldId id="316" r:id="rId13"/>
    <p:sldId id="313" r:id="rId14"/>
    <p:sldId id="355" r:id="rId15"/>
    <p:sldId id="380" r:id="rId16"/>
    <p:sldId id="357" r:id="rId17"/>
    <p:sldId id="356" r:id="rId18"/>
    <p:sldId id="373" r:id="rId19"/>
    <p:sldId id="348" r:id="rId20"/>
    <p:sldId id="349" r:id="rId21"/>
    <p:sldId id="359" r:id="rId22"/>
    <p:sldId id="374" r:id="rId23"/>
    <p:sldId id="362" r:id="rId24"/>
    <p:sldId id="376" r:id="rId25"/>
    <p:sldId id="377" r:id="rId26"/>
    <p:sldId id="378" r:id="rId27"/>
    <p:sldId id="381" r:id="rId28"/>
    <p:sldId id="365" r:id="rId29"/>
    <p:sldId id="366" r:id="rId30"/>
    <p:sldId id="367" r:id="rId31"/>
    <p:sldId id="368" r:id="rId32"/>
    <p:sldId id="369" r:id="rId33"/>
    <p:sldId id="382" r:id="rId34"/>
    <p:sldId id="268" r:id="rId35"/>
    <p:sldId id="370" r:id="rId36"/>
    <p:sldId id="371" r:id="rId37"/>
    <p:sldId id="383" r:id="rId38"/>
    <p:sldId id="384" r:id="rId39"/>
    <p:sldId id="386" r:id="rId40"/>
    <p:sldId id="379"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13" autoAdjust="0"/>
  </p:normalViewPr>
  <p:slideViewPr>
    <p:cSldViewPr>
      <p:cViewPr>
        <p:scale>
          <a:sx n="70" d="100"/>
          <a:sy n="70" d="100"/>
        </p:scale>
        <p:origin x="-216" y="30"/>
      </p:cViewPr>
      <p:guideLst>
        <p:guide orient="horz" pos="2160"/>
        <p:guide pos="2880"/>
      </p:guideLst>
    </p:cSldViewPr>
  </p:slideViewPr>
  <p:notesTextViewPr>
    <p:cViewPr>
      <p:scale>
        <a:sx n="1" d="1"/>
        <a:sy n="1" d="1"/>
      </p:scale>
      <p:origin x="0" y="0"/>
    </p:cViewPr>
  </p:notesTextViewPr>
  <p:sorterViewPr>
    <p:cViewPr>
      <p:scale>
        <a:sx n="100" d="100"/>
        <a:sy n="100" d="100"/>
      </p:scale>
      <p:origin x="0" y="2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A926FE0-29ED-4669-8833-5A3E703AA30F}" type="datetimeFigureOut">
              <a:rPr lang="en-US" smtClean="0"/>
              <a:t>1/14/2015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Courtesy Brulles and Brown, 2014</a:t>
            </a: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CC84246-D845-48D2-84EB-017D4FC568DF}" type="slidenum">
              <a:rPr lang="en-US" smtClean="0"/>
              <a:t>‹#›</a:t>
            </a:fld>
            <a:endParaRPr lang="en-US"/>
          </a:p>
        </p:txBody>
      </p:sp>
    </p:spTree>
    <p:extLst>
      <p:ext uri="{BB962C8B-B14F-4D97-AF65-F5344CB8AC3E}">
        <p14:creationId xmlns:p14="http://schemas.microsoft.com/office/powerpoint/2010/main" val="14971419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C31F6B-FFDE-4DAB-9B8F-CEC00EE6D0CE}" type="datetimeFigureOut">
              <a:rPr lang="en-US" smtClean="0"/>
              <a:t>1/14/2015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Courtesy Brulles and Brown, 2014</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633D11-EB2C-43F2-9A82-7576FD2055A5}" type="slidenum">
              <a:rPr lang="en-US" smtClean="0"/>
              <a:t>‹#›</a:t>
            </a:fld>
            <a:endParaRPr lang="en-US"/>
          </a:p>
        </p:txBody>
      </p:sp>
    </p:spTree>
    <p:extLst>
      <p:ext uri="{BB962C8B-B14F-4D97-AF65-F5344CB8AC3E}">
        <p14:creationId xmlns:p14="http://schemas.microsoft.com/office/powerpoint/2010/main" val="41637585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33D11-EB2C-43F2-9A82-7576FD2055A5}" type="slidenum">
              <a:rPr lang="en-US" smtClean="0"/>
              <a:t>2</a:t>
            </a:fld>
            <a:endParaRPr lang="en-US" dirty="0"/>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76433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pitchFamily="34" charset="0"/>
              </a:defRPr>
            </a:lvl1pPr>
            <a:lvl2pPr marL="742909" indent="-285734">
              <a:defRPr>
                <a:solidFill>
                  <a:schemeClr val="tx1"/>
                </a:solidFill>
                <a:latin typeface="Gill Sans MT" pitchFamily="34" charset="0"/>
                <a:cs typeface="Arial" pitchFamily="34" charset="0"/>
              </a:defRPr>
            </a:lvl2pPr>
            <a:lvl3pPr marL="1142937" indent="-228587">
              <a:defRPr>
                <a:solidFill>
                  <a:schemeClr val="tx1"/>
                </a:solidFill>
                <a:latin typeface="Gill Sans MT" pitchFamily="34" charset="0"/>
                <a:cs typeface="Arial" pitchFamily="34" charset="0"/>
              </a:defRPr>
            </a:lvl3pPr>
            <a:lvl4pPr marL="1600111" indent="-228587">
              <a:defRPr>
                <a:solidFill>
                  <a:schemeClr val="tx1"/>
                </a:solidFill>
                <a:latin typeface="Gill Sans MT" pitchFamily="34" charset="0"/>
                <a:cs typeface="Arial" pitchFamily="34" charset="0"/>
              </a:defRPr>
            </a:lvl4pPr>
            <a:lvl5pPr marL="2057287" indent="-228587">
              <a:defRPr>
                <a:solidFill>
                  <a:schemeClr val="tx1"/>
                </a:solidFill>
                <a:latin typeface="Gill Sans MT" pitchFamily="34" charset="0"/>
                <a:cs typeface="Arial" pitchFamily="34" charset="0"/>
              </a:defRPr>
            </a:lvl5pPr>
            <a:lvl6pPr marL="2514461" indent="-228587" defTabSz="457174" eaLnBrk="0" fontAlgn="base" hangingPunct="0">
              <a:spcBef>
                <a:spcPct val="0"/>
              </a:spcBef>
              <a:spcAft>
                <a:spcPct val="0"/>
              </a:spcAft>
              <a:defRPr>
                <a:solidFill>
                  <a:schemeClr val="tx1"/>
                </a:solidFill>
                <a:latin typeface="Gill Sans MT" pitchFamily="34" charset="0"/>
                <a:cs typeface="Arial" pitchFamily="34" charset="0"/>
              </a:defRPr>
            </a:lvl6pPr>
            <a:lvl7pPr marL="2971635" indent="-228587" defTabSz="457174" eaLnBrk="0" fontAlgn="base" hangingPunct="0">
              <a:spcBef>
                <a:spcPct val="0"/>
              </a:spcBef>
              <a:spcAft>
                <a:spcPct val="0"/>
              </a:spcAft>
              <a:defRPr>
                <a:solidFill>
                  <a:schemeClr val="tx1"/>
                </a:solidFill>
                <a:latin typeface="Gill Sans MT" pitchFamily="34" charset="0"/>
                <a:cs typeface="Arial" pitchFamily="34" charset="0"/>
              </a:defRPr>
            </a:lvl7pPr>
            <a:lvl8pPr marL="3428811" indent="-228587" defTabSz="457174" eaLnBrk="0" fontAlgn="base" hangingPunct="0">
              <a:spcBef>
                <a:spcPct val="0"/>
              </a:spcBef>
              <a:spcAft>
                <a:spcPct val="0"/>
              </a:spcAft>
              <a:defRPr>
                <a:solidFill>
                  <a:schemeClr val="tx1"/>
                </a:solidFill>
                <a:latin typeface="Gill Sans MT" pitchFamily="34" charset="0"/>
                <a:cs typeface="Arial" pitchFamily="34" charset="0"/>
              </a:defRPr>
            </a:lvl8pPr>
            <a:lvl9pPr marL="3885985" indent="-228587" defTabSz="457174" eaLnBrk="0" fontAlgn="base" hangingPunct="0">
              <a:spcBef>
                <a:spcPct val="0"/>
              </a:spcBef>
              <a:spcAft>
                <a:spcPct val="0"/>
              </a:spcAft>
              <a:defRPr>
                <a:solidFill>
                  <a:schemeClr val="tx1"/>
                </a:solidFill>
                <a:latin typeface="Gill Sans MT" pitchFamily="34" charset="0"/>
                <a:cs typeface="Arial" pitchFamily="34" charset="0"/>
              </a:defRPr>
            </a:lvl9pPr>
          </a:lstStyle>
          <a:p>
            <a:fld id="{259C5E52-280F-436E-AE67-4979E2DDE380}" type="slidenum">
              <a:rPr lang="en-US" smtClean="0">
                <a:latin typeface="Calibri" pitchFamily="34" charset="0"/>
              </a:rPr>
              <a:pPr/>
              <a:t>11</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Placeholder 2"/>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Placeholder 3"/>
          <p:cNvSpPr>
            <a:spLocks noGrp="1"/>
          </p:cNvSpPr>
          <p:nvPr>
            <p:ph type="body" idx="1"/>
          </p:nvPr>
        </p:nvSpPr>
        <p:spPr bwMode="auto">
          <a:xfrm>
            <a:off x="701675" y="4416425"/>
            <a:ext cx="5607050" cy="4181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62" tIns="46582" rIns="93162" bIns="46582" numCol="1" anchor="t" anchorCtr="0" compatLnSpc="1">
            <a:prstTxWarp prst="textNoShape">
              <a:avLst/>
            </a:prstTxWarp>
          </a:bodyPr>
          <a:lstStyle/>
          <a:p>
            <a:endParaRPr lang="en-US" dirty="0" smtClean="0">
              <a:ea typeface="MS PGothic" pitchFamily="34" charset="-128"/>
            </a:endParaRPr>
          </a:p>
        </p:txBody>
      </p:sp>
      <p:sp>
        <p:nvSpPr>
          <p:cNvPr id="2" name="Footer Placeholder 1"/>
          <p:cNvSpPr>
            <a:spLocks noGrp="1"/>
          </p:cNvSpPr>
          <p:nvPr>
            <p:ph type="ftr" sz="quarter" idx="10"/>
          </p:nvPr>
        </p:nvSpPr>
        <p:spPr/>
        <p:txBody>
          <a:bodyPr/>
          <a:lstStyle/>
          <a:p>
            <a:r>
              <a:rPr lang="en-US" smtClean="0"/>
              <a:t>Courtesy Brulles and Brown, 2014</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1AA52E-2B3B-4BBD-B752-3F43B42B9B0A}"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2246627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33D11-EB2C-43F2-9A82-7576FD2055A5}" type="slidenum">
              <a:rPr lang="en-US" smtClean="0"/>
              <a:t>14</a:t>
            </a:fld>
            <a:endParaRPr lang="en-US" dirty="0"/>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764337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15</a:t>
            </a:fld>
            <a:endParaRPr lang="en-US"/>
          </a:p>
        </p:txBody>
      </p:sp>
    </p:spTree>
    <p:extLst>
      <p:ext uri="{BB962C8B-B14F-4D97-AF65-F5344CB8AC3E}">
        <p14:creationId xmlns:p14="http://schemas.microsoft.com/office/powerpoint/2010/main" val="96978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16</a:t>
            </a:fld>
            <a:endParaRPr lang="en-US"/>
          </a:p>
        </p:txBody>
      </p:sp>
    </p:spTree>
    <p:extLst>
      <p:ext uri="{BB962C8B-B14F-4D97-AF65-F5344CB8AC3E}">
        <p14:creationId xmlns:p14="http://schemas.microsoft.com/office/powerpoint/2010/main" val="409629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17</a:t>
            </a:fld>
            <a:endParaRPr lang="en-US"/>
          </a:p>
        </p:txBody>
      </p:sp>
    </p:spTree>
    <p:extLst>
      <p:ext uri="{BB962C8B-B14F-4D97-AF65-F5344CB8AC3E}">
        <p14:creationId xmlns:p14="http://schemas.microsoft.com/office/powerpoint/2010/main" val="74000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18</a:t>
            </a:fld>
            <a:endParaRPr lang="en-US"/>
          </a:p>
        </p:txBody>
      </p:sp>
    </p:spTree>
    <p:extLst>
      <p:ext uri="{BB962C8B-B14F-4D97-AF65-F5344CB8AC3E}">
        <p14:creationId xmlns:p14="http://schemas.microsoft.com/office/powerpoint/2010/main" val="2349078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19</a:t>
            </a:fld>
            <a:endParaRPr lang="en-US"/>
          </a:p>
        </p:txBody>
      </p:sp>
    </p:spTree>
    <p:extLst>
      <p:ext uri="{BB962C8B-B14F-4D97-AF65-F5344CB8AC3E}">
        <p14:creationId xmlns:p14="http://schemas.microsoft.com/office/powerpoint/2010/main" val="81855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20</a:t>
            </a:fld>
            <a:endParaRPr lang="en-US"/>
          </a:p>
        </p:txBody>
      </p:sp>
    </p:spTree>
    <p:extLst>
      <p:ext uri="{BB962C8B-B14F-4D97-AF65-F5344CB8AC3E}">
        <p14:creationId xmlns:p14="http://schemas.microsoft.com/office/powerpoint/2010/main" val="47156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a:t>
            </a:fld>
            <a:endParaRPr lang="en-US"/>
          </a:p>
        </p:txBody>
      </p:sp>
    </p:spTree>
    <p:extLst>
      <p:ext uri="{BB962C8B-B14F-4D97-AF65-F5344CB8AC3E}">
        <p14:creationId xmlns:p14="http://schemas.microsoft.com/office/powerpoint/2010/main" val="3929169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21</a:t>
            </a:fld>
            <a:endParaRPr lang="en-US"/>
          </a:p>
        </p:txBody>
      </p:sp>
    </p:spTree>
    <p:extLst>
      <p:ext uri="{BB962C8B-B14F-4D97-AF65-F5344CB8AC3E}">
        <p14:creationId xmlns:p14="http://schemas.microsoft.com/office/powerpoint/2010/main" val="137538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22</a:t>
            </a:fld>
            <a:endParaRPr lang="en-US"/>
          </a:p>
        </p:txBody>
      </p:sp>
    </p:spTree>
    <p:extLst>
      <p:ext uri="{BB962C8B-B14F-4D97-AF65-F5344CB8AC3E}">
        <p14:creationId xmlns:p14="http://schemas.microsoft.com/office/powerpoint/2010/main" val="1970320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M03.B-O.1.1.1</a:t>
            </a:r>
          </a:p>
          <a:p>
            <a:pPr lvl="1"/>
            <a:r>
              <a:rPr lang="en-US" dirty="0" smtClean="0"/>
              <a:t>M03.B-O.1.1.2</a:t>
            </a:r>
          </a:p>
          <a:p>
            <a:pPr lvl="1"/>
            <a:r>
              <a:rPr lang="en-US" dirty="0" smtClean="0"/>
              <a:t>M03.B-O.1.2.1</a:t>
            </a:r>
          </a:p>
          <a:p>
            <a:pPr lvl="1"/>
            <a:r>
              <a:rPr lang="en-US" dirty="0" smtClean="0"/>
              <a:t>M03.B-O.1.2.2</a:t>
            </a:r>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23</a:t>
            </a:fld>
            <a:endParaRPr lang="en-US"/>
          </a:p>
        </p:txBody>
      </p:sp>
    </p:spTree>
    <p:extLst>
      <p:ext uri="{BB962C8B-B14F-4D97-AF65-F5344CB8AC3E}">
        <p14:creationId xmlns:p14="http://schemas.microsoft.com/office/powerpoint/2010/main" val="1375389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24</a:t>
            </a:fld>
            <a:endParaRPr lang="en-US"/>
          </a:p>
        </p:txBody>
      </p:sp>
    </p:spTree>
    <p:extLst>
      <p:ext uri="{BB962C8B-B14F-4D97-AF65-F5344CB8AC3E}">
        <p14:creationId xmlns:p14="http://schemas.microsoft.com/office/powerpoint/2010/main" val="2861654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25</a:t>
            </a:fld>
            <a:endParaRPr lang="en-US"/>
          </a:p>
        </p:txBody>
      </p:sp>
    </p:spTree>
    <p:extLst>
      <p:ext uri="{BB962C8B-B14F-4D97-AF65-F5344CB8AC3E}">
        <p14:creationId xmlns:p14="http://schemas.microsoft.com/office/powerpoint/2010/main" val="1375389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26</a:t>
            </a:fld>
            <a:endParaRPr lang="en-US"/>
          </a:p>
        </p:txBody>
      </p:sp>
    </p:spTree>
    <p:extLst>
      <p:ext uri="{BB962C8B-B14F-4D97-AF65-F5344CB8AC3E}">
        <p14:creationId xmlns:p14="http://schemas.microsoft.com/office/powerpoint/2010/main" val="2742467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27</a:t>
            </a:fld>
            <a:endParaRPr lang="en-US"/>
          </a:p>
        </p:txBody>
      </p:sp>
    </p:spTree>
    <p:extLst>
      <p:ext uri="{BB962C8B-B14F-4D97-AF65-F5344CB8AC3E}">
        <p14:creationId xmlns:p14="http://schemas.microsoft.com/office/powerpoint/2010/main" val="1375389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28</a:t>
            </a:fld>
            <a:endParaRPr lang="en-US"/>
          </a:p>
        </p:txBody>
      </p:sp>
    </p:spTree>
    <p:extLst>
      <p:ext uri="{BB962C8B-B14F-4D97-AF65-F5344CB8AC3E}">
        <p14:creationId xmlns:p14="http://schemas.microsoft.com/office/powerpoint/2010/main" val="2713009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29</a:t>
            </a:fld>
            <a:endParaRPr lang="en-US"/>
          </a:p>
        </p:txBody>
      </p:sp>
    </p:spTree>
    <p:extLst>
      <p:ext uri="{BB962C8B-B14F-4D97-AF65-F5344CB8AC3E}">
        <p14:creationId xmlns:p14="http://schemas.microsoft.com/office/powerpoint/2010/main" val="3036131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30</a:t>
            </a:fld>
            <a:endParaRPr lang="en-US"/>
          </a:p>
        </p:txBody>
      </p:sp>
    </p:spTree>
    <p:extLst>
      <p:ext uri="{BB962C8B-B14F-4D97-AF65-F5344CB8AC3E}">
        <p14:creationId xmlns:p14="http://schemas.microsoft.com/office/powerpoint/2010/main" val="367488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4</a:t>
            </a:fld>
            <a:endParaRPr lang="en-US"/>
          </a:p>
        </p:txBody>
      </p:sp>
    </p:spTree>
    <p:extLst>
      <p:ext uri="{BB962C8B-B14F-4D97-AF65-F5344CB8AC3E}">
        <p14:creationId xmlns:p14="http://schemas.microsoft.com/office/powerpoint/2010/main" val="3295644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31</a:t>
            </a:fld>
            <a:endParaRPr lang="en-US"/>
          </a:p>
        </p:txBody>
      </p:sp>
    </p:spTree>
    <p:extLst>
      <p:ext uri="{BB962C8B-B14F-4D97-AF65-F5344CB8AC3E}">
        <p14:creationId xmlns:p14="http://schemas.microsoft.com/office/powerpoint/2010/main" val="4274621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32</a:t>
            </a:fld>
            <a:endParaRPr lang="en-US"/>
          </a:p>
        </p:txBody>
      </p:sp>
    </p:spTree>
    <p:extLst>
      <p:ext uri="{BB962C8B-B14F-4D97-AF65-F5344CB8AC3E}">
        <p14:creationId xmlns:p14="http://schemas.microsoft.com/office/powerpoint/2010/main" val="1375389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33</a:t>
            </a:fld>
            <a:endParaRPr lang="en-US"/>
          </a:p>
        </p:txBody>
      </p:sp>
    </p:spTree>
    <p:extLst>
      <p:ext uri="{BB962C8B-B14F-4D97-AF65-F5344CB8AC3E}">
        <p14:creationId xmlns:p14="http://schemas.microsoft.com/office/powerpoint/2010/main" val="1375389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33D11-EB2C-43F2-9A82-7576FD2055A5}"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3087679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we need this slide.</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35</a:t>
            </a:fld>
            <a:endParaRPr lang="en-US"/>
          </a:p>
        </p:txBody>
      </p:sp>
    </p:spTree>
    <p:extLst>
      <p:ext uri="{BB962C8B-B14F-4D97-AF65-F5344CB8AC3E}">
        <p14:creationId xmlns:p14="http://schemas.microsoft.com/office/powerpoint/2010/main" val="1675869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use the task they picked up as they walked into the session.-  ES, MS, HS example.</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36</a:t>
            </a:fld>
            <a:endParaRPr lang="en-US"/>
          </a:p>
        </p:txBody>
      </p:sp>
    </p:spTree>
    <p:extLst>
      <p:ext uri="{BB962C8B-B14F-4D97-AF65-F5344CB8AC3E}">
        <p14:creationId xmlns:p14="http://schemas.microsoft.com/office/powerpoint/2010/main" val="478304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40</a:t>
            </a:fld>
            <a:endParaRPr lang="en-US"/>
          </a:p>
        </p:txBody>
      </p:sp>
    </p:spTree>
    <p:extLst>
      <p:ext uri="{BB962C8B-B14F-4D97-AF65-F5344CB8AC3E}">
        <p14:creationId xmlns:p14="http://schemas.microsoft.com/office/powerpoint/2010/main" val="276879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33D11-EB2C-43F2-9A82-7576FD2055A5}" type="slidenum">
              <a:rPr lang="en-US" smtClean="0"/>
              <a:t>5</a:t>
            </a:fld>
            <a:endParaRPr lang="en-US" dirty="0"/>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309728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14A2-0D6E-48D5-B39F-B361F0DD88B0}"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192275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14A2-0D6E-48D5-B39F-B361F0DD88B0}"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192275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8</a:t>
            </a:fld>
            <a:endParaRPr lang="en-US"/>
          </a:p>
        </p:txBody>
      </p:sp>
    </p:spTree>
    <p:extLst>
      <p:ext uri="{BB962C8B-B14F-4D97-AF65-F5344CB8AC3E}">
        <p14:creationId xmlns:p14="http://schemas.microsoft.com/office/powerpoint/2010/main" val="230866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9</a:t>
            </a:fld>
            <a:endParaRPr lang="en-US"/>
          </a:p>
        </p:txBody>
      </p:sp>
    </p:spTree>
    <p:extLst>
      <p:ext uri="{BB962C8B-B14F-4D97-AF65-F5344CB8AC3E}">
        <p14:creationId xmlns:p14="http://schemas.microsoft.com/office/powerpoint/2010/main" val="65236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33D11-EB2C-43F2-9A82-7576FD2055A5}"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76433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C2C52F9-3F6E-46F0-94EE-66A269C6BE8A}" type="datetimeFigureOut">
              <a:rPr lang="en-US" smtClean="0"/>
              <a:t>1/14/2015</a:t>
            </a:fld>
            <a:endParaRPr lang="en-US"/>
          </a:p>
        </p:txBody>
      </p:sp>
      <p:sp>
        <p:nvSpPr>
          <p:cNvPr id="8" name="Slide Number Placeholder 7"/>
          <p:cNvSpPr>
            <a:spLocks noGrp="1"/>
          </p:cNvSpPr>
          <p:nvPr>
            <p:ph type="sldNum" sz="quarter" idx="11"/>
          </p:nvPr>
        </p:nvSpPr>
        <p:spPr/>
        <p:txBody>
          <a:bodyPr/>
          <a:lstStyle/>
          <a:p>
            <a:fld id="{F1D118EC-B8B3-42D1-AD09-0A6D1FA35AC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C52F9-3F6E-46F0-94EE-66A269C6BE8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C52F9-3F6E-46F0-94EE-66A269C6BE8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C2C52F9-3F6E-46F0-94EE-66A269C6BE8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C52F9-3F6E-46F0-94EE-66A269C6BE8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118EC-B8B3-42D1-AD09-0A6D1FA35AC9}"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C2C52F9-3F6E-46F0-94EE-66A269C6BE8A}"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118EC-B8B3-42D1-AD09-0A6D1FA35AC9}"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C2C52F9-3F6E-46F0-94EE-66A269C6BE8A}"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118EC-B8B3-42D1-AD09-0A6D1FA35AC9}"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2C52F9-3F6E-46F0-94EE-66A269C6BE8A}"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C52F9-3F6E-46F0-94EE-66A269C6BE8A}"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C52F9-3F6E-46F0-94EE-66A269C6BE8A}"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C52F9-3F6E-46F0-94EE-66A269C6BE8A}"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C2C52F9-3F6E-46F0-94EE-66A269C6BE8A}" type="datetimeFigureOut">
              <a:rPr lang="en-US" smtClean="0"/>
              <a:t>1/14/2015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1D118EC-B8B3-42D1-AD09-0A6D1FA35AC9}"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p21.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changeyourchoices.wordpress.com/author/karzlo/page/13/"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spirehigheryouthprogram.com/Welcome.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heryle@cciu.o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hyperlink" Target="mailto:tmorret@caiu.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google.com/url?sa=i&amp;rct=j&amp;q=&amp;esrc=s&amp;source=images&amp;cd=&amp;ved=0CAYQjB0&amp;url=http://msfalconesenrichmentclass.blogspot.com/p/3rd-grade-enrichment.html&amp;ei=sEdiVPb3LtCyyAT6zoHYDQ&amp;bvm=bv.79189006,d.aWw&amp;psig=AFQjCNEKmlUsyqAXADG22OwbtSkhS6SD3Q&amp;ust=14158133413035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Enrichment…It is not just for gifted anymore.</a:t>
            </a:r>
            <a:endParaRPr lang="en-US" b="1" dirty="0"/>
          </a:p>
        </p:txBody>
      </p:sp>
      <p:sp>
        <p:nvSpPr>
          <p:cNvPr id="3" name="Subtitle 2"/>
          <p:cNvSpPr>
            <a:spLocks noGrp="1"/>
          </p:cNvSpPr>
          <p:nvPr>
            <p:ph type="subTitle" idx="1"/>
          </p:nvPr>
        </p:nvSpPr>
        <p:spPr/>
        <p:txBody>
          <a:bodyPr>
            <a:normAutofit/>
          </a:bodyPr>
          <a:lstStyle/>
          <a:p>
            <a:r>
              <a:rPr lang="en-US" dirty="0" smtClean="0"/>
              <a:t>Developing and Implementing </a:t>
            </a:r>
            <a:r>
              <a:rPr lang="en-US" dirty="0"/>
              <a:t>E</a:t>
            </a:r>
            <a:r>
              <a:rPr lang="en-US" dirty="0" smtClean="0"/>
              <a:t>nrichment Tasks </a:t>
            </a:r>
            <a:endParaRPr lang="en-US" dirty="0"/>
          </a:p>
        </p:txBody>
      </p:sp>
    </p:spTree>
    <p:extLst>
      <p:ext uri="{BB962C8B-B14F-4D97-AF65-F5344CB8AC3E}">
        <p14:creationId xmlns:p14="http://schemas.microsoft.com/office/powerpoint/2010/main" val="2569379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Enrichment</a:t>
            </a:r>
            <a:endParaRPr lang="en-US" dirty="0"/>
          </a:p>
        </p:txBody>
      </p:sp>
      <p:sp>
        <p:nvSpPr>
          <p:cNvPr id="3" name="Content Placeholder 2"/>
          <p:cNvSpPr>
            <a:spLocks noGrp="1"/>
          </p:cNvSpPr>
          <p:nvPr>
            <p:ph idx="1"/>
          </p:nvPr>
        </p:nvSpPr>
        <p:spPr>
          <a:xfrm>
            <a:off x="533400" y="1752600"/>
            <a:ext cx="8229600" cy="4419599"/>
          </a:xfrm>
          <a:effectLst>
            <a:outerShdw blurRad="50800" dist="50800" dir="5400000" algn="ctr" rotWithShape="0">
              <a:schemeClr val="bg1"/>
            </a:outerShdw>
          </a:effectLst>
        </p:spPr>
        <p:txBody>
          <a:bodyPr>
            <a:normAutofit/>
          </a:bodyPr>
          <a:lstStyle/>
          <a:p>
            <a:r>
              <a:rPr lang="en-US" sz="3200" dirty="0" smtClean="0">
                <a:solidFill>
                  <a:schemeClr val="bg1">
                    <a:lumMod val="85000"/>
                  </a:schemeClr>
                </a:solidFill>
              </a:rPr>
              <a:t>How do you define enrichment?</a:t>
            </a:r>
          </a:p>
          <a:p>
            <a:pPr marL="0" indent="0">
              <a:buNone/>
            </a:pPr>
            <a:endParaRPr lang="en-US" sz="3200" dirty="0" smtClean="0"/>
          </a:p>
          <a:p>
            <a:r>
              <a:rPr lang="en-US" sz="3200" dirty="0" smtClean="0">
                <a:solidFill>
                  <a:srgbClr val="6076B4"/>
                </a:solidFill>
              </a:rPr>
              <a:t>What </a:t>
            </a:r>
            <a:r>
              <a:rPr lang="en-US" sz="3200" dirty="0">
                <a:solidFill>
                  <a:srgbClr val="6076B4"/>
                </a:solidFill>
              </a:rPr>
              <a:t>do enrichment tasks look like</a:t>
            </a:r>
            <a:r>
              <a:rPr lang="en-US" sz="3200" dirty="0" smtClean="0">
                <a:solidFill>
                  <a:srgbClr val="6076B4"/>
                </a:solidFill>
              </a:rPr>
              <a:t>?</a:t>
            </a:r>
          </a:p>
          <a:p>
            <a:endParaRPr lang="en-US" sz="3200" dirty="0">
              <a:solidFill>
                <a:srgbClr val="6076B4"/>
              </a:solidFill>
            </a:endParaRPr>
          </a:p>
          <a:p>
            <a:r>
              <a:rPr lang="en-US" sz="3200" dirty="0">
                <a:solidFill>
                  <a:srgbClr val="6076B4"/>
                </a:solidFill>
              </a:rPr>
              <a:t>How can enrichment be implemented successfully in a classroom?</a:t>
            </a:r>
          </a:p>
          <a:p>
            <a:endParaRPr lang="en-US" sz="3200" dirty="0"/>
          </a:p>
          <a:p>
            <a:pPr marL="0" indent="0">
              <a:buNone/>
            </a:pPr>
            <a:endParaRPr lang="en-US" sz="3200" dirty="0" smtClean="0"/>
          </a:p>
        </p:txBody>
      </p:sp>
    </p:spTree>
    <p:extLst>
      <p:ext uri="{BB962C8B-B14F-4D97-AF65-F5344CB8AC3E}">
        <p14:creationId xmlns:p14="http://schemas.microsoft.com/office/powerpoint/2010/main" val="4176006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143000" y="893763"/>
            <a:ext cx="9144000" cy="690562"/>
          </a:xfrm>
        </p:spPr>
        <p:txBody>
          <a:bodyPr>
            <a:noAutofit/>
          </a:bodyPr>
          <a:lstStyle/>
          <a:p>
            <a:r>
              <a:rPr lang="en-US" sz="3600" b="1" dirty="0" smtClean="0">
                <a:solidFill>
                  <a:srgbClr val="002060"/>
                </a:solidFill>
              </a:rPr>
              <a:t>21</a:t>
            </a:r>
            <a:r>
              <a:rPr lang="en-US" sz="3600" b="1" baseline="30000" dirty="0" smtClean="0">
                <a:solidFill>
                  <a:srgbClr val="002060"/>
                </a:solidFill>
              </a:rPr>
              <a:t>st</a:t>
            </a:r>
            <a:r>
              <a:rPr lang="en-US" sz="3600" b="1" dirty="0" smtClean="0">
                <a:solidFill>
                  <a:srgbClr val="002060"/>
                </a:solidFill>
              </a:rPr>
              <a:t> Century Student Outcomes </a:t>
            </a:r>
            <a:br>
              <a:rPr lang="en-US" sz="3600" b="1" dirty="0" smtClean="0">
                <a:solidFill>
                  <a:srgbClr val="002060"/>
                </a:solidFill>
              </a:rPr>
            </a:br>
            <a:r>
              <a:rPr lang="en-US" sz="3600" b="1" dirty="0" smtClean="0">
                <a:solidFill>
                  <a:srgbClr val="002060"/>
                </a:solidFill>
              </a:rPr>
              <a:t>and Support systems</a:t>
            </a:r>
          </a:p>
        </p:txBody>
      </p:sp>
      <p:pic>
        <p:nvPicPr>
          <p:cNvPr id="122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1584325"/>
            <a:ext cx="806132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1"/>
          <p:cNvSpPr txBox="1">
            <a:spLocks noChangeArrowheads="1"/>
          </p:cNvSpPr>
          <p:nvPr/>
        </p:nvSpPr>
        <p:spPr bwMode="auto">
          <a:xfrm>
            <a:off x="349250" y="6343650"/>
            <a:ext cx="851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sz="1400"/>
              <a:t>Source:  Partnership for 21</a:t>
            </a:r>
            <a:r>
              <a:rPr lang="en-US" sz="1400" baseline="30000"/>
              <a:t>st</a:t>
            </a:r>
            <a:r>
              <a:rPr lang="en-US" sz="1400"/>
              <a:t> Century Skills.   </a:t>
            </a:r>
            <a:r>
              <a:rPr lang="en-US" sz="1400">
                <a:hlinkClick r:id="rId4"/>
              </a:rPr>
              <a:t>www.p21.org</a:t>
            </a:r>
            <a:r>
              <a:rPr lang="en-US" sz="1400"/>
              <a:t> </a:t>
            </a:r>
          </a:p>
        </p:txBody>
      </p:sp>
    </p:spTree>
    <p:extLst>
      <p:ext uri="{BB962C8B-B14F-4D97-AF65-F5344CB8AC3E}">
        <p14:creationId xmlns:p14="http://schemas.microsoft.com/office/powerpoint/2010/main" val="376897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696200" cy="1093788"/>
          </a:xfrm>
        </p:spPr>
        <p:txBody>
          <a:bodyPr anchorCtr="1">
            <a:normAutofit/>
          </a:bodyPr>
          <a:lstStyle/>
          <a:p>
            <a:pPr algn="l" eaLnBrk="1" hangingPunct="1">
              <a:defRPr/>
            </a:pPr>
            <a:r>
              <a:rPr lang="en-US" sz="4000" b="1" dirty="0" smtClean="0">
                <a:solidFill>
                  <a:srgbClr val="6076B4"/>
                </a:solidFill>
                <a:effectLst>
                  <a:outerShdw blurRad="38100" dist="38100" dir="2700000" algn="tl">
                    <a:srgbClr val="C0C0C0"/>
                  </a:outerShdw>
                </a:effectLst>
                <a:ea typeface="ＭＳ Ｐゴシック" pitchFamily="34" charset="-128"/>
                <a:cs typeface="Arial" pitchFamily="34" charset="0"/>
              </a:rPr>
              <a:t>Webb</a:t>
            </a:r>
            <a:r>
              <a:rPr lang="en-US" altLang="ja-JP" sz="4000" b="1" dirty="0" smtClean="0">
                <a:solidFill>
                  <a:srgbClr val="6076B4"/>
                </a:solidFill>
                <a:effectLst>
                  <a:outerShdw blurRad="38100" dist="38100" dir="2700000" algn="tl">
                    <a:srgbClr val="C0C0C0"/>
                  </a:outerShdw>
                </a:effectLst>
                <a:cs typeface="Arial" pitchFamily="34" charset="0"/>
              </a:rPr>
              <a:t>’s Depth of Knowledge</a:t>
            </a:r>
            <a:endParaRPr lang="en-US" sz="4000" b="1" dirty="0" smtClean="0">
              <a:solidFill>
                <a:srgbClr val="6076B4"/>
              </a:solidFill>
              <a:effectLst>
                <a:outerShdw blurRad="38100" dist="38100" dir="2700000" algn="tl">
                  <a:srgbClr val="C0C0C0"/>
                </a:outerShdw>
              </a:effectLst>
              <a:ea typeface="ＭＳ Ｐゴシック" pitchFamily="34" charset="-128"/>
              <a:cs typeface="Arial" pitchFamily="34" charset="0"/>
            </a:endParaRPr>
          </a:p>
        </p:txBody>
      </p:sp>
      <p:pic>
        <p:nvPicPr>
          <p:cNvPr id="3" name="Picture 2"/>
          <p:cNvPicPr>
            <a:picLocks noChangeAspect="1"/>
          </p:cNvPicPr>
          <p:nvPr/>
        </p:nvPicPr>
        <p:blipFill>
          <a:blip r:embed="rId3"/>
          <a:stretch>
            <a:fillRect/>
          </a:stretch>
        </p:blipFill>
        <p:spPr>
          <a:xfrm rot="20393706">
            <a:off x="7379969" y="236177"/>
            <a:ext cx="1596816" cy="1255993"/>
          </a:xfrm>
          <a:prstGeom prst="rect">
            <a:avLst/>
          </a:prstGeom>
        </p:spPr>
      </p:pic>
      <p:graphicFrame>
        <p:nvGraphicFramePr>
          <p:cNvPr id="257047" name="Group 23"/>
          <p:cNvGraphicFramePr>
            <a:graphicFrameLocks noGrp="1"/>
          </p:cNvGraphicFramePr>
          <p:nvPr>
            <p:extLst>
              <p:ext uri="{D42A27DB-BD31-4B8C-83A1-F6EECF244321}">
                <p14:modId xmlns:p14="http://schemas.microsoft.com/office/powerpoint/2010/main" val="1361243254"/>
              </p:ext>
            </p:extLst>
          </p:nvPr>
        </p:nvGraphicFramePr>
        <p:xfrm>
          <a:off x="0" y="1539875"/>
          <a:ext cx="9113838" cy="5175251"/>
        </p:xfrm>
        <a:graphic>
          <a:graphicData uri="http://schemas.openxmlformats.org/drawingml/2006/table">
            <a:tbl>
              <a:tblPr/>
              <a:tblGrid>
                <a:gridCol w="864973"/>
                <a:gridCol w="8248865"/>
              </a:tblGrid>
              <a:tr h="4572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LEVEL</a:t>
                      </a:r>
                    </a:p>
                  </a:txBody>
                  <a:tcPr marL="34572" marR="34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2000" b="1" i="0" u="none" strike="noStrike" cap="none" normalizeH="0" baseline="0" dirty="0" smtClean="0">
                          <a:ln>
                            <a:noFill/>
                          </a:ln>
                          <a:solidFill>
                            <a:srgbClr val="FFFFFF"/>
                          </a:solidFill>
                          <a:effectLst/>
                          <a:latin typeface="Arial" pitchFamily="34" charset="0"/>
                          <a:ea typeface="ＭＳ Ｐゴシック" pitchFamily="34" charset="-128"/>
                          <a:cs typeface="Arial" pitchFamily="34" charset="0"/>
                        </a:rPr>
                        <a:t>DEFINITIONS</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34572" marR="34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r h="100584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a:t>
                      </a:r>
                      <a:endParaRPr kumimoji="0" lang="en-US" sz="18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kern="1200" cap="none" normalizeH="0" baseline="0" dirty="0" smtClean="0">
                          <a:ln>
                            <a:noFill/>
                          </a:ln>
                          <a:solidFill>
                            <a:schemeClr val="tx1"/>
                          </a:solidFill>
                          <a:effectLst/>
                          <a:latin typeface="Arial" pitchFamily="34" charset="0"/>
                          <a:ea typeface="ＭＳ Ｐゴシック" pitchFamily="34" charset="-128"/>
                          <a:cs typeface="Arial" pitchFamily="34" charset="0"/>
                        </a:rPr>
                        <a:t>Recall and Reproduction: Basic recall of information such as facts, definitions, terms, or performance of a simple process or procedure. </a:t>
                      </a: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a:t>
                      </a:r>
                      <a:endParaRPr kumimoji="0" lang="en-US" sz="16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kern="1200" cap="none" normalizeH="0" baseline="0" dirty="0" smtClean="0">
                          <a:ln>
                            <a:noFill/>
                          </a:ln>
                          <a:solidFill>
                            <a:schemeClr val="tx1"/>
                          </a:solidFill>
                          <a:effectLst/>
                          <a:latin typeface="Arial" pitchFamily="34" charset="0"/>
                          <a:ea typeface="ＭＳ Ｐゴシック" pitchFamily="34" charset="-128"/>
                          <a:cs typeface="Arial" pitchFamily="34" charset="0"/>
                        </a:rPr>
                        <a:t>Skills and Concepts</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Engagement of some mental processing beyond recall or reproduction. Requires students to make some decisions as to how to approach the question or problem. Actions require more than one mental or cognitive process/step.</a:t>
                      </a:r>
                      <a:endParaRPr kumimoji="0" lang="en-US" sz="20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182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a:t>
                      </a:r>
                      <a:endParaRPr kumimoji="0" lang="en-US" sz="16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kern="1200" cap="none" normalizeH="0" baseline="0" dirty="0" smtClean="0">
                          <a:ln>
                            <a:noFill/>
                          </a:ln>
                          <a:solidFill>
                            <a:schemeClr val="tx1"/>
                          </a:solidFill>
                          <a:effectLst/>
                          <a:latin typeface="Arial" pitchFamily="34" charset="0"/>
                          <a:ea typeface="ＭＳ Ｐゴシック" pitchFamily="34" charset="-128"/>
                          <a:cs typeface="Arial" pitchFamily="34" charset="0"/>
                        </a:rPr>
                        <a:t>Strategic Thinking</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Requires deep understanding and reasoning as exhibited through planning, using evidence, and engaging in more demanding cognitive reasoning. Cognitive demands are complex and abstract.  </a:t>
                      </a:r>
                      <a:endParaRPr kumimoji="0" lang="en-US" sz="20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19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a:t>
                      </a:r>
                      <a:endParaRPr kumimoji="0" lang="en-US" sz="16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kern="1200" cap="none" normalizeH="0" baseline="0" dirty="0" smtClean="0">
                          <a:ln>
                            <a:noFill/>
                          </a:ln>
                          <a:solidFill>
                            <a:schemeClr val="tx1"/>
                          </a:solidFill>
                          <a:effectLst/>
                          <a:latin typeface="Arial" pitchFamily="34" charset="0"/>
                          <a:ea typeface="ＭＳ Ｐゴシック" pitchFamily="34" charset="-128"/>
                          <a:cs typeface="Arial" pitchFamily="34" charset="0"/>
                        </a:rPr>
                        <a:t>Extended Thinking</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Process multiple conditions of real-world problems or tasks through analysis &amp; synthesis of information. Requires high cognitive demand and is very complex.</a:t>
                      </a:r>
                      <a:endParaRPr kumimoji="0" lang="en-US" sz="20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7543800" y="6454261"/>
            <a:ext cx="1295400" cy="400110"/>
          </a:xfrm>
          <a:prstGeom prst="rect">
            <a:avLst/>
          </a:prstGeom>
          <a:noFill/>
        </p:spPr>
        <p:txBody>
          <a:bodyPr wrap="square" rtlCol="0">
            <a:spAutoFit/>
          </a:bodyPr>
          <a:lstStyle/>
          <a:p>
            <a:r>
              <a:rPr lang="en-US" sz="1000" dirty="0">
                <a:hlinkClick r:id="rId4"/>
              </a:rPr>
              <a:t>changeyourchoices.wordpress.com</a:t>
            </a:r>
            <a:endParaRPr lang="en-US" sz="1000" dirty="0"/>
          </a:p>
        </p:txBody>
      </p:sp>
    </p:spTree>
    <p:extLst>
      <p:ext uri="{BB962C8B-B14F-4D97-AF65-F5344CB8AC3E}">
        <p14:creationId xmlns:p14="http://schemas.microsoft.com/office/powerpoint/2010/main" val="847573982"/>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0886" y="0"/>
            <a:ext cx="8178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000" dirty="0">
              <a:latin typeface="Verdana" pitchFamily="34" charset="0"/>
              <a:ea typeface="Verdana" pitchFamily="34" charset="0"/>
              <a:cs typeface="Verdana" pitchFamily="34" charset="0"/>
            </a:endParaRPr>
          </a:p>
          <a:p>
            <a:r>
              <a:rPr lang="en-US" sz="3600" b="1" dirty="0">
                <a:solidFill>
                  <a:schemeClr val="tx2"/>
                </a:solidFill>
                <a:latin typeface="+mj-lt"/>
                <a:ea typeface="Verdana" pitchFamily="34" charset="0"/>
                <a:cs typeface="Verdana" pitchFamily="34" charset="0"/>
              </a:rPr>
              <a:t>By any other name….</a:t>
            </a:r>
          </a:p>
          <a:p>
            <a:pPr eaLnBrk="1" hangingPunct="1"/>
            <a:endParaRPr lang="en-US" dirty="0">
              <a:latin typeface="Verdana" pitchFamily="34" charset="0"/>
              <a:ea typeface="Verdana" pitchFamily="34" charset="0"/>
              <a:cs typeface="Verdana" pitchFamily="34" charset="0"/>
            </a:endParaRPr>
          </a:p>
        </p:txBody>
      </p:sp>
      <p:sp>
        <p:nvSpPr>
          <p:cNvPr id="5" name="Rectangle 4"/>
          <p:cNvSpPr/>
          <p:nvPr/>
        </p:nvSpPr>
        <p:spPr>
          <a:xfrm>
            <a:off x="6204207" y="5094782"/>
            <a:ext cx="2616200" cy="1200329"/>
          </a:xfrm>
          <a:prstGeom prst="rect">
            <a:avLst/>
          </a:prstGeom>
          <a:noFill/>
        </p:spPr>
        <p:txBody>
          <a:bodyPr wrap="squar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r>
              <a:rPr lang="en-US" sz="36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Century Skills</a:t>
            </a:r>
          </a:p>
        </p:txBody>
      </p:sp>
      <p:sp>
        <p:nvSpPr>
          <p:cNvPr id="6" name="Rectangle 5"/>
          <p:cNvSpPr/>
          <p:nvPr/>
        </p:nvSpPr>
        <p:spPr>
          <a:xfrm>
            <a:off x="413479" y="3706450"/>
            <a:ext cx="3493264" cy="1754326"/>
          </a:xfrm>
          <a:prstGeom prst="rect">
            <a:avLst/>
          </a:prstGeom>
          <a:noFill/>
          <a:ln>
            <a:noFill/>
          </a:ln>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chemeClr val="accent3"/>
                </a:solidFill>
              </a:rPr>
              <a:t>Extended </a:t>
            </a:r>
          </a:p>
          <a:p>
            <a:pPr algn="ctr">
              <a:defRPr/>
            </a:pPr>
            <a:r>
              <a:rPr lang="en-US" sz="5400" b="1" dirty="0">
                <a:ln/>
                <a:solidFill>
                  <a:schemeClr val="accent3"/>
                </a:solidFill>
              </a:rPr>
              <a:t>Learning</a:t>
            </a:r>
          </a:p>
        </p:txBody>
      </p:sp>
      <p:sp>
        <p:nvSpPr>
          <p:cNvPr id="7" name="Rectangle 6"/>
          <p:cNvSpPr/>
          <p:nvPr/>
        </p:nvSpPr>
        <p:spPr>
          <a:xfrm>
            <a:off x="5664123" y="329235"/>
            <a:ext cx="3124200" cy="255454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Webb’s </a:t>
            </a:r>
          </a:p>
          <a:p>
            <a:pPr algn="ct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Depth of </a:t>
            </a:r>
          </a:p>
          <a:p>
            <a:pPr algn="ctr">
              <a:defRPr/>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Knowledge – L3 and L4</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575298" y="2667000"/>
            <a:ext cx="3993401"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Enrichment</a:t>
            </a:r>
          </a:p>
        </p:txBody>
      </p:sp>
      <p:sp>
        <p:nvSpPr>
          <p:cNvPr id="9" name="Rectangle 8"/>
          <p:cNvSpPr/>
          <p:nvPr/>
        </p:nvSpPr>
        <p:spPr>
          <a:xfrm>
            <a:off x="645786" y="5777299"/>
            <a:ext cx="4892751"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Rigor/Relevance</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a:off x="4717359" y="3580079"/>
            <a:ext cx="3702680" cy="1446550"/>
          </a:xfrm>
          <a:prstGeom prst="rect">
            <a:avLst/>
          </a:prstGeom>
          <a:noFill/>
        </p:spPr>
        <p:txBody>
          <a:bodyPr wrap="none">
            <a:spAutoFit/>
          </a:bodyPr>
          <a:lstStyle/>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Real World/</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Authentic</a:t>
            </a:r>
          </a:p>
        </p:txBody>
      </p:sp>
      <p:sp>
        <p:nvSpPr>
          <p:cNvPr id="11" name="Rectangle 10"/>
          <p:cNvSpPr/>
          <p:nvPr/>
        </p:nvSpPr>
        <p:spPr>
          <a:xfrm>
            <a:off x="519897" y="1222176"/>
            <a:ext cx="3939861"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Enduring</a:t>
            </a:r>
          </a:p>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Understanding</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83978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Enrichment</a:t>
            </a:r>
            <a:endParaRPr lang="en-US" dirty="0"/>
          </a:p>
        </p:txBody>
      </p:sp>
      <p:sp>
        <p:nvSpPr>
          <p:cNvPr id="3" name="Content Placeholder 2"/>
          <p:cNvSpPr>
            <a:spLocks noGrp="1"/>
          </p:cNvSpPr>
          <p:nvPr>
            <p:ph idx="1"/>
          </p:nvPr>
        </p:nvSpPr>
        <p:spPr>
          <a:xfrm>
            <a:off x="533400" y="1752600"/>
            <a:ext cx="8229600" cy="4419599"/>
          </a:xfrm>
          <a:effectLst>
            <a:outerShdw blurRad="50800" dist="50800" dir="5400000" algn="ctr" rotWithShape="0">
              <a:schemeClr val="bg1"/>
            </a:outerShdw>
          </a:effectLst>
        </p:spPr>
        <p:txBody>
          <a:bodyPr>
            <a:normAutofit/>
          </a:bodyPr>
          <a:lstStyle/>
          <a:p>
            <a:r>
              <a:rPr lang="en-US" sz="3200" dirty="0" smtClean="0">
                <a:solidFill>
                  <a:schemeClr val="bg1">
                    <a:lumMod val="85000"/>
                  </a:schemeClr>
                </a:solidFill>
              </a:rPr>
              <a:t>How do you define enrichment?</a:t>
            </a:r>
          </a:p>
          <a:p>
            <a:pPr marL="0" indent="0">
              <a:buNone/>
            </a:pPr>
            <a:endParaRPr lang="en-US" sz="3200" dirty="0" smtClean="0"/>
          </a:p>
          <a:p>
            <a:r>
              <a:rPr lang="en-US" sz="3200" dirty="0" smtClean="0">
                <a:solidFill>
                  <a:schemeClr val="bg1">
                    <a:lumMod val="85000"/>
                  </a:schemeClr>
                </a:solidFill>
              </a:rPr>
              <a:t>What </a:t>
            </a:r>
            <a:r>
              <a:rPr lang="en-US" sz="3200" dirty="0">
                <a:solidFill>
                  <a:schemeClr val="bg1">
                    <a:lumMod val="85000"/>
                  </a:schemeClr>
                </a:solidFill>
              </a:rPr>
              <a:t>do enrichment tasks look like</a:t>
            </a:r>
            <a:r>
              <a:rPr lang="en-US" sz="3200" dirty="0" smtClean="0">
                <a:solidFill>
                  <a:schemeClr val="bg1">
                    <a:lumMod val="85000"/>
                  </a:schemeClr>
                </a:solidFill>
              </a:rPr>
              <a:t>?</a:t>
            </a:r>
          </a:p>
          <a:p>
            <a:endParaRPr lang="en-US" sz="3200" dirty="0"/>
          </a:p>
          <a:p>
            <a:r>
              <a:rPr lang="en-US" sz="3200" dirty="0">
                <a:solidFill>
                  <a:schemeClr val="accent1"/>
                </a:solidFill>
              </a:rPr>
              <a:t>How can enrichment be implemented successfully in a classroom?</a:t>
            </a:r>
          </a:p>
          <a:p>
            <a:endParaRPr lang="en-US" sz="3200" dirty="0"/>
          </a:p>
          <a:p>
            <a:pPr marL="0" indent="0">
              <a:buNone/>
            </a:pPr>
            <a:endParaRPr lang="en-US" sz="3200" dirty="0" smtClean="0"/>
          </a:p>
        </p:txBody>
      </p:sp>
    </p:spTree>
    <p:extLst>
      <p:ext uri="{BB962C8B-B14F-4D97-AF65-F5344CB8AC3E}">
        <p14:creationId xmlns:p14="http://schemas.microsoft.com/office/powerpoint/2010/main" val="3784529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Standards</a:t>
            </a:r>
            <a:endParaRPr lang="en-US" dirty="0"/>
          </a:p>
        </p:txBody>
      </p:sp>
      <p:sp>
        <p:nvSpPr>
          <p:cNvPr id="3" name="Content Placeholder 2"/>
          <p:cNvSpPr>
            <a:spLocks noGrp="1"/>
          </p:cNvSpPr>
          <p:nvPr>
            <p:ph idx="1"/>
          </p:nvPr>
        </p:nvSpPr>
        <p:spPr/>
        <p:txBody>
          <a:bodyPr>
            <a:noAutofit/>
          </a:bodyPr>
          <a:lstStyle/>
          <a:p>
            <a:r>
              <a:rPr lang="en-US" sz="2300" dirty="0" smtClean="0">
                <a:solidFill>
                  <a:schemeClr val="tx2"/>
                </a:solidFill>
              </a:rPr>
              <a:t>Use pre-assessment to plan for differentiation</a:t>
            </a:r>
          </a:p>
          <a:p>
            <a:r>
              <a:rPr lang="en-US" sz="2300" dirty="0" smtClean="0">
                <a:solidFill>
                  <a:schemeClr val="tx2"/>
                </a:solidFill>
              </a:rPr>
              <a:t>Consider enrichment/acceleration as appropriate to the student’s needs and guided by the standards</a:t>
            </a:r>
          </a:p>
          <a:p>
            <a:r>
              <a:rPr lang="en-US" sz="2300" dirty="0" smtClean="0">
                <a:solidFill>
                  <a:schemeClr val="tx2"/>
                </a:solidFill>
              </a:rPr>
              <a:t>Use formative assessment to adjust pace of instruction</a:t>
            </a:r>
          </a:p>
          <a:p>
            <a:r>
              <a:rPr lang="en-US" sz="2300" dirty="0" smtClean="0">
                <a:solidFill>
                  <a:schemeClr val="tx2"/>
                </a:solidFill>
              </a:rPr>
              <a:t>Use flexible grouping to address readiness differences</a:t>
            </a:r>
          </a:p>
          <a:p>
            <a:r>
              <a:rPr lang="en-US" sz="2300" dirty="0" smtClean="0">
                <a:solidFill>
                  <a:schemeClr val="tx2"/>
                </a:solidFill>
              </a:rPr>
              <a:t>Match students to materials and resources based on readiness</a:t>
            </a:r>
          </a:p>
          <a:p>
            <a:r>
              <a:rPr lang="en-US" sz="2300" dirty="0" smtClean="0">
                <a:solidFill>
                  <a:schemeClr val="tx2"/>
                </a:solidFill>
              </a:rPr>
              <a:t>Engage students in progressively more complex learning</a:t>
            </a:r>
          </a:p>
          <a:p>
            <a:r>
              <a:rPr lang="en-US" sz="2300" dirty="0" smtClean="0">
                <a:solidFill>
                  <a:schemeClr val="tx2"/>
                </a:solidFill>
              </a:rPr>
              <a:t>Commit to each student’s continual learning progress </a:t>
            </a:r>
            <a:endParaRPr lang="en-US" sz="2300" dirty="0">
              <a:solidFill>
                <a:schemeClr val="tx2"/>
              </a:solidFill>
            </a:endParaRPr>
          </a:p>
        </p:txBody>
      </p:sp>
      <p:sp>
        <p:nvSpPr>
          <p:cNvPr id="4" name="TextBox 3"/>
          <p:cNvSpPr txBox="1"/>
          <p:nvPr/>
        </p:nvSpPr>
        <p:spPr>
          <a:xfrm>
            <a:off x="3581400" y="6172200"/>
            <a:ext cx="4800600" cy="369332"/>
          </a:xfrm>
          <a:prstGeom prst="rect">
            <a:avLst/>
          </a:prstGeom>
          <a:noFill/>
        </p:spPr>
        <p:txBody>
          <a:bodyPr wrap="square" rtlCol="0">
            <a:spAutoFit/>
          </a:bodyPr>
          <a:lstStyle/>
          <a:p>
            <a:pPr algn="r"/>
            <a:r>
              <a:rPr lang="en-US" dirty="0" err="1" smtClean="0"/>
              <a:t>Heacox</a:t>
            </a:r>
            <a:r>
              <a:rPr lang="en-US" dirty="0" smtClean="0"/>
              <a:t> and Cash, 2014</a:t>
            </a:r>
            <a:endParaRPr lang="en-US" dirty="0"/>
          </a:p>
        </p:txBody>
      </p:sp>
    </p:spTree>
    <p:extLst>
      <p:ext uri="{BB962C8B-B14F-4D97-AF65-F5344CB8AC3E}">
        <p14:creationId xmlns:p14="http://schemas.microsoft.com/office/powerpoint/2010/main" val="2457614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dirty="0" smtClean="0"/>
              <a:t>What types of learners do we have?</a:t>
            </a:r>
            <a:endParaRPr lang="en-US" dirty="0"/>
          </a:p>
        </p:txBody>
      </p:sp>
      <p:sp>
        <p:nvSpPr>
          <p:cNvPr id="3" name="Content Placeholder 2"/>
          <p:cNvSpPr>
            <a:spLocks noGrp="1"/>
          </p:cNvSpPr>
          <p:nvPr>
            <p:ph idx="1"/>
          </p:nvPr>
        </p:nvSpPr>
        <p:spPr>
          <a:xfrm>
            <a:off x="2514600" y="4495800"/>
            <a:ext cx="4495800" cy="2057400"/>
          </a:xfrm>
        </p:spPr>
        <p:txBody>
          <a:bodyPr>
            <a:normAutofit lnSpcReduction="10000"/>
          </a:bodyPr>
          <a:lstStyle/>
          <a:p>
            <a:r>
              <a:rPr lang="en-US" sz="4000" dirty="0" smtClean="0">
                <a:solidFill>
                  <a:srgbClr val="6076B4"/>
                </a:solidFill>
                <a:latin typeface="+mn-lt"/>
              </a:rPr>
              <a:t>Below Level </a:t>
            </a:r>
          </a:p>
          <a:p>
            <a:r>
              <a:rPr lang="en-US" sz="4000" dirty="0" smtClean="0">
                <a:solidFill>
                  <a:srgbClr val="6076B4"/>
                </a:solidFill>
                <a:latin typeface="+mn-lt"/>
              </a:rPr>
              <a:t>On Level </a:t>
            </a:r>
          </a:p>
          <a:p>
            <a:r>
              <a:rPr lang="en-US" sz="4000" dirty="0" smtClean="0">
                <a:solidFill>
                  <a:srgbClr val="6076B4"/>
                </a:solidFill>
                <a:latin typeface="+mn-lt"/>
              </a:rPr>
              <a:t>Above Level</a:t>
            </a:r>
            <a:endParaRPr lang="en-US" sz="4000" dirty="0">
              <a:solidFill>
                <a:srgbClr val="6076B4"/>
              </a:solidFill>
              <a:latin typeface="+mn-lt"/>
            </a:endParaRPr>
          </a:p>
        </p:txBody>
      </p:sp>
      <p:pic>
        <p:nvPicPr>
          <p:cNvPr id="4" name="Picture 3"/>
          <p:cNvPicPr>
            <a:picLocks noChangeAspect="1"/>
          </p:cNvPicPr>
          <p:nvPr/>
        </p:nvPicPr>
        <p:blipFill>
          <a:blip r:embed="rId3"/>
          <a:stretch>
            <a:fillRect/>
          </a:stretch>
        </p:blipFill>
        <p:spPr>
          <a:xfrm>
            <a:off x="2133600" y="2057400"/>
            <a:ext cx="4694227" cy="2063244"/>
          </a:xfrm>
          <a:prstGeom prst="rect">
            <a:avLst/>
          </a:prstGeom>
        </p:spPr>
      </p:pic>
      <p:sp>
        <p:nvSpPr>
          <p:cNvPr id="5" name="TextBox 4"/>
          <p:cNvSpPr txBox="1"/>
          <p:nvPr/>
        </p:nvSpPr>
        <p:spPr>
          <a:xfrm>
            <a:off x="6629400" y="3962400"/>
            <a:ext cx="2514600" cy="246221"/>
          </a:xfrm>
          <a:prstGeom prst="rect">
            <a:avLst/>
          </a:prstGeom>
          <a:noFill/>
        </p:spPr>
        <p:txBody>
          <a:bodyPr wrap="square" rtlCol="0">
            <a:spAutoFit/>
          </a:bodyPr>
          <a:lstStyle/>
          <a:p>
            <a:r>
              <a:rPr lang="en-US" sz="1000" dirty="0">
                <a:hlinkClick r:id="rId4"/>
              </a:rPr>
              <a:t>www.aspirehigheryouthprogram.com</a:t>
            </a:r>
            <a:endParaRPr lang="en-US" sz="1000" dirty="0"/>
          </a:p>
        </p:txBody>
      </p:sp>
    </p:spTree>
    <p:extLst>
      <p:ext uri="{BB962C8B-B14F-4D97-AF65-F5344CB8AC3E}">
        <p14:creationId xmlns:p14="http://schemas.microsoft.com/office/powerpoint/2010/main" val="311642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l"/>
            <a:r>
              <a:rPr lang="en-US" dirty="0" smtClean="0"/>
              <a:t>Steps to </a:t>
            </a:r>
            <a:r>
              <a:rPr lang="en-US" dirty="0"/>
              <a:t>C</a:t>
            </a:r>
            <a:r>
              <a:rPr lang="en-US" dirty="0" smtClean="0"/>
              <a:t>reating </a:t>
            </a:r>
            <a:r>
              <a:rPr lang="en-US" dirty="0"/>
              <a:t>T</a:t>
            </a:r>
            <a:r>
              <a:rPr lang="en-US" dirty="0" smtClean="0"/>
              <a:t>iered </a:t>
            </a:r>
            <a:r>
              <a:rPr lang="en-US" dirty="0"/>
              <a:t>T</a:t>
            </a:r>
            <a:r>
              <a:rPr lang="en-US" dirty="0" smtClean="0"/>
              <a:t>ask</a:t>
            </a:r>
            <a:endParaRPr lang="en-US" dirty="0"/>
          </a:p>
        </p:txBody>
      </p:sp>
      <p:sp>
        <p:nvSpPr>
          <p:cNvPr id="3" name="Content Placeholder 2"/>
          <p:cNvSpPr>
            <a:spLocks noGrp="1"/>
          </p:cNvSpPr>
          <p:nvPr>
            <p:ph idx="1"/>
          </p:nvPr>
        </p:nvSpPr>
        <p:spPr>
          <a:xfrm>
            <a:off x="457200" y="1219200"/>
            <a:ext cx="8229600" cy="5486400"/>
          </a:xfrm>
        </p:spPr>
        <p:txBody>
          <a:bodyPr/>
          <a:lstStyle/>
          <a:p>
            <a:pPr marL="457200" indent="-457200">
              <a:buFont typeface="+mj-lt"/>
              <a:buAutoNum type="arabicPeriod"/>
            </a:pPr>
            <a:r>
              <a:rPr lang="en-US" dirty="0" smtClean="0">
                <a:solidFill>
                  <a:schemeClr val="accent1"/>
                </a:solidFill>
              </a:rPr>
              <a:t>Analyze the DOK level of the current enrichment task </a:t>
            </a:r>
          </a:p>
          <a:p>
            <a:pPr marL="457200" indent="-457200">
              <a:buFont typeface="+mj-lt"/>
              <a:buAutoNum type="arabicPeriod"/>
            </a:pPr>
            <a:r>
              <a:rPr lang="en-US" dirty="0" smtClean="0">
                <a:solidFill>
                  <a:schemeClr val="accent1"/>
                </a:solidFill>
              </a:rPr>
              <a:t>Determine what standards coincide with this task</a:t>
            </a:r>
          </a:p>
          <a:p>
            <a:pPr lvl="1"/>
            <a:r>
              <a:rPr lang="en-US" sz="2000" dirty="0" smtClean="0">
                <a:solidFill>
                  <a:schemeClr val="accent1"/>
                </a:solidFill>
              </a:rPr>
              <a:t>Essential Knowledge/Power Standard</a:t>
            </a:r>
          </a:p>
          <a:p>
            <a:pPr lvl="1"/>
            <a:r>
              <a:rPr lang="en-US" sz="2000" dirty="0" smtClean="0">
                <a:solidFill>
                  <a:schemeClr val="accent1"/>
                </a:solidFill>
              </a:rPr>
              <a:t>Important knowledge/Nice to Know</a:t>
            </a:r>
          </a:p>
          <a:p>
            <a:pPr marL="457200" indent="-457200">
              <a:buFont typeface="+mj-lt"/>
              <a:buAutoNum type="arabicPeriod"/>
            </a:pPr>
            <a:r>
              <a:rPr lang="en-US" dirty="0" smtClean="0">
                <a:solidFill>
                  <a:schemeClr val="accent1"/>
                </a:solidFill>
              </a:rPr>
              <a:t>Adjust the enrichment task to reflect DOK Level 2 or above</a:t>
            </a:r>
          </a:p>
          <a:p>
            <a:pPr marL="457200" indent="-457200">
              <a:buFont typeface="+mj-lt"/>
              <a:buAutoNum type="arabicPeriod"/>
            </a:pPr>
            <a:r>
              <a:rPr lang="en-US" dirty="0" smtClean="0">
                <a:solidFill>
                  <a:schemeClr val="accent1"/>
                </a:solidFill>
              </a:rPr>
              <a:t>Use the Continuum of Complexity, to develop tiers for the task</a:t>
            </a:r>
          </a:p>
          <a:p>
            <a:pPr lvl="1"/>
            <a:r>
              <a:rPr lang="en-US" sz="2000" dirty="0" smtClean="0">
                <a:solidFill>
                  <a:schemeClr val="accent1"/>
                </a:solidFill>
              </a:rPr>
              <a:t>Entry Level</a:t>
            </a:r>
          </a:p>
          <a:p>
            <a:pPr lvl="1"/>
            <a:r>
              <a:rPr lang="en-US" sz="2000" dirty="0" smtClean="0">
                <a:solidFill>
                  <a:schemeClr val="accent1"/>
                </a:solidFill>
              </a:rPr>
              <a:t>Advanced Level</a:t>
            </a:r>
          </a:p>
          <a:p>
            <a:pPr lvl="1"/>
            <a:r>
              <a:rPr lang="en-US" sz="2000" dirty="0" smtClean="0">
                <a:solidFill>
                  <a:schemeClr val="accent1"/>
                </a:solidFill>
              </a:rPr>
              <a:t>Most Challenging Level</a:t>
            </a:r>
          </a:p>
          <a:p>
            <a:pPr marL="457200"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1056612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l"/>
            <a:r>
              <a:rPr lang="en-US" dirty="0" smtClean="0"/>
              <a:t>Steps to </a:t>
            </a:r>
            <a:r>
              <a:rPr lang="en-US" dirty="0"/>
              <a:t>C</a:t>
            </a:r>
            <a:r>
              <a:rPr lang="en-US" dirty="0" smtClean="0"/>
              <a:t>reating </a:t>
            </a:r>
            <a:r>
              <a:rPr lang="en-US" dirty="0"/>
              <a:t>T</a:t>
            </a:r>
            <a:r>
              <a:rPr lang="en-US" dirty="0" smtClean="0"/>
              <a:t>iered </a:t>
            </a:r>
            <a:r>
              <a:rPr lang="en-US" dirty="0"/>
              <a:t>T</a:t>
            </a:r>
            <a:r>
              <a:rPr lang="en-US" dirty="0" smtClean="0"/>
              <a:t>ask</a:t>
            </a:r>
            <a:endParaRPr lang="en-US" dirty="0"/>
          </a:p>
        </p:txBody>
      </p:sp>
      <p:sp>
        <p:nvSpPr>
          <p:cNvPr id="3" name="Content Placeholder 2"/>
          <p:cNvSpPr>
            <a:spLocks noGrp="1"/>
          </p:cNvSpPr>
          <p:nvPr>
            <p:ph idx="1"/>
          </p:nvPr>
        </p:nvSpPr>
        <p:spPr>
          <a:xfrm>
            <a:off x="457200" y="1219200"/>
            <a:ext cx="8229600" cy="5486400"/>
          </a:xfrm>
        </p:spPr>
        <p:txBody>
          <a:bodyPr/>
          <a:lstStyle/>
          <a:p>
            <a:pPr marL="457200" indent="-457200">
              <a:buFont typeface="+mj-lt"/>
              <a:buAutoNum type="arabicPeriod"/>
            </a:pPr>
            <a:r>
              <a:rPr lang="en-US" dirty="0" smtClean="0">
                <a:solidFill>
                  <a:schemeClr val="accent1"/>
                </a:solidFill>
              </a:rPr>
              <a:t>Analyze the DOK level of the current enrichment task </a:t>
            </a:r>
          </a:p>
          <a:p>
            <a:pPr marL="457200" indent="-457200">
              <a:buFont typeface="+mj-lt"/>
              <a:buAutoNum type="arabicPeriod"/>
            </a:pPr>
            <a:r>
              <a:rPr lang="en-US" dirty="0" smtClean="0">
                <a:solidFill>
                  <a:schemeClr val="bg1">
                    <a:lumMod val="85000"/>
                  </a:schemeClr>
                </a:solidFill>
              </a:rPr>
              <a:t>Determine what standards coincide with this task</a:t>
            </a:r>
          </a:p>
          <a:p>
            <a:pPr lvl="1"/>
            <a:r>
              <a:rPr lang="en-US" sz="2000" dirty="0" smtClean="0">
                <a:solidFill>
                  <a:schemeClr val="bg1">
                    <a:lumMod val="85000"/>
                  </a:schemeClr>
                </a:solidFill>
              </a:rPr>
              <a:t>Essential Knowledge/Power Standard</a:t>
            </a:r>
          </a:p>
          <a:p>
            <a:pPr lvl="1"/>
            <a:r>
              <a:rPr lang="en-US" sz="2000" dirty="0" smtClean="0">
                <a:solidFill>
                  <a:schemeClr val="bg1">
                    <a:lumMod val="85000"/>
                  </a:schemeClr>
                </a:solidFill>
              </a:rPr>
              <a:t>Important knowledge/Nice to Know</a:t>
            </a:r>
          </a:p>
          <a:p>
            <a:pPr marL="457200" indent="-457200">
              <a:buFont typeface="+mj-lt"/>
              <a:buAutoNum type="arabicPeriod"/>
            </a:pPr>
            <a:r>
              <a:rPr lang="en-US" dirty="0" smtClean="0">
                <a:solidFill>
                  <a:schemeClr val="bg1">
                    <a:lumMod val="85000"/>
                  </a:schemeClr>
                </a:solidFill>
              </a:rPr>
              <a:t>Adjust the enrichment task to reflect DOK Level 2 or above</a:t>
            </a:r>
          </a:p>
          <a:p>
            <a:pPr marL="457200" indent="-457200">
              <a:buFont typeface="+mj-lt"/>
              <a:buAutoNum type="arabicPeriod"/>
            </a:pPr>
            <a:r>
              <a:rPr lang="en-US" dirty="0" smtClean="0">
                <a:solidFill>
                  <a:schemeClr val="bg1">
                    <a:lumMod val="85000"/>
                  </a:schemeClr>
                </a:solidFill>
              </a:rPr>
              <a:t>Use the Continuum of Complexity, to develop tiers for the task</a:t>
            </a:r>
          </a:p>
          <a:p>
            <a:pPr lvl="1"/>
            <a:r>
              <a:rPr lang="en-US" sz="2000" dirty="0" smtClean="0">
                <a:solidFill>
                  <a:schemeClr val="bg1">
                    <a:lumMod val="85000"/>
                  </a:schemeClr>
                </a:solidFill>
              </a:rPr>
              <a:t>Entry Level</a:t>
            </a:r>
          </a:p>
          <a:p>
            <a:pPr lvl="1"/>
            <a:r>
              <a:rPr lang="en-US" sz="2000" dirty="0" smtClean="0">
                <a:solidFill>
                  <a:schemeClr val="bg1">
                    <a:lumMod val="85000"/>
                  </a:schemeClr>
                </a:solidFill>
              </a:rPr>
              <a:t>Advanced Level</a:t>
            </a:r>
          </a:p>
          <a:p>
            <a:pPr lvl="1"/>
            <a:r>
              <a:rPr lang="en-US" sz="2000" dirty="0" smtClean="0">
                <a:solidFill>
                  <a:schemeClr val="bg1">
                    <a:lumMod val="85000"/>
                  </a:schemeClr>
                </a:solidFill>
              </a:rPr>
              <a:t>Most Challenging Level</a:t>
            </a:r>
          </a:p>
          <a:p>
            <a:pPr marL="457200"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1819154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9" y="0"/>
            <a:ext cx="532248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762000"/>
            <a:ext cx="800219" cy="5334000"/>
          </a:xfrm>
          <a:prstGeom prst="rect">
            <a:avLst/>
          </a:prstGeom>
          <a:noFill/>
        </p:spPr>
        <p:txBody>
          <a:bodyPr vert="vert270" wrap="square" rtlCol="0">
            <a:spAutoFit/>
          </a:bodyPr>
          <a:lstStyle/>
          <a:p>
            <a:pPr algn="ctr"/>
            <a:r>
              <a:rPr lang="en-US" sz="4000" dirty="0" smtClean="0">
                <a:solidFill>
                  <a:schemeClr val="tx2"/>
                </a:solidFill>
              </a:rPr>
              <a:t>STEP 1</a:t>
            </a:r>
            <a:endParaRPr lang="en-US" sz="4000" dirty="0">
              <a:solidFill>
                <a:schemeClr val="tx2"/>
              </a:solidFill>
            </a:endParaRPr>
          </a:p>
        </p:txBody>
      </p:sp>
    </p:spTree>
    <p:extLst>
      <p:ext uri="{BB962C8B-B14F-4D97-AF65-F5344CB8AC3E}">
        <p14:creationId xmlns:p14="http://schemas.microsoft.com/office/powerpoint/2010/main" val="382741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Enrichment</a:t>
            </a:r>
            <a:endParaRPr lang="en-US" dirty="0"/>
          </a:p>
        </p:txBody>
      </p:sp>
      <p:sp>
        <p:nvSpPr>
          <p:cNvPr id="3" name="Content Placeholder 2"/>
          <p:cNvSpPr>
            <a:spLocks noGrp="1"/>
          </p:cNvSpPr>
          <p:nvPr>
            <p:ph idx="1"/>
          </p:nvPr>
        </p:nvSpPr>
        <p:spPr>
          <a:xfrm>
            <a:off x="533400" y="1752600"/>
            <a:ext cx="8229600" cy="4419599"/>
          </a:xfrm>
          <a:effectLst>
            <a:outerShdw blurRad="50800" dist="50800" dir="5400000" algn="ctr" rotWithShape="0">
              <a:schemeClr val="bg1"/>
            </a:outerShdw>
          </a:effectLst>
        </p:spPr>
        <p:txBody>
          <a:bodyPr>
            <a:normAutofit/>
          </a:bodyPr>
          <a:lstStyle/>
          <a:p>
            <a:r>
              <a:rPr lang="en-US" sz="3200" dirty="0" smtClean="0">
                <a:solidFill>
                  <a:schemeClr val="accent1"/>
                </a:solidFill>
              </a:rPr>
              <a:t>How do you define enrichment?</a:t>
            </a:r>
          </a:p>
          <a:p>
            <a:endParaRPr lang="en-US" sz="3200" dirty="0" smtClean="0">
              <a:solidFill>
                <a:schemeClr val="accent1"/>
              </a:solidFill>
            </a:endParaRPr>
          </a:p>
          <a:p>
            <a:r>
              <a:rPr lang="en-US" sz="3200" dirty="0" smtClean="0">
                <a:solidFill>
                  <a:schemeClr val="accent1"/>
                </a:solidFill>
              </a:rPr>
              <a:t>What do enrichment tasks look like?</a:t>
            </a:r>
            <a:endParaRPr lang="en-US" sz="3200" dirty="0">
              <a:solidFill>
                <a:schemeClr val="accent1"/>
              </a:solidFill>
            </a:endParaRPr>
          </a:p>
          <a:p>
            <a:endParaRPr lang="en-US" sz="3200" dirty="0" smtClean="0">
              <a:solidFill>
                <a:schemeClr val="accent1"/>
              </a:solidFill>
            </a:endParaRPr>
          </a:p>
          <a:p>
            <a:r>
              <a:rPr lang="en-US" sz="3200" dirty="0" smtClean="0">
                <a:solidFill>
                  <a:schemeClr val="accent1"/>
                </a:solidFill>
              </a:rPr>
              <a:t>How can enrichment be implemented successfully in a classroom?</a:t>
            </a:r>
          </a:p>
        </p:txBody>
      </p:sp>
    </p:spTree>
    <p:extLst>
      <p:ext uri="{BB962C8B-B14F-4D97-AF65-F5344CB8AC3E}">
        <p14:creationId xmlns:p14="http://schemas.microsoft.com/office/powerpoint/2010/main" val="3200080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Connections</a:t>
            </a:r>
            <a:endParaRPr lang="en-US" dirty="0"/>
          </a:p>
        </p:txBody>
      </p:sp>
      <p:pic>
        <p:nvPicPr>
          <p:cNvPr id="2050" name="Picture 2" descr="C:\Users\tmorret\AppData\Local\Microsoft\Windows\Temporary Internet Files\Content.IE5\J1QKP48Z\MC900356517[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905000"/>
            <a:ext cx="4246752"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762000"/>
            <a:ext cx="800219" cy="5334000"/>
          </a:xfrm>
          <a:prstGeom prst="rect">
            <a:avLst/>
          </a:prstGeom>
          <a:noFill/>
        </p:spPr>
        <p:txBody>
          <a:bodyPr vert="vert270" wrap="square" rtlCol="0">
            <a:spAutoFit/>
          </a:bodyPr>
          <a:lstStyle/>
          <a:p>
            <a:pPr algn="ctr"/>
            <a:r>
              <a:rPr lang="en-US" sz="4000" dirty="0" smtClean="0">
                <a:solidFill>
                  <a:schemeClr val="tx2"/>
                </a:solidFill>
              </a:rPr>
              <a:t>STEP 1</a:t>
            </a:r>
            <a:endParaRPr lang="en-US" sz="4000" dirty="0">
              <a:solidFill>
                <a:schemeClr val="tx2"/>
              </a:solidFill>
            </a:endParaRPr>
          </a:p>
        </p:txBody>
      </p:sp>
    </p:spTree>
    <p:extLst>
      <p:ext uri="{BB962C8B-B14F-4D97-AF65-F5344CB8AC3E}">
        <p14:creationId xmlns:p14="http://schemas.microsoft.com/office/powerpoint/2010/main" val="3652603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559683" y="627516"/>
            <a:ext cx="822748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t>Third Grade Math Task:</a:t>
            </a:r>
          </a:p>
          <a:p>
            <a:pPr eaLnBrk="1" hangingPunct="1"/>
            <a:endParaRPr lang="en-US" dirty="0"/>
          </a:p>
          <a:p>
            <a:pPr eaLnBrk="1" hangingPunct="1"/>
            <a:r>
              <a:rPr lang="en-US" dirty="0"/>
              <a:t>Explain how multiplication and division are connected.  What is the reoccurring theme seen in both? Create a visual representation to display and explain this reoccurring theme.</a:t>
            </a:r>
          </a:p>
          <a:p>
            <a:pPr eaLnBrk="1" hangingPunct="1"/>
            <a:endParaRPr lang="en-US" dirty="0"/>
          </a:p>
          <a:p>
            <a:pPr eaLnBrk="1" hangingPunct="1"/>
            <a:endParaRPr lang="en-US" dirty="0"/>
          </a:p>
        </p:txBody>
      </p:sp>
      <p:sp>
        <p:nvSpPr>
          <p:cNvPr id="3" name="Footer Placeholder 2"/>
          <p:cNvSpPr>
            <a:spLocks noGrp="1"/>
          </p:cNvSpPr>
          <p:nvPr>
            <p:ph type="ftr" sz="quarter" idx="11"/>
          </p:nvPr>
        </p:nvSpPr>
        <p:spPr>
          <a:xfrm>
            <a:off x="5464860" y="6248400"/>
            <a:ext cx="3241818" cy="533400"/>
          </a:xfrm>
        </p:spPr>
        <p:txBody>
          <a:bodyPr/>
          <a:lstStyle/>
          <a:p>
            <a:r>
              <a:rPr lang="en-US" sz="1400" b="1" dirty="0" smtClean="0"/>
              <a:t>Courtesy Brulles and Brown, 2014</a:t>
            </a:r>
            <a:endParaRPr lang="en-US" sz="1400" b="1" dirty="0"/>
          </a:p>
        </p:txBody>
      </p:sp>
      <p:sp>
        <p:nvSpPr>
          <p:cNvPr id="4" name="TextBox 3"/>
          <p:cNvSpPr txBox="1"/>
          <p:nvPr/>
        </p:nvSpPr>
        <p:spPr>
          <a:xfrm>
            <a:off x="1295400" y="4114800"/>
            <a:ext cx="3466364" cy="646331"/>
          </a:xfrm>
          <a:prstGeom prst="rect">
            <a:avLst/>
          </a:prstGeom>
          <a:noFill/>
        </p:spPr>
        <p:txBody>
          <a:bodyPr wrap="none" rtlCol="0">
            <a:spAutoFit/>
          </a:bodyPr>
          <a:lstStyle/>
          <a:p>
            <a:r>
              <a:rPr lang="en-US" sz="3600" dirty="0" smtClean="0">
                <a:solidFill>
                  <a:srgbClr val="6076B4"/>
                </a:solidFill>
              </a:rPr>
              <a:t>DOK Level-  ???</a:t>
            </a:r>
            <a:endParaRPr lang="en-US" sz="3600" dirty="0">
              <a:solidFill>
                <a:srgbClr val="6076B4"/>
              </a:solidFill>
            </a:endParaRPr>
          </a:p>
        </p:txBody>
      </p:sp>
    </p:spTree>
    <p:extLst>
      <p:ext uri="{BB962C8B-B14F-4D97-AF65-F5344CB8AC3E}">
        <p14:creationId xmlns:p14="http://schemas.microsoft.com/office/powerpoint/2010/main" val="40442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l"/>
            <a:r>
              <a:rPr lang="en-US" dirty="0" smtClean="0"/>
              <a:t>Steps to creating tiered task</a:t>
            </a:r>
            <a:endParaRPr lang="en-US" dirty="0"/>
          </a:p>
        </p:txBody>
      </p:sp>
      <p:sp>
        <p:nvSpPr>
          <p:cNvPr id="3" name="Content Placeholder 2"/>
          <p:cNvSpPr>
            <a:spLocks noGrp="1"/>
          </p:cNvSpPr>
          <p:nvPr>
            <p:ph idx="1"/>
          </p:nvPr>
        </p:nvSpPr>
        <p:spPr>
          <a:xfrm>
            <a:off x="457200" y="1219200"/>
            <a:ext cx="8229600" cy="5486400"/>
          </a:xfrm>
        </p:spPr>
        <p:txBody>
          <a:bodyPr/>
          <a:lstStyle/>
          <a:p>
            <a:pPr marL="457200" indent="-457200">
              <a:buFont typeface="+mj-lt"/>
              <a:buAutoNum type="arabicPeriod"/>
            </a:pPr>
            <a:r>
              <a:rPr lang="en-US" dirty="0" smtClean="0">
                <a:solidFill>
                  <a:srgbClr val="D9D9D9"/>
                </a:solidFill>
              </a:rPr>
              <a:t>Analyze the DOK level of the current enrichment task </a:t>
            </a:r>
          </a:p>
          <a:p>
            <a:pPr marL="457200" indent="-457200">
              <a:buFont typeface="+mj-lt"/>
              <a:buAutoNum type="arabicPeriod"/>
            </a:pPr>
            <a:r>
              <a:rPr lang="en-US" dirty="0" smtClean="0">
                <a:solidFill>
                  <a:schemeClr val="accent1"/>
                </a:solidFill>
              </a:rPr>
              <a:t>Determine what standards coincide with this task</a:t>
            </a:r>
          </a:p>
          <a:p>
            <a:pPr lvl="1"/>
            <a:r>
              <a:rPr lang="en-US" sz="2000" dirty="0" smtClean="0">
                <a:solidFill>
                  <a:schemeClr val="accent1"/>
                </a:solidFill>
              </a:rPr>
              <a:t>Essential Knowledge/Power Standard</a:t>
            </a:r>
          </a:p>
          <a:p>
            <a:pPr lvl="1"/>
            <a:r>
              <a:rPr lang="en-US" sz="2000" dirty="0" smtClean="0">
                <a:solidFill>
                  <a:schemeClr val="accent1"/>
                </a:solidFill>
              </a:rPr>
              <a:t>Important knowledge/Nice to Know</a:t>
            </a:r>
          </a:p>
          <a:p>
            <a:pPr marL="457200" indent="-457200">
              <a:buFont typeface="+mj-lt"/>
              <a:buAutoNum type="arabicPeriod"/>
            </a:pPr>
            <a:r>
              <a:rPr lang="en-US" dirty="0" smtClean="0">
                <a:solidFill>
                  <a:srgbClr val="D9D9D9"/>
                </a:solidFill>
              </a:rPr>
              <a:t>Adjust the enrichment task to reflect DOK Level 2 or above</a:t>
            </a:r>
          </a:p>
          <a:p>
            <a:pPr marL="457200" indent="-457200">
              <a:buFont typeface="+mj-lt"/>
              <a:buAutoNum type="arabicPeriod"/>
            </a:pPr>
            <a:r>
              <a:rPr lang="en-US" dirty="0" smtClean="0">
                <a:solidFill>
                  <a:srgbClr val="D9D9D9"/>
                </a:solidFill>
              </a:rPr>
              <a:t>Use the Continuum of Complexity, to develop tiers for the task</a:t>
            </a:r>
          </a:p>
          <a:p>
            <a:pPr lvl="1"/>
            <a:r>
              <a:rPr lang="en-US" sz="2000" dirty="0" smtClean="0">
                <a:solidFill>
                  <a:srgbClr val="D9D9D9"/>
                </a:solidFill>
              </a:rPr>
              <a:t>Entry Level</a:t>
            </a:r>
          </a:p>
          <a:p>
            <a:pPr lvl="1"/>
            <a:r>
              <a:rPr lang="en-US" sz="2000" dirty="0" smtClean="0">
                <a:solidFill>
                  <a:srgbClr val="D9D9D9"/>
                </a:solidFill>
              </a:rPr>
              <a:t>Advanced Level</a:t>
            </a:r>
          </a:p>
          <a:p>
            <a:pPr lvl="1"/>
            <a:r>
              <a:rPr lang="en-US" sz="2000" dirty="0" smtClean="0">
                <a:solidFill>
                  <a:srgbClr val="D9D9D9"/>
                </a:solidFill>
              </a:rPr>
              <a:t>Most Challenging Level</a:t>
            </a:r>
          </a:p>
          <a:p>
            <a:pPr marL="457200"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2219842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382058" y="381000"/>
            <a:ext cx="822748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t>Math:</a:t>
            </a:r>
            <a:endParaRPr lang="en-US" dirty="0"/>
          </a:p>
          <a:p>
            <a:pPr eaLnBrk="1" hangingPunct="1"/>
            <a:r>
              <a:rPr lang="en-US" dirty="0"/>
              <a:t>Explain how multiplication and division are connected.  What is the reoccurring theme seen in both? Create a visual representation to display and explain this reoccurring </a:t>
            </a:r>
            <a:r>
              <a:rPr lang="en-US" dirty="0" smtClean="0"/>
              <a:t>theme.</a:t>
            </a:r>
            <a:endParaRPr lang="en-US" dirty="0"/>
          </a:p>
          <a:p>
            <a:pPr eaLnBrk="1" hangingPunct="1"/>
            <a:endParaRPr lang="en-US" dirty="0"/>
          </a:p>
          <a:p>
            <a:pPr eaLnBrk="1" hangingPunct="1"/>
            <a:endParaRPr lang="en-US" dirty="0"/>
          </a:p>
        </p:txBody>
      </p:sp>
      <p:sp>
        <p:nvSpPr>
          <p:cNvPr id="6" name="Rectangle 5"/>
          <p:cNvSpPr/>
          <p:nvPr/>
        </p:nvSpPr>
        <p:spPr>
          <a:xfrm>
            <a:off x="457200" y="3657600"/>
            <a:ext cx="8077200" cy="646331"/>
          </a:xfrm>
          <a:prstGeom prst="rect">
            <a:avLst/>
          </a:prstGeom>
          <a:ln>
            <a:solidFill>
              <a:schemeClr val="tx1"/>
            </a:solidFill>
          </a:ln>
        </p:spPr>
        <p:txBody>
          <a:bodyPr wrap="square">
            <a:spAutoFit/>
          </a:bodyPr>
          <a:lstStyle/>
          <a:p>
            <a:r>
              <a:rPr lang="en-US" b="1" dirty="0"/>
              <a:t>CC.2.2.3.A.2:</a:t>
            </a:r>
            <a:r>
              <a:rPr lang="en-US" dirty="0"/>
              <a:t> Understand properties of multiplication and the relationship between multiplication and division.</a:t>
            </a:r>
          </a:p>
        </p:txBody>
      </p:sp>
      <p:sp>
        <p:nvSpPr>
          <p:cNvPr id="2" name="TextBox 1"/>
          <p:cNvSpPr txBox="1"/>
          <p:nvPr/>
        </p:nvSpPr>
        <p:spPr>
          <a:xfrm>
            <a:off x="457200" y="4495800"/>
            <a:ext cx="7772400" cy="646331"/>
          </a:xfrm>
          <a:prstGeom prst="rect">
            <a:avLst/>
          </a:prstGeom>
          <a:noFill/>
        </p:spPr>
        <p:txBody>
          <a:bodyPr wrap="square" rtlCol="0">
            <a:spAutoFit/>
          </a:bodyPr>
          <a:lstStyle/>
          <a:p>
            <a:pPr algn="ctr"/>
            <a:r>
              <a:rPr lang="en-US" sz="3600" dirty="0" smtClean="0">
                <a:solidFill>
                  <a:srgbClr val="6076B4"/>
                </a:solidFill>
              </a:rPr>
              <a:t>Essential v. Important</a:t>
            </a:r>
            <a:endParaRPr lang="en-US" sz="3600" dirty="0">
              <a:solidFill>
                <a:srgbClr val="6076B4"/>
              </a:solidFill>
            </a:endParaRPr>
          </a:p>
        </p:txBody>
      </p:sp>
      <p:sp>
        <p:nvSpPr>
          <p:cNvPr id="3" name="TextBox 2"/>
          <p:cNvSpPr txBox="1"/>
          <p:nvPr/>
        </p:nvSpPr>
        <p:spPr>
          <a:xfrm>
            <a:off x="457200" y="2743200"/>
            <a:ext cx="7162800" cy="707886"/>
          </a:xfrm>
          <a:prstGeom prst="rect">
            <a:avLst/>
          </a:prstGeom>
          <a:noFill/>
        </p:spPr>
        <p:txBody>
          <a:bodyPr wrap="square" rtlCol="0">
            <a:spAutoFit/>
          </a:bodyPr>
          <a:lstStyle/>
          <a:p>
            <a:r>
              <a:rPr lang="en-US" sz="4000" dirty="0" smtClean="0">
                <a:solidFill>
                  <a:srgbClr val="6076B4"/>
                </a:solidFill>
              </a:rPr>
              <a:t>STEP 2</a:t>
            </a:r>
            <a:endParaRPr lang="en-US" sz="4000" dirty="0">
              <a:solidFill>
                <a:srgbClr val="6076B4"/>
              </a:solidFill>
            </a:endParaRPr>
          </a:p>
        </p:txBody>
      </p:sp>
    </p:spTree>
    <p:extLst>
      <p:ext uri="{BB962C8B-B14F-4D97-AF65-F5344CB8AC3E}">
        <p14:creationId xmlns:p14="http://schemas.microsoft.com/office/powerpoint/2010/main" val="313253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l"/>
            <a:r>
              <a:rPr lang="en-US" dirty="0" smtClean="0"/>
              <a:t>Steps to creating tiered task</a:t>
            </a:r>
            <a:endParaRPr lang="en-US" dirty="0"/>
          </a:p>
        </p:txBody>
      </p:sp>
      <p:sp>
        <p:nvSpPr>
          <p:cNvPr id="3" name="Content Placeholder 2"/>
          <p:cNvSpPr>
            <a:spLocks noGrp="1"/>
          </p:cNvSpPr>
          <p:nvPr>
            <p:ph idx="1"/>
          </p:nvPr>
        </p:nvSpPr>
        <p:spPr>
          <a:xfrm>
            <a:off x="457200" y="1219200"/>
            <a:ext cx="8229600" cy="5486400"/>
          </a:xfrm>
        </p:spPr>
        <p:txBody>
          <a:bodyPr/>
          <a:lstStyle/>
          <a:p>
            <a:pPr marL="457200" indent="-457200">
              <a:buFont typeface="+mj-lt"/>
              <a:buAutoNum type="arabicPeriod"/>
            </a:pPr>
            <a:r>
              <a:rPr lang="en-US" dirty="0" smtClean="0">
                <a:solidFill>
                  <a:srgbClr val="D9D9D9"/>
                </a:solidFill>
              </a:rPr>
              <a:t>Analyze the DOK level of the current enrichment task </a:t>
            </a:r>
          </a:p>
          <a:p>
            <a:pPr marL="457200" indent="-457200">
              <a:buFont typeface="+mj-lt"/>
              <a:buAutoNum type="arabicPeriod"/>
            </a:pPr>
            <a:r>
              <a:rPr lang="en-US" dirty="0" smtClean="0">
                <a:solidFill>
                  <a:srgbClr val="D9D9D9"/>
                </a:solidFill>
              </a:rPr>
              <a:t>Determine what standards coincide with this task</a:t>
            </a:r>
          </a:p>
          <a:p>
            <a:pPr lvl="1"/>
            <a:r>
              <a:rPr lang="en-US" sz="2000" dirty="0" smtClean="0">
                <a:solidFill>
                  <a:srgbClr val="D9D9D9"/>
                </a:solidFill>
              </a:rPr>
              <a:t>Essential Knowledge/Power Standard</a:t>
            </a:r>
          </a:p>
          <a:p>
            <a:pPr lvl="1"/>
            <a:r>
              <a:rPr lang="en-US" sz="2000" dirty="0" smtClean="0">
                <a:solidFill>
                  <a:srgbClr val="D9D9D9"/>
                </a:solidFill>
              </a:rPr>
              <a:t>Important knowledge/Nice to Know</a:t>
            </a:r>
          </a:p>
          <a:p>
            <a:pPr marL="457200" indent="-457200">
              <a:buFont typeface="+mj-lt"/>
              <a:buAutoNum type="arabicPeriod"/>
            </a:pPr>
            <a:r>
              <a:rPr lang="en-US" dirty="0" smtClean="0">
                <a:solidFill>
                  <a:schemeClr val="accent1"/>
                </a:solidFill>
              </a:rPr>
              <a:t>Adjust the enrichment task to reflect DOK Level 2 or above</a:t>
            </a:r>
          </a:p>
          <a:p>
            <a:pPr marL="457200" indent="-457200">
              <a:buFont typeface="+mj-lt"/>
              <a:buAutoNum type="arabicPeriod"/>
            </a:pPr>
            <a:r>
              <a:rPr lang="en-US" dirty="0" smtClean="0">
                <a:solidFill>
                  <a:schemeClr val="bg1">
                    <a:lumMod val="85000"/>
                  </a:schemeClr>
                </a:solidFill>
              </a:rPr>
              <a:t>Use the Continuum of Complexity, to develop tiers for the task</a:t>
            </a:r>
          </a:p>
          <a:p>
            <a:pPr lvl="1"/>
            <a:r>
              <a:rPr lang="en-US" sz="2000" dirty="0" smtClean="0">
                <a:solidFill>
                  <a:schemeClr val="bg1">
                    <a:lumMod val="85000"/>
                  </a:schemeClr>
                </a:solidFill>
              </a:rPr>
              <a:t>Entry Level</a:t>
            </a:r>
          </a:p>
          <a:p>
            <a:pPr lvl="1"/>
            <a:r>
              <a:rPr lang="en-US" sz="2000" dirty="0" smtClean="0">
                <a:solidFill>
                  <a:schemeClr val="bg1">
                    <a:lumMod val="85000"/>
                  </a:schemeClr>
                </a:solidFill>
              </a:rPr>
              <a:t>Advanced Level</a:t>
            </a:r>
          </a:p>
          <a:p>
            <a:pPr lvl="1"/>
            <a:r>
              <a:rPr lang="en-US" sz="2000" dirty="0" smtClean="0">
                <a:solidFill>
                  <a:schemeClr val="bg1">
                    <a:lumMod val="85000"/>
                  </a:schemeClr>
                </a:solidFill>
              </a:rPr>
              <a:t>Most Challenging Level</a:t>
            </a:r>
          </a:p>
          <a:p>
            <a:pPr marL="457200"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1943086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382058" y="381000"/>
            <a:ext cx="822748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t>Math:</a:t>
            </a:r>
            <a:endParaRPr lang="en-US" dirty="0"/>
          </a:p>
          <a:p>
            <a:pPr eaLnBrk="1" hangingPunct="1"/>
            <a:r>
              <a:rPr lang="en-US" dirty="0"/>
              <a:t>Explain how multiplication and division are connected.  What is the reoccurring theme seen in both? Create a visual representation to display and explain this reoccurring </a:t>
            </a:r>
            <a:r>
              <a:rPr lang="en-US" dirty="0" smtClean="0"/>
              <a:t>theme.</a:t>
            </a:r>
            <a:endParaRPr lang="en-US" dirty="0"/>
          </a:p>
          <a:p>
            <a:pPr eaLnBrk="1" hangingPunct="1"/>
            <a:endParaRPr lang="en-US" dirty="0"/>
          </a:p>
          <a:p>
            <a:pPr eaLnBrk="1" hangingPunct="1"/>
            <a:endParaRPr lang="en-US" dirty="0"/>
          </a:p>
        </p:txBody>
      </p:sp>
      <p:sp>
        <p:nvSpPr>
          <p:cNvPr id="2" name="TextBox 1"/>
          <p:cNvSpPr txBox="1"/>
          <p:nvPr/>
        </p:nvSpPr>
        <p:spPr>
          <a:xfrm>
            <a:off x="685800" y="4114800"/>
            <a:ext cx="6934200" cy="1200329"/>
          </a:xfrm>
          <a:prstGeom prst="rect">
            <a:avLst/>
          </a:prstGeom>
          <a:noFill/>
        </p:spPr>
        <p:txBody>
          <a:bodyPr wrap="square" rtlCol="0">
            <a:spAutoFit/>
          </a:bodyPr>
          <a:lstStyle/>
          <a:p>
            <a:r>
              <a:rPr lang="en-US" sz="3600" dirty="0" smtClean="0">
                <a:solidFill>
                  <a:srgbClr val="6076B4"/>
                </a:solidFill>
              </a:rPr>
              <a:t>Do we need to adjust the DOK?  If so, how might you do it?</a:t>
            </a:r>
            <a:endParaRPr lang="en-US" sz="3600" dirty="0">
              <a:solidFill>
                <a:srgbClr val="6076B4"/>
              </a:solidFill>
            </a:endParaRPr>
          </a:p>
        </p:txBody>
      </p:sp>
      <p:sp>
        <p:nvSpPr>
          <p:cNvPr id="4" name="TextBox 3"/>
          <p:cNvSpPr txBox="1"/>
          <p:nvPr/>
        </p:nvSpPr>
        <p:spPr>
          <a:xfrm>
            <a:off x="609600" y="2667000"/>
            <a:ext cx="4724400" cy="707886"/>
          </a:xfrm>
          <a:prstGeom prst="rect">
            <a:avLst/>
          </a:prstGeom>
          <a:noFill/>
        </p:spPr>
        <p:txBody>
          <a:bodyPr wrap="square" rtlCol="0">
            <a:spAutoFit/>
          </a:bodyPr>
          <a:lstStyle/>
          <a:p>
            <a:r>
              <a:rPr lang="en-US" sz="4000" dirty="0" smtClean="0">
                <a:solidFill>
                  <a:srgbClr val="6076B4"/>
                </a:solidFill>
              </a:rPr>
              <a:t>STEP 3</a:t>
            </a:r>
            <a:endParaRPr lang="en-US" sz="4000" dirty="0">
              <a:solidFill>
                <a:srgbClr val="6076B4"/>
              </a:solidFill>
            </a:endParaRPr>
          </a:p>
        </p:txBody>
      </p:sp>
    </p:spTree>
    <p:extLst>
      <p:ext uri="{BB962C8B-B14F-4D97-AF65-F5344CB8AC3E}">
        <p14:creationId xmlns:p14="http://schemas.microsoft.com/office/powerpoint/2010/main" val="30114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l"/>
            <a:r>
              <a:rPr lang="en-US" dirty="0" smtClean="0"/>
              <a:t>Steps to creating tiered task</a:t>
            </a:r>
            <a:endParaRPr lang="en-US" dirty="0"/>
          </a:p>
        </p:txBody>
      </p:sp>
      <p:sp>
        <p:nvSpPr>
          <p:cNvPr id="3" name="Content Placeholder 2"/>
          <p:cNvSpPr>
            <a:spLocks noGrp="1"/>
          </p:cNvSpPr>
          <p:nvPr>
            <p:ph idx="1"/>
          </p:nvPr>
        </p:nvSpPr>
        <p:spPr>
          <a:xfrm>
            <a:off x="457200" y="1219200"/>
            <a:ext cx="8229600" cy="5486400"/>
          </a:xfrm>
        </p:spPr>
        <p:txBody>
          <a:bodyPr/>
          <a:lstStyle/>
          <a:p>
            <a:pPr marL="457200" indent="-457200">
              <a:buFont typeface="+mj-lt"/>
              <a:buAutoNum type="arabicPeriod"/>
            </a:pPr>
            <a:r>
              <a:rPr lang="en-US" dirty="0" smtClean="0">
                <a:solidFill>
                  <a:srgbClr val="D9D9D9"/>
                </a:solidFill>
              </a:rPr>
              <a:t>Analyze the DOK level of the current enrichment task teachers Identify the standards that are connected to the task </a:t>
            </a:r>
          </a:p>
          <a:p>
            <a:pPr marL="457200" indent="-457200">
              <a:buFont typeface="+mj-lt"/>
              <a:buAutoNum type="arabicPeriod"/>
            </a:pPr>
            <a:r>
              <a:rPr lang="en-US" dirty="0" smtClean="0">
                <a:solidFill>
                  <a:srgbClr val="D9D9D9"/>
                </a:solidFill>
              </a:rPr>
              <a:t>Determine what standards coincide with this task</a:t>
            </a:r>
          </a:p>
          <a:p>
            <a:pPr lvl="1"/>
            <a:r>
              <a:rPr lang="en-US" sz="2000" dirty="0" smtClean="0">
                <a:solidFill>
                  <a:srgbClr val="D9D9D9"/>
                </a:solidFill>
              </a:rPr>
              <a:t>Essential Knowledge/Power Standard</a:t>
            </a:r>
          </a:p>
          <a:p>
            <a:pPr lvl="1"/>
            <a:r>
              <a:rPr lang="en-US" sz="2000" dirty="0" smtClean="0">
                <a:solidFill>
                  <a:srgbClr val="D9D9D9"/>
                </a:solidFill>
              </a:rPr>
              <a:t>Important knowledge/Nice to Know</a:t>
            </a:r>
          </a:p>
          <a:p>
            <a:pPr marL="457200" indent="-457200">
              <a:buFont typeface="+mj-lt"/>
              <a:buAutoNum type="arabicPeriod"/>
            </a:pPr>
            <a:r>
              <a:rPr lang="en-US" dirty="0" smtClean="0">
                <a:solidFill>
                  <a:srgbClr val="D9D9D9"/>
                </a:solidFill>
              </a:rPr>
              <a:t>Adjust the enrichment task to reflect DOK Level 2 or above</a:t>
            </a:r>
          </a:p>
          <a:p>
            <a:pPr marL="457200" indent="-457200">
              <a:buFont typeface="+mj-lt"/>
              <a:buAutoNum type="arabicPeriod"/>
            </a:pPr>
            <a:r>
              <a:rPr lang="en-US" dirty="0" smtClean="0">
                <a:solidFill>
                  <a:schemeClr val="accent1"/>
                </a:solidFill>
              </a:rPr>
              <a:t>Use the Continuum of Complexity, to develop tiers for the task</a:t>
            </a:r>
          </a:p>
          <a:p>
            <a:pPr lvl="1"/>
            <a:r>
              <a:rPr lang="en-US" sz="2000" dirty="0" smtClean="0">
                <a:solidFill>
                  <a:schemeClr val="accent1"/>
                </a:solidFill>
              </a:rPr>
              <a:t>Entry Level</a:t>
            </a:r>
          </a:p>
          <a:p>
            <a:pPr lvl="1"/>
            <a:r>
              <a:rPr lang="en-US" sz="2000" dirty="0" smtClean="0">
                <a:solidFill>
                  <a:schemeClr val="accent1"/>
                </a:solidFill>
              </a:rPr>
              <a:t>Advanced Level</a:t>
            </a:r>
          </a:p>
          <a:p>
            <a:pPr lvl="1"/>
            <a:r>
              <a:rPr lang="en-US" sz="2000" dirty="0" smtClean="0">
                <a:solidFill>
                  <a:schemeClr val="accent1"/>
                </a:solidFill>
              </a:rPr>
              <a:t>Most Challenging Level</a:t>
            </a:r>
          </a:p>
          <a:p>
            <a:pPr marL="457200"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4188480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457199" y="152400"/>
            <a:ext cx="822748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t>Math:</a:t>
            </a:r>
            <a:endParaRPr lang="en-US" dirty="0"/>
          </a:p>
          <a:p>
            <a:pPr eaLnBrk="1" hangingPunct="1"/>
            <a:r>
              <a:rPr lang="en-US" dirty="0"/>
              <a:t>Explain how multiplication and division are connected.  What is the reoccurring theme seen in both? Create a visual representation to display and explain this reoccurring </a:t>
            </a:r>
            <a:r>
              <a:rPr lang="en-US" dirty="0" smtClean="0"/>
              <a:t>theme.</a:t>
            </a:r>
            <a:endParaRPr lang="en-US" dirty="0"/>
          </a:p>
          <a:p>
            <a:pPr eaLnBrk="1" hangingPunct="1"/>
            <a:endParaRPr lang="en-US" dirty="0"/>
          </a:p>
          <a:p>
            <a:pPr eaLnBrk="1" hangingPunct="1"/>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62660622"/>
              </p:ext>
            </p:extLst>
          </p:nvPr>
        </p:nvGraphicFramePr>
        <p:xfrm>
          <a:off x="457200" y="2362200"/>
          <a:ext cx="8077200" cy="4032448"/>
        </p:xfrm>
        <a:graphic>
          <a:graphicData uri="http://schemas.openxmlformats.org/drawingml/2006/table">
            <a:tbl>
              <a:tblPr firstRow="1" bandRow="1">
                <a:tableStyleId>{5C22544A-7EE6-4342-B048-85BDC9FD1C3A}</a:tableStyleId>
              </a:tblPr>
              <a:tblGrid>
                <a:gridCol w="2692400"/>
                <a:gridCol w="2692400"/>
                <a:gridCol w="2692400"/>
              </a:tblGrid>
              <a:tr h="1197808">
                <a:tc>
                  <a:txBody>
                    <a:bodyPr/>
                    <a:lstStyle/>
                    <a:p>
                      <a:r>
                        <a:rPr lang="en-US" dirty="0" smtClean="0"/>
                        <a:t>Entry Level (Level at which they are mastering the essential knowledge)</a:t>
                      </a:r>
                      <a:endParaRPr lang="en-US" dirty="0"/>
                    </a:p>
                  </a:txBody>
                  <a:tcPr/>
                </a:tc>
                <a:tc>
                  <a:txBody>
                    <a:bodyPr/>
                    <a:lstStyle/>
                    <a:p>
                      <a:r>
                        <a:rPr lang="en-US" dirty="0" smtClean="0"/>
                        <a:t>Advanced  Level</a:t>
                      </a:r>
                      <a:endParaRPr lang="en-US" dirty="0"/>
                    </a:p>
                  </a:txBody>
                  <a:tcPr/>
                </a:tc>
                <a:tc>
                  <a:txBody>
                    <a:bodyPr/>
                    <a:lstStyle/>
                    <a:p>
                      <a:r>
                        <a:rPr lang="en-US" dirty="0" smtClean="0"/>
                        <a:t>Most Challenging Level</a:t>
                      </a:r>
                      <a:endParaRPr lang="en-US" dirty="0"/>
                    </a:p>
                  </a:txBody>
                  <a:tcPr/>
                </a:tc>
              </a:tr>
              <a:tr h="2684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multiplication and division are connected.  What is the reoccurring theme seen in both? Create a visual representation to display and explain this reoccurring theme.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Describe how the four operations are connected to each other?  Create a multi-step word problem </a:t>
                      </a:r>
                      <a:r>
                        <a:rPr lang="en-US" sz="1800" kern="1200" baseline="0" dirty="0" smtClean="0">
                          <a:solidFill>
                            <a:schemeClr val="dk1"/>
                          </a:solidFill>
                          <a:effectLst/>
                          <a:latin typeface="+mn-lt"/>
                          <a:ea typeface="+mn-ea"/>
                          <a:cs typeface="+mn-cs"/>
                        </a:rPr>
                        <a:t> and solve it, showing which connection(s) you used and explain why it was the most efficient option.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Describe an</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occupation</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that would apply multiplication and division in their field.</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Create a  real life scenario describing how they would</a:t>
                      </a:r>
                      <a:r>
                        <a:rPr lang="en-US" sz="1800" kern="1200" baseline="0" dirty="0" smtClean="0">
                          <a:solidFill>
                            <a:schemeClr val="dk1"/>
                          </a:solidFill>
                          <a:effectLst/>
                          <a:latin typeface="+mn-lt"/>
                          <a:ea typeface="+mn-ea"/>
                          <a:cs typeface="+mn-cs"/>
                        </a:rPr>
                        <a:t> make use of that connection.</a:t>
                      </a:r>
                      <a:endParaRPr lang="en-US" dirty="0" smtClean="0"/>
                    </a:p>
                  </a:txBody>
                  <a:tcPr/>
                </a:tc>
              </a:tr>
            </a:tbl>
          </a:graphicData>
        </a:graphic>
      </p:graphicFrame>
    </p:spTree>
    <p:extLst>
      <p:ext uri="{BB962C8B-B14F-4D97-AF65-F5344CB8AC3E}">
        <p14:creationId xmlns:p14="http://schemas.microsoft.com/office/powerpoint/2010/main" val="171620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Add the </a:t>
            </a:r>
            <a:br>
              <a:rPr lang="en-US" sz="4800" b="1" dirty="0" smtClean="0"/>
            </a:br>
            <a:r>
              <a:rPr lang="en-US" sz="4800" b="1" dirty="0" smtClean="0"/>
              <a:t>Continuum of Complexity</a:t>
            </a:r>
            <a:endParaRPr lang="en-US" sz="4800" b="1" dirty="0"/>
          </a:p>
        </p:txBody>
      </p:sp>
      <p:pic>
        <p:nvPicPr>
          <p:cNvPr id="4" name="Picture 3"/>
          <p:cNvPicPr>
            <a:picLocks noChangeAspect="1"/>
          </p:cNvPicPr>
          <p:nvPr/>
        </p:nvPicPr>
        <p:blipFill>
          <a:blip r:embed="rId3"/>
          <a:stretch>
            <a:fillRect/>
          </a:stretch>
        </p:blipFill>
        <p:spPr>
          <a:xfrm>
            <a:off x="762000" y="1606744"/>
            <a:ext cx="8074026" cy="5048056"/>
          </a:xfrm>
          <a:prstGeom prst="rect">
            <a:avLst/>
          </a:prstGeom>
        </p:spPr>
      </p:pic>
      <p:sp>
        <p:nvSpPr>
          <p:cNvPr id="5" name="Footer Placeholder 2"/>
          <p:cNvSpPr>
            <a:spLocks noGrp="1"/>
          </p:cNvSpPr>
          <p:nvPr>
            <p:ph type="ftr" sz="quarter" idx="11"/>
          </p:nvPr>
        </p:nvSpPr>
        <p:spPr>
          <a:xfrm>
            <a:off x="5464860" y="6248400"/>
            <a:ext cx="3241818" cy="533400"/>
          </a:xfrm>
        </p:spPr>
        <p:txBody>
          <a:bodyPr/>
          <a:lstStyle/>
          <a:p>
            <a:r>
              <a:rPr lang="en-US" sz="1400" b="1" dirty="0" smtClean="0"/>
              <a:t>Courtesy Brulles and Brown, 2014</a:t>
            </a:r>
            <a:endParaRPr lang="en-US" sz="1400" b="1" dirty="0"/>
          </a:p>
        </p:txBody>
      </p:sp>
      <p:sp>
        <p:nvSpPr>
          <p:cNvPr id="6" name="TextBox 5"/>
          <p:cNvSpPr txBox="1"/>
          <p:nvPr/>
        </p:nvSpPr>
        <p:spPr>
          <a:xfrm>
            <a:off x="0" y="762000"/>
            <a:ext cx="800219" cy="5334000"/>
          </a:xfrm>
          <a:prstGeom prst="rect">
            <a:avLst/>
          </a:prstGeom>
          <a:noFill/>
        </p:spPr>
        <p:txBody>
          <a:bodyPr vert="vert270" wrap="square" rtlCol="0">
            <a:spAutoFit/>
          </a:bodyPr>
          <a:lstStyle/>
          <a:p>
            <a:pPr algn="ctr"/>
            <a:r>
              <a:rPr lang="en-US" sz="4000" dirty="0" smtClean="0">
                <a:solidFill>
                  <a:schemeClr val="tx2"/>
                </a:solidFill>
              </a:rPr>
              <a:t>STEP 4</a:t>
            </a:r>
            <a:endParaRPr lang="en-US" sz="4000" dirty="0">
              <a:solidFill>
                <a:schemeClr val="tx2"/>
              </a:solidFill>
            </a:endParaRPr>
          </a:p>
        </p:txBody>
      </p:sp>
    </p:spTree>
    <p:extLst>
      <p:ext uri="{BB962C8B-B14F-4D97-AF65-F5344CB8AC3E}">
        <p14:creationId xmlns:p14="http://schemas.microsoft.com/office/powerpoint/2010/main" val="90379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2291"/>
          </a:xfrm>
        </p:spPr>
        <p:txBody>
          <a:bodyPr/>
          <a:lstStyle/>
          <a:p>
            <a:r>
              <a:rPr lang="en-US" sz="4800" b="1" dirty="0" smtClean="0"/>
              <a:t/>
            </a:r>
            <a:br>
              <a:rPr lang="en-US" sz="4800" b="1" dirty="0" smtClean="0"/>
            </a:br>
            <a:r>
              <a:rPr lang="en-US" sz="4800" b="1" dirty="0" smtClean="0"/>
              <a:t>Continuum of Complexity</a:t>
            </a:r>
            <a:endParaRPr lang="en-US" sz="4800" b="1" dirty="0"/>
          </a:p>
        </p:txBody>
      </p:sp>
      <p:pic>
        <p:nvPicPr>
          <p:cNvPr id="3" name="Picture 2"/>
          <p:cNvPicPr>
            <a:picLocks noChangeAspect="1"/>
          </p:cNvPicPr>
          <p:nvPr/>
        </p:nvPicPr>
        <p:blipFill>
          <a:blip r:embed="rId3"/>
          <a:stretch>
            <a:fillRect/>
          </a:stretch>
        </p:blipFill>
        <p:spPr>
          <a:xfrm>
            <a:off x="609600" y="1202267"/>
            <a:ext cx="8043115" cy="5122334"/>
          </a:xfrm>
          <a:prstGeom prst="rect">
            <a:avLst/>
          </a:prstGeom>
        </p:spPr>
      </p:pic>
      <p:sp>
        <p:nvSpPr>
          <p:cNvPr id="4" name="Footer Placeholder 2"/>
          <p:cNvSpPr>
            <a:spLocks noGrp="1"/>
          </p:cNvSpPr>
          <p:nvPr>
            <p:ph type="ftr" sz="quarter" idx="11"/>
          </p:nvPr>
        </p:nvSpPr>
        <p:spPr>
          <a:xfrm>
            <a:off x="5464860" y="6248400"/>
            <a:ext cx="3241818" cy="533400"/>
          </a:xfrm>
        </p:spPr>
        <p:txBody>
          <a:bodyPr/>
          <a:lstStyle/>
          <a:p>
            <a:r>
              <a:rPr lang="en-US" sz="1400" b="1" dirty="0" smtClean="0"/>
              <a:t>Courtesy Brulles and Brown, 2014</a:t>
            </a:r>
            <a:endParaRPr lang="en-US" sz="1400" b="1" dirty="0"/>
          </a:p>
        </p:txBody>
      </p:sp>
      <p:sp>
        <p:nvSpPr>
          <p:cNvPr id="5" name="TextBox 4"/>
          <p:cNvSpPr txBox="1"/>
          <p:nvPr/>
        </p:nvSpPr>
        <p:spPr>
          <a:xfrm>
            <a:off x="0" y="762000"/>
            <a:ext cx="800219" cy="5334000"/>
          </a:xfrm>
          <a:prstGeom prst="rect">
            <a:avLst/>
          </a:prstGeom>
          <a:noFill/>
        </p:spPr>
        <p:txBody>
          <a:bodyPr vert="vert270" wrap="square" rtlCol="0">
            <a:spAutoFit/>
          </a:bodyPr>
          <a:lstStyle/>
          <a:p>
            <a:pPr algn="ctr"/>
            <a:r>
              <a:rPr lang="en-US" sz="4000" dirty="0" smtClean="0">
                <a:solidFill>
                  <a:schemeClr val="tx2"/>
                </a:solidFill>
              </a:rPr>
              <a:t>STEP 4</a:t>
            </a:r>
            <a:endParaRPr lang="en-US" sz="4000" dirty="0">
              <a:solidFill>
                <a:schemeClr val="tx2"/>
              </a:solidFill>
            </a:endParaRPr>
          </a:p>
        </p:txBody>
      </p:sp>
    </p:spTree>
    <p:extLst>
      <p:ext uri="{BB962C8B-B14F-4D97-AF65-F5344CB8AC3E}">
        <p14:creationId xmlns:p14="http://schemas.microsoft.com/office/powerpoint/2010/main" val="3856061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Similar/Familiar?</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667300"/>
            <a:ext cx="8403955" cy="46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308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2291"/>
          </a:xfrm>
        </p:spPr>
        <p:txBody>
          <a:bodyPr/>
          <a:lstStyle/>
          <a:p>
            <a:r>
              <a:rPr lang="en-US" sz="4800" b="1" dirty="0" smtClean="0"/>
              <a:t/>
            </a:r>
            <a:br>
              <a:rPr lang="en-US" sz="4800" b="1" dirty="0" smtClean="0"/>
            </a:br>
            <a:r>
              <a:rPr lang="en-US" sz="4800" b="1" dirty="0" smtClean="0"/>
              <a:t>Continuum of Complexity</a:t>
            </a:r>
            <a:endParaRPr lang="en-US" sz="4800" b="1" dirty="0"/>
          </a:p>
        </p:txBody>
      </p:sp>
      <p:pic>
        <p:nvPicPr>
          <p:cNvPr id="4" name="Picture 3"/>
          <p:cNvPicPr>
            <a:picLocks noChangeAspect="1"/>
          </p:cNvPicPr>
          <p:nvPr/>
        </p:nvPicPr>
        <p:blipFill>
          <a:blip r:embed="rId3"/>
          <a:stretch>
            <a:fillRect/>
          </a:stretch>
        </p:blipFill>
        <p:spPr>
          <a:xfrm>
            <a:off x="838200" y="1447800"/>
            <a:ext cx="8428944" cy="5029198"/>
          </a:xfrm>
          <a:prstGeom prst="rect">
            <a:avLst/>
          </a:prstGeom>
        </p:spPr>
      </p:pic>
      <p:sp>
        <p:nvSpPr>
          <p:cNvPr id="5" name="Footer Placeholder 2"/>
          <p:cNvSpPr>
            <a:spLocks noGrp="1"/>
          </p:cNvSpPr>
          <p:nvPr>
            <p:ph type="ftr" sz="quarter" idx="11"/>
          </p:nvPr>
        </p:nvSpPr>
        <p:spPr>
          <a:xfrm>
            <a:off x="5562600" y="6477000"/>
            <a:ext cx="3241818" cy="533400"/>
          </a:xfrm>
        </p:spPr>
        <p:txBody>
          <a:bodyPr/>
          <a:lstStyle/>
          <a:p>
            <a:r>
              <a:rPr lang="en-US" sz="1400" b="1" dirty="0" smtClean="0"/>
              <a:t>Courtesy Brulles and Brown, 2014</a:t>
            </a:r>
            <a:endParaRPr lang="en-US" sz="1400" b="1" dirty="0"/>
          </a:p>
        </p:txBody>
      </p:sp>
      <p:sp>
        <p:nvSpPr>
          <p:cNvPr id="6" name="TextBox 5"/>
          <p:cNvSpPr txBox="1"/>
          <p:nvPr/>
        </p:nvSpPr>
        <p:spPr>
          <a:xfrm>
            <a:off x="0" y="762000"/>
            <a:ext cx="800219" cy="5334000"/>
          </a:xfrm>
          <a:prstGeom prst="rect">
            <a:avLst/>
          </a:prstGeom>
          <a:noFill/>
        </p:spPr>
        <p:txBody>
          <a:bodyPr vert="vert270" wrap="square" rtlCol="0">
            <a:spAutoFit/>
          </a:bodyPr>
          <a:lstStyle/>
          <a:p>
            <a:pPr algn="ctr"/>
            <a:r>
              <a:rPr lang="en-US" sz="4000" dirty="0" smtClean="0">
                <a:solidFill>
                  <a:schemeClr val="tx2"/>
                </a:solidFill>
              </a:rPr>
              <a:t>STEP 4</a:t>
            </a:r>
            <a:endParaRPr lang="en-US" sz="4000" dirty="0">
              <a:solidFill>
                <a:schemeClr val="tx2"/>
              </a:solidFill>
            </a:endParaRPr>
          </a:p>
        </p:txBody>
      </p:sp>
    </p:spTree>
    <p:extLst>
      <p:ext uri="{BB962C8B-B14F-4D97-AF65-F5344CB8AC3E}">
        <p14:creationId xmlns:p14="http://schemas.microsoft.com/office/powerpoint/2010/main" val="112297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2291"/>
          </a:xfrm>
        </p:spPr>
        <p:txBody>
          <a:bodyPr/>
          <a:lstStyle/>
          <a:p>
            <a:r>
              <a:rPr lang="en-US" b="1" dirty="0" smtClean="0"/>
              <a:t/>
            </a:r>
            <a:br>
              <a:rPr lang="en-US" b="1" dirty="0" smtClean="0"/>
            </a:br>
            <a:r>
              <a:rPr lang="en-US" sz="4800" b="1" dirty="0" smtClean="0"/>
              <a:t>Continuum of Complexity</a:t>
            </a:r>
            <a:endParaRPr lang="en-US" sz="4800" b="1" dirty="0"/>
          </a:p>
        </p:txBody>
      </p:sp>
      <p:pic>
        <p:nvPicPr>
          <p:cNvPr id="3" name="Picture 2"/>
          <p:cNvPicPr>
            <a:picLocks noChangeAspect="1"/>
          </p:cNvPicPr>
          <p:nvPr/>
        </p:nvPicPr>
        <p:blipFill>
          <a:blip r:embed="rId3"/>
          <a:stretch>
            <a:fillRect/>
          </a:stretch>
        </p:blipFill>
        <p:spPr>
          <a:xfrm>
            <a:off x="838200" y="1433060"/>
            <a:ext cx="8001000" cy="5043940"/>
          </a:xfrm>
          <a:prstGeom prst="rect">
            <a:avLst/>
          </a:prstGeom>
        </p:spPr>
      </p:pic>
      <p:sp>
        <p:nvSpPr>
          <p:cNvPr id="4" name="Footer Placeholder 2"/>
          <p:cNvSpPr>
            <a:spLocks noGrp="1"/>
          </p:cNvSpPr>
          <p:nvPr>
            <p:ph type="ftr" sz="quarter" idx="11"/>
          </p:nvPr>
        </p:nvSpPr>
        <p:spPr>
          <a:xfrm>
            <a:off x="5464860" y="6324600"/>
            <a:ext cx="3241818" cy="533400"/>
          </a:xfrm>
        </p:spPr>
        <p:txBody>
          <a:bodyPr/>
          <a:lstStyle/>
          <a:p>
            <a:r>
              <a:rPr lang="en-US" sz="1400" b="1" dirty="0" smtClean="0"/>
              <a:t>Courtesy Brulles and Brown, 2014</a:t>
            </a:r>
            <a:endParaRPr lang="en-US" sz="1400" b="1" dirty="0"/>
          </a:p>
        </p:txBody>
      </p:sp>
      <p:sp>
        <p:nvSpPr>
          <p:cNvPr id="5" name="TextBox 4"/>
          <p:cNvSpPr txBox="1"/>
          <p:nvPr/>
        </p:nvSpPr>
        <p:spPr>
          <a:xfrm>
            <a:off x="0" y="762000"/>
            <a:ext cx="800219" cy="5334000"/>
          </a:xfrm>
          <a:prstGeom prst="rect">
            <a:avLst/>
          </a:prstGeom>
          <a:noFill/>
        </p:spPr>
        <p:txBody>
          <a:bodyPr vert="vert270" wrap="square" rtlCol="0">
            <a:spAutoFit/>
          </a:bodyPr>
          <a:lstStyle/>
          <a:p>
            <a:pPr algn="ctr"/>
            <a:r>
              <a:rPr lang="en-US" sz="4000" dirty="0" smtClean="0">
                <a:solidFill>
                  <a:schemeClr val="tx2"/>
                </a:solidFill>
              </a:rPr>
              <a:t>STEP 4</a:t>
            </a:r>
            <a:endParaRPr lang="en-US" sz="4000" dirty="0">
              <a:solidFill>
                <a:schemeClr val="tx2"/>
              </a:solidFill>
            </a:endParaRPr>
          </a:p>
        </p:txBody>
      </p:sp>
    </p:spTree>
    <p:extLst>
      <p:ext uri="{BB962C8B-B14F-4D97-AF65-F5344CB8AC3E}">
        <p14:creationId xmlns:p14="http://schemas.microsoft.com/office/powerpoint/2010/main" val="264445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94692833"/>
              </p:ext>
            </p:extLst>
          </p:nvPr>
        </p:nvGraphicFramePr>
        <p:xfrm>
          <a:off x="381000" y="457200"/>
          <a:ext cx="8153400" cy="5362494"/>
        </p:xfrm>
        <a:graphic>
          <a:graphicData uri="http://schemas.openxmlformats.org/drawingml/2006/table">
            <a:tbl>
              <a:tblPr firstRow="1" bandRow="1">
                <a:tableStyleId>{5C22544A-7EE6-4342-B048-85BDC9FD1C3A}</a:tableStyleId>
              </a:tblPr>
              <a:tblGrid>
                <a:gridCol w="2717800"/>
                <a:gridCol w="2717800"/>
                <a:gridCol w="2717800"/>
              </a:tblGrid>
              <a:tr h="1066800">
                <a:tc>
                  <a:txBody>
                    <a:bodyPr/>
                    <a:lstStyle/>
                    <a:p>
                      <a:r>
                        <a:rPr lang="en-US" dirty="0" smtClean="0"/>
                        <a:t>Entry Level (Level at which they are mastering the essential knowledge)</a:t>
                      </a:r>
                      <a:endParaRPr lang="en-US" dirty="0"/>
                    </a:p>
                  </a:txBody>
                  <a:tcPr/>
                </a:tc>
                <a:tc>
                  <a:txBody>
                    <a:bodyPr/>
                    <a:lstStyle/>
                    <a:p>
                      <a:r>
                        <a:rPr lang="en-US" dirty="0" smtClean="0"/>
                        <a:t>Advanced  Level</a:t>
                      </a:r>
                      <a:endParaRPr lang="en-US" dirty="0"/>
                    </a:p>
                  </a:txBody>
                  <a:tcPr/>
                </a:tc>
                <a:tc>
                  <a:txBody>
                    <a:bodyPr/>
                    <a:lstStyle/>
                    <a:p>
                      <a:r>
                        <a:rPr lang="en-US" dirty="0" smtClean="0"/>
                        <a:t>Most Challenging Level</a:t>
                      </a:r>
                      <a:endParaRPr lang="en-US" dirty="0"/>
                    </a:p>
                  </a:txBody>
                  <a:tcPr/>
                </a:tc>
              </a:tr>
              <a:tr h="4173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multiplication and division are connected.  What is the reoccurring theme seen in both? Create a visual representation to display and explain this reoccurring theme.</a:t>
                      </a:r>
                    </a:p>
                    <a:p>
                      <a:endParaRPr lang="en-US" i="1" dirty="0" smtClean="0">
                        <a:solidFill>
                          <a:srgbClr val="FF0000"/>
                        </a:solidFill>
                      </a:endParaRPr>
                    </a:p>
                    <a:p>
                      <a:r>
                        <a:rPr lang="en-US" i="1" dirty="0" smtClean="0">
                          <a:solidFill>
                            <a:srgbClr val="FF0000"/>
                          </a:solidFill>
                        </a:rPr>
                        <a:t>Give</a:t>
                      </a:r>
                      <a:r>
                        <a:rPr lang="en-US" i="1" baseline="0" dirty="0" smtClean="0">
                          <a:solidFill>
                            <a:srgbClr val="FF0000"/>
                          </a:solidFill>
                        </a:rPr>
                        <a:t> Detailed Parameters for representation (poster)</a:t>
                      </a:r>
                      <a:endParaRPr lang="en-US" i="1"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multiplication and division are connected.  What is the reoccurring theme seen in both? Create a visual representation to display and explain this reoccurring theme.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FF0000"/>
                          </a:solidFill>
                        </a:rPr>
                        <a:t>Give</a:t>
                      </a:r>
                      <a:r>
                        <a:rPr lang="en-US" i="1" baseline="0" dirty="0" smtClean="0">
                          <a:solidFill>
                            <a:srgbClr val="FF0000"/>
                          </a:solidFill>
                        </a:rPr>
                        <a:t> Open-Ended Parameters for representation (poster)</a:t>
                      </a:r>
                      <a:endParaRPr lang="en-US" i="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multiplication and division are connected.  What is the reoccurring theme seen in both? Create a visual representation to display and explain this reoccurring theme.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FF0000"/>
                          </a:solidFill>
                        </a:rPr>
                        <a:t>Allow student created structure (not necessarily a poster)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335948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29660428"/>
              </p:ext>
            </p:extLst>
          </p:nvPr>
        </p:nvGraphicFramePr>
        <p:xfrm>
          <a:off x="381000" y="457200"/>
          <a:ext cx="8153400" cy="5362494"/>
        </p:xfrm>
        <a:graphic>
          <a:graphicData uri="http://schemas.openxmlformats.org/drawingml/2006/table">
            <a:tbl>
              <a:tblPr firstRow="1" bandRow="1">
                <a:tableStyleId>{5C22544A-7EE6-4342-B048-85BDC9FD1C3A}</a:tableStyleId>
              </a:tblPr>
              <a:tblGrid>
                <a:gridCol w="2717800"/>
                <a:gridCol w="2717800"/>
                <a:gridCol w="2717800"/>
              </a:tblGrid>
              <a:tr h="1066800">
                <a:tc>
                  <a:txBody>
                    <a:bodyPr/>
                    <a:lstStyle/>
                    <a:p>
                      <a:r>
                        <a:rPr lang="en-US" dirty="0" smtClean="0"/>
                        <a:t>Entry Level (Level at which they are mastering the essential knowledge)</a:t>
                      </a:r>
                      <a:endParaRPr lang="en-US" dirty="0"/>
                    </a:p>
                  </a:txBody>
                  <a:tcPr/>
                </a:tc>
                <a:tc>
                  <a:txBody>
                    <a:bodyPr/>
                    <a:lstStyle/>
                    <a:p>
                      <a:r>
                        <a:rPr lang="en-US" dirty="0" smtClean="0"/>
                        <a:t>Advanced  Level</a:t>
                      </a:r>
                      <a:endParaRPr lang="en-US" dirty="0"/>
                    </a:p>
                  </a:txBody>
                  <a:tcPr/>
                </a:tc>
                <a:tc>
                  <a:txBody>
                    <a:bodyPr/>
                    <a:lstStyle/>
                    <a:p>
                      <a:r>
                        <a:rPr lang="en-US" dirty="0" smtClean="0"/>
                        <a:t>Most Challenging Level</a:t>
                      </a:r>
                      <a:endParaRPr lang="en-US" dirty="0"/>
                    </a:p>
                  </a:txBody>
                  <a:tcPr/>
                </a:tc>
              </a:tr>
              <a:tr h="4173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multiplication and division are connected.  What is the reoccurring theme seen in both? Create a visual representation to display and explain this reoccurring theme.</a:t>
                      </a:r>
                    </a:p>
                    <a:p>
                      <a:endParaRPr lang="en-US" i="1" dirty="0">
                        <a:solidFill>
                          <a:srgbClr val="FF0000"/>
                        </a:solidFill>
                      </a:endParaRPr>
                    </a:p>
                    <a:p>
                      <a:r>
                        <a:rPr lang="en-US" i="1" dirty="0" smtClean="0">
                          <a:solidFill>
                            <a:srgbClr val="FF0000"/>
                          </a:solidFill>
                        </a:rPr>
                        <a:t>Give</a:t>
                      </a:r>
                      <a:r>
                        <a:rPr lang="en-US" i="1" baseline="0" dirty="0" smtClean="0">
                          <a:solidFill>
                            <a:srgbClr val="FF0000"/>
                          </a:solidFill>
                        </a:rPr>
                        <a:t> Detailed Parameters for representation (poster)</a:t>
                      </a:r>
                      <a:endParaRPr lang="en-US" i="1"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multiplication and division are connected.  What is the reoccurring theme seen in both? Create a visual representation to display and explain this reoccurring theme.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FF0000"/>
                          </a:solidFill>
                        </a:rPr>
                        <a:t>Give</a:t>
                      </a:r>
                      <a:r>
                        <a:rPr lang="en-US" i="1" baseline="0" dirty="0" smtClean="0">
                          <a:solidFill>
                            <a:srgbClr val="FF0000"/>
                          </a:solidFill>
                        </a:rPr>
                        <a:t> Open-Ended Parameters for representation (poster)</a:t>
                      </a:r>
                      <a:endParaRPr lang="en-US" i="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Describe two occupations that would apply multiplication and division in their fields?.</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Create a  real life scenario describing how they would be implemented</a:t>
                      </a:r>
                      <a:r>
                        <a:rPr lang="en-US" sz="1800" kern="1200" baseline="0" dirty="0" smtClean="0">
                          <a:solidFill>
                            <a:schemeClr val="dk1"/>
                          </a:solidFill>
                          <a:effectLst/>
                          <a:latin typeface="+mn-lt"/>
                          <a:ea typeface="+mn-ea"/>
                          <a:cs typeface="+mn-cs"/>
                        </a:rPr>
                        <a:t> in one of those occupations.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2476825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Pre-assessing: Tier it </a:t>
            </a:r>
            <a:endParaRPr lang="en-US" dirty="0"/>
          </a:p>
        </p:txBody>
      </p:sp>
      <p:sp>
        <p:nvSpPr>
          <p:cNvPr id="3" name="Content Placeholder 2"/>
          <p:cNvSpPr>
            <a:spLocks noGrp="1"/>
          </p:cNvSpPr>
          <p:nvPr>
            <p:ph idx="1"/>
          </p:nvPr>
        </p:nvSpPr>
        <p:spPr>
          <a:xfrm>
            <a:off x="457200" y="1981200"/>
            <a:ext cx="8042276" cy="3132668"/>
          </a:xfrm>
        </p:spPr>
        <p:txBody>
          <a:bodyPr>
            <a:normAutofit/>
          </a:bodyPr>
          <a:lstStyle/>
          <a:p>
            <a:pPr marL="0" indent="0" algn="ctr">
              <a:buNone/>
            </a:pPr>
            <a:r>
              <a:rPr lang="en-US" sz="3600" dirty="0" smtClean="0"/>
              <a:t>By the Lesson</a:t>
            </a:r>
          </a:p>
          <a:p>
            <a:pPr marL="0" indent="0" algn="ctr">
              <a:buNone/>
            </a:pPr>
            <a:r>
              <a:rPr lang="en-US" sz="3600" dirty="0" smtClean="0"/>
              <a:t>By the Week</a:t>
            </a:r>
          </a:p>
          <a:p>
            <a:pPr marL="0" indent="0" algn="ctr">
              <a:buNone/>
            </a:pPr>
            <a:r>
              <a:rPr lang="en-US" sz="3600" dirty="0" smtClean="0"/>
              <a:t>By The Unit/Chapter</a:t>
            </a:r>
          </a:p>
          <a:p>
            <a:pPr marL="0" indent="0" algn="ctr">
              <a:buNone/>
            </a:pPr>
            <a:r>
              <a:rPr lang="en-US" sz="3600" dirty="0" smtClean="0"/>
              <a:t>With Acquired or New Knowledge</a:t>
            </a:r>
            <a:endParaRPr lang="en-US" sz="3600" dirty="0"/>
          </a:p>
        </p:txBody>
      </p:sp>
      <p:sp>
        <p:nvSpPr>
          <p:cNvPr id="4" name="Footer Placeholder 2"/>
          <p:cNvSpPr>
            <a:spLocks noGrp="1"/>
          </p:cNvSpPr>
          <p:nvPr>
            <p:ph type="ftr" sz="quarter" idx="11"/>
          </p:nvPr>
        </p:nvSpPr>
        <p:spPr>
          <a:xfrm>
            <a:off x="5464860" y="6248400"/>
            <a:ext cx="3241818" cy="533400"/>
          </a:xfrm>
        </p:spPr>
        <p:txBody>
          <a:bodyPr/>
          <a:lstStyle/>
          <a:p>
            <a:r>
              <a:rPr lang="en-US" sz="1400" b="1" dirty="0" smtClean="0"/>
              <a:t>Courtesy Brulles and Brown, 2014</a:t>
            </a:r>
            <a:endParaRPr lang="en-US" sz="1400" b="1" dirty="0"/>
          </a:p>
        </p:txBody>
      </p:sp>
    </p:spTree>
    <p:extLst>
      <p:ext uri="{BB962C8B-B14F-4D97-AF65-F5344CB8AC3E}">
        <p14:creationId xmlns:p14="http://schemas.microsoft.com/office/powerpoint/2010/main" val="376616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73287">
            <a:off x="6760196" y="116622"/>
            <a:ext cx="1524000" cy="6172200"/>
          </a:xfrm>
        </p:spPr>
        <p:txBody>
          <a:bodyPr vert="vert"/>
          <a:lstStyle/>
          <a:p>
            <a:r>
              <a:rPr lang="en-US" dirty="0" smtClean="0"/>
              <a:t>Extension Menu or </a:t>
            </a:r>
            <a:br>
              <a:rPr lang="en-US" dirty="0" smtClean="0"/>
            </a:br>
            <a:r>
              <a:rPr lang="en-US" dirty="0" smtClean="0"/>
              <a:t>Choice </a:t>
            </a:r>
            <a:r>
              <a:rPr lang="en-US" dirty="0"/>
              <a:t>B</a:t>
            </a:r>
            <a:r>
              <a:rPr lang="en-US" dirty="0" smtClean="0"/>
              <a:t>oard</a:t>
            </a:r>
            <a:endParaRPr lang="en-US" dirty="0"/>
          </a:p>
        </p:txBody>
      </p:sp>
      <p:pic>
        <p:nvPicPr>
          <p:cNvPr id="4" name="Picture 3" descr="Screen Shot 2014-11-12 at 9.05.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4800"/>
            <a:ext cx="4876800" cy="5994801"/>
          </a:xfrm>
          <a:prstGeom prst="rect">
            <a:avLst/>
          </a:prstGeom>
        </p:spPr>
      </p:pic>
    </p:spTree>
    <p:extLst>
      <p:ext uri="{BB962C8B-B14F-4D97-AF65-F5344CB8AC3E}">
        <p14:creationId xmlns:p14="http://schemas.microsoft.com/office/powerpoint/2010/main" val="2916575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Your Turn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457200" indent="-457200">
              <a:buFont typeface="+mj-lt"/>
              <a:buAutoNum type="arabicPeriod"/>
            </a:pPr>
            <a:r>
              <a:rPr lang="en-US" dirty="0">
                <a:solidFill>
                  <a:schemeClr val="accent1"/>
                </a:solidFill>
              </a:rPr>
              <a:t>Analyze the DOK level of the current enrichment task </a:t>
            </a:r>
            <a:r>
              <a:rPr lang="en-US" dirty="0" smtClean="0">
                <a:solidFill>
                  <a:schemeClr val="accent1"/>
                </a:solidFill>
              </a:rPr>
              <a:t> </a:t>
            </a:r>
          </a:p>
          <a:p>
            <a:pPr marL="457200" indent="-457200">
              <a:buFont typeface="+mj-lt"/>
              <a:buAutoNum type="arabicPeriod"/>
            </a:pPr>
            <a:r>
              <a:rPr lang="en-US" dirty="0" smtClean="0">
                <a:solidFill>
                  <a:schemeClr val="accent1"/>
                </a:solidFill>
              </a:rPr>
              <a:t>Determine </a:t>
            </a:r>
            <a:r>
              <a:rPr lang="en-US" dirty="0">
                <a:solidFill>
                  <a:schemeClr val="accent1"/>
                </a:solidFill>
              </a:rPr>
              <a:t>what standards coincide with this task</a:t>
            </a:r>
          </a:p>
          <a:p>
            <a:pPr lvl="1"/>
            <a:r>
              <a:rPr lang="en-US" sz="2000" dirty="0">
                <a:solidFill>
                  <a:schemeClr val="accent1"/>
                </a:solidFill>
              </a:rPr>
              <a:t>Essential Knowledge/Power Standard</a:t>
            </a:r>
          </a:p>
          <a:p>
            <a:pPr lvl="1"/>
            <a:r>
              <a:rPr lang="en-US" sz="2000" dirty="0">
                <a:solidFill>
                  <a:schemeClr val="accent1"/>
                </a:solidFill>
              </a:rPr>
              <a:t>Important knowledge/Nice to Know</a:t>
            </a:r>
          </a:p>
          <a:p>
            <a:pPr marL="457200" indent="-457200">
              <a:buFont typeface="+mj-lt"/>
              <a:buAutoNum type="arabicPeriod"/>
            </a:pPr>
            <a:r>
              <a:rPr lang="en-US" dirty="0">
                <a:solidFill>
                  <a:schemeClr val="accent1"/>
                </a:solidFill>
              </a:rPr>
              <a:t>Adjust the enrichment task to reflect DOK Level 2 or above</a:t>
            </a:r>
          </a:p>
          <a:p>
            <a:pPr marL="457200" indent="-457200">
              <a:buFont typeface="+mj-lt"/>
              <a:buAutoNum type="arabicPeriod"/>
            </a:pPr>
            <a:r>
              <a:rPr lang="en-US" dirty="0">
                <a:solidFill>
                  <a:schemeClr val="accent1"/>
                </a:solidFill>
              </a:rPr>
              <a:t>Use the Continuum of Complexity, to develop tiers for the task</a:t>
            </a:r>
          </a:p>
          <a:p>
            <a:pPr lvl="1"/>
            <a:r>
              <a:rPr lang="en-US" sz="2000" dirty="0">
                <a:solidFill>
                  <a:schemeClr val="accent1"/>
                </a:solidFill>
              </a:rPr>
              <a:t>Entry Level</a:t>
            </a:r>
          </a:p>
          <a:p>
            <a:pPr lvl="1"/>
            <a:r>
              <a:rPr lang="en-US" sz="2000" dirty="0">
                <a:solidFill>
                  <a:schemeClr val="accent1"/>
                </a:solidFill>
              </a:rPr>
              <a:t>Advanced Level</a:t>
            </a:r>
          </a:p>
          <a:p>
            <a:pPr lvl="1"/>
            <a:r>
              <a:rPr lang="en-US" sz="2000" dirty="0">
                <a:solidFill>
                  <a:schemeClr val="accent1"/>
                </a:solidFill>
              </a:rPr>
              <a:t>Most Challenging Level</a:t>
            </a:r>
          </a:p>
          <a:p>
            <a:endParaRPr lang="en-US" dirty="0"/>
          </a:p>
        </p:txBody>
      </p:sp>
    </p:spTree>
    <p:extLst>
      <p:ext uri="{BB962C8B-B14F-4D97-AF65-F5344CB8AC3E}">
        <p14:creationId xmlns:p14="http://schemas.microsoft.com/office/powerpoint/2010/main" val="3238306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Self Reflection</a:t>
            </a:r>
            <a:br>
              <a:rPr lang="en-US" b="1" dirty="0" smtClean="0"/>
            </a:br>
            <a:r>
              <a:rPr lang="en-US" b="1" dirty="0" smtClean="0"/>
              <a:t>How do you learn?</a:t>
            </a:r>
            <a:endParaRPr lang="en-US" b="1" dirty="0"/>
          </a:p>
        </p:txBody>
      </p:sp>
      <p:pic>
        <p:nvPicPr>
          <p:cNvPr id="4" name="Picture 3" descr="Screen Shot 2014-10-16 at 5.37.14 PM.png"/>
          <p:cNvPicPr>
            <a:picLocks noChangeAspect="1"/>
          </p:cNvPicPr>
          <p:nvPr/>
        </p:nvPicPr>
        <p:blipFill rotWithShape="1">
          <a:blip r:embed="rId2">
            <a:extLst>
              <a:ext uri="{28A0092B-C50C-407E-A947-70E740481C1C}">
                <a14:useLocalDpi xmlns:a14="http://schemas.microsoft.com/office/drawing/2010/main" val="0"/>
              </a:ext>
            </a:extLst>
          </a:blip>
          <a:srcRect t="3439" r="3534" b="3895"/>
          <a:stretch/>
        </p:blipFill>
        <p:spPr>
          <a:xfrm>
            <a:off x="1219200" y="1524000"/>
            <a:ext cx="6618099" cy="4591879"/>
          </a:xfrm>
          <a:prstGeom prst="rect">
            <a:avLst/>
          </a:prstGeom>
        </p:spPr>
      </p:pic>
      <p:sp>
        <p:nvSpPr>
          <p:cNvPr id="5" name="Footer Placeholder 2"/>
          <p:cNvSpPr>
            <a:spLocks noGrp="1"/>
          </p:cNvSpPr>
          <p:nvPr>
            <p:ph type="ftr" sz="quarter" idx="11"/>
          </p:nvPr>
        </p:nvSpPr>
        <p:spPr>
          <a:xfrm>
            <a:off x="5464860" y="6248400"/>
            <a:ext cx="3241818" cy="533400"/>
          </a:xfrm>
        </p:spPr>
        <p:txBody>
          <a:bodyPr/>
          <a:lstStyle/>
          <a:p>
            <a:r>
              <a:rPr lang="en-US" sz="1400" b="1" dirty="0" smtClean="0"/>
              <a:t>Courtesy Brulles and Brown, 2014</a:t>
            </a:r>
            <a:endParaRPr lang="en-US" sz="1400" b="1" dirty="0"/>
          </a:p>
        </p:txBody>
      </p:sp>
    </p:spTree>
    <p:extLst>
      <p:ext uri="{BB962C8B-B14F-4D97-AF65-F5344CB8AC3E}">
        <p14:creationId xmlns:p14="http://schemas.microsoft.com/office/powerpoint/2010/main" val="137195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3545" y="6429"/>
            <a:ext cx="4432110" cy="6851571"/>
          </a:xfrm>
          <a:prstGeom prst="rect">
            <a:avLst/>
          </a:prstGeom>
        </p:spPr>
      </p:pic>
    </p:spTree>
    <p:extLst>
      <p:ext uri="{BB962C8B-B14F-4D97-AF65-F5344CB8AC3E}">
        <p14:creationId xmlns:p14="http://schemas.microsoft.com/office/powerpoint/2010/main" val="2583542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22157"/>
          </a:xfrm>
        </p:spPr>
        <p:txBody>
          <a:bodyPr/>
          <a:lstStyle/>
          <a:p>
            <a:r>
              <a:rPr lang="en-US" b="1" dirty="0" smtClean="0"/>
              <a:t>Self Reflection Tools</a:t>
            </a:r>
            <a:endParaRPr lang="en-US" b="1" dirty="0"/>
          </a:p>
        </p:txBody>
      </p:sp>
      <p:sp>
        <p:nvSpPr>
          <p:cNvPr id="4" name="Footer Placeholder 2"/>
          <p:cNvSpPr>
            <a:spLocks noGrp="1"/>
          </p:cNvSpPr>
          <p:nvPr>
            <p:ph type="ftr" sz="quarter" idx="11"/>
          </p:nvPr>
        </p:nvSpPr>
        <p:spPr>
          <a:xfrm>
            <a:off x="4024951" y="6343934"/>
            <a:ext cx="3241818" cy="533400"/>
          </a:xfrm>
        </p:spPr>
        <p:txBody>
          <a:bodyPr/>
          <a:lstStyle/>
          <a:p>
            <a:r>
              <a:rPr lang="en-US" sz="1400" b="1" dirty="0" smtClean="0"/>
              <a:t>Courtesy Brulles and Brown, 2014</a:t>
            </a:r>
            <a:endParaRPr lang="en-US" sz="1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9842"/>
            <a:ext cx="2014181" cy="311371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751" y="3658109"/>
            <a:ext cx="1981200" cy="306272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898705"/>
            <a:ext cx="1981199" cy="306272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0956" y="3608881"/>
            <a:ext cx="2013044" cy="3111952"/>
          </a:xfrm>
          <a:prstGeom prst="rect">
            <a:avLst/>
          </a:prstGeom>
        </p:spPr>
      </p:pic>
    </p:spTree>
    <p:extLst>
      <p:ext uri="{BB962C8B-B14F-4D97-AF65-F5344CB8AC3E}">
        <p14:creationId xmlns:p14="http://schemas.microsoft.com/office/powerpoint/2010/main" val="95898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According to Chapter 4</a:t>
            </a:r>
            <a:endParaRPr lang="en-US" dirty="0"/>
          </a:p>
        </p:txBody>
      </p:sp>
      <p:sp>
        <p:nvSpPr>
          <p:cNvPr id="3" name="Content Placeholder 2"/>
          <p:cNvSpPr>
            <a:spLocks noGrp="1"/>
          </p:cNvSpPr>
          <p:nvPr>
            <p:ph idx="1"/>
          </p:nvPr>
        </p:nvSpPr>
        <p:spPr/>
        <p:txBody>
          <a:bodyPr>
            <a:normAutofit/>
          </a:bodyPr>
          <a:lstStyle/>
          <a:p>
            <a:r>
              <a:rPr lang="en-US" sz="3600" dirty="0" smtClean="0">
                <a:solidFill>
                  <a:srgbClr val="6076B4"/>
                </a:solidFill>
              </a:rPr>
              <a:t>4.1 – General Purpose</a:t>
            </a:r>
          </a:p>
          <a:p>
            <a:endParaRPr lang="en-US" sz="3600" dirty="0" smtClean="0">
              <a:solidFill>
                <a:srgbClr val="6076B4"/>
              </a:solidFill>
            </a:endParaRPr>
          </a:p>
          <a:p>
            <a:r>
              <a:rPr lang="en-US" sz="3600" dirty="0" smtClean="0">
                <a:solidFill>
                  <a:srgbClr val="6076B4"/>
                </a:solidFill>
              </a:rPr>
              <a:t>4.4 – Flexibility of LEA</a:t>
            </a:r>
          </a:p>
          <a:p>
            <a:endParaRPr lang="en-US" sz="3600" dirty="0" smtClean="0">
              <a:solidFill>
                <a:srgbClr val="6076B4"/>
              </a:solidFill>
            </a:endParaRPr>
          </a:p>
          <a:p>
            <a:r>
              <a:rPr lang="en-US" sz="3600" dirty="0" smtClean="0">
                <a:solidFill>
                  <a:srgbClr val="6076B4"/>
                </a:solidFill>
              </a:rPr>
              <a:t>4.11 – Challenge students to achieve at the highest level possible</a:t>
            </a:r>
            <a:endParaRPr lang="en-US" sz="3600" dirty="0">
              <a:solidFill>
                <a:srgbClr val="6076B4"/>
              </a:solidFill>
            </a:endParaRPr>
          </a:p>
        </p:txBody>
      </p:sp>
    </p:spTree>
    <p:extLst>
      <p:ext uri="{BB962C8B-B14F-4D97-AF65-F5344CB8AC3E}">
        <p14:creationId xmlns:p14="http://schemas.microsoft.com/office/powerpoint/2010/main" val="2058328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Questions or Concerns</a:t>
            </a:r>
            <a:endParaRPr lang="en-US" dirty="0"/>
          </a:p>
        </p:txBody>
      </p:sp>
      <p:sp>
        <p:nvSpPr>
          <p:cNvPr id="4" name="Content Placeholder 3"/>
          <p:cNvSpPr>
            <a:spLocks noGrp="1"/>
          </p:cNvSpPr>
          <p:nvPr>
            <p:ph sz="half" idx="2"/>
          </p:nvPr>
        </p:nvSpPr>
        <p:spPr>
          <a:xfrm>
            <a:off x="4648200" y="4267200"/>
            <a:ext cx="4038600" cy="2392363"/>
          </a:xfrm>
        </p:spPr>
        <p:txBody>
          <a:bodyPr/>
          <a:lstStyle/>
          <a:p>
            <a:pPr marL="0" indent="0">
              <a:buNone/>
            </a:pPr>
            <a:r>
              <a:rPr lang="en-US" dirty="0" smtClean="0"/>
              <a:t>Cheryl Everett</a:t>
            </a:r>
          </a:p>
          <a:p>
            <a:pPr marL="0" indent="0">
              <a:buNone/>
            </a:pPr>
            <a:r>
              <a:rPr lang="en-US" dirty="0" smtClean="0"/>
              <a:t>Chester County Intermediate Unit</a:t>
            </a:r>
          </a:p>
          <a:p>
            <a:pPr marL="0" indent="0">
              <a:buNone/>
            </a:pPr>
            <a:r>
              <a:rPr lang="en-US" dirty="0" smtClean="0">
                <a:hlinkClick r:id="rId3"/>
              </a:rPr>
              <a:t>cheryle@cciu.org</a:t>
            </a:r>
            <a:endParaRPr lang="en-US" dirty="0" smtClean="0"/>
          </a:p>
          <a:p>
            <a:pPr marL="0" indent="0">
              <a:buNone/>
            </a:pPr>
            <a:endParaRPr lang="en-US" dirty="0"/>
          </a:p>
          <a:p>
            <a:pPr marL="0" indent="0">
              <a:buNone/>
            </a:pPr>
            <a:endParaRPr lang="en-US" dirty="0"/>
          </a:p>
        </p:txBody>
      </p:sp>
      <p:sp>
        <p:nvSpPr>
          <p:cNvPr id="5" name="Content Placeholder 4"/>
          <p:cNvSpPr>
            <a:spLocks noGrp="1"/>
          </p:cNvSpPr>
          <p:nvPr>
            <p:ph sz="quarter" idx="13"/>
          </p:nvPr>
        </p:nvSpPr>
        <p:spPr>
          <a:xfrm>
            <a:off x="381000" y="4343400"/>
            <a:ext cx="4041648" cy="2316480"/>
          </a:xfrm>
        </p:spPr>
        <p:txBody>
          <a:bodyPr/>
          <a:lstStyle/>
          <a:p>
            <a:pPr marL="0" indent="0">
              <a:buNone/>
            </a:pPr>
            <a:r>
              <a:rPr lang="en-US" dirty="0" smtClean="0"/>
              <a:t>Tanya </a:t>
            </a:r>
            <a:r>
              <a:rPr lang="en-US" dirty="0" err="1" smtClean="0"/>
              <a:t>Morret</a:t>
            </a:r>
            <a:endParaRPr lang="en-US" dirty="0" smtClean="0"/>
          </a:p>
          <a:p>
            <a:pPr marL="0" indent="0">
              <a:buNone/>
            </a:pPr>
            <a:r>
              <a:rPr lang="en-US" dirty="0" smtClean="0"/>
              <a:t>Capital Area Intermediate Unit</a:t>
            </a:r>
          </a:p>
          <a:p>
            <a:pPr marL="0" indent="0">
              <a:buNone/>
            </a:pPr>
            <a:r>
              <a:rPr lang="en-US" dirty="0" smtClean="0">
                <a:hlinkClick r:id="rId4"/>
              </a:rPr>
              <a:t>tmorret@caiu.org</a:t>
            </a:r>
            <a:endParaRPr lang="en-US" dirty="0" smtClean="0"/>
          </a:p>
          <a:p>
            <a:pPr marL="0" indent="0">
              <a:buNone/>
            </a:pPr>
            <a:endParaRPr lang="en-US" dirty="0"/>
          </a:p>
        </p:txBody>
      </p:sp>
      <p:pic>
        <p:nvPicPr>
          <p:cNvPr id="6" name="Picture 5"/>
          <p:cNvPicPr>
            <a:picLocks noChangeAspect="1"/>
          </p:cNvPicPr>
          <p:nvPr/>
        </p:nvPicPr>
        <p:blipFill>
          <a:blip r:embed="rId5"/>
          <a:stretch>
            <a:fillRect/>
          </a:stretch>
        </p:blipFill>
        <p:spPr>
          <a:xfrm>
            <a:off x="1981200" y="990599"/>
            <a:ext cx="4343400" cy="2879863"/>
          </a:xfrm>
          <a:prstGeom prst="rect">
            <a:avLst/>
          </a:prstGeom>
        </p:spPr>
      </p:pic>
      <p:sp>
        <p:nvSpPr>
          <p:cNvPr id="7" name="TextBox 6"/>
          <p:cNvSpPr txBox="1"/>
          <p:nvPr/>
        </p:nvSpPr>
        <p:spPr>
          <a:xfrm>
            <a:off x="6324600" y="3657600"/>
            <a:ext cx="2362200" cy="246221"/>
          </a:xfrm>
          <a:prstGeom prst="rect">
            <a:avLst/>
          </a:prstGeom>
          <a:noFill/>
        </p:spPr>
        <p:txBody>
          <a:bodyPr wrap="square" rtlCol="0">
            <a:spAutoFit/>
          </a:bodyPr>
          <a:lstStyle/>
          <a:p>
            <a:r>
              <a:rPr lang="en-US" sz="1000" dirty="0" err="1"/>
              <a:t>i</a:t>
            </a:r>
            <a:r>
              <a:rPr lang="en-US" sz="1000" dirty="0" err="1" smtClean="0"/>
              <a:t>studyincanada.com</a:t>
            </a:r>
            <a:endParaRPr lang="en-US" sz="1000" dirty="0"/>
          </a:p>
        </p:txBody>
      </p:sp>
    </p:spTree>
    <p:extLst>
      <p:ext uri="{BB962C8B-B14F-4D97-AF65-F5344CB8AC3E}">
        <p14:creationId xmlns:p14="http://schemas.microsoft.com/office/powerpoint/2010/main" val="2707753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4400" b="1" dirty="0" smtClean="0"/>
              <a:t>According to Chapter 16</a:t>
            </a:r>
            <a:endParaRPr lang="en-US" sz="4400" b="1" dirty="0"/>
          </a:p>
        </p:txBody>
      </p:sp>
      <p:sp>
        <p:nvSpPr>
          <p:cNvPr id="3" name="Content Placeholder 2"/>
          <p:cNvSpPr>
            <a:spLocks noGrp="1"/>
          </p:cNvSpPr>
          <p:nvPr>
            <p:ph idx="1"/>
          </p:nvPr>
        </p:nvSpPr>
        <p:spPr>
          <a:xfrm>
            <a:off x="457200" y="1295400"/>
            <a:ext cx="8229600" cy="5105400"/>
          </a:xfrm>
        </p:spPr>
        <p:txBody>
          <a:bodyPr>
            <a:normAutofit/>
          </a:bodyPr>
          <a:lstStyle/>
          <a:p>
            <a:r>
              <a:rPr lang="en-US" sz="2800" dirty="0" smtClean="0">
                <a:solidFill>
                  <a:srgbClr val="6076B4"/>
                </a:solidFill>
              </a:rPr>
              <a:t>Options for Educational Placement (Service, not a Location)</a:t>
            </a:r>
          </a:p>
          <a:p>
            <a:pPr lvl="1"/>
            <a:r>
              <a:rPr lang="en-US" sz="2800" dirty="0" smtClean="0">
                <a:solidFill>
                  <a:srgbClr val="6076B4"/>
                </a:solidFill>
              </a:rPr>
              <a:t>Acceleration </a:t>
            </a:r>
          </a:p>
          <a:p>
            <a:pPr lvl="1"/>
            <a:r>
              <a:rPr lang="en-US" sz="2800" dirty="0" smtClean="0">
                <a:solidFill>
                  <a:srgbClr val="6076B4"/>
                </a:solidFill>
              </a:rPr>
              <a:t>Enrichment</a:t>
            </a:r>
          </a:p>
          <a:p>
            <a:pPr lvl="1"/>
            <a:r>
              <a:rPr lang="en-US" sz="2800" dirty="0" smtClean="0">
                <a:solidFill>
                  <a:srgbClr val="6076B4"/>
                </a:solidFill>
              </a:rPr>
              <a:t>Combination of both</a:t>
            </a:r>
          </a:p>
          <a:p>
            <a:r>
              <a:rPr lang="en-US" sz="2600" dirty="0" smtClean="0">
                <a:solidFill>
                  <a:srgbClr val="6076B4"/>
                </a:solidFill>
              </a:rPr>
              <a:t>Gifted Guidelines state that enrichment is: </a:t>
            </a:r>
          </a:p>
          <a:p>
            <a:pPr marL="0" indent="0">
              <a:buNone/>
            </a:pPr>
            <a:r>
              <a:rPr lang="en-US" sz="2600" dirty="0" smtClean="0">
                <a:solidFill>
                  <a:srgbClr val="6076B4"/>
                </a:solidFill>
              </a:rPr>
              <a:t> “</a:t>
            </a:r>
            <a:r>
              <a:rPr lang="en-US" sz="2600" b="1" i="1" dirty="0" smtClean="0">
                <a:solidFill>
                  <a:srgbClr val="6076B4"/>
                </a:solidFill>
              </a:rPr>
              <a:t>In</a:t>
            </a:r>
            <a:r>
              <a:rPr lang="en-US" sz="2600" b="1" i="1" dirty="0">
                <a:solidFill>
                  <a:srgbClr val="6076B4"/>
                </a:solidFill>
              </a:rPr>
              <a:t>-depth learning experiences that provide interaction with new ideas, skills and topics that enhance the curriculum. These experiences are based upon individual student strengths, interests and needs</a:t>
            </a:r>
            <a:r>
              <a:rPr lang="en-US" sz="2600" b="1" i="1" dirty="0" smtClean="0">
                <a:solidFill>
                  <a:srgbClr val="6076B4"/>
                </a:solidFill>
              </a:rPr>
              <a:t>.”</a:t>
            </a:r>
            <a:endParaRPr lang="en-US" sz="2600" b="1" i="1" dirty="0">
              <a:solidFill>
                <a:srgbClr val="6076B4"/>
              </a:solidFill>
            </a:endParaRPr>
          </a:p>
        </p:txBody>
      </p:sp>
    </p:spTree>
    <p:extLst>
      <p:ext uri="{BB962C8B-B14F-4D97-AF65-F5344CB8AC3E}">
        <p14:creationId xmlns:p14="http://schemas.microsoft.com/office/powerpoint/2010/main" val="324696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2" name="Rectangle 1"/>
          <p:cNvSpPr/>
          <p:nvPr/>
        </p:nvSpPr>
        <p:spPr>
          <a:xfrm>
            <a:off x="685800" y="2209800"/>
            <a:ext cx="7696200" cy="1752600"/>
          </a:xfrm>
          <a:prstGeom prst="rect">
            <a:avLst/>
          </a:prstGeom>
          <a:solidFill>
            <a:schemeClr val="tx1">
              <a:lumMod val="8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685800" y="609600"/>
            <a:ext cx="7696200" cy="1600200"/>
          </a:xfrm>
          <a:prstGeom prst="rect">
            <a:avLst/>
          </a:prstGeom>
          <a:solidFill>
            <a:srgbClr val="7FD13B">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23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2" name="Rectangle 1"/>
          <p:cNvSpPr/>
          <p:nvPr/>
        </p:nvSpPr>
        <p:spPr>
          <a:xfrm>
            <a:off x="2819400" y="2615854"/>
            <a:ext cx="2999539" cy="707886"/>
          </a:xfrm>
          <a:prstGeom prst="rect">
            <a:avLst/>
          </a:prstGeom>
          <a:noFill/>
        </p:spPr>
        <p:txBody>
          <a:bodyPr wrap="none" lIns="91440" tIns="45720" rIns="91440" bIns="45720">
            <a:spAutoFit/>
          </a:bodyPr>
          <a:lstStyle/>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Enrichment</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4"/>
          <p:cNvSpPr/>
          <p:nvPr/>
        </p:nvSpPr>
        <p:spPr>
          <a:xfrm>
            <a:off x="685800" y="2209800"/>
            <a:ext cx="7696200" cy="1752600"/>
          </a:xfrm>
          <a:prstGeom prst="rect">
            <a:avLst/>
          </a:prstGeom>
          <a:solidFill>
            <a:schemeClr val="tx1">
              <a:lumMod val="8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85800" y="609600"/>
            <a:ext cx="7696200" cy="1600200"/>
          </a:xfrm>
          <a:prstGeom prst="rect">
            <a:avLst/>
          </a:prstGeom>
          <a:solidFill>
            <a:srgbClr val="7FD13B">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55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enrichment look like in the classroom?</a:t>
            </a:r>
            <a:endParaRPr lang="en-US" dirty="0"/>
          </a:p>
        </p:txBody>
      </p:sp>
      <p:sp>
        <p:nvSpPr>
          <p:cNvPr id="3" name="Content Placeholder 2"/>
          <p:cNvSpPr>
            <a:spLocks noGrp="1"/>
          </p:cNvSpPr>
          <p:nvPr>
            <p:ph idx="1"/>
          </p:nvPr>
        </p:nvSpPr>
        <p:spPr>
          <a:xfrm>
            <a:off x="457200" y="1828800"/>
            <a:ext cx="8229600" cy="4876800"/>
          </a:xfrm>
        </p:spPr>
        <p:txBody>
          <a:bodyPr/>
          <a:lstStyle/>
          <a:p>
            <a:r>
              <a:rPr lang="en-US" b="1" dirty="0" err="1" smtClean="0">
                <a:solidFill>
                  <a:srgbClr val="6076B4"/>
                </a:solidFill>
              </a:rPr>
              <a:t>Marzano</a:t>
            </a:r>
            <a:r>
              <a:rPr lang="en-US" b="1" dirty="0" smtClean="0">
                <a:solidFill>
                  <a:srgbClr val="6076B4"/>
                </a:solidFill>
              </a:rPr>
              <a:t>  -  Extended Learning</a:t>
            </a:r>
          </a:p>
          <a:p>
            <a:pPr lvl="1"/>
            <a:r>
              <a:rPr lang="en-US" sz="1800" dirty="0" smtClean="0">
                <a:solidFill>
                  <a:srgbClr val="6076B4"/>
                </a:solidFill>
              </a:rPr>
              <a:t>Focus on the 8 most common thinking skills:  classifying/categorizing, inductive thinking, deductive thinking, compare/contrast, constructing support, error analysis, abstracting, and analyzing perspectives</a:t>
            </a:r>
          </a:p>
          <a:p>
            <a:r>
              <a:rPr lang="en-US" b="1" dirty="0" smtClean="0">
                <a:solidFill>
                  <a:srgbClr val="6076B4"/>
                </a:solidFill>
              </a:rPr>
              <a:t>John Hattie - </a:t>
            </a:r>
            <a:r>
              <a:rPr lang="en-US" b="1" i="1" dirty="0" smtClean="0">
                <a:solidFill>
                  <a:srgbClr val="6076B4"/>
                </a:solidFill>
              </a:rPr>
              <a:t>Piagetian </a:t>
            </a:r>
            <a:r>
              <a:rPr lang="en-US" b="1" dirty="0" smtClean="0">
                <a:solidFill>
                  <a:srgbClr val="6076B4"/>
                </a:solidFill>
              </a:rPr>
              <a:t> Programs</a:t>
            </a:r>
          </a:p>
          <a:p>
            <a:pPr lvl="1"/>
            <a:r>
              <a:rPr lang="en-US" i="1" dirty="0">
                <a:solidFill>
                  <a:srgbClr val="6076B4"/>
                </a:solidFill>
              </a:rPr>
              <a:t> </a:t>
            </a:r>
            <a:r>
              <a:rPr lang="en-US" sz="1800" i="1" dirty="0">
                <a:solidFill>
                  <a:srgbClr val="6076B4"/>
                </a:solidFill>
              </a:rPr>
              <a:t>Focus on the thinking processes rather than the outcomes and do not impose the adult thinking process on to children</a:t>
            </a:r>
            <a:r>
              <a:rPr lang="en-US" sz="1800" i="1" dirty="0" smtClean="0">
                <a:solidFill>
                  <a:srgbClr val="6076B4"/>
                </a:solidFill>
              </a:rPr>
              <a:t>.</a:t>
            </a:r>
          </a:p>
          <a:p>
            <a:r>
              <a:rPr lang="en-US" b="1" i="1" dirty="0" smtClean="0">
                <a:solidFill>
                  <a:srgbClr val="6076B4"/>
                </a:solidFill>
              </a:rPr>
              <a:t>Doug Reeves –Top Four</a:t>
            </a:r>
            <a:endParaRPr lang="en-US" i="1" dirty="0" smtClean="0">
              <a:solidFill>
                <a:srgbClr val="6076B4"/>
              </a:solidFill>
            </a:endParaRPr>
          </a:p>
          <a:p>
            <a:pPr lvl="1"/>
            <a:r>
              <a:rPr lang="en-US" sz="1800" i="1" dirty="0" smtClean="0">
                <a:solidFill>
                  <a:srgbClr val="6076B4"/>
                </a:solidFill>
              </a:rPr>
              <a:t>Writing/ Note taking </a:t>
            </a:r>
          </a:p>
          <a:p>
            <a:pPr lvl="1"/>
            <a:r>
              <a:rPr lang="en-US" sz="1800" i="1" dirty="0" smtClean="0">
                <a:solidFill>
                  <a:srgbClr val="6076B4"/>
                </a:solidFill>
              </a:rPr>
              <a:t>Recognizing Student Achievement</a:t>
            </a:r>
          </a:p>
          <a:p>
            <a:pPr lvl="1"/>
            <a:r>
              <a:rPr lang="en-US" sz="1800" i="1" dirty="0" smtClean="0">
                <a:solidFill>
                  <a:srgbClr val="6076B4"/>
                </a:solidFill>
              </a:rPr>
              <a:t> Engaging Classroom</a:t>
            </a:r>
          </a:p>
          <a:p>
            <a:pPr lvl="1"/>
            <a:r>
              <a:rPr lang="en-US" sz="1800" i="1" dirty="0" smtClean="0">
                <a:solidFill>
                  <a:srgbClr val="6076B4"/>
                </a:solidFill>
              </a:rPr>
              <a:t> Deep Questioning</a:t>
            </a:r>
            <a:endParaRPr lang="en-US" sz="1800" dirty="0">
              <a:solidFill>
                <a:srgbClr val="6076B4"/>
              </a:solidFill>
            </a:endParaRPr>
          </a:p>
        </p:txBody>
      </p:sp>
    </p:spTree>
    <p:extLst>
      <p:ext uri="{BB962C8B-B14F-4D97-AF65-F5344CB8AC3E}">
        <p14:creationId xmlns:p14="http://schemas.microsoft.com/office/powerpoint/2010/main" val="1927687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normAutofit lnSpcReduction="10000"/>
          </a:bodyPr>
          <a:lstStyle/>
          <a:p>
            <a:pPr marL="0" indent="0">
              <a:buNone/>
            </a:pPr>
            <a:r>
              <a:rPr lang="en-US" dirty="0">
                <a:solidFill>
                  <a:srgbClr val="6076B4"/>
                </a:solidFill>
              </a:rPr>
              <a:t>Chose </a:t>
            </a:r>
            <a:r>
              <a:rPr lang="en-US" dirty="0" smtClean="0">
                <a:solidFill>
                  <a:srgbClr val="6076B4"/>
                </a:solidFill>
              </a:rPr>
              <a:t>one of the following prompts </a:t>
            </a:r>
            <a:r>
              <a:rPr lang="en-US" dirty="0">
                <a:solidFill>
                  <a:srgbClr val="6076B4"/>
                </a:solidFill>
              </a:rPr>
              <a:t>to complete and be prepared to share </a:t>
            </a:r>
            <a:r>
              <a:rPr lang="en-US" dirty="0" smtClean="0">
                <a:solidFill>
                  <a:srgbClr val="6076B4"/>
                </a:solidFill>
              </a:rPr>
              <a:t>out in a Whip Around/Pass.</a:t>
            </a:r>
            <a:endParaRPr lang="en-US" dirty="0">
              <a:solidFill>
                <a:srgbClr val="6076B4"/>
              </a:solidFill>
            </a:endParaRPr>
          </a:p>
          <a:p>
            <a:pPr marL="0" indent="0">
              <a:buNone/>
            </a:pPr>
            <a:endParaRPr lang="en-US" dirty="0" smtClean="0">
              <a:solidFill>
                <a:srgbClr val="6076B4"/>
              </a:solidFill>
            </a:endParaRPr>
          </a:p>
          <a:p>
            <a:r>
              <a:rPr lang="en-US" dirty="0" smtClean="0">
                <a:solidFill>
                  <a:srgbClr val="6076B4"/>
                </a:solidFill>
              </a:rPr>
              <a:t>Enrichment </a:t>
            </a:r>
            <a:r>
              <a:rPr lang="en-US" dirty="0">
                <a:solidFill>
                  <a:srgbClr val="6076B4"/>
                </a:solidFill>
              </a:rPr>
              <a:t>is…</a:t>
            </a:r>
          </a:p>
          <a:p>
            <a:r>
              <a:rPr lang="en-US" dirty="0">
                <a:solidFill>
                  <a:srgbClr val="6076B4"/>
                </a:solidFill>
              </a:rPr>
              <a:t>When you enrich in a classroom for all students you….</a:t>
            </a:r>
          </a:p>
          <a:p>
            <a:r>
              <a:rPr lang="en-US" dirty="0">
                <a:solidFill>
                  <a:srgbClr val="6076B4"/>
                </a:solidFill>
              </a:rPr>
              <a:t>Enrichment looks like</a:t>
            </a:r>
            <a:r>
              <a:rPr lang="en-US" dirty="0" smtClean="0">
                <a:solidFill>
                  <a:srgbClr val="6076B4"/>
                </a:solidFill>
              </a:rPr>
              <a:t>….</a:t>
            </a:r>
          </a:p>
          <a:p>
            <a:r>
              <a:rPr lang="en-US" dirty="0" smtClean="0">
                <a:solidFill>
                  <a:srgbClr val="6076B4"/>
                </a:solidFill>
              </a:rPr>
              <a:t>Participant choice…</a:t>
            </a:r>
          </a:p>
          <a:p>
            <a:pPr marL="0" indent="0">
              <a:buNone/>
            </a:pPr>
            <a:endParaRPr lang="en-US" dirty="0"/>
          </a:p>
        </p:txBody>
      </p:sp>
      <p:pic>
        <p:nvPicPr>
          <p:cNvPr id="4" name="Picture 3"/>
          <p:cNvPicPr>
            <a:picLocks noChangeAspect="1"/>
          </p:cNvPicPr>
          <p:nvPr/>
        </p:nvPicPr>
        <p:blipFill>
          <a:blip r:embed="rId3"/>
          <a:stretch>
            <a:fillRect/>
          </a:stretch>
        </p:blipFill>
        <p:spPr>
          <a:xfrm>
            <a:off x="2667000" y="381000"/>
            <a:ext cx="3924300" cy="2070100"/>
          </a:xfrm>
          <a:prstGeom prst="rect">
            <a:avLst/>
          </a:prstGeom>
        </p:spPr>
      </p:pic>
      <p:sp>
        <p:nvSpPr>
          <p:cNvPr id="6" name="TextBox 5"/>
          <p:cNvSpPr txBox="1"/>
          <p:nvPr/>
        </p:nvSpPr>
        <p:spPr>
          <a:xfrm>
            <a:off x="5638800" y="6477000"/>
            <a:ext cx="3276600" cy="246221"/>
          </a:xfrm>
          <a:prstGeom prst="rect">
            <a:avLst/>
          </a:prstGeom>
          <a:noFill/>
        </p:spPr>
        <p:txBody>
          <a:bodyPr wrap="square" rtlCol="0">
            <a:spAutoFit/>
          </a:bodyPr>
          <a:lstStyle/>
          <a:p>
            <a:r>
              <a:rPr lang="en-US" sz="1000" dirty="0">
                <a:hlinkClick r:id="rId4"/>
              </a:rPr>
              <a:t>msfalconesenrichmentclass.blogspot.com</a:t>
            </a:r>
            <a:endParaRPr lang="en-US" sz="1000" dirty="0"/>
          </a:p>
        </p:txBody>
      </p:sp>
    </p:spTree>
    <p:extLst>
      <p:ext uri="{BB962C8B-B14F-4D97-AF65-F5344CB8AC3E}">
        <p14:creationId xmlns:p14="http://schemas.microsoft.com/office/powerpoint/2010/main" val="40033454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2030</TotalTime>
  <Words>1778</Words>
  <Application>Microsoft Office PowerPoint</Application>
  <PresentationFormat>On-screen Show (4:3)</PresentationFormat>
  <Paragraphs>308</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Executive</vt:lpstr>
      <vt:lpstr>Enrichment…It is not just for gifted anymore.</vt:lpstr>
      <vt:lpstr>Enrichment</vt:lpstr>
      <vt:lpstr>Look Similar/Familiar?</vt:lpstr>
      <vt:lpstr>According to Chapter 4</vt:lpstr>
      <vt:lpstr>According to Chapter 16</vt:lpstr>
      <vt:lpstr>PowerPoint Presentation</vt:lpstr>
      <vt:lpstr>PowerPoint Presentation</vt:lpstr>
      <vt:lpstr>What does enrichment look like in the classroom?</vt:lpstr>
      <vt:lpstr>PowerPoint Presentation</vt:lpstr>
      <vt:lpstr>Enrichment</vt:lpstr>
      <vt:lpstr>21st Century Student Outcomes  and Support systems</vt:lpstr>
      <vt:lpstr>Webb’s Depth of Knowledge</vt:lpstr>
      <vt:lpstr>PowerPoint Presentation</vt:lpstr>
      <vt:lpstr>Enrichment</vt:lpstr>
      <vt:lpstr>Addressing the Standards</vt:lpstr>
      <vt:lpstr>What types of learners do we have?</vt:lpstr>
      <vt:lpstr>Steps to Creating Tiered Task</vt:lpstr>
      <vt:lpstr>Steps to Creating Tiered Task</vt:lpstr>
      <vt:lpstr>PowerPoint Presentation</vt:lpstr>
      <vt:lpstr>Making Connections</vt:lpstr>
      <vt:lpstr>PowerPoint Presentation</vt:lpstr>
      <vt:lpstr>Steps to creating tiered task</vt:lpstr>
      <vt:lpstr>PowerPoint Presentation</vt:lpstr>
      <vt:lpstr>Steps to creating tiered task</vt:lpstr>
      <vt:lpstr>PowerPoint Presentation</vt:lpstr>
      <vt:lpstr>Steps to creating tiered task</vt:lpstr>
      <vt:lpstr>PowerPoint Presentation</vt:lpstr>
      <vt:lpstr>Add the  Continuum of Complexity</vt:lpstr>
      <vt:lpstr> Continuum of Complexity</vt:lpstr>
      <vt:lpstr> Continuum of Complexity</vt:lpstr>
      <vt:lpstr> Continuum of Complexity</vt:lpstr>
      <vt:lpstr>PowerPoint Presentation</vt:lpstr>
      <vt:lpstr>PowerPoint Presentation</vt:lpstr>
      <vt:lpstr>Pre-assessing: Tier it </vt:lpstr>
      <vt:lpstr>Extension Menu or  Choice Board</vt:lpstr>
      <vt:lpstr>Your Turn</vt:lpstr>
      <vt:lpstr>Self Reflection How do you learn?</vt:lpstr>
      <vt:lpstr>PowerPoint Presentation</vt:lpstr>
      <vt:lpstr>Self Reflection Tools</vt:lpstr>
      <vt:lpstr>Questions or Concerns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Morret</dc:creator>
  <cp:lastModifiedBy>Tanya Morret</cp:lastModifiedBy>
  <cp:revision>85</cp:revision>
  <cp:lastPrinted>2014-10-27T18:56:23Z</cp:lastPrinted>
  <dcterms:created xsi:type="dcterms:W3CDTF">2014-10-27T18:26:23Z</dcterms:created>
  <dcterms:modified xsi:type="dcterms:W3CDTF">2015-01-14T13:29:59Z</dcterms:modified>
</cp:coreProperties>
</file>