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842" r:id="rId3"/>
  </p:sldMasterIdLst>
  <p:notesMasterIdLst>
    <p:notesMasterId r:id="rId32"/>
  </p:notesMasterIdLst>
  <p:handoutMasterIdLst>
    <p:handoutMasterId r:id="rId33"/>
  </p:handoutMasterIdLst>
  <p:sldIdLst>
    <p:sldId id="256" r:id="rId4"/>
    <p:sldId id="259" r:id="rId5"/>
    <p:sldId id="275" r:id="rId6"/>
    <p:sldId id="257" r:id="rId7"/>
    <p:sldId id="373" r:id="rId8"/>
    <p:sldId id="374" r:id="rId9"/>
    <p:sldId id="405" r:id="rId10"/>
    <p:sldId id="375" r:id="rId11"/>
    <p:sldId id="376" r:id="rId12"/>
    <p:sldId id="377" r:id="rId13"/>
    <p:sldId id="378" r:id="rId14"/>
    <p:sldId id="404" r:id="rId15"/>
    <p:sldId id="380" r:id="rId16"/>
    <p:sldId id="393" r:id="rId17"/>
    <p:sldId id="381" r:id="rId18"/>
    <p:sldId id="382" r:id="rId19"/>
    <p:sldId id="400" r:id="rId20"/>
    <p:sldId id="383" r:id="rId21"/>
    <p:sldId id="385" r:id="rId22"/>
    <p:sldId id="386" r:id="rId23"/>
    <p:sldId id="387" r:id="rId24"/>
    <p:sldId id="388" r:id="rId25"/>
    <p:sldId id="389" r:id="rId26"/>
    <p:sldId id="401" r:id="rId27"/>
    <p:sldId id="398" r:id="rId28"/>
    <p:sldId id="399" r:id="rId29"/>
    <p:sldId id="403" r:id="rId30"/>
    <p:sldId id="397"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8" autoAdjust="0"/>
    <p:restoredTop sz="73871" autoAdjust="0"/>
  </p:normalViewPr>
  <p:slideViewPr>
    <p:cSldViewPr>
      <p:cViewPr>
        <p:scale>
          <a:sx n="80" d="100"/>
          <a:sy n="80" d="100"/>
        </p:scale>
        <p:origin x="-1236" y="102"/>
      </p:cViewPr>
      <p:guideLst>
        <p:guide orient="horz" pos="2160"/>
        <p:guide pos="2880"/>
      </p:guideLst>
    </p:cSldViewPr>
  </p:slideViewPr>
  <p:outlineViewPr>
    <p:cViewPr>
      <p:scale>
        <a:sx n="33" d="100"/>
        <a:sy n="33" d="100"/>
      </p:scale>
      <p:origin x="0" y="954"/>
    </p:cViewPr>
  </p:outlineViewPr>
  <p:notesTextViewPr>
    <p:cViewPr>
      <p:scale>
        <a:sx n="100" d="100"/>
        <a:sy n="100" d="100"/>
      </p:scale>
      <p:origin x="0" y="0"/>
    </p:cViewPr>
  </p:notesTextViewPr>
  <p:sorterViewPr>
    <p:cViewPr>
      <p:scale>
        <a:sx n="50" d="100"/>
        <a:sy n="50" d="100"/>
      </p:scale>
      <p:origin x="0" y="2286"/>
    </p:cViewPr>
  </p:sorterViewPr>
  <p:notesViewPr>
    <p:cSldViewPr>
      <p:cViewPr varScale="1">
        <p:scale>
          <a:sx n="60" d="100"/>
          <a:sy n="60" d="100"/>
        </p:scale>
        <p:origin x="-189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8243AC6-0209-46E3-820B-A7107774E1E1}" type="datetimeFigureOut">
              <a:rPr lang="en-US" smtClean="0"/>
              <a:t>4/1/2015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570899-85C5-4A1C-8517-16AA983B4527}" type="slidenum">
              <a:rPr lang="en-US" smtClean="0"/>
              <a:t>‹#›</a:t>
            </a:fld>
            <a:endParaRPr lang="en-US"/>
          </a:p>
        </p:txBody>
      </p:sp>
    </p:spTree>
    <p:extLst>
      <p:ext uri="{BB962C8B-B14F-4D97-AF65-F5344CB8AC3E}">
        <p14:creationId xmlns:p14="http://schemas.microsoft.com/office/powerpoint/2010/main" val="1918918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5E5949CF-D798-4CA5-98A1-EEE4BD032383}" type="slidenum">
              <a:rPr lang="en-US"/>
              <a:pPr>
                <a:defRPr/>
              </a:pPr>
              <a:t>‹#›</a:t>
            </a:fld>
            <a:endParaRPr lang="en-US"/>
          </a:p>
        </p:txBody>
      </p:sp>
    </p:spTree>
    <p:extLst>
      <p:ext uri="{BB962C8B-B14F-4D97-AF65-F5344CB8AC3E}">
        <p14:creationId xmlns:p14="http://schemas.microsoft.com/office/powerpoint/2010/main" val="1935734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42223425-AA9E-47B4-B8AD-3E327ED19438}" type="slidenum">
              <a:rPr lang="en-US" smtClean="0"/>
              <a:pPr/>
              <a:t>1</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25</a:t>
            </a:fld>
            <a:endParaRPr lang="en-US"/>
          </a:p>
        </p:txBody>
      </p:sp>
    </p:spTree>
    <p:extLst>
      <p:ext uri="{BB962C8B-B14F-4D97-AF65-F5344CB8AC3E}">
        <p14:creationId xmlns:p14="http://schemas.microsoft.com/office/powerpoint/2010/main" val="1808684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Choose ONE</a:t>
            </a:r>
            <a:endParaRPr lang="en-US"/>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28</a:t>
            </a:fld>
            <a:endParaRPr lang="en-US"/>
          </a:p>
        </p:txBody>
      </p:sp>
    </p:spTree>
    <p:extLst>
      <p:ext uri="{BB962C8B-B14F-4D97-AF65-F5344CB8AC3E}">
        <p14:creationId xmlns:p14="http://schemas.microsoft.com/office/powerpoint/2010/main" val="31452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r>
              <a:rPr lang="en-US" dirty="0" smtClean="0"/>
              <a:t>List as many a you can individually.</a:t>
            </a:r>
          </a:p>
          <a:p>
            <a:pPr eaLnBrk="1" hangingPunct="1"/>
            <a:r>
              <a:rPr lang="en-US" dirty="0" smtClean="0"/>
              <a:t>Choose</a:t>
            </a:r>
            <a:r>
              <a:rPr lang="en-US" baseline="0" dirty="0" smtClean="0"/>
              <a:t> a reporter and have them post on </a:t>
            </a:r>
            <a:r>
              <a:rPr lang="en-US" baseline="0" dirty="0" err="1" smtClean="0"/>
              <a:t>edmodo</a:t>
            </a:r>
            <a:r>
              <a:rPr lang="en-US" baseline="0" dirty="0" smtClean="0"/>
              <a:t>.</a:t>
            </a:r>
            <a:endParaRPr lang="en-US" dirty="0" smtClean="0"/>
          </a:p>
        </p:txBody>
      </p:sp>
      <p:sp>
        <p:nvSpPr>
          <p:cNvPr id="70660" name="Slide Number Placeholder 3"/>
          <p:cNvSpPr>
            <a:spLocks noGrp="1"/>
          </p:cNvSpPr>
          <p:nvPr>
            <p:ph type="sldNum" sz="quarter" idx="5"/>
          </p:nvPr>
        </p:nvSpPr>
        <p:spPr>
          <a:noFill/>
        </p:spPr>
        <p:txBody>
          <a:bodyPr/>
          <a:lstStyle/>
          <a:p>
            <a:fld id="{982E10E4-0E1C-4DF8-8D19-906A89BC283E}"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US" dirty="0" err="1" smtClean="0"/>
              <a:t>Renzulli</a:t>
            </a:r>
            <a:r>
              <a:rPr lang="en-US" dirty="0" smtClean="0"/>
              <a:t>  and Reis Research – Large national study found that  elementary teachers could eliminate up to 40-50% of the curriculum for the top 10-15%  and up to 80% of the curriculum for the top 2-3% of the students.  </a:t>
            </a:r>
          </a:p>
        </p:txBody>
      </p:sp>
      <p:sp>
        <p:nvSpPr>
          <p:cNvPr id="82948" name="Slide Number Placeholder 3"/>
          <p:cNvSpPr>
            <a:spLocks noGrp="1"/>
          </p:cNvSpPr>
          <p:nvPr>
            <p:ph type="sldNum" sz="quarter" idx="5"/>
          </p:nvPr>
        </p:nvSpPr>
        <p:spPr>
          <a:noFill/>
        </p:spPr>
        <p:txBody>
          <a:bodyPr/>
          <a:lstStyle/>
          <a:p>
            <a:fld id="{1C4BBCD1-B0BD-4775-982F-0047D2AFD453}" type="slidenum">
              <a:rPr lang="en-US" smtClean="0"/>
              <a:pPr/>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dirty="0" smtClean="0"/>
              <a:t>So when do they do this?  Students interested in compacting out of the science unit can use some of their language arts time to be reading expository text about weather and applying the skills they are learning/practicing in reading.  What other ways could you determine if the student already knows this information?</a:t>
            </a:r>
          </a:p>
        </p:txBody>
      </p:sp>
      <p:sp>
        <p:nvSpPr>
          <p:cNvPr id="83972" name="Slide Number Placeholder 3"/>
          <p:cNvSpPr>
            <a:spLocks noGrp="1"/>
          </p:cNvSpPr>
          <p:nvPr>
            <p:ph type="sldNum" sz="quarter" idx="5"/>
          </p:nvPr>
        </p:nvSpPr>
        <p:spPr>
          <a:noFill/>
        </p:spPr>
        <p:txBody>
          <a:bodyPr/>
          <a:lstStyle/>
          <a:p>
            <a:fld id="{35866D67-EE1F-4A04-8EC8-EE47FCA468BC}" type="slidenum">
              <a:rPr lang="en-US" smtClean="0"/>
              <a:pPr/>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Main Course” Items:</a:t>
            </a:r>
            <a:r>
              <a:rPr lang="en-US" dirty="0" smtClean="0"/>
              <a:t> Assignments that the student is required to </a:t>
            </a:r>
            <a:r>
              <a:rPr lang="en-US" dirty="0" err="1" smtClean="0"/>
              <a:t>complete</a:t>
            </a:r>
            <a:r>
              <a:rPr lang="en-US" b="1" dirty="0" err="1" smtClean="0"/>
              <a:t>“Side</a:t>
            </a:r>
            <a:r>
              <a:rPr lang="en-US" b="1" dirty="0" smtClean="0"/>
              <a:t> Dish” Items:</a:t>
            </a:r>
            <a:r>
              <a:rPr lang="en-US" dirty="0" smtClean="0"/>
              <a:t> Students choose 2-3 assignments from a list of </a:t>
            </a:r>
            <a:r>
              <a:rPr lang="en-US" dirty="0" err="1" smtClean="0"/>
              <a:t>options</a:t>
            </a:r>
            <a:r>
              <a:rPr lang="en-US" b="1" dirty="0" err="1" smtClean="0"/>
              <a:t>“Dessert</a:t>
            </a:r>
            <a:r>
              <a:rPr lang="en-US" b="1" dirty="0" smtClean="0"/>
              <a:t>” Items:</a:t>
            </a:r>
            <a:r>
              <a:rPr lang="en-US" dirty="0" smtClean="0"/>
              <a:t> Optional items that students may choose for additional enrichment or practice</a:t>
            </a:r>
            <a:r>
              <a:rPr lang="en-US" sz="1200" b="0" i="0" kern="1200" dirty="0" smtClean="0">
                <a:solidFill>
                  <a:schemeClr val="tx1"/>
                </a:solidFill>
                <a:effectLst/>
                <a:latin typeface="+mn-lt"/>
                <a:ea typeface="+mn-ea"/>
                <a:cs typeface="+mn-cs"/>
              </a:rPr>
              <a:t>- See more at: http://www.fortheteachers.org/instructional_strategies.htm#Menus</a:t>
            </a:r>
            <a:endParaRPr lang="en-US" dirty="0"/>
          </a:p>
        </p:txBody>
      </p:sp>
      <p:sp>
        <p:nvSpPr>
          <p:cNvPr id="4" name="Footer Placeholder 3"/>
          <p:cNvSpPr>
            <a:spLocks noGrp="1"/>
          </p:cNvSpPr>
          <p:nvPr>
            <p:ph type="ftr" sz="quarter" idx="10"/>
          </p:nvPr>
        </p:nvSpPr>
        <p:spPr/>
        <p:txBody>
          <a:bodyPr/>
          <a:lstStyle/>
          <a:p>
            <a:r>
              <a:rPr lang="en-US" smtClean="0"/>
              <a:t>Courtesy Brulles and Brown, 2014</a:t>
            </a:r>
            <a:endParaRPr lang="en-US"/>
          </a:p>
        </p:txBody>
      </p:sp>
      <p:sp>
        <p:nvSpPr>
          <p:cNvPr id="5" name="Slide Number Placeholder 4"/>
          <p:cNvSpPr>
            <a:spLocks noGrp="1"/>
          </p:cNvSpPr>
          <p:nvPr>
            <p:ph type="sldNum" sz="quarter" idx="11"/>
          </p:nvPr>
        </p:nvSpPr>
        <p:spPr/>
        <p:txBody>
          <a:bodyPr/>
          <a:lstStyle/>
          <a:p>
            <a:fld id="{87633D11-EB2C-43F2-9A82-7576FD2055A5}" type="slidenum">
              <a:rPr lang="en-US" smtClean="0"/>
              <a:t>12</a:t>
            </a:fld>
            <a:endParaRPr lang="en-US"/>
          </a:p>
        </p:txBody>
      </p:sp>
    </p:spTree>
    <p:extLst>
      <p:ext uri="{BB962C8B-B14F-4D97-AF65-F5344CB8AC3E}">
        <p14:creationId xmlns:p14="http://schemas.microsoft.com/office/powerpoint/2010/main" val="598352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15</a:t>
            </a:fld>
            <a:endParaRPr lang="en-US"/>
          </a:p>
        </p:txBody>
      </p:sp>
    </p:spTree>
    <p:extLst>
      <p:ext uri="{BB962C8B-B14F-4D97-AF65-F5344CB8AC3E}">
        <p14:creationId xmlns:p14="http://schemas.microsoft.com/office/powerpoint/2010/main" val="1953040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US" dirty="0" smtClean="0"/>
              <a:t>Here is where you can make connections with the gifted support teacher or even the librarian – how often will they be working on this, what will they need?  Are there books, computers, materials they need access to?</a:t>
            </a:r>
          </a:p>
        </p:txBody>
      </p:sp>
      <p:sp>
        <p:nvSpPr>
          <p:cNvPr id="84996" name="Slide Number Placeholder 3"/>
          <p:cNvSpPr>
            <a:spLocks noGrp="1"/>
          </p:cNvSpPr>
          <p:nvPr>
            <p:ph type="sldNum" sz="quarter" idx="5"/>
          </p:nvPr>
        </p:nvSpPr>
        <p:spPr>
          <a:noFill/>
        </p:spPr>
        <p:txBody>
          <a:bodyPr/>
          <a:lstStyle/>
          <a:p>
            <a:fld id="{AE169953-5226-48BD-91E0-D62D83DD4A1F}" type="slidenum">
              <a:rPr lang="en-US" smtClean="0"/>
              <a:pPr/>
              <a:t>19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mtClean="0"/>
              <a:t>I usually like to wait until the student has actually gotten in to the project before we build the rubric – or atleast give them a chance part way through to make a change to the rubric based on a valid reason for the change.</a:t>
            </a:r>
          </a:p>
        </p:txBody>
      </p:sp>
      <p:sp>
        <p:nvSpPr>
          <p:cNvPr id="86020" name="Slide Number Placeholder 3"/>
          <p:cNvSpPr>
            <a:spLocks noGrp="1"/>
          </p:cNvSpPr>
          <p:nvPr>
            <p:ph type="sldNum" sz="quarter" idx="5"/>
          </p:nvPr>
        </p:nvSpPr>
        <p:spPr>
          <a:noFill/>
        </p:spPr>
        <p:txBody>
          <a:bodyPr/>
          <a:lstStyle/>
          <a:p>
            <a:fld id="{8A2C100B-257B-4A13-B16B-43165243BA31}" type="slidenum">
              <a:rPr lang="en-US" smtClean="0"/>
              <a:pPr/>
              <a:t>20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E5949CF-D798-4CA5-98A1-EEE4BD032383}" type="slidenum">
              <a:rPr lang="en-US" smtClean="0"/>
              <a:pPr>
                <a:defRPr/>
              </a:pPr>
              <a:t>21</a:t>
            </a:fld>
            <a:endParaRPr lang="en-US"/>
          </a:p>
        </p:txBody>
      </p:sp>
    </p:spTree>
    <p:extLst>
      <p:ext uri="{BB962C8B-B14F-4D97-AF65-F5344CB8AC3E}">
        <p14:creationId xmlns:p14="http://schemas.microsoft.com/office/powerpoint/2010/main" val="2018519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067164F-DA24-48E6-88EC-98B5C80468E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97F2420-BDFB-4176-8899-9C67702699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A6B9D00-0AB2-4338-83AD-56AE2CC7D1B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7C2AF56-FF76-42D6-81A8-4F2D948C4C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C7D336B-3A12-4C75-B193-1A1CDF5C0AD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2B50060-7133-4DF0-808B-401D0E60D2E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4E90117-9859-4B1B-A7FE-530633DD866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C0199785-BFDD-42CC-96DF-4F4BF947CB5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6C69CEFC-23D1-4F27-BC92-4FA4740521C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C2C7EF87-61A8-4F83-A6DD-BDAFC226CB7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FD08F89-5B42-400C-8166-C6A3EB9DCC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F2AB785-A1D7-49D2-91E0-82732AAD674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C3BE3C7-669D-42EC-9EF9-E21F210DA02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DEB9814-899C-497F-A128-E6D94780E8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9B471C2-0E6A-4331-8A15-76850649772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764D13-FF08-49FF-B2D2-386BCDB9511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764D13-FF08-49FF-B2D2-386BCDB95118}" type="datetimeFigureOut">
              <a:rPr lang="en-US" smtClean="0"/>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764D13-FF08-49FF-B2D2-386BCDB95118}" type="datetimeFigureOut">
              <a:rPr lang="en-US" smtClean="0"/>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64D13-FF08-49FF-B2D2-386BCDB95118}" type="datetimeFigureOut">
              <a:rPr lang="en-US" smtClean="0"/>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C13AB559-AF46-421E-8C59-BBE024E27CB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64D13-FF08-49FF-B2D2-386BCDB9511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64D13-FF08-49FF-B2D2-386BCDB95118}"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64D13-FF08-49FF-B2D2-386BCDB95118}"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9344-B583-4F61-8FD6-9A815D40A8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D9F6E08-9DD0-4660-BE03-E599D685F9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5308A8C2-FB92-4BF1-AC18-6ECA8F0053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0E5F965C-9900-4BBA-99B9-E86183E3FE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E1011B77-1656-462E-9078-5AA6C32BB8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F625CB3-5D19-4BD9-96D7-2A7C77C959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FB4D4DA-EA46-405E-9FC6-EC8BC1B700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BAACF834-0F5B-4F5A-8804-4E37A6B775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0"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fontAlgn="base">
        <a:spcBef>
          <a:spcPct val="0"/>
        </a:spcBef>
        <a:spcAft>
          <a:spcPct val="0"/>
        </a:spcAft>
        <a:defRPr sz="3600">
          <a:solidFill>
            <a:schemeClr val="tx2"/>
          </a:solidFill>
          <a:latin typeface="Century Gothic" pitchFamily="34" charset="0"/>
        </a:defRPr>
      </a:lvl6pPr>
      <a:lvl7pPr marL="914400" algn="l" rtl="0" fontAlgn="base">
        <a:spcBef>
          <a:spcPct val="0"/>
        </a:spcBef>
        <a:spcAft>
          <a:spcPct val="0"/>
        </a:spcAft>
        <a:defRPr sz="3600">
          <a:solidFill>
            <a:schemeClr val="tx2"/>
          </a:solidFill>
          <a:latin typeface="Century Gothic" pitchFamily="34" charset="0"/>
        </a:defRPr>
      </a:lvl7pPr>
      <a:lvl8pPr marL="1371600" algn="l" rtl="0" fontAlgn="base">
        <a:spcBef>
          <a:spcPct val="0"/>
        </a:spcBef>
        <a:spcAft>
          <a:spcPct val="0"/>
        </a:spcAft>
        <a:defRPr sz="3600">
          <a:solidFill>
            <a:schemeClr val="tx2"/>
          </a:solidFill>
          <a:latin typeface="Century Gothic" pitchFamily="34" charset="0"/>
        </a:defRPr>
      </a:lvl8pPr>
      <a:lvl9pPr marL="1828800" algn="l" rtl="0" fontAlgn="base">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0F93F271-E46C-48BA-9DDA-1C66606C98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64D13-FF08-49FF-B2D2-386BCDB95118}" type="datetimeFigureOut">
              <a:rPr lang="en-US" smtClean="0"/>
              <a:t>4/1/2015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9344-B583-4F61-8FD6-9A815D40A8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myt4l.com/" TargetMode="External"/><Relationship Id="rId7" Type="http://schemas.openxmlformats.org/officeDocument/2006/relationships/hyperlink" Target="http://www.essaytagger.com/commoncore"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http://www.curriculum21.com/clearinghouse/" TargetMode="External"/><Relationship Id="rId5" Type="http://schemas.openxmlformats.org/officeDocument/2006/relationships/hyperlink" Target="http://www.myteachertools.com/" TargetMode="External"/><Relationship Id="rId4" Type="http://schemas.openxmlformats.org/officeDocument/2006/relationships/hyperlink" Target="http://www.rcampus.com/indexrubric.cf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dirty="0" smtClean="0"/>
              <a:t>Curriculum Compaction</a:t>
            </a:r>
          </a:p>
        </p:txBody>
      </p:sp>
      <p:sp>
        <p:nvSpPr>
          <p:cNvPr id="5123" name="Rectangle 3"/>
          <p:cNvSpPr>
            <a:spLocks noGrp="1" noChangeArrowheads="1"/>
          </p:cNvSpPr>
          <p:nvPr>
            <p:ph type="subTitle" idx="1"/>
          </p:nvPr>
        </p:nvSpPr>
        <p:spPr/>
        <p:txBody>
          <a:bodyPr/>
          <a:lstStyle/>
          <a:p>
            <a:pPr eaLnBrk="1" hangingPunct="1"/>
            <a:r>
              <a:rPr lang="en-US" dirty="0" smtClean="0"/>
              <a:t>Tanya Morret</a:t>
            </a:r>
          </a:p>
          <a:p>
            <a:pPr eaLnBrk="1" hangingPunct="1"/>
            <a:r>
              <a:rPr lang="en-US" dirty="0" smtClean="0"/>
              <a:t>tmorret@caiu.org</a:t>
            </a:r>
          </a:p>
          <a:p>
            <a:pPr eaLnBrk="1" hangingPunct="1"/>
            <a:r>
              <a:rPr lang="en-US" dirty="0" smtClean="0"/>
              <a:t>April 1,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Ancient Civilization </a:t>
            </a:r>
            <a:br>
              <a:rPr lang="en-US" dirty="0" smtClean="0"/>
            </a:br>
            <a:r>
              <a:rPr lang="en-US" dirty="0" smtClean="0"/>
              <a:t>Pre-Assessment</a:t>
            </a:r>
          </a:p>
        </p:txBody>
      </p:sp>
      <p:sp>
        <p:nvSpPr>
          <p:cNvPr id="39939" name="Content Placeholder 2"/>
          <p:cNvSpPr>
            <a:spLocks noGrp="1"/>
          </p:cNvSpPr>
          <p:nvPr>
            <p:ph idx="1"/>
          </p:nvPr>
        </p:nvSpPr>
        <p:spPr/>
        <p:txBody>
          <a:bodyPr/>
          <a:lstStyle/>
          <a:p>
            <a:pPr marL="0" indent="0">
              <a:buNone/>
            </a:pPr>
            <a:r>
              <a:rPr lang="en-US" sz="2000" dirty="0" smtClean="0"/>
              <a:t>** Share Student Learning map and resources one week out.</a:t>
            </a:r>
          </a:p>
          <a:p>
            <a:r>
              <a:rPr lang="en-US" sz="2000" dirty="0" smtClean="0"/>
              <a:t>Accurately complete chart that summarizes the following civilizations in Mesopotamia, Egypt,   Caana, and Military cultures</a:t>
            </a:r>
          </a:p>
          <a:p>
            <a:r>
              <a:rPr lang="en-US" sz="2000" dirty="0" smtClean="0"/>
              <a:t>Complete essay:  Describe at least three patterns that you have seen evolve over the civilizations in this unit.  Be sure to provide details for each pattern and accurately attribute them to the appropriate one.</a:t>
            </a:r>
          </a:p>
          <a:p>
            <a:r>
              <a:rPr lang="en-US" sz="2000" dirty="0" smtClean="0"/>
              <a:t>85% </a:t>
            </a:r>
            <a:r>
              <a:rPr lang="en-US" sz="2000" dirty="0"/>
              <a:t>o</a:t>
            </a:r>
            <a:r>
              <a:rPr lang="en-US" sz="2000" dirty="0" smtClean="0"/>
              <a:t>r better on Pre-Assessment</a:t>
            </a:r>
          </a:p>
        </p:txBody>
      </p:sp>
      <p:pic>
        <p:nvPicPr>
          <p:cNvPr id="4100" name="Picture 4" descr="C:\Users\tmorret\AppData\Local\Microsoft\Windows\Temporary Internet Files\Content.IE5\EB1VV4OQ\egyptian-symbols[1].jpg"/>
          <p:cNvPicPr>
            <a:picLocks noChangeAspect="1" noChangeArrowheads="1"/>
          </p:cNvPicPr>
          <p:nvPr/>
        </p:nvPicPr>
        <p:blipFill rotWithShape="1">
          <a:blip r:embed="rId3">
            <a:extLst>
              <a:ext uri="{28A0092B-C50C-407E-A947-70E740481C1C}">
                <a14:useLocalDpi xmlns:a14="http://schemas.microsoft.com/office/drawing/2010/main" val="0"/>
              </a:ext>
            </a:extLst>
          </a:blip>
          <a:srcRect l="31754" r="51622" b="60694"/>
          <a:stretch/>
        </p:blipFill>
        <p:spPr bwMode="auto">
          <a:xfrm>
            <a:off x="7086600" y="462457"/>
            <a:ext cx="973776" cy="2302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435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Develop Alternative Options</a:t>
            </a:r>
          </a:p>
        </p:txBody>
      </p:sp>
      <p:sp>
        <p:nvSpPr>
          <p:cNvPr id="40963" name="Content Placeholder 2"/>
          <p:cNvSpPr>
            <a:spLocks noGrp="1"/>
          </p:cNvSpPr>
          <p:nvPr>
            <p:ph idx="1"/>
          </p:nvPr>
        </p:nvSpPr>
        <p:spPr/>
        <p:txBody>
          <a:bodyPr/>
          <a:lstStyle/>
          <a:p>
            <a:r>
              <a:rPr lang="en-US" smtClean="0"/>
              <a:t>Interest Surveys</a:t>
            </a:r>
          </a:p>
          <a:p>
            <a:r>
              <a:rPr lang="en-US" smtClean="0"/>
              <a:t>Extension  Menus</a:t>
            </a:r>
          </a:p>
          <a:p>
            <a:r>
              <a:rPr lang="en-US" smtClean="0"/>
              <a:t>Web Quests</a:t>
            </a:r>
          </a:p>
          <a:p>
            <a:r>
              <a:rPr lang="en-US" smtClean="0"/>
              <a:t>Independent Project/Research  (Learning contracts)</a:t>
            </a:r>
          </a:p>
          <a:p>
            <a:pPr>
              <a:buFontTx/>
              <a:buNone/>
            </a:pPr>
            <a:endParaRPr lang="en-US" smtClean="0"/>
          </a:p>
          <a:p>
            <a:endParaRPr lang="en-US" smtClean="0"/>
          </a:p>
          <a:p>
            <a:endParaRPr lang="en-US" smtClean="0"/>
          </a:p>
        </p:txBody>
      </p:sp>
    </p:spTree>
    <p:extLst>
      <p:ext uri="{BB962C8B-B14F-4D97-AF65-F5344CB8AC3E}">
        <p14:creationId xmlns:p14="http://schemas.microsoft.com/office/powerpoint/2010/main" val="2091481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086600" cy="731838"/>
          </a:xfrm>
        </p:spPr>
        <p:txBody>
          <a:bodyPr/>
          <a:lstStyle/>
          <a:p>
            <a:r>
              <a:rPr lang="en-US" dirty="0" smtClean="0"/>
              <a:t>Sample Menu-Ancient Civ.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0421185"/>
              </p:ext>
            </p:extLst>
          </p:nvPr>
        </p:nvGraphicFramePr>
        <p:xfrm>
          <a:off x="381000" y="1143000"/>
          <a:ext cx="8305800" cy="5207000"/>
        </p:xfrm>
        <a:graphic>
          <a:graphicData uri="http://schemas.openxmlformats.org/drawingml/2006/table">
            <a:tbl>
              <a:tblPr firstRow="1" bandRow="1">
                <a:tableStyleId>{5C22544A-7EE6-4342-B048-85BDC9FD1C3A}</a:tableStyleId>
              </a:tblPr>
              <a:tblGrid>
                <a:gridCol w="2768600"/>
                <a:gridCol w="2768600"/>
                <a:gridCol w="2768600"/>
              </a:tblGrid>
              <a:tr h="1549400">
                <a:tc>
                  <a:txBody>
                    <a:bodyPr/>
                    <a:lstStyle/>
                    <a:p>
                      <a:r>
                        <a:rPr lang="en-US" sz="1200" dirty="0" smtClean="0">
                          <a:solidFill>
                            <a:schemeClr val="tx1"/>
                          </a:solidFill>
                        </a:rPr>
                        <a:t>Using Hammurabi’s Code, compare and contrast with</a:t>
                      </a:r>
                      <a:r>
                        <a:rPr lang="en-US" sz="1200" baseline="0" dirty="0" smtClean="0">
                          <a:solidFill>
                            <a:schemeClr val="tx1"/>
                          </a:solidFill>
                        </a:rPr>
                        <a:t> </a:t>
                      </a:r>
                      <a:r>
                        <a:rPr lang="en-US" sz="1200" dirty="0" smtClean="0">
                          <a:solidFill>
                            <a:schemeClr val="tx1"/>
                          </a:solidFill>
                        </a:rPr>
                        <a:t>two present day laws in a society of your choice.  What are stipulations</a:t>
                      </a:r>
                      <a:r>
                        <a:rPr lang="en-US" sz="1200" baseline="0" dirty="0" smtClean="0">
                          <a:solidFill>
                            <a:schemeClr val="tx1"/>
                          </a:solidFill>
                        </a:rPr>
                        <a:t> and consequences for breaking the law? Is this a change for the better or worse?  Justify your response.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b="1" kern="1200" dirty="0" smtClean="0">
                          <a:solidFill>
                            <a:schemeClr val="tx1"/>
                          </a:solidFill>
                          <a:latin typeface="+mn-lt"/>
                          <a:ea typeface="+mn-ea"/>
                          <a:cs typeface="+mn-cs"/>
                        </a:rPr>
                        <a:t>None of the Ancient River Civilizations exist</a:t>
                      </a:r>
                      <a:r>
                        <a:rPr lang="en-US" sz="1200" b="1" kern="1200" baseline="0" dirty="0" smtClean="0">
                          <a:solidFill>
                            <a:schemeClr val="tx1"/>
                          </a:solidFill>
                          <a:latin typeface="+mn-lt"/>
                          <a:ea typeface="+mn-ea"/>
                          <a:cs typeface="+mn-cs"/>
                        </a:rPr>
                        <a:t> today.  Pick one and create a “How to prevent your Civilization from Surviving” guide for one of today’s civilizations that is on the same path.</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b="1" kern="1200" dirty="0" smtClean="0">
                          <a:solidFill>
                            <a:schemeClr val="tx1"/>
                          </a:solidFill>
                          <a:latin typeface="+mn-lt"/>
                          <a:ea typeface="+mn-ea"/>
                          <a:cs typeface="+mn-cs"/>
                        </a:rPr>
                        <a:t>Choose an aspect of Egyptian culture, go beyond what we already know and find a/the hidden treasure(s) of Ancient Egypt</a:t>
                      </a:r>
                      <a:r>
                        <a:rPr lang="en-US" sz="1200" b="1" kern="1200" baseline="0" dirty="0" smtClean="0">
                          <a:solidFill>
                            <a:schemeClr val="tx1"/>
                          </a:solidFill>
                          <a:latin typeface="+mn-lt"/>
                          <a:ea typeface="+mn-ea"/>
                          <a:cs typeface="+mn-cs"/>
                        </a:rPr>
                        <a:t> that are not represented in your text.  Create a museum like exhibit to share your new found knowledge with the class.</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49400">
                <a:tc>
                  <a:txBody>
                    <a:bodyPr/>
                    <a:lstStyle/>
                    <a:p>
                      <a:pPr marL="0" algn="l" defTabSz="914400" rtl="0" eaLnBrk="1" latinLnBrk="0" hangingPunct="1"/>
                      <a:r>
                        <a:rPr lang="en-US" sz="1200" b="1" kern="1200" dirty="0" smtClean="0">
                          <a:solidFill>
                            <a:schemeClr val="tx1"/>
                          </a:solidFill>
                          <a:latin typeface="+mn-lt"/>
                          <a:ea typeface="+mn-ea"/>
                          <a:cs typeface="+mn-cs"/>
                        </a:rPr>
                        <a:t>Practice the Ancient</a:t>
                      </a:r>
                      <a:r>
                        <a:rPr lang="en-US" sz="1200" b="1" kern="1200" baseline="0" dirty="0" smtClean="0">
                          <a:solidFill>
                            <a:schemeClr val="tx1"/>
                          </a:solidFill>
                          <a:latin typeface="+mn-lt"/>
                          <a:ea typeface="+mn-ea"/>
                          <a:cs typeface="+mn-cs"/>
                        </a:rPr>
                        <a:t> Art of Cuneiform.  Reflect upon the pros and cons of this earliest writing. What impacts did it have on the civilization(s) where it was used?</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4000" b="1" dirty="0" smtClean="0"/>
                        <a:t>Student Choice</a:t>
                      </a:r>
                      <a:endParaRPr lang="en-US" sz="4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b="1" kern="1200" dirty="0" smtClean="0">
                          <a:solidFill>
                            <a:schemeClr val="tx1"/>
                          </a:solidFill>
                          <a:latin typeface="+mn-lt"/>
                          <a:ea typeface="+mn-ea"/>
                          <a:cs typeface="+mn-cs"/>
                        </a:rPr>
                        <a:t>Using an art form of your choice (computer</a:t>
                      </a:r>
                      <a:r>
                        <a:rPr lang="en-US" sz="1200" b="1" kern="1200" baseline="0" dirty="0" smtClean="0">
                          <a:solidFill>
                            <a:schemeClr val="tx1"/>
                          </a:solidFill>
                          <a:latin typeface="+mn-lt"/>
                          <a:ea typeface="+mn-ea"/>
                          <a:cs typeface="+mn-cs"/>
                        </a:rPr>
                        <a:t> generated or student generated) publish a week long series of comics that explore the concept of monotheism and polytheism in Ancient River Valleys.</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49400">
                <a:tc>
                  <a:txBody>
                    <a:bodyPr/>
                    <a:lstStyle/>
                    <a:p>
                      <a:pPr marL="0" algn="l" defTabSz="914400" rtl="0" eaLnBrk="1" latinLnBrk="0" hangingPunct="1"/>
                      <a:r>
                        <a:rPr lang="en-US" sz="1200" b="1" kern="1200" dirty="0" smtClean="0">
                          <a:solidFill>
                            <a:schemeClr val="tx1"/>
                          </a:solidFill>
                          <a:latin typeface="+mn-lt"/>
                          <a:ea typeface="+mn-ea"/>
                          <a:cs typeface="+mn-cs"/>
                        </a:rPr>
                        <a:t>Choose a culture</a:t>
                      </a:r>
                      <a:r>
                        <a:rPr lang="en-US" sz="1200" b="1" kern="1200" baseline="0" dirty="0" smtClean="0">
                          <a:solidFill>
                            <a:schemeClr val="tx1"/>
                          </a:solidFill>
                          <a:latin typeface="+mn-lt"/>
                          <a:ea typeface="+mn-ea"/>
                          <a:cs typeface="+mn-cs"/>
                        </a:rPr>
                        <a:t> and analyze the major events during its rise and fall.  How could at least three events with different outcomes have changed the course of that civilization?  Share your “Alternate Ending” in a way that involves the audience (your classmates).</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b="1" kern="1200" dirty="0" smtClean="0">
                          <a:solidFill>
                            <a:schemeClr val="tx1"/>
                          </a:solidFill>
                          <a:latin typeface="+mn-lt"/>
                          <a:ea typeface="+mn-ea"/>
                          <a:cs typeface="+mn-cs"/>
                        </a:rPr>
                        <a:t>“Out of the Mouths of Babes” – identify three toys from any of the ancient civilizations.  What do they say about the cultural development and values of the civilization they came from?  Do we have similar toys today?  Have</a:t>
                      </a:r>
                      <a:r>
                        <a:rPr lang="en-US" sz="1200" b="1" kern="1200" baseline="0" dirty="0" smtClean="0">
                          <a:solidFill>
                            <a:schemeClr val="tx1"/>
                          </a:solidFill>
                          <a:latin typeface="+mn-lt"/>
                          <a:ea typeface="+mn-ea"/>
                          <a:cs typeface="+mn-cs"/>
                        </a:rPr>
                        <a:t> messages stayed the same or changed? Plan a creative way to test your theory with the class.</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US" sz="1200" b="1" kern="1200" dirty="0" smtClean="0">
                          <a:solidFill>
                            <a:schemeClr val="tx1"/>
                          </a:solidFill>
                          <a:latin typeface="+mn-lt"/>
                          <a:ea typeface="+mn-ea"/>
                          <a:cs typeface="+mn-cs"/>
                        </a:rPr>
                        <a:t>Present Day – Choose a current Middle Eastern Country.  Determine</a:t>
                      </a:r>
                      <a:r>
                        <a:rPr lang="en-US" sz="1200" b="1" kern="1200" baseline="0" dirty="0" smtClean="0">
                          <a:solidFill>
                            <a:schemeClr val="tx1"/>
                          </a:solidFill>
                          <a:latin typeface="+mn-lt"/>
                          <a:ea typeface="+mn-ea"/>
                          <a:cs typeface="+mn-cs"/>
                        </a:rPr>
                        <a:t> on a scale of 1-10 how much of the present day culture was influenced by  the Early River Civilizations that once inhabited the area.  Create your own scale and rate at least five present day cultural aspects, then determine the overall score and justify your reasoning.  Present your findings.</a:t>
                      </a:r>
                      <a:endParaRPr lang="en-US" sz="12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5" name="Picture 4" descr="C:\Users\tmorret\AppData\Local\Microsoft\Windows\Temporary Internet Files\Content.IE5\EB1VV4OQ\egyptian-symbols[1].jpg"/>
          <p:cNvPicPr>
            <a:picLocks noChangeAspect="1" noChangeArrowheads="1"/>
          </p:cNvPicPr>
          <p:nvPr/>
        </p:nvPicPr>
        <p:blipFill rotWithShape="1">
          <a:blip r:embed="rId3">
            <a:extLst>
              <a:ext uri="{28A0092B-C50C-407E-A947-70E740481C1C}">
                <a14:useLocalDpi xmlns:a14="http://schemas.microsoft.com/office/drawing/2010/main" val="0"/>
              </a:ext>
            </a:extLst>
          </a:blip>
          <a:srcRect l="584" t="40353" r="49139" b="31266"/>
          <a:stretch/>
        </p:blipFill>
        <p:spPr bwMode="auto">
          <a:xfrm>
            <a:off x="7391400" y="457200"/>
            <a:ext cx="1347850" cy="760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5452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Write a Contract</a:t>
            </a:r>
          </a:p>
        </p:txBody>
      </p:sp>
      <p:sp>
        <p:nvSpPr>
          <p:cNvPr id="43011" name="Content Placeholder 2"/>
          <p:cNvSpPr>
            <a:spLocks noGrp="1"/>
          </p:cNvSpPr>
          <p:nvPr>
            <p:ph idx="1"/>
          </p:nvPr>
        </p:nvSpPr>
        <p:spPr/>
        <p:txBody>
          <a:bodyPr/>
          <a:lstStyle/>
          <a:p>
            <a:r>
              <a:rPr lang="en-US" dirty="0"/>
              <a:t>Look at </a:t>
            </a:r>
            <a:r>
              <a:rPr lang="en-US" dirty="0" err="1"/>
              <a:t>Winebrenner</a:t>
            </a:r>
            <a:r>
              <a:rPr lang="en-US" dirty="0"/>
              <a:t> </a:t>
            </a:r>
            <a:r>
              <a:rPr lang="en-US" dirty="0" smtClean="0"/>
              <a:t>Contract</a:t>
            </a:r>
          </a:p>
          <a:p>
            <a:r>
              <a:rPr lang="en-US" dirty="0" smtClean="0"/>
              <a:t>See Morret Generic Contract</a:t>
            </a:r>
          </a:p>
          <a:p>
            <a:r>
              <a:rPr lang="en-US" dirty="0" smtClean="0"/>
              <a:t>Be as specific as you can but still open-ended that allows for the incidental learning to occur</a:t>
            </a:r>
          </a:p>
        </p:txBody>
      </p:sp>
    </p:spTree>
    <p:extLst>
      <p:ext uri="{BB962C8B-B14F-4D97-AF65-F5344CB8AC3E}">
        <p14:creationId xmlns:p14="http://schemas.microsoft.com/office/powerpoint/2010/main" val="391140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Weinbrenner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71600"/>
            <a:ext cx="5105400" cy="491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267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5"/>
          <p:cNvPicPr>
            <a:picLocks noChangeAspect="1" noChangeArrowheads="1"/>
          </p:cNvPicPr>
          <p:nvPr/>
        </p:nvPicPr>
        <p:blipFill>
          <a:blip r:embed="rId3" cstate="print"/>
          <a:srcRect l="29375" t="7001" r="29375" b="19000"/>
          <a:stretch>
            <a:fillRect/>
          </a:stretch>
        </p:blipFill>
        <p:spPr bwMode="auto">
          <a:xfrm>
            <a:off x="381000" y="0"/>
            <a:ext cx="6019800" cy="6750050"/>
          </a:xfrm>
          <a:prstGeom prst="rect">
            <a:avLst/>
          </a:prstGeom>
          <a:noFill/>
          <a:ln w="9525">
            <a:noFill/>
            <a:miter lim="800000"/>
            <a:headEnd/>
            <a:tailEnd/>
          </a:ln>
        </p:spPr>
      </p:pic>
      <p:pic>
        <p:nvPicPr>
          <p:cNvPr id="4" name="Picture 4" descr="C:\Users\tmorret\AppData\Local\Microsoft\Windows\Temporary Internet Files\Content.IE5\EB1VV4OQ\egyptian-symbols[1].jpg"/>
          <p:cNvPicPr>
            <a:picLocks noChangeAspect="1" noChangeArrowheads="1"/>
          </p:cNvPicPr>
          <p:nvPr/>
        </p:nvPicPr>
        <p:blipFill rotWithShape="1">
          <a:blip r:embed="rId4">
            <a:extLst>
              <a:ext uri="{28A0092B-C50C-407E-A947-70E740481C1C}">
                <a14:useLocalDpi xmlns:a14="http://schemas.microsoft.com/office/drawing/2010/main" val="0"/>
              </a:ext>
            </a:extLst>
          </a:blip>
          <a:srcRect l="42314" t="72997" r="28088" b="1257"/>
          <a:stretch/>
        </p:blipFill>
        <p:spPr bwMode="auto">
          <a:xfrm>
            <a:off x="6781800" y="381000"/>
            <a:ext cx="1733798" cy="1508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504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Establish Rules</a:t>
            </a:r>
          </a:p>
        </p:txBody>
      </p:sp>
      <p:sp>
        <p:nvSpPr>
          <p:cNvPr id="45059" name="Content Placeholder 2"/>
          <p:cNvSpPr>
            <a:spLocks noGrp="1"/>
          </p:cNvSpPr>
          <p:nvPr>
            <p:ph idx="1"/>
          </p:nvPr>
        </p:nvSpPr>
        <p:spPr/>
        <p:txBody>
          <a:bodyPr/>
          <a:lstStyle/>
          <a:p>
            <a:r>
              <a:rPr lang="en-US" smtClean="0"/>
              <a:t>Preparedness</a:t>
            </a:r>
          </a:p>
          <a:p>
            <a:r>
              <a:rPr lang="en-US" smtClean="0"/>
              <a:t>Documentation (Work Progress Journal)</a:t>
            </a:r>
          </a:p>
          <a:p>
            <a:r>
              <a:rPr lang="en-US" smtClean="0"/>
              <a:t>Appropriate Behavior</a:t>
            </a:r>
          </a:p>
          <a:p>
            <a:r>
              <a:rPr lang="en-US" smtClean="0"/>
              <a:t>“What to do when the student does not know what to do”</a:t>
            </a:r>
          </a:p>
        </p:txBody>
      </p:sp>
    </p:spTree>
    <p:extLst>
      <p:ext uri="{BB962C8B-B14F-4D97-AF65-F5344CB8AC3E}">
        <p14:creationId xmlns:p14="http://schemas.microsoft.com/office/powerpoint/2010/main" val="285568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Rules</a:t>
            </a:r>
            <a:endParaRPr lang="en-US" dirty="0"/>
          </a:p>
        </p:txBody>
      </p:sp>
      <p:sp>
        <p:nvSpPr>
          <p:cNvPr id="3" name="Content Placeholder 2"/>
          <p:cNvSpPr>
            <a:spLocks noGrp="1"/>
          </p:cNvSpPr>
          <p:nvPr>
            <p:ph idx="1"/>
          </p:nvPr>
        </p:nvSpPr>
        <p:spPr/>
        <p:txBody>
          <a:bodyPr/>
          <a:lstStyle/>
          <a:p>
            <a:r>
              <a:rPr lang="en-US" dirty="0" smtClean="0"/>
              <a:t>Compaction Folder must be in the classroom</a:t>
            </a:r>
          </a:p>
          <a:p>
            <a:r>
              <a:rPr lang="en-US" dirty="0" smtClean="0"/>
              <a:t>Consider three before me.</a:t>
            </a:r>
          </a:p>
          <a:p>
            <a:r>
              <a:rPr lang="en-US" dirty="0" smtClean="0"/>
              <a:t>Red cup lets me know you need me, work constructively till I can get to you.</a:t>
            </a:r>
          </a:p>
          <a:p>
            <a:r>
              <a:rPr lang="en-US" dirty="0" smtClean="0"/>
              <a:t>Group work needs to use 6 inch voices.</a:t>
            </a:r>
            <a:endParaRPr lang="en-US" dirty="0"/>
          </a:p>
        </p:txBody>
      </p:sp>
    </p:spTree>
    <p:extLst>
      <p:ext uri="{BB962C8B-B14F-4D97-AF65-F5344CB8AC3E}">
        <p14:creationId xmlns:p14="http://schemas.microsoft.com/office/powerpoint/2010/main" val="4073791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l="31250" t="7001" r="30000" b="14000"/>
          <a:stretch>
            <a:fillRect/>
          </a:stretch>
        </p:blipFill>
        <p:spPr bwMode="auto">
          <a:xfrm>
            <a:off x="457200" y="0"/>
            <a:ext cx="5334000" cy="6796088"/>
          </a:xfrm>
          <a:prstGeom prst="rect">
            <a:avLst/>
          </a:prstGeom>
          <a:noFill/>
          <a:ln w="9525">
            <a:noFill/>
            <a:miter lim="800000"/>
            <a:headEnd/>
            <a:tailEnd/>
          </a:ln>
        </p:spPr>
      </p:pic>
      <p:pic>
        <p:nvPicPr>
          <p:cNvPr id="4" name="Picture 4" descr="C:\Users\tmorret\AppData\Local\Microsoft\Windows\Temporary Internet Files\Content.IE5\EB1VV4OQ\egyptian-symbols[1].jpg"/>
          <p:cNvPicPr>
            <a:picLocks noChangeAspect="1" noChangeArrowheads="1"/>
          </p:cNvPicPr>
          <p:nvPr/>
        </p:nvPicPr>
        <p:blipFill rotWithShape="1">
          <a:blip r:embed="rId3">
            <a:extLst>
              <a:ext uri="{28A0092B-C50C-407E-A947-70E740481C1C}">
                <a14:useLocalDpi xmlns:a14="http://schemas.microsoft.com/office/drawing/2010/main" val="0"/>
              </a:ext>
            </a:extLst>
          </a:blip>
          <a:srcRect l="87303" t="36441" r="77" b="30347"/>
          <a:stretch/>
        </p:blipFill>
        <p:spPr bwMode="auto">
          <a:xfrm>
            <a:off x="7233044" y="609600"/>
            <a:ext cx="991542" cy="2609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385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dirty="0" smtClean="0"/>
              <a:t>Provide Work Space/Materials/Resources</a:t>
            </a:r>
          </a:p>
        </p:txBody>
      </p:sp>
      <p:sp>
        <p:nvSpPr>
          <p:cNvPr id="48131" name="Content Placeholder 2"/>
          <p:cNvSpPr>
            <a:spLocks noGrp="1"/>
          </p:cNvSpPr>
          <p:nvPr>
            <p:ph idx="1"/>
          </p:nvPr>
        </p:nvSpPr>
        <p:spPr/>
        <p:txBody>
          <a:bodyPr/>
          <a:lstStyle/>
          <a:p>
            <a:r>
              <a:rPr lang="en-US" smtClean="0"/>
              <a:t>Where?</a:t>
            </a:r>
          </a:p>
          <a:p>
            <a:r>
              <a:rPr lang="en-US" smtClean="0"/>
              <a:t>When?</a:t>
            </a:r>
          </a:p>
          <a:p>
            <a:r>
              <a:rPr lang="en-US" smtClean="0"/>
              <a:t>With who?</a:t>
            </a:r>
          </a:p>
        </p:txBody>
      </p:sp>
    </p:spTree>
    <p:extLst>
      <p:ext uri="{BB962C8B-B14F-4D97-AF65-F5344CB8AC3E}">
        <p14:creationId xmlns:p14="http://schemas.microsoft.com/office/powerpoint/2010/main" val="4012237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Points to Ponder</a:t>
            </a:r>
          </a:p>
        </p:txBody>
      </p:sp>
      <p:sp>
        <p:nvSpPr>
          <p:cNvPr id="8195" name="Content Placeholder 2"/>
          <p:cNvSpPr>
            <a:spLocks noGrp="1"/>
          </p:cNvSpPr>
          <p:nvPr>
            <p:ph idx="1"/>
          </p:nvPr>
        </p:nvSpPr>
        <p:spPr/>
        <p:txBody>
          <a:bodyPr/>
          <a:lstStyle/>
          <a:p>
            <a:pPr eaLnBrk="1" hangingPunct="1"/>
            <a:r>
              <a:rPr lang="en-US" smtClean="0"/>
              <a:t>If during the first five or six years of school, a child earns good grades and high praise without having to make much effort, what are all the things he doesn’t learn that most children learn by third grade?</a:t>
            </a:r>
          </a:p>
          <a:p>
            <a:pPr eaLnBrk="1" hangingPunct="1"/>
            <a:endParaRPr lang="en-US"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Develop/Conference on Rubric/Checklist</a:t>
            </a:r>
          </a:p>
        </p:txBody>
      </p:sp>
      <p:sp>
        <p:nvSpPr>
          <p:cNvPr id="49155" name="Content Placeholder 2"/>
          <p:cNvSpPr>
            <a:spLocks noGrp="1"/>
          </p:cNvSpPr>
          <p:nvPr>
            <p:ph idx="1"/>
          </p:nvPr>
        </p:nvSpPr>
        <p:spPr>
          <a:xfrm>
            <a:off x="1279525" y="1600200"/>
            <a:ext cx="6569075" cy="4525963"/>
          </a:xfrm>
        </p:spPr>
        <p:txBody>
          <a:bodyPr/>
          <a:lstStyle/>
          <a:p>
            <a:r>
              <a:rPr lang="en-US" dirty="0" smtClean="0"/>
              <a:t>“Design your own”</a:t>
            </a:r>
          </a:p>
          <a:p>
            <a:r>
              <a:rPr lang="en-US" dirty="0" smtClean="0"/>
              <a:t>Use District Rubric Bank</a:t>
            </a:r>
          </a:p>
          <a:p>
            <a:r>
              <a:rPr lang="en-US" sz="2000" dirty="0" smtClean="0">
                <a:hlinkClick r:id="rId3"/>
              </a:rPr>
              <a:t>http://www.myt4l.com/</a:t>
            </a:r>
            <a:endParaRPr lang="en-US" sz="2000" dirty="0" smtClean="0"/>
          </a:p>
          <a:p>
            <a:r>
              <a:rPr lang="en-US" sz="2000" dirty="0">
                <a:hlinkClick r:id="rId4"/>
              </a:rPr>
              <a:t>http://</a:t>
            </a:r>
            <a:r>
              <a:rPr lang="en-US" sz="2000" dirty="0" smtClean="0">
                <a:hlinkClick r:id="rId4"/>
              </a:rPr>
              <a:t>www.rcampus.com/indexrubric.cfm</a:t>
            </a:r>
            <a:endParaRPr lang="en-US" sz="2000" dirty="0" smtClean="0"/>
          </a:p>
          <a:p>
            <a:r>
              <a:rPr lang="en-US" sz="2000" dirty="0" smtClean="0">
                <a:hlinkClick r:id="rId5"/>
              </a:rPr>
              <a:t>http://www.myteachertools.com/</a:t>
            </a:r>
            <a:endParaRPr lang="en-US" sz="2000" dirty="0" smtClean="0"/>
          </a:p>
          <a:p>
            <a:r>
              <a:rPr lang="en-US" sz="2000" dirty="0">
                <a:hlinkClick r:id="rId6"/>
              </a:rPr>
              <a:t>http://www.curriculum21.com/clearinghouse</a:t>
            </a:r>
            <a:r>
              <a:rPr lang="en-US" sz="2000" dirty="0" smtClean="0">
                <a:hlinkClick r:id="rId6"/>
              </a:rPr>
              <a:t>/</a:t>
            </a:r>
            <a:endParaRPr lang="en-US" sz="2000" dirty="0" smtClean="0"/>
          </a:p>
          <a:p>
            <a:r>
              <a:rPr lang="en-US" sz="2000" dirty="0">
                <a:hlinkClick r:id="rId7"/>
              </a:rPr>
              <a:t>http://</a:t>
            </a:r>
            <a:r>
              <a:rPr lang="en-US" sz="2000" dirty="0" smtClean="0">
                <a:hlinkClick r:id="rId7"/>
              </a:rPr>
              <a:t>www.essaytagger.com/commoncore</a:t>
            </a:r>
            <a:endParaRPr lang="en-US" sz="2000" dirty="0" smtClean="0"/>
          </a:p>
          <a:p>
            <a:pPr marL="0" indent="0">
              <a:buNone/>
            </a:pPr>
            <a:endParaRPr lang="en-US" sz="2000" dirty="0" smtClean="0"/>
          </a:p>
          <a:p>
            <a:pPr>
              <a:buFontTx/>
              <a:buNone/>
            </a:pPr>
            <a:endParaRPr lang="en-US" sz="2000" dirty="0" smtClean="0"/>
          </a:p>
          <a:p>
            <a:endParaRPr lang="en-US" dirty="0" smtClean="0"/>
          </a:p>
        </p:txBody>
      </p:sp>
    </p:spTree>
    <p:extLst>
      <p:ext uri="{BB962C8B-B14F-4D97-AF65-F5344CB8AC3E}">
        <p14:creationId xmlns:p14="http://schemas.microsoft.com/office/powerpoint/2010/main" val="1468296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09" y="1371600"/>
            <a:ext cx="8057938"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1279525" y="685800"/>
            <a:ext cx="7086600" cy="731838"/>
          </a:xfrm>
        </p:spPr>
        <p:txBody>
          <a:bodyPr/>
          <a:lstStyle/>
          <a:p>
            <a:r>
              <a:rPr lang="en-US" dirty="0" smtClean="0"/>
              <a:t>Rubric</a:t>
            </a:r>
          </a:p>
        </p:txBody>
      </p:sp>
      <p:pic>
        <p:nvPicPr>
          <p:cNvPr id="2054" name="Picture 6" descr="C:\Users\tmorret\AppData\Local\Microsoft\Windows\Temporary Internet Files\Content.IE5\EB1VV4OQ\egyptian-symbols[1].jpg"/>
          <p:cNvPicPr>
            <a:picLocks noChangeAspect="1" noChangeArrowheads="1"/>
          </p:cNvPicPr>
          <p:nvPr/>
        </p:nvPicPr>
        <p:blipFill rotWithShape="1">
          <a:blip r:embed="rId4">
            <a:extLst>
              <a:ext uri="{28A0092B-C50C-407E-A947-70E740481C1C}">
                <a14:useLocalDpi xmlns:a14="http://schemas.microsoft.com/office/drawing/2010/main" val="0"/>
              </a:ext>
            </a:extLst>
          </a:blip>
          <a:srcRect l="33580" t="89176" r="57039"/>
          <a:stretch/>
        </p:blipFill>
        <p:spPr bwMode="auto">
          <a:xfrm>
            <a:off x="7010400" y="609600"/>
            <a:ext cx="1254826" cy="878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6638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Plan Presentation</a:t>
            </a:r>
          </a:p>
        </p:txBody>
      </p:sp>
      <p:sp>
        <p:nvSpPr>
          <p:cNvPr id="51203" name="Content Placeholder 2"/>
          <p:cNvSpPr>
            <a:spLocks noGrp="1"/>
          </p:cNvSpPr>
          <p:nvPr>
            <p:ph idx="1"/>
          </p:nvPr>
        </p:nvSpPr>
        <p:spPr/>
        <p:txBody>
          <a:bodyPr/>
          <a:lstStyle/>
          <a:p>
            <a:r>
              <a:rPr lang="en-US" smtClean="0"/>
              <a:t>Timeline/Deadlines</a:t>
            </a:r>
          </a:p>
          <a:p>
            <a:r>
              <a:rPr lang="en-US" smtClean="0"/>
              <a:t>Length</a:t>
            </a:r>
          </a:p>
          <a:p>
            <a:r>
              <a:rPr lang="en-US" smtClean="0"/>
              <a:t>Rehearsal!!</a:t>
            </a:r>
          </a:p>
          <a:p>
            <a:endParaRPr lang="en-US" smtClean="0"/>
          </a:p>
        </p:txBody>
      </p:sp>
    </p:spTree>
    <p:extLst>
      <p:ext uri="{BB962C8B-B14F-4D97-AF65-F5344CB8AC3E}">
        <p14:creationId xmlns:p14="http://schemas.microsoft.com/office/powerpoint/2010/main" val="3564023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Evaluate</a:t>
            </a:r>
          </a:p>
        </p:txBody>
      </p:sp>
      <p:sp>
        <p:nvSpPr>
          <p:cNvPr id="52227" name="Content Placeholder 2"/>
          <p:cNvSpPr>
            <a:spLocks noGrp="1"/>
          </p:cNvSpPr>
          <p:nvPr>
            <p:ph idx="1"/>
          </p:nvPr>
        </p:nvSpPr>
        <p:spPr/>
        <p:txBody>
          <a:bodyPr/>
          <a:lstStyle/>
          <a:p>
            <a:r>
              <a:rPr lang="en-US" smtClean="0"/>
              <a:t>Self</a:t>
            </a:r>
          </a:p>
          <a:p>
            <a:r>
              <a:rPr lang="en-US" smtClean="0"/>
              <a:t>Peers – class or group</a:t>
            </a:r>
          </a:p>
          <a:p>
            <a:r>
              <a:rPr lang="en-US" smtClean="0"/>
              <a:t>Teacher – Gen. Ed and/or Gifted Supp</a:t>
            </a:r>
          </a:p>
          <a:p>
            <a:r>
              <a:rPr lang="en-US" smtClean="0"/>
              <a:t>Guest Evaluator</a:t>
            </a:r>
          </a:p>
          <a:p>
            <a:r>
              <a:rPr lang="en-US" smtClean="0"/>
              <a:t>Be specific, give constructive feedback</a:t>
            </a:r>
          </a:p>
        </p:txBody>
      </p:sp>
    </p:spTree>
    <p:extLst>
      <p:ext uri="{BB962C8B-B14F-4D97-AF65-F5344CB8AC3E}">
        <p14:creationId xmlns:p14="http://schemas.microsoft.com/office/powerpoint/2010/main" val="4142602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Learning Goals</a:t>
            </a:r>
          </a:p>
        </p:txBody>
      </p:sp>
      <p:sp>
        <p:nvSpPr>
          <p:cNvPr id="7171" name="Content Placeholder 2"/>
          <p:cNvSpPr>
            <a:spLocks noGrp="1"/>
          </p:cNvSpPr>
          <p:nvPr>
            <p:ph idx="1"/>
          </p:nvPr>
        </p:nvSpPr>
        <p:spPr/>
        <p:txBody>
          <a:bodyPr/>
          <a:lstStyle/>
          <a:p>
            <a:pPr eaLnBrk="1" hangingPunct="1"/>
            <a:r>
              <a:rPr lang="en-US" dirty="0" smtClean="0"/>
              <a:t>What is compaction?</a:t>
            </a:r>
          </a:p>
          <a:p>
            <a:pPr eaLnBrk="1" hangingPunct="1"/>
            <a:r>
              <a:rPr lang="en-US" dirty="0" smtClean="0"/>
              <a:t>Why should we consider compaction?</a:t>
            </a:r>
          </a:p>
          <a:p>
            <a:pPr eaLnBrk="1" hangingPunct="1">
              <a:buFontTx/>
              <a:buNone/>
            </a:pPr>
            <a:endParaRPr lang="en-US" dirty="0" smtClean="0"/>
          </a:p>
          <a:p>
            <a:pPr lvl="1" eaLnBrk="1" hangingPunct="1"/>
            <a:endParaRPr lang="en-US" dirty="0" smtClean="0"/>
          </a:p>
        </p:txBody>
      </p:sp>
    </p:spTree>
    <p:extLst>
      <p:ext uri="{BB962C8B-B14F-4D97-AF65-F5344CB8AC3E}">
        <p14:creationId xmlns:p14="http://schemas.microsoft.com/office/powerpoint/2010/main" val="285512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171">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Notes</a:t>
            </a:r>
            <a:endParaRPr lang="en-US" dirty="0"/>
          </a:p>
        </p:txBody>
      </p:sp>
      <p:sp>
        <p:nvSpPr>
          <p:cNvPr id="4" name="TextBox 3"/>
          <p:cNvSpPr txBox="1"/>
          <p:nvPr/>
        </p:nvSpPr>
        <p:spPr>
          <a:xfrm>
            <a:off x="1226620" y="2308302"/>
            <a:ext cx="5859979" cy="1477328"/>
          </a:xfrm>
          <a:prstGeom prst="rect">
            <a:avLst/>
          </a:prstGeom>
          <a:noFill/>
        </p:spPr>
        <p:txBody>
          <a:bodyPr wrap="square" rtlCol="0">
            <a:spAutoFit/>
          </a:bodyPr>
          <a:lstStyle/>
          <a:p>
            <a:r>
              <a:rPr lang="en-US" dirty="0" err="1"/>
              <a:t>Renzulli</a:t>
            </a:r>
            <a:r>
              <a:rPr lang="en-US" dirty="0"/>
              <a:t>  and Reis </a:t>
            </a:r>
            <a:r>
              <a:rPr lang="en-US" dirty="0" smtClean="0"/>
              <a:t>1992 </a:t>
            </a:r>
            <a:r>
              <a:rPr lang="en-US" dirty="0"/>
              <a:t>– Large national study found that  elementary teachers could eliminate up to 40-50% of the curriculum for the top 10-15%  and up to 80% of the curriculum for the top 2-3% of the students.  </a:t>
            </a:r>
          </a:p>
          <a:p>
            <a:endParaRPr lang="en-US" dirty="0"/>
          </a:p>
        </p:txBody>
      </p:sp>
      <p:sp>
        <p:nvSpPr>
          <p:cNvPr id="5" name="Rectangle 4"/>
          <p:cNvSpPr/>
          <p:nvPr/>
        </p:nvSpPr>
        <p:spPr>
          <a:xfrm>
            <a:off x="1220684" y="1371600"/>
            <a:ext cx="6627916" cy="923330"/>
          </a:xfrm>
          <a:prstGeom prst="rect">
            <a:avLst/>
          </a:prstGeom>
        </p:spPr>
        <p:txBody>
          <a:bodyPr wrap="square">
            <a:spAutoFit/>
          </a:bodyPr>
          <a:lstStyle/>
          <a:p>
            <a:r>
              <a:rPr lang="en-US" i="1" dirty="0" smtClean="0"/>
              <a:t>A Nation at Risk, 1981</a:t>
            </a:r>
            <a:r>
              <a:rPr lang="en-US" dirty="0" smtClean="0"/>
              <a:t>– Former education Secretary </a:t>
            </a:r>
            <a:r>
              <a:rPr lang="en-US" dirty="0" err="1" smtClean="0"/>
              <a:t>Terrel</a:t>
            </a:r>
            <a:r>
              <a:rPr lang="en-US" dirty="0" smtClean="0"/>
              <a:t> Bell stated, “in the last 15 years, the difficulty level of textbooks has declined two grade levels.”</a:t>
            </a:r>
            <a:endParaRPr lang="en-US" dirty="0"/>
          </a:p>
        </p:txBody>
      </p:sp>
      <p:sp>
        <p:nvSpPr>
          <p:cNvPr id="6" name="Rectangle 5"/>
          <p:cNvSpPr/>
          <p:nvPr/>
        </p:nvSpPr>
        <p:spPr>
          <a:xfrm>
            <a:off x="1279071" y="3581400"/>
            <a:ext cx="5410200" cy="1477328"/>
          </a:xfrm>
          <a:prstGeom prst="rect">
            <a:avLst/>
          </a:prstGeom>
        </p:spPr>
        <p:txBody>
          <a:bodyPr wrap="square">
            <a:spAutoFit/>
          </a:bodyPr>
          <a:lstStyle/>
          <a:p>
            <a:r>
              <a:rPr lang="en-US" i="1" dirty="0" smtClean="0"/>
              <a:t>Karen Rogers, 2008</a:t>
            </a:r>
            <a:r>
              <a:rPr lang="en-US" dirty="0" smtClean="0"/>
              <a:t>–</a:t>
            </a:r>
          </a:p>
          <a:p>
            <a:r>
              <a:rPr lang="en-US" dirty="0" smtClean="0"/>
              <a:t>Pull-out Grouping ES</a:t>
            </a:r>
          </a:p>
          <a:p>
            <a:r>
              <a:rPr lang="en-US" dirty="0" smtClean="0"/>
              <a:t>.65 (direct extension of work in regular classroom)</a:t>
            </a:r>
          </a:p>
          <a:p>
            <a:r>
              <a:rPr lang="en-US" dirty="0"/>
              <a:t>.</a:t>
            </a:r>
            <a:r>
              <a:rPr lang="en-US" dirty="0" smtClean="0"/>
              <a:t>44 (focus on critical thinking)</a:t>
            </a:r>
          </a:p>
          <a:p>
            <a:r>
              <a:rPr lang="en-US" dirty="0" smtClean="0"/>
              <a:t>.32 (focus on creativity)</a:t>
            </a:r>
            <a:endParaRPr lang="en-US" dirty="0"/>
          </a:p>
        </p:txBody>
      </p:sp>
      <p:sp>
        <p:nvSpPr>
          <p:cNvPr id="7" name="Rectangle 6"/>
          <p:cNvSpPr/>
          <p:nvPr/>
        </p:nvSpPr>
        <p:spPr>
          <a:xfrm>
            <a:off x="1258289" y="5058728"/>
            <a:ext cx="5410200" cy="923330"/>
          </a:xfrm>
          <a:prstGeom prst="rect">
            <a:avLst/>
          </a:prstGeom>
        </p:spPr>
        <p:txBody>
          <a:bodyPr wrap="square">
            <a:spAutoFit/>
          </a:bodyPr>
          <a:lstStyle/>
          <a:p>
            <a:r>
              <a:rPr lang="en-US" i="1" dirty="0" smtClean="0"/>
              <a:t>Karen Rogers, 2015</a:t>
            </a:r>
            <a:endParaRPr lang="en-US" dirty="0" smtClean="0"/>
          </a:p>
          <a:p>
            <a:r>
              <a:rPr lang="en-US" dirty="0" smtClean="0"/>
              <a:t>Curriculum Compaction ES=.83</a:t>
            </a:r>
          </a:p>
          <a:p>
            <a:r>
              <a:rPr lang="en-US" dirty="0" smtClean="0"/>
              <a:t>Cluster Grouping of GT students ES=.59</a:t>
            </a:r>
            <a:endParaRPr lang="en-US" dirty="0"/>
          </a:p>
        </p:txBody>
      </p:sp>
    </p:spTree>
    <p:extLst>
      <p:ext uri="{BB962C8B-B14F-4D97-AF65-F5344CB8AC3E}">
        <p14:creationId xmlns:p14="http://schemas.microsoft.com/office/powerpoint/2010/main" val="4038141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67517" y="1295400"/>
            <a:ext cx="7086600" cy="731838"/>
          </a:xfrm>
        </p:spPr>
        <p:txBody>
          <a:bodyPr/>
          <a:lstStyle/>
          <a:p>
            <a:r>
              <a:rPr lang="en-US" dirty="0" smtClean="0"/>
              <a:t>Fordham University, 2011</a:t>
            </a:r>
            <a:br>
              <a:rPr lang="en-US" dirty="0" smtClean="0"/>
            </a:br>
            <a:r>
              <a:rPr lang="en-US" dirty="0" smtClean="0"/>
              <a:t>Study 2000-2007</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51" r="8730"/>
          <a:stretch/>
        </p:blipFill>
        <p:spPr bwMode="auto">
          <a:xfrm>
            <a:off x="1037363" y="2971800"/>
            <a:ext cx="7546909"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626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074" name="Picture 2" descr="http://blog.surveymonkey.com/wp-content/uploads/2011/12/faq.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1" y="1676400"/>
            <a:ext cx="5410200" cy="39623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90600" y="5645726"/>
            <a:ext cx="5638801" cy="646331"/>
          </a:xfrm>
          <a:prstGeom prst="rect">
            <a:avLst/>
          </a:prstGeom>
        </p:spPr>
        <p:txBody>
          <a:bodyPr wrap="square">
            <a:spAutoFit/>
          </a:bodyPr>
          <a:lstStyle/>
          <a:p>
            <a:r>
              <a:rPr lang="en-US" dirty="0"/>
              <a:t>http://blog.surveymonkey.com/wp-content/uploads/2011/12/faq.jpg</a:t>
            </a:r>
          </a:p>
        </p:txBody>
      </p:sp>
    </p:spTree>
    <p:extLst>
      <p:ext uri="{BB962C8B-B14F-4D97-AF65-F5344CB8AC3E}">
        <p14:creationId xmlns:p14="http://schemas.microsoft.com/office/powerpoint/2010/main" val="2566423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Title 1"/>
          <p:cNvSpPr>
            <a:spLocks noGrp="1"/>
          </p:cNvSpPr>
          <p:nvPr>
            <p:ph type="title"/>
          </p:nvPr>
        </p:nvSpPr>
        <p:spPr>
          <a:xfrm>
            <a:off x="1219200" y="1066800"/>
            <a:ext cx="7086600" cy="731838"/>
          </a:xfrm>
        </p:spPr>
        <p:txBody>
          <a:bodyPr/>
          <a:lstStyle/>
          <a:p>
            <a:r>
              <a:rPr lang="en-US" i="1" dirty="0" smtClean="0"/>
              <a:t>Final </a:t>
            </a:r>
            <a:r>
              <a:rPr lang="en-US" i="1" dirty="0" smtClean="0"/>
              <a:t>Assignment…Admit Slip Choose </a:t>
            </a:r>
            <a:r>
              <a:rPr lang="en-US" i="1" dirty="0" smtClean="0"/>
              <a:t>one </a:t>
            </a:r>
          </a:p>
        </p:txBody>
      </p:sp>
      <p:sp>
        <p:nvSpPr>
          <p:cNvPr id="86019" name="Content Placeholder 2"/>
          <p:cNvSpPr>
            <a:spLocks noGrp="1"/>
          </p:cNvSpPr>
          <p:nvPr>
            <p:ph idx="1"/>
          </p:nvPr>
        </p:nvSpPr>
        <p:spPr>
          <a:xfrm>
            <a:off x="1066801" y="2286000"/>
            <a:ext cx="5410200" cy="3840163"/>
          </a:xfrm>
        </p:spPr>
        <p:txBody>
          <a:bodyPr/>
          <a:lstStyle/>
          <a:p>
            <a:r>
              <a:rPr lang="en-US" sz="2400" dirty="0" smtClean="0"/>
              <a:t> I admit that I really understand ____ now. </a:t>
            </a:r>
          </a:p>
          <a:p>
            <a:pPr>
              <a:buFontTx/>
              <a:buNone/>
            </a:pPr>
            <a:endParaRPr lang="en-US" sz="2400" dirty="0" smtClean="0"/>
          </a:p>
          <a:p>
            <a:pPr>
              <a:spcBef>
                <a:spcPct val="0"/>
              </a:spcBef>
            </a:pPr>
            <a:r>
              <a:rPr lang="en-US" sz="2400" dirty="0" smtClean="0"/>
              <a:t> I admit that I am excited about____.</a:t>
            </a:r>
          </a:p>
          <a:p>
            <a:pPr>
              <a:spcBef>
                <a:spcPct val="0"/>
              </a:spcBef>
              <a:buFontTx/>
              <a:buNone/>
            </a:pPr>
            <a:endParaRPr lang="en-US" sz="2400" dirty="0" smtClean="0"/>
          </a:p>
          <a:p>
            <a:pPr>
              <a:spcBef>
                <a:spcPct val="0"/>
              </a:spcBef>
            </a:pPr>
            <a:r>
              <a:rPr lang="en-US" sz="2400" dirty="0" smtClean="0"/>
              <a:t> I admit that I am still confused about _____.</a:t>
            </a:r>
          </a:p>
          <a:p>
            <a:pPr>
              <a:spcBef>
                <a:spcPct val="0"/>
              </a:spcBef>
              <a:buFontTx/>
              <a:buNone/>
            </a:pPr>
            <a:endParaRPr lang="en-US" sz="2400" dirty="0" smtClean="0"/>
          </a:p>
          <a:p>
            <a:pPr>
              <a:spcBef>
                <a:spcPct val="0"/>
              </a:spcBef>
            </a:pPr>
            <a:r>
              <a:rPr lang="en-US" sz="2400" dirty="0" smtClean="0"/>
              <a:t> I admit that I am still wondering _____.</a:t>
            </a:r>
          </a:p>
          <a:p>
            <a:endParaRPr lang="en-US" dirty="0" smtClean="0"/>
          </a:p>
        </p:txBody>
      </p:sp>
    </p:spTree>
    <p:extLst>
      <p:ext uri="{BB962C8B-B14F-4D97-AF65-F5344CB8AC3E}">
        <p14:creationId xmlns:p14="http://schemas.microsoft.com/office/powerpoint/2010/main" val="2607707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Is it a wonder we sometimes see negative behaviors?</a:t>
            </a:r>
          </a:p>
        </p:txBody>
      </p:sp>
      <p:pic>
        <p:nvPicPr>
          <p:cNvPr id="9219" name="Picture 2" descr="http://xprojectmanagement.com/wp-content/uploads/2010/09/bored-299x300.jpg"/>
          <p:cNvPicPr>
            <a:picLocks noGrp="1" noChangeAspect="1" noChangeArrowheads="1"/>
          </p:cNvPicPr>
          <p:nvPr>
            <p:ph idx="1"/>
          </p:nvPr>
        </p:nvPicPr>
        <p:blipFill>
          <a:blip r:embed="rId2" cstate="print"/>
          <a:srcRect/>
          <a:stretch>
            <a:fillRect/>
          </a:stretch>
        </p:blipFill>
        <p:spPr>
          <a:xfrm>
            <a:off x="2971800" y="2438400"/>
            <a:ext cx="2286000" cy="2293938"/>
          </a:xfrm>
        </p:spPr>
      </p:pic>
      <p:sp>
        <p:nvSpPr>
          <p:cNvPr id="9220" name="Rectangle 4"/>
          <p:cNvSpPr>
            <a:spLocks noChangeArrowheads="1"/>
          </p:cNvSpPr>
          <p:nvPr/>
        </p:nvSpPr>
        <p:spPr bwMode="auto">
          <a:xfrm>
            <a:off x="1219200" y="2895600"/>
            <a:ext cx="1181100" cy="584200"/>
          </a:xfrm>
          <a:prstGeom prst="rect">
            <a:avLst/>
          </a:prstGeom>
          <a:noFill/>
          <a:ln w="9525">
            <a:noFill/>
            <a:miter lim="800000"/>
            <a:headEnd/>
            <a:tailEnd/>
          </a:ln>
        </p:spPr>
        <p:txBody>
          <a:bodyPr wrap="none">
            <a:spAutoFit/>
          </a:bodyPr>
          <a:lstStyle/>
          <a:p>
            <a:r>
              <a:rPr lang="en-US" sz="3200">
                <a:latin typeface="Chiller" pitchFamily="82" charset="0"/>
              </a:rPr>
              <a:t>Off Task</a:t>
            </a:r>
          </a:p>
        </p:txBody>
      </p:sp>
      <p:sp>
        <p:nvSpPr>
          <p:cNvPr id="9221" name="Rectangle 5"/>
          <p:cNvSpPr>
            <a:spLocks noChangeArrowheads="1"/>
          </p:cNvSpPr>
          <p:nvPr/>
        </p:nvSpPr>
        <p:spPr bwMode="auto">
          <a:xfrm>
            <a:off x="1828800" y="2057400"/>
            <a:ext cx="1524000" cy="584200"/>
          </a:xfrm>
          <a:prstGeom prst="rect">
            <a:avLst/>
          </a:prstGeom>
          <a:noFill/>
          <a:ln w="9525">
            <a:noFill/>
            <a:miter lim="800000"/>
            <a:headEnd/>
            <a:tailEnd/>
          </a:ln>
        </p:spPr>
        <p:txBody>
          <a:bodyPr>
            <a:spAutoFit/>
          </a:bodyPr>
          <a:lstStyle/>
          <a:p>
            <a:r>
              <a:rPr lang="en-US" sz="3200">
                <a:latin typeface="Chiller" pitchFamily="82" charset="0"/>
              </a:rPr>
              <a:t>Daydreams</a:t>
            </a:r>
          </a:p>
        </p:txBody>
      </p:sp>
      <p:sp>
        <p:nvSpPr>
          <p:cNvPr id="9222" name="Rectangle 6"/>
          <p:cNvSpPr>
            <a:spLocks noChangeArrowheads="1"/>
          </p:cNvSpPr>
          <p:nvPr/>
        </p:nvSpPr>
        <p:spPr bwMode="auto">
          <a:xfrm>
            <a:off x="4572000" y="1676400"/>
            <a:ext cx="1981200" cy="584200"/>
          </a:xfrm>
          <a:prstGeom prst="rect">
            <a:avLst/>
          </a:prstGeom>
          <a:noFill/>
          <a:ln w="9525">
            <a:noFill/>
            <a:miter lim="800000"/>
            <a:headEnd/>
            <a:tailEnd/>
          </a:ln>
        </p:spPr>
        <p:txBody>
          <a:bodyPr>
            <a:spAutoFit/>
          </a:bodyPr>
          <a:lstStyle/>
          <a:p>
            <a:r>
              <a:rPr lang="en-US" sz="3200">
                <a:latin typeface="Chiller" pitchFamily="82" charset="0"/>
              </a:rPr>
              <a:t>Procrastinates</a:t>
            </a:r>
          </a:p>
        </p:txBody>
      </p:sp>
      <p:sp>
        <p:nvSpPr>
          <p:cNvPr id="9223" name="Rectangle 7"/>
          <p:cNvSpPr>
            <a:spLocks noChangeArrowheads="1"/>
          </p:cNvSpPr>
          <p:nvPr/>
        </p:nvSpPr>
        <p:spPr bwMode="auto">
          <a:xfrm>
            <a:off x="990600" y="5562600"/>
            <a:ext cx="2971800" cy="584200"/>
          </a:xfrm>
          <a:prstGeom prst="rect">
            <a:avLst/>
          </a:prstGeom>
          <a:noFill/>
          <a:ln w="9525">
            <a:noFill/>
            <a:miter lim="800000"/>
            <a:headEnd/>
            <a:tailEnd/>
          </a:ln>
        </p:spPr>
        <p:txBody>
          <a:bodyPr>
            <a:spAutoFit/>
          </a:bodyPr>
          <a:lstStyle/>
          <a:p>
            <a:r>
              <a:rPr lang="en-US" sz="3200">
                <a:latin typeface="Chiller" pitchFamily="82" charset="0"/>
              </a:rPr>
              <a:t>Doesn’t Complete work</a:t>
            </a:r>
          </a:p>
        </p:txBody>
      </p:sp>
      <p:sp>
        <p:nvSpPr>
          <p:cNvPr id="9224" name="Rectangle 8"/>
          <p:cNvSpPr>
            <a:spLocks noChangeArrowheads="1"/>
          </p:cNvSpPr>
          <p:nvPr/>
        </p:nvSpPr>
        <p:spPr bwMode="auto">
          <a:xfrm>
            <a:off x="5257800" y="3048000"/>
            <a:ext cx="2514600" cy="584200"/>
          </a:xfrm>
          <a:prstGeom prst="rect">
            <a:avLst/>
          </a:prstGeom>
          <a:noFill/>
          <a:ln w="9525">
            <a:noFill/>
            <a:miter lim="800000"/>
            <a:headEnd/>
            <a:tailEnd/>
          </a:ln>
        </p:spPr>
        <p:txBody>
          <a:bodyPr>
            <a:spAutoFit/>
          </a:bodyPr>
          <a:lstStyle/>
          <a:p>
            <a:r>
              <a:rPr lang="en-US" sz="3200">
                <a:latin typeface="Chiller" pitchFamily="82" charset="0"/>
              </a:rPr>
              <a:t>Refuses to do work</a:t>
            </a:r>
          </a:p>
        </p:txBody>
      </p:sp>
      <p:sp>
        <p:nvSpPr>
          <p:cNvPr id="9225" name="Rectangle 9"/>
          <p:cNvSpPr>
            <a:spLocks noChangeArrowheads="1"/>
          </p:cNvSpPr>
          <p:nvPr/>
        </p:nvSpPr>
        <p:spPr bwMode="auto">
          <a:xfrm>
            <a:off x="3886200" y="4800600"/>
            <a:ext cx="3048000" cy="584200"/>
          </a:xfrm>
          <a:prstGeom prst="rect">
            <a:avLst/>
          </a:prstGeom>
          <a:noFill/>
          <a:ln w="9525">
            <a:noFill/>
            <a:miter lim="800000"/>
            <a:headEnd/>
            <a:tailEnd/>
          </a:ln>
        </p:spPr>
        <p:txBody>
          <a:bodyPr>
            <a:spAutoFit/>
          </a:bodyPr>
          <a:lstStyle/>
          <a:p>
            <a:r>
              <a:rPr lang="en-US" sz="3200">
                <a:latin typeface="Chiller" pitchFamily="82" charset="0"/>
              </a:rPr>
              <a:t>Bothers other Children</a:t>
            </a:r>
          </a:p>
        </p:txBody>
      </p:sp>
      <p:sp>
        <p:nvSpPr>
          <p:cNvPr id="9226" name="Rectangle 10"/>
          <p:cNvSpPr>
            <a:spLocks noChangeArrowheads="1"/>
          </p:cNvSpPr>
          <p:nvPr/>
        </p:nvSpPr>
        <p:spPr bwMode="auto">
          <a:xfrm>
            <a:off x="1219200" y="4114800"/>
            <a:ext cx="1676400" cy="584200"/>
          </a:xfrm>
          <a:prstGeom prst="rect">
            <a:avLst/>
          </a:prstGeom>
          <a:noFill/>
          <a:ln w="9525">
            <a:noFill/>
            <a:miter lim="800000"/>
            <a:headEnd/>
            <a:tailEnd/>
          </a:ln>
        </p:spPr>
        <p:txBody>
          <a:bodyPr>
            <a:spAutoFit/>
          </a:bodyPr>
          <a:lstStyle/>
          <a:p>
            <a:r>
              <a:rPr lang="en-US" sz="3200">
                <a:latin typeface="Chiller" pitchFamily="82" charset="0"/>
              </a:rPr>
              <a:t>Seem lazy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Learning Goals</a:t>
            </a:r>
          </a:p>
        </p:txBody>
      </p:sp>
      <p:sp>
        <p:nvSpPr>
          <p:cNvPr id="7171" name="Content Placeholder 2"/>
          <p:cNvSpPr>
            <a:spLocks noGrp="1"/>
          </p:cNvSpPr>
          <p:nvPr>
            <p:ph idx="1"/>
          </p:nvPr>
        </p:nvSpPr>
        <p:spPr/>
        <p:txBody>
          <a:bodyPr/>
          <a:lstStyle/>
          <a:p>
            <a:pPr eaLnBrk="1" hangingPunct="1"/>
            <a:r>
              <a:rPr lang="en-US" dirty="0" smtClean="0"/>
              <a:t>What is compaction?</a:t>
            </a:r>
          </a:p>
          <a:p>
            <a:pPr eaLnBrk="1" hangingPunct="1"/>
            <a:r>
              <a:rPr lang="en-US" dirty="0" smtClean="0"/>
              <a:t>Why should we consider compaction?</a:t>
            </a:r>
          </a:p>
          <a:p>
            <a:pPr eaLnBrk="1" hangingPunct="1">
              <a:buFontTx/>
              <a:buNone/>
            </a:pPr>
            <a:endParaRPr lang="en-US" dirty="0" smtClean="0"/>
          </a:p>
          <a:p>
            <a:pPr lvl="1"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7171">
                                            <p:txEl>
                                              <p:pRg st="0" end="0"/>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0" y="533400"/>
            <a:ext cx="7086600" cy="731838"/>
          </a:xfrm>
        </p:spPr>
        <p:txBody>
          <a:bodyPr/>
          <a:lstStyle/>
          <a:p>
            <a:r>
              <a:rPr lang="en-US" smtClean="0"/>
              <a:t>Steps to Compaction</a:t>
            </a:r>
          </a:p>
        </p:txBody>
      </p:sp>
      <p:sp>
        <p:nvSpPr>
          <p:cNvPr id="35843" name="Content Placeholder 2"/>
          <p:cNvSpPr>
            <a:spLocks noGrp="1"/>
          </p:cNvSpPr>
          <p:nvPr>
            <p:ph idx="1"/>
          </p:nvPr>
        </p:nvSpPr>
        <p:spPr>
          <a:xfrm>
            <a:off x="1066800" y="1143000"/>
            <a:ext cx="7702550" cy="4191000"/>
          </a:xfrm>
        </p:spPr>
        <p:txBody>
          <a:bodyPr/>
          <a:lstStyle/>
          <a:p>
            <a:r>
              <a:rPr lang="en-US" sz="2400" dirty="0" smtClean="0"/>
              <a:t>Identify K-U-D</a:t>
            </a:r>
          </a:p>
          <a:p>
            <a:r>
              <a:rPr lang="en-US" sz="2400" dirty="0" smtClean="0"/>
              <a:t>Pre-Assess</a:t>
            </a:r>
          </a:p>
          <a:p>
            <a:r>
              <a:rPr lang="en-US" sz="2400" dirty="0" smtClean="0"/>
              <a:t>Develop Alternative Options:</a:t>
            </a:r>
          </a:p>
          <a:p>
            <a:pPr lvl="1"/>
            <a:r>
              <a:rPr lang="en-US" sz="2000" dirty="0" smtClean="0"/>
              <a:t>Extension Menu, Web Quest, Independent Research,  Pursue Competition,  etc.</a:t>
            </a:r>
          </a:p>
          <a:p>
            <a:r>
              <a:rPr lang="en-US" sz="2400" dirty="0" smtClean="0"/>
              <a:t>Write Contract</a:t>
            </a:r>
          </a:p>
          <a:p>
            <a:r>
              <a:rPr lang="en-US" sz="2400" dirty="0" smtClean="0"/>
              <a:t>Establish Rules</a:t>
            </a:r>
          </a:p>
          <a:p>
            <a:r>
              <a:rPr lang="en-US" sz="2400" dirty="0" smtClean="0"/>
              <a:t>Provide Materials/Work Time/Space</a:t>
            </a:r>
          </a:p>
          <a:p>
            <a:r>
              <a:rPr lang="en-US" sz="2400" dirty="0" smtClean="0"/>
              <a:t>Conference on Rubric</a:t>
            </a:r>
          </a:p>
          <a:p>
            <a:r>
              <a:rPr lang="en-US" sz="2400" dirty="0" smtClean="0"/>
              <a:t>Plan Presentation</a:t>
            </a:r>
          </a:p>
          <a:p>
            <a:r>
              <a:rPr lang="en-US" sz="2400" dirty="0" smtClean="0"/>
              <a:t>Evaluate</a:t>
            </a:r>
          </a:p>
        </p:txBody>
      </p:sp>
    </p:spTree>
    <p:extLst>
      <p:ext uri="{BB962C8B-B14F-4D97-AF65-F5344CB8AC3E}">
        <p14:creationId xmlns:p14="http://schemas.microsoft.com/office/powerpoint/2010/main" val="31436654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219200" y="457200"/>
            <a:ext cx="7086600" cy="731838"/>
          </a:xfrm>
        </p:spPr>
        <p:txBody>
          <a:bodyPr/>
          <a:lstStyle/>
          <a:p>
            <a:pPr algn="ctr"/>
            <a:r>
              <a:rPr lang="en-US" sz="2400" dirty="0" smtClean="0"/>
              <a:t>Ancient River Valley Civilizations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84597830"/>
              </p:ext>
            </p:extLst>
          </p:nvPr>
        </p:nvGraphicFramePr>
        <p:xfrm>
          <a:off x="1143000" y="1905000"/>
          <a:ext cx="7467600" cy="4408492"/>
        </p:xfrm>
        <a:graphic>
          <a:graphicData uri="http://schemas.openxmlformats.org/drawingml/2006/table">
            <a:tbl>
              <a:tblPr firstRow="1" firstCol="1" bandRow="1"/>
              <a:tblGrid>
                <a:gridCol w="1866900"/>
                <a:gridCol w="1866900"/>
                <a:gridCol w="1866900"/>
                <a:gridCol w="1866900"/>
              </a:tblGrid>
              <a:tr h="487887">
                <a:tc>
                  <a:txBody>
                    <a:bodyPr/>
                    <a:lstStyle/>
                    <a:p>
                      <a:pPr marL="0" algn="ctr" defTabSz="914400" rtl="0" eaLnBrk="1" latinLnBrk="0" hangingPunct="1">
                        <a:spcAft>
                          <a:spcPts val="0"/>
                        </a:spcAft>
                      </a:pPr>
                      <a:r>
                        <a:rPr lang="en-US" sz="1400" b="1" kern="1200" dirty="0">
                          <a:solidFill>
                            <a:schemeClr val="tx1"/>
                          </a:solidFill>
                          <a:effectLst/>
                          <a:latin typeface="Calibri"/>
                          <a:ea typeface="+mn-ea"/>
                          <a:cs typeface="+mn-cs"/>
                        </a:rPr>
                        <a:t>Concept:</a:t>
                      </a:r>
                    </a:p>
                    <a:p>
                      <a:pPr marL="0" algn="ctr" defTabSz="914400" rtl="0" eaLnBrk="1" latinLnBrk="0" hangingPunct="1">
                        <a:spcAft>
                          <a:spcPts val="0"/>
                        </a:spcAft>
                      </a:pPr>
                      <a:r>
                        <a:rPr lang="en-US" sz="1400" b="1" kern="1200" dirty="0">
                          <a:solidFill>
                            <a:schemeClr val="tx1"/>
                          </a:solidFill>
                          <a:effectLst/>
                          <a:latin typeface="Calibri"/>
                          <a:ea typeface="+mn-ea"/>
                          <a:cs typeface="+mn-cs"/>
                        </a:rPr>
                        <a:t>Mesopotamia</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lang="en-US" sz="1400" b="1" kern="1200" dirty="0">
                          <a:solidFill>
                            <a:schemeClr val="tx1"/>
                          </a:solidFill>
                          <a:effectLst/>
                          <a:latin typeface="Calibri"/>
                          <a:ea typeface="+mn-ea"/>
                          <a:cs typeface="+mn-cs"/>
                        </a:rPr>
                        <a:t>Concept:</a:t>
                      </a:r>
                    </a:p>
                    <a:p>
                      <a:pPr marL="0" algn="ctr" defTabSz="914400" rtl="0" eaLnBrk="1" latinLnBrk="0" hangingPunct="1">
                        <a:spcAft>
                          <a:spcPts val="0"/>
                        </a:spcAft>
                      </a:pPr>
                      <a:r>
                        <a:rPr lang="en-US" sz="1400" b="1" kern="1200" dirty="0">
                          <a:solidFill>
                            <a:schemeClr val="tx1"/>
                          </a:solidFill>
                          <a:effectLst/>
                          <a:latin typeface="Calibri"/>
                          <a:ea typeface="+mn-ea"/>
                          <a:cs typeface="+mn-cs"/>
                        </a:rPr>
                        <a:t>Egypt</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lang="en-US" sz="1400" b="1" kern="1200" dirty="0">
                          <a:solidFill>
                            <a:schemeClr val="tx1"/>
                          </a:solidFill>
                          <a:effectLst/>
                          <a:latin typeface="Calibri"/>
                          <a:ea typeface="+mn-ea"/>
                          <a:cs typeface="+mn-cs"/>
                        </a:rPr>
                        <a:t>Concept:</a:t>
                      </a:r>
                    </a:p>
                    <a:p>
                      <a:pPr marL="0" algn="ctr" defTabSz="914400" rtl="0" eaLnBrk="1" latinLnBrk="0" hangingPunct="1">
                        <a:spcAft>
                          <a:spcPts val="0"/>
                        </a:spcAft>
                      </a:pPr>
                      <a:r>
                        <a:rPr lang="en-US" sz="1400" b="1" kern="1200" dirty="0">
                          <a:solidFill>
                            <a:schemeClr val="tx1"/>
                          </a:solidFill>
                          <a:effectLst/>
                          <a:latin typeface="Calibri"/>
                          <a:ea typeface="+mn-ea"/>
                          <a:cs typeface="+mn-cs"/>
                        </a:rPr>
                        <a:t>Canaanite Cultures</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lang="en-US" sz="1400" b="1" kern="1200" dirty="0">
                          <a:solidFill>
                            <a:schemeClr val="tx1"/>
                          </a:solidFill>
                          <a:effectLst/>
                          <a:latin typeface="Calibri"/>
                          <a:ea typeface="+mn-ea"/>
                          <a:cs typeface="+mn-cs"/>
                        </a:rPr>
                        <a:t>Concept:</a:t>
                      </a:r>
                    </a:p>
                    <a:p>
                      <a:pPr marL="0" algn="ctr" defTabSz="914400" rtl="0" eaLnBrk="1" latinLnBrk="0" hangingPunct="1">
                        <a:spcAft>
                          <a:spcPts val="0"/>
                        </a:spcAft>
                      </a:pPr>
                      <a:r>
                        <a:rPr lang="en-US" sz="1400" b="1" kern="1200" dirty="0">
                          <a:solidFill>
                            <a:schemeClr val="tx1"/>
                          </a:solidFill>
                          <a:effectLst/>
                          <a:latin typeface="Calibri"/>
                          <a:ea typeface="+mn-ea"/>
                          <a:cs typeface="+mn-cs"/>
                        </a:rPr>
                        <a:t>Military Empires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559">
                <a:tc>
                  <a:txBody>
                    <a:bodyPr/>
                    <a:lstStyle/>
                    <a:p>
                      <a:pPr algn="ctr">
                        <a:spcAft>
                          <a:spcPts val="0"/>
                        </a:spcAft>
                      </a:pPr>
                      <a:r>
                        <a:rPr lang="en-US" sz="1100" b="1" i="1">
                          <a:effectLst/>
                          <a:latin typeface="Calibri"/>
                        </a:rPr>
                        <a:t>LEQ/Understand</a:t>
                      </a:r>
                      <a:endParaRPr lang="en-US" sz="1100">
                        <a:effectLst/>
                        <a:latin typeface="Calibri"/>
                      </a:endParaRP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b="1" i="1" dirty="0">
                          <a:effectLst/>
                          <a:latin typeface="Calibri"/>
                        </a:rPr>
                        <a:t>LEQ/Understand</a:t>
                      </a:r>
                      <a:endParaRPr lang="en-US" sz="1100" dirty="0">
                        <a:effectLst/>
                        <a:latin typeface="Calibri"/>
                      </a:endParaRP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1100" b="1" i="1" dirty="0">
                          <a:effectLst/>
                          <a:latin typeface="Calibri"/>
                        </a:rPr>
                        <a:t>LEQ/Understand</a:t>
                      </a:r>
                      <a:endParaRPr lang="en-US" sz="1100" dirty="0">
                        <a:effectLst/>
                        <a:latin typeface="Calibri"/>
                      </a:endParaRP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defTabSz="914400" rtl="0" eaLnBrk="1" latinLnBrk="0" hangingPunct="1">
                        <a:spcAft>
                          <a:spcPts val="0"/>
                        </a:spcAft>
                      </a:pPr>
                      <a:r>
                        <a:rPr lang="en-US" sz="1100" b="1" i="1" kern="1200" dirty="0">
                          <a:solidFill>
                            <a:schemeClr val="tx1"/>
                          </a:solidFill>
                          <a:effectLst/>
                          <a:latin typeface="Calibri"/>
                          <a:ea typeface="+mn-ea"/>
                          <a:cs typeface="+mn-cs"/>
                        </a:rPr>
                        <a:t>LEQ/Understand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296155">
                <a:tc>
                  <a:txBody>
                    <a:bodyPr/>
                    <a:lstStyle/>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Why did the earliest civilizations develop in Mesopotamia?</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What are the major cultural characteristics and contributions of the Ancient Mesopotamians?</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Why did the Mesopotamian civilizations decline</a:t>
                      </a:r>
                      <a:r>
                        <a:rPr lang="en-US" sz="1400" kern="1200" dirty="0" smtClean="0">
                          <a:solidFill>
                            <a:schemeClr val="tx1"/>
                          </a:solidFill>
                          <a:effectLst/>
                          <a:latin typeface="Calibri"/>
                          <a:ea typeface="Calibri"/>
                          <a:cs typeface="Times New Roman"/>
                        </a:rPr>
                        <a:t>?</a:t>
                      </a:r>
                      <a:r>
                        <a:rPr lang="en-US" sz="1400" kern="1200" dirty="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 </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a:solidFill>
                            <a:schemeClr val="tx1"/>
                          </a:solidFill>
                          <a:effectLst/>
                          <a:latin typeface="Calibri"/>
                          <a:ea typeface="Calibri"/>
                          <a:cs typeface="Times New Roman"/>
                        </a:rPr>
                        <a:t>What are the major cultural characteristics and contributions of the Ancient Egyptians?</a:t>
                      </a:r>
                    </a:p>
                    <a:p>
                      <a:pPr marL="0" marR="0" algn="l" defTabSz="914400" rtl="0" eaLnBrk="1" latinLnBrk="0" hangingPunct="1">
                        <a:lnSpc>
                          <a:spcPct val="115000"/>
                        </a:lnSpc>
                        <a:spcBef>
                          <a:spcPts val="0"/>
                        </a:spcBef>
                        <a:spcAft>
                          <a:spcPts val="0"/>
                        </a:spcAft>
                      </a:pPr>
                      <a:r>
                        <a:rPr lang="en-US" sz="1400" kern="120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a:solidFill>
                            <a:schemeClr val="tx1"/>
                          </a:solidFill>
                          <a:effectLst/>
                          <a:latin typeface="Calibri"/>
                          <a:ea typeface="Calibri"/>
                          <a:cs typeface="Times New Roman"/>
                        </a:rPr>
                        <a:t>Why did the Egyptian civilization decline?</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What are the major cultural characteristics and contributions of the Canaanite cultures?</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 </a:t>
                      </a:r>
                    </a:p>
                    <a:p>
                      <a:pPr marL="0" marR="0" algn="l" defTabSz="914400" rtl="0" eaLnBrk="1" latinLnBrk="0" hangingPunct="1">
                        <a:lnSpc>
                          <a:spcPct val="115000"/>
                        </a:lnSpc>
                        <a:spcBef>
                          <a:spcPts val="0"/>
                        </a:spcBef>
                        <a:spcAft>
                          <a:spcPts val="0"/>
                        </a:spcAft>
                      </a:pPr>
                      <a:r>
                        <a:rPr lang="en-US" sz="1400" kern="1200" dirty="0">
                          <a:solidFill>
                            <a:schemeClr val="tx1"/>
                          </a:solidFill>
                          <a:effectLst/>
                          <a:latin typeface="Calibri"/>
                          <a:ea typeface="Calibri"/>
                          <a:cs typeface="Times New Roman"/>
                        </a:rPr>
                        <a:t>How did the creation of monotheism change the course of world history?</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1600" dirty="0">
                          <a:effectLst/>
                          <a:latin typeface="Calibri"/>
                          <a:ea typeface="Calibri"/>
                          <a:cs typeface="Times New Roman"/>
                        </a:rPr>
                        <a:t> </a:t>
                      </a:r>
                      <a:endParaRPr lang="en-US" sz="2000" dirty="0">
                        <a:effectLst/>
                        <a:latin typeface="Calibri"/>
                        <a:ea typeface="Calibri"/>
                        <a:cs typeface="Times New Roman"/>
                      </a:endParaRPr>
                    </a:p>
                    <a:p>
                      <a:pPr marL="0" marR="0" algn="l">
                        <a:lnSpc>
                          <a:spcPct val="115000"/>
                        </a:lnSpc>
                        <a:spcBef>
                          <a:spcPts val="0"/>
                        </a:spcBef>
                        <a:spcAft>
                          <a:spcPts val="0"/>
                        </a:spcAft>
                      </a:pPr>
                      <a:r>
                        <a:rPr lang="en-US" sz="1400" dirty="0">
                          <a:effectLst/>
                          <a:latin typeface="Calibri"/>
                          <a:ea typeface="Calibri"/>
                          <a:cs typeface="Times New Roman"/>
                        </a:rPr>
                        <a:t>What are the major cultural characteristics and contributions of the Ancient Military Civilizations?</a:t>
                      </a:r>
                      <a:endParaRPr lang="en-US" sz="2000" dirty="0">
                        <a:effectLst/>
                        <a:latin typeface="Calibri"/>
                        <a:ea typeface="Calibri"/>
                        <a:cs typeface="Times New Roman"/>
                      </a:endParaRPr>
                    </a:p>
                    <a:p>
                      <a:pPr marL="0" marR="0" algn="l">
                        <a:lnSpc>
                          <a:spcPct val="115000"/>
                        </a:lnSpc>
                        <a:spcBef>
                          <a:spcPts val="0"/>
                        </a:spcBef>
                        <a:spcAft>
                          <a:spcPts val="0"/>
                        </a:spcAft>
                      </a:pPr>
                      <a:r>
                        <a:rPr lang="en-US" sz="1400" dirty="0">
                          <a:effectLst/>
                          <a:latin typeface="Calibri"/>
                          <a:ea typeface="Calibri"/>
                          <a:cs typeface="Times New Roman"/>
                        </a:rPr>
                        <a:t> </a:t>
                      </a:r>
                      <a:endParaRPr lang="en-US" sz="2000" dirty="0">
                        <a:effectLst/>
                        <a:latin typeface="Calibri"/>
                        <a:ea typeface="Calibri"/>
                        <a:cs typeface="Times New Roman"/>
                      </a:endParaRPr>
                    </a:p>
                    <a:p>
                      <a:pPr marL="0" marR="0" algn="l">
                        <a:lnSpc>
                          <a:spcPct val="115000"/>
                        </a:lnSpc>
                        <a:spcBef>
                          <a:spcPts val="0"/>
                        </a:spcBef>
                        <a:spcAft>
                          <a:spcPts val="0"/>
                        </a:spcAft>
                      </a:pPr>
                      <a:r>
                        <a:rPr lang="en-US" sz="1400" dirty="0">
                          <a:effectLst/>
                          <a:latin typeface="Calibri"/>
                          <a:ea typeface="Calibri"/>
                          <a:cs typeface="Times New Roman"/>
                        </a:rPr>
                        <a:t>Why were the Ancient Military Civilizations so successful at conquering territory?</a:t>
                      </a:r>
                      <a:endParaRPr lang="en-US" sz="2000" dirty="0">
                        <a:effectLst/>
                        <a:latin typeface="Calibri"/>
                        <a:ea typeface="Calibri"/>
                        <a:cs typeface="Times New Roman"/>
                      </a:endParaRPr>
                    </a:p>
                    <a:p>
                      <a:pPr algn="l">
                        <a:spcAft>
                          <a:spcPts val="0"/>
                        </a:spcAft>
                      </a:pPr>
                      <a:r>
                        <a:rPr lang="en-US" sz="1400" dirty="0">
                          <a:effectLst/>
                          <a:latin typeface="Calibri"/>
                        </a:rPr>
                        <a:t> </a:t>
                      </a:r>
                      <a:endParaRPr lang="en-US" sz="2000" dirty="0">
                        <a:effectLst/>
                        <a:latin typeface="Calibri"/>
                      </a:endParaRPr>
                    </a:p>
                    <a:p>
                      <a:pPr algn="l">
                        <a:spcAft>
                          <a:spcPts val="0"/>
                        </a:spcAft>
                      </a:pPr>
                      <a:r>
                        <a:rPr lang="en-US" sz="2000" dirty="0">
                          <a:effectLst/>
                          <a:latin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65364443"/>
              </p:ext>
            </p:extLst>
          </p:nvPr>
        </p:nvGraphicFramePr>
        <p:xfrm>
          <a:off x="1143000" y="1066800"/>
          <a:ext cx="7467600" cy="779526"/>
        </p:xfrm>
        <a:graphic>
          <a:graphicData uri="http://schemas.openxmlformats.org/drawingml/2006/table">
            <a:tbl>
              <a:tblPr firstRow="1" firstCol="1" bandRow="1"/>
              <a:tblGrid>
                <a:gridCol w="3733800"/>
                <a:gridCol w="3733800"/>
              </a:tblGrid>
              <a:tr h="94021">
                <a:tc>
                  <a:txBody>
                    <a:bodyPr/>
                    <a:lstStyle/>
                    <a:p>
                      <a:pPr algn="ctr">
                        <a:spcAft>
                          <a:spcPts val="0"/>
                        </a:spcAft>
                      </a:pPr>
                      <a:r>
                        <a:rPr lang="en-US" sz="1600" b="1" dirty="0">
                          <a:effectLst/>
                          <a:latin typeface="Calibri"/>
                        </a:rPr>
                        <a:t>Key Learning</a:t>
                      </a:r>
                      <a:endParaRPr lang="en-US" sz="1600" dirty="0">
                        <a:effectLst/>
                        <a:latin typeface="Calibri"/>
                      </a:endParaRP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spcAft>
                          <a:spcPts val="0"/>
                        </a:spcAft>
                      </a:pPr>
                      <a:r>
                        <a:rPr lang="en-US" sz="1600" b="1" dirty="0">
                          <a:effectLst/>
                          <a:latin typeface="Calibri"/>
                        </a:rPr>
                        <a:t>Unit Essential Question</a:t>
                      </a:r>
                      <a:endParaRPr lang="en-US" sz="1600" dirty="0">
                        <a:effectLst/>
                        <a:latin typeface="Calibri"/>
                      </a:endParaRP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86979">
                <a:tc>
                  <a:txBody>
                    <a:bodyPr/>
                    <a:lstStyle/>
                    <a:p>
                      <a:pPr marL="0" marR="0">
                        <a:lnSpc>
                          <a:spcPct val="115000"/>
                        </a:lnSpc>
                        <a:spcBef>
                          <a:spcPts val="0"/>
                        </a:spcBef>
                        <a:spcAft>
                          <a:spcPts val="0"/>
                        </a:spcAft>
                      </a:pPr>
                      <a:r>
                        <a:rPr lang="en-US" sz="1050" dirty="0">
                          <a:solidFill>
                            <a:srgbClr val="000000"/>
                          </a:solidFill>
                          <a:effectLst/>
                          <a:latin typeface="Calibri"/>
                          <a:ea typeface="Calibri"/>
                          <a:cs typeface="Calibri"/>
                        </a:rPr>
                        <a:t>Early River Valley civilizations laid the foundations for the development of culture in the Ancient World.</a:t>
                      </a:r>
                      <a:endParaRPr lang="en-US" sz="1100" dirty="0">
                        <a:effectLst/>
                        <a:latin typeface="Calibri"/>
                        <a:ea typeface="Calibri"/>
                        <a:cs typeface="Times New Roman"/>
                      </a:endParaRPr>
                    </a:p>
                    <a:p>
                      <a:pPr>
                        <a:spcAft>
                          <a:spcPts val="0"/>
                        </a:spcAft>
                      </a:pPr>
                      <a:r>
                        <a:rPr lang="en-US" sz="1100" dirty="0">
                          <a:effectLst/>
                          <a:latin typeface="Calibri"/>
                        </a:rPr>
                        <a:t> </a:t>
                      </a: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effectLst/>
                          <a:latin typeface="Calibri"/>
                        </a:rPr>
                        <a:t>What patterns of cultural contributions exist through early civilization development?</a:t>
                      </a:r>
                      <a:endParaRPr lang="en-US" sz="1100" dirty="0">
                        <a:effectLst/>
                        <a:latin typeface="Calibri"/>
                      </a:endParaRPr>
                    </a:p>
                  </a:txBody>
                  <a:tcPr marL="43097" marR="430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3071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Identify K-U-D</a:t>
            </a:r>
          </a:p>
        </p:txBody>
      </p:sp>
      <p:graphicFrame>
        <p:nvGraphicFramePr>
          <p:cNvPr id="4" name="Table 3"/>
          <p:cNvGraphicFramePr>
            <a:graphicFrameLocks noGrp="1"/>
          </p:cNvGraphicFramePr>
          <p:nvPr/>
        </p:nvGraphicFramePr>
        <p:xfrm>
          <a:off x="1295400" y="1447800"/>
          <a:ext cx="5638800" cy="4572000"/>
        </p:xfrm>
        <a:graphic>
          <a:graphicData uri="http://schemas.openxmlformats.org/drawingml/2006/table">
            <a:tbl>
              <a:tblPr firstRow="1" bandRow="1">
                <a:tableStyleId>{5C22544A-7EE6-4342-B048-85BDC9FD1C3A}</a:tableStyleId>
              </a:tblPr>
              <a:tblGrid>
                <a:gridCol w="1879600"/>
                <a:gridCol w="1879600"/>
                <a:gridCol w="1879600"/>
              </a:tblGrid>
              <a:tr h="800414">
                <a:tc>
                  <a:txBody>
                    <a:bodyPr/>
                    <a:lstStyle/>
                    <a:p>
                      <a:r>
                        <a:rPr lang="en-US" dirty="0" smtClean="0">
                          <a:solidFill>
                            <a:schemeClr val="tx1"/>
                          </a:solidFill>
                        </a:rPr>
                        <a:t>Know</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Understand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Do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71586">
                <a:tc>
                  <a:txBody>
                    <a:bodyPr/>
                    <a:lstStyle/>
                    <a:p>
                      <a:pPr>
                        <a:buFont typeface="Arial" pitchFamily="34" charset="0"/>
                        <a:buChar char="•"/>
                      </a:pPr>
                      <a:r>
                        <a:rPr lang="en-US" dirty="0" smtClean="0">
                          <a:solidFill>
                            <a:schemeClr val="tx1"/>
                          </a:solidFill>
                        </a:rPr>
                        <a:t>Air moves</a:t>
                      </a:r>
                      <a:r>
                        <a:rPr lang="en-US" baseline="0" dirty="0" smtClean="0">
                          <a:solidFill>
                            <a:schemeClr val="tx1"/>
                          </a:solidFill>
                        </a:rPr>
                        <a:t> objects</a:t>
                      </a:r>
                    </a:p>
                    <a:p>
                      <a:pPr>
                        <a:buFont typeface="Arial" pitchFamily="34" charset="0"/>
                        <a:buChar char="•"/>
                      </a:pPr>
                      <a:r>
                        <a:rPr lang="en-US" baseline="0" dirty="0" smtClean="0">
                          <a:solidFill>
                            <a:schemeClr val="tx1"/>
                          </a:solidFill>
                        </a:rPr>
                        <a:t>Define wind, temperature, and precipitation</a:t>
                      </a:r>
                    </a:p>
                    <a:p>
                      <a:pPr>
                        <a:buFont typeface="Arial" pitchFamily="34" charset="0"/>
                        <a:buChar char="•"/>
                      </a:pPr>
                      <a:r>
                        <a:rPr lang="en-US" baseline="0" dirty="0" smtClean="0">
                          <a:solidFill>
                            <a:schemeClr val="tx1"/>
                          </a:solidFill>
                        </a:rPr>
                        <a:t>Tools that help us describe the weather – barometer, anemometer, weather vane, rain gauge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chemeClr val="tx1"/>
                          </a:solidFill>
                        </a:rPr>
                        <a:t>Studying</a:t>
                      </a:r>
                      <a:r>
                        <a:rPr lang="en-US" baseline="0" dirty="0" smtClean="0">
                          <a:solidFill>
                            <a:schemeClr val="tx1"/>
                          </a:solidFill>
                        </a:rPr>
                        <a:t> the weather can help us live in our environment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buFont typeface="Arial" pitchFamily="34" charset="0"/>
                        <a:buChar char="•"/>
                      </a:pPr>
                      <a:r>
                        <a:rPr lang="en-US" dirty="0" smtClean="0">
                          <a:solidFill>
                            <a:schemeClr val="tx1"/>
                          </a:solidFill>
                        </a:rPr>
                        <a:t>Describe</a:t>
                      </a:r>
                      <a:r>
                        <a:rPr lang="en-US" baseline="0" dirty="0" smtClean="0">
                          <a:solidFill>
                            <a:schemeClr val="tx1"/>
                          </a:solidFill>
                        </a:rPr>
                        <a:t> weather in terms of temperature, wind, and precipitation</a:t>
                      </a:r>
                    </a:p>
                    <a:p>
                      <a:pPr>
                        <a:buFont typeface="Arial" pitchFamily="34" charset="0"/>
                        <a:buChar char="•"/>
                      </a:pPr>
                      <a:r>
                        <a:rPr lang="en-US" baseline="0" dirty="0" smtClean="0">
                          <a:solidFill>
                            <a:schemeClr val="tx1"/>
                          </a:solidFill>
                        </a:rPr>
                        <a:t>Predict the weather based on the types of clouds present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37905" name="Picture 4" descr="C:\Program Files\Microsoft Office\MEDIA\CAGCAT10\j0293828.wmf"/>
          <p:cNvPicPr>
            <a:picLocks noChangeAspect="1" noChangeArrowheads="1"/>
          </p:cNvPicPr>
          <p:nvPr/>
        </p:nvPicPr>
        <p:blipFill>
          <a:blip r:embed="rId2" cstate="print"/>
          <a:srcRect/>
          <a:stretch>
            <a:fillRect/>
          </a:stretch>
        </p:blipFill>
        <p:spPr bwMode="auto">
          <a:xfrm>
            <a:off x="7086600" y="457200"/>
            <a:ext cx="1303338" cy="1371600"/>
          </a:xfrm>
          <a:prstGeom prst="rect">
            <a:avLst/>
          </a:prstGeom>
          <a:noFill/>
          <a:ln w="9525">
            <a:noFill/>
            <a:miter lim="800000"/>
            <a:headEnd/>
            <a:tailEnd/>
          </a:ln>
        </p:spPr>
      </p:pic>
    </p:spTree>
    <p:extLst>
      <p:ext uri="{BB962C8B-B14F-4D97-AF65-F5344CB8AC3E}">
        <p14:creationId xmlns:p14="http://schemas.microsoft.com/office/powerpoint/2010/main" val="4068014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Identify K-U-D</a:t>
            </a:r>
          </a:p>
        </p:txBody>
      </p:sp>
      <p:graphicFrame>
        <p:nvGraphicFramePr>
          <p:cNvPr id="4" name="Table 3"/>
          <p:cNvGraphicFramePr>
            <a:graphicFrameLocks noGrp="1"/>
          </p:cNvGraphicFramePr>
          <p:nvPr>
            <p:extLst>
              <p:ext uri="{D42A27DB-BD31-4B8C-83A1-F6EECF244321}">
                <p14:modId xmlns:p14="http://schemas.microsoft.com/office/powerpoint/2010/main" val="1797857430"/>
              </p:ext>
            </p:extLst>
          </p:nvPr>
        </p:nvGraphicFramePr>
        <p:xfrm>
          <a:off x="1143001" y="1295400"/>
          <a:ext cx="7467598" cy="4990786"/>
        </p:xfrm>
        <a:graphic>
          <a:graphicData uri="http://schemas.openxmlformats.org/drawingml/2006/table">
            <a:tbl>
              <a:tblPr firstRow="1" bandRow="1">
                <a:tableStyleId>{5C22544A-7EE6-4342-B048-85BDC9FD1C3A}</a:tableStyleId>
              </a:tblPr>
              <a:tblGrid>
                <a:gridCol w="2438399"/>
                <a:gridCol w="1905000"/>
                <a:gridCol w="3124199"/>
              </a:tblGrid>
              <a:tr h="457905">
                <a:tc>
                  <a:txBody>
                    <a:bodyPr/>
                    <a:lstStyle/>
                    <a:p>
                      <a:r>
                        <a:rPr lang="en-US" dirty="0" smtClean="0">
                          <a:solidFill>
                            <a:schemeClr val="tx1"/>
                          </a:solidFill>
                        </a:rPr>
                        <a:t>Know</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rPr>
                        <a:t>Understand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dirty="0" smtClean="0">
                          <a:solidFill>
                            <a:schemeClr val="tx1"/>
                          </a:solidFill>
                        </a:rPr>
                        <a:t>Do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32881">
                <a:tc>
                  <a:txBody>
                    <a:bodyPr/>
                    <a:lstStyle/>
                    <a:p>
                      <a:pPr>
                        <a:buFont typeface="Arial" pitchFamily="34" charset="0"/>
                        <a:buChar char="•"/>
                      </a:pPr>
                      <a:r>
                        <a:rPr lang="en-US" dirty="0" smtClean="0">
                          <a:solidFill>
                            <a:schemeClr val="tx1"/>
                          </a:solidFill>
                        </a:rPr>
                        <a:t>Civilization</a:t>
                      </a:r>
                    </a:p>
                    <a:p>
                      <a:pPr>
                        <a:buFont typeface="Arial" pitchFamily="34" charset="0"/>
                        <a:buChar char="•"/>
                      </a:pPr>
                      <a:r>
                        <a:rPr lang="en-US" dirty="0" smtClean="0">
                          <a:solidFill>
                            <a:schemeClr val="tx1"/>
                          </a:solidFill>
                        </a:rPr>
                        <a:t>Cultural</a:t>
                      </a:r>
                      <a:r>
                        <a:rPr lang="en-US" baseline="0" dirty="0" smtClean="0">
                          <a:solidFill>
                            <a:schemeClr val="tx1"/>
                          </a:solidFill>
                        </a:rPr>
                        <a:t> Characteristics (family, education, leisure, government, economics, religion, and communication)</a:t>
                      </a:r>
                      <a:endParaRPr lang="en-US" dirty="0" smtClean="0">
                        <a:solidFill>
                          <a:schemeClr val="tx1"/>
                        </a:solidFill>
                      </a:endParaRPr>
                    </a:p>
                    <a:p>
                      <a:pPr>
                        <a:buFont typeface="Arial" pitchFamily="34" charset="0"/>
                        <a:buChar char="•"/>
                      </a:pPr>
                      <a:r>
                        <a:rPr lang="en-US" dirty="0" smtClean="0">
                          <a:solidFill>
                            <a:schemeClr val="tx1"/>
                          </a:solidFill>
                        </a:rPr>
                        <a:t>Why</a:t>
                      </a:r>
                      <a:r>
                        <a:rPr lang="en-US" baseline="0" dirty="0" smtClean="0">
                          <a:solidFill>
                            <a:schemeClr val="tx1"/>
                          </a:solidFill>
                        </a:rPr>
                        <a:t> civilizations declined.</a:t>
                      </a:r>
                    </a:p>
                    <a:p>
                      <a:pPr>
                        <a:buFont typeface="Arial" pitchFamily="34" charset="0"/>
                        <a:buChar char="•"/>
                      </a:pPr>
                      <a:r>
                        <a:rPr lang="en-US" baseline="0" dirty="0" err="1" smtClean="0">
                          <a:solidFill>
                            <a:schemeClr val="tx1"/>
                          </a:solidFill>
                        </a:rPr>
                        <a:t>Monothesism</a:t>
                      </a:r>
                      <a:r>
                        <a:rPr lang="en-US" baseline="0" dirty="0" smtClean="0">
                          <a:solidFill>
                            <a:schemeClr val="tx1"/>
                          </a:solidFill>
                        </a:rPr>
                        <a:t> vs. polytheism</a:t>
                      </a:r>
                    </a:p>
                    <a:p>
                      <a:pPr>
                        <a:buFont typeface="Arial" pitchFamily="34" charset="0"/>
                        <a:buChar char="•"/>
                      </a:pPr>
                      <a:endParaRPr lang="en-US" baseline="0" dirty="0" smtClean="0">
                        <a:solidFill>
                          <a:schemeClr val="tx1"/>
                        </a:solidFill>
                      </a:endParaRPr>
                    </a:p>
                    <a:p>
                      <a:pPr>
                        <a:buFont typeface="Arial" pitchFamily="34" charset="0"/>
                        <a:buChar char="•"/>
                      </a:pP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kern="1200" dirty="0" smtClean="0">
                          <a:solidFill>
                            <a:schemeClr val="dk1"/>
                          </a:solidFill>
                          <a:effectLst/>
                          <a:latin typeface="+mn-lt"/>
                          <a:ea typeface="+mn-ea"/>
                          <a:cs typeface="+mn-cs"/>
                        </a:rPr>
                        <a:t>What patterns of cultural contributions exist through early civilization development?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US" dirty="0" smtClean="0">
                          <a:solidFill>
                            <a:schemeClr val="tx1"/>
                          </a:solidFill>
                        </a:rPr>
                        <a:t>Identify cause-effect relationships</a:t>
                      </a:r>
                    </a:p>
                    <a:p>
                      <a:pPr>
                        <a:buFont typeface="Arial" pitchFamily="34" charset="0"/>
                        <a:buChar char="•"/>
                      </a:pPr>
                      <a:r>
                        <a:rPr lang="en-US" sz="1800" kern="1200" dirty="0" smtClean="0">
                          <a:solidFill>
                            <a:schemeClr val="dk1"/>
                          </a:solidFill>
                          <a:effectLst/>
                          <a:latin typeface="+mn-lt"/>
                          <a:ea typeface="+mn-ea"/>
                          <a:cs typeface="+mn-cs"/>
                        </a:rPr>
                        <a:t>Analyze the significance of groups and individuals who made cultural contributions.</a:t>
                      </a:r>
                    </a:p>
                    <a:p>
                      <a:pPr>
                        <a:buFont typeface="Arial" pitchFamily="34" charset="0"/>
                        <a:buChar char="•"/>
                      </a:pPr>
                      <a:r>
                        <a:rPr lang="en-US" sz="1800" kern="1200" dirty="0" smtClean="0">
                          <a:solidFill>
                            <a:schemeClr val="dk1"/>
                          </a:solidFill>
                          <a:effectLst/>
                          <a:latin typeface="+mn-lt"/>
                          <a:ea typeface="+mn-ea"/>
                          <a:cs typeface="+mn-cs"/>
                        </a:rPr>
                        <a:t>Analyze the geographic features of historic places.</a:t>
                      </a:r>
                    </a:p>
                    <a:p>
                      <a:pPr>
                        <a:buFont typeface="Arial" pitchFamily="34" charset="0"/>
                        <a:buChar char="•"/>
                      </a:pPr>
                      <a:r>
                        <a:rPr lang="en-US" sz="1800" kern="1200" dirty="0" smtClean="0">
                          <a:solidFill>
                            <a:schemeClr val="dk1"/>
                          </a:solidFill>
                          <a:effectLst/>
                          <a:latin typeface="+mn-lt"/>
                          <a:ea typeface="+mn-ea"/>
                          <a:cs typeface="+mn-cs"/>
                        </a:rPr>
                        <a:t>Compare and contrast chronological relationships between Ancient Civilizations.</a:t>
                      </a:r>
                    </a:p>
                    <a:p>
                      <a:pPr>
                        <a:buFont typeface="Arial" pitchFamily="34" charset="0"/>
                        <a:buChar char="•"/>
                      </a:pPr>
                      <a:r>
                        <a:rPr lang="en-US" sz="1800" kern="1200" dirty="0" smtClean="0">
                          <a:solidFill>
                            <a:schemeClr val="dk1"/>
                          </a:solidFill>
                          <a:effectLst/>
                          <a:latin typeface="+mn-lt"/>
                          <a:ea typeface="+mn-ea"/>
                          <a:cs typeface="+mn-cs"/>
                        </a:rPr>
                        <a:t>Summarize accurately key details from text.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351689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Create a Pre-Assessment</a:t>
            </a:r>
          </a:p>
        </p:txBody>
      </p:sp>
      <p:sp>
        <p:nvSpPr>
          <p:cNvPr id="38915" name="Content Placeholder 2"/>
          <p:cNvSpPr>
            <a:spLocks noGrp="1"/>
          </p:cNvSpPr>
          <p:nvPr>
            <p:ph idx="1"/>
          </p:nvPr>
        </p:nvSpPr>
        <p:spPr>
          <a:xfrm>
            <a:off x="1279525" y="1600200"/>
            <a:ext cx="5257800" cy="3276600"/>
          </a:xfrm>
        </p:spPr>
        <p:txBody>
          <a:bodyPr/>
          <a:lstStyle/>
          <a:p>
            <a:r>
              <a:rPr lang="en-US" smtClean="0"/>
              <a:t>Test</a:t>
            </a:r>
          </a:p>
          <a:p>
            <a:r>
              <a:rPr lang="en-US" smtClean="0"/>
              <a:t>Brainstorming/web</a:t>
            </a:r>
          </a:p>
          <a:p>
            <a:r>
              <a:rPr lang="en-US" smtClean="0"/>
              <a:t>Informal Discussion</a:t>
            </a:r>
          </a:p>
          <a:p>
            <a:r>
              <a:rPr lang="en-US" smtClean="0"/>
              <a:t>Review of previous work</a:t>
            </a:r>
          </a:p>
          <a:p>
            <a:r>
              <a:rPr lang="en-US" smtClean="0"/>
              <a:t>Formal Interview</a:t>
            </a:r>
          </a:p>
          <a:p>
            <a:r>
              <a:rPr lang="en-US" smtClean="0"/>
              <a:t>Performance on a task</a:t>
            </a:r>
          </a:p>
        </p:txBody>
      </p:sp>
      <p:sp>
        <p:nvSpPr>
          <p:cNvPr id="38916" name="TextBox 3"/>
          <p:cNvSpPr txBox="1">
            <a:spLocks noChangeArrowheads="1"/>
          </p:cNvSpPr>
          <p:nvPr/>
        </p:nvSpPr>
        <p:spPr bwMode="auto">
          <a:xfrm>
            <a:off x="990600" y="4724400"/>
            <a:ext cx="5791200" cy="954088"/>
          </a:xfrm>
          <a:prstGeom prst="rect">
            <a:avLst/>
          </a:prstGeom>
          <a:noFill/>
          <a:ln w="9525">
            <a:noFill/>
            <a:miter lim="800000"/>
            <a:headEnd/>
            <a:tailEnd/>
          </a:ln>
        </p:spPr>
        <p:txBody>
          <a:bodyPr>
            <a:spAutoFit/>
          </a:bodyPr>
          <a:lstStyle/>
          <a:p>
            <a:r>
              <a:rPr lang="en-US" sz="2800" i="1"/>
              <a:t>*If you don’t ask then you don’t know what they know.”</a:t>
            </a:r>
          </a:p>
        </p:txBody>
      </p:sp>
    </p:spTree>
    <p:extLst>
      <p:ext uri="{BB962C8B-B14F-4D97-AF65-F5344CB8AC3E}">
        <p14:creationId xmlns:p14="http://schemas.microsoft.com/office/powerpoint/2010/main" val="1772204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2159</TotalTime>
  <Words>1406</Words>
  <Application>Microsoft Office PowerPoint</Application>
  <PresentationFormat>On-screen Show (4:3)</PresentationFormat>
  <Paragraphs>204</Paragraphs>
  <Slides>28</Slides>
  <Notes>11</Notes>
  <HiddenSlides>4</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Default Design</vt:lpstr>
      <vt:lpstr>Stack of books design template</vt:lpstr>
      <vt:lpstr>Custom Design</vt:lpstr>
      <vt:lpstr>Curriculum Compaction</vt:lpstr>
      <vt:lpstr>Points to Ponder</vt:lpstr>
      <vt:lpstr>Is it a wonder we sometimes see negative behaviors?</vt:lpstr>
      <vt:lpstr>Learning Goals</vt:lpstr>
      <vt:lpstr>Steps to Compaction</vt:lpstr>
      <vt:lpstr>Ancient River Valley Civilizations</vt:lpstr>
      <vt:lpstr>Identify K-U-D</vt:lpstr>
      <vt:lpstr>Identify K-U-D</vt:lpstr>
      <vt:lpstr>Create a Pre-Assessment</vt:lpstr>
      <vt:lpstr>Ancient Civilization  Pre-Assessment</vt:lpstr>
      <vt:lpstr>Develop Alternative Options</vt:lpstr>
      <vt:lpstr>Sample Menu-Ancient Civ.</vt:lpstr>
      <vt:lpstr>Write a Contract</vt:lpstr>
      <vt:lpstr>Weinbrenner</vt:lpstr>
      <vt:lpstr>PowerPoint Presentation</vt:lpstr>
      <vt:lpstr>Establish Rules</vt:lpstr>
      <vt:lpstr>Sample Rules</vt:lpstr>
      <vt:lpstr>PowerPoint Presentation</vt:lpstr>
      <vt:lpstr>Provide Work Space/Materials/Resources</vt:lpstr>
      <vt:lpstr>Develop/Conference on Rubric/Checklist</vt:lpstr>
      <vt:lpstr>Rubric</vt:lpstr>
      <vt:lpstr>Plan Presentation</vt:lpstr>
      <vt:lpstr>Evaluate</vt:lpstr>
      <vt:lpstr>Learning Goals</vt:lpstr>
      <vt:lpstr>Research Notes</vt:lpstr>
      <vt:lpstr>Fordham University, 2011 Study 2000-2007</vt:lpstr>
      <vt:lpstr>??Questions??</vt:lpstr>
      <vt:lpstr>Final Assignment…Admit Slip Choose one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Tanya Morret</dc:creator>
  <cp:lastModifiedBy>Tanya Morret</cp:lastModifiedBy>
  <cp:revision>59</cp:revision>
  <cp:lastPrinted>2015-04-01T15:52:10Z</cp:lastPrinted>
  <dcterms:created xsi:type="dcterms:W3CDTF">2004-11-15T22:46:30Z</dcterms:created>
  <dcterms:modified xsi:type="dcterms:W3CDTF">2015-04-01T15:53:19Z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TC011594401033</vt:lpwstr>
  </property>
</Properties>
</file>