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23"/>
  </p:notesMasterIdLst>
  <p:sldIdLst>
    <p:sldId id="256" r:id="rId3"/>
    <p:sldId id="272" r:id="rId4"/>
    <p:sldId id="274" r:id="rId5"/>
    <p:sldId id="260" r:id="rId6"/>
    <p:sldId id="257" r:id="rId7"/>
    <p:sldId id="258" r:id="rId8"/>
    <p:sldId id="259" r:id="rId9"/>
    <p:sldId id="273" r:id="rId10"/>
    <p:sldId id="265" r:id="rId11"/>
    <p:sldId id="269" r:id="rId12"/>
    <p:sldId id="270" r:id="rId13"/>
    <p:sldId id="268" r:id="rId14"/>
    <p:sldId id="262" r:id="rId15"/>
    <p:sldId id="261" r:id="rId16"/>
    <p:sldId id="263" r:id="rId17"/>
    <p:sldId id="264" r:id="rId18"/>
    <p:sldId id="267" r:id="rId19"/>
    <p:sldId id="271" r:id="rId20"/>
    <p:sldId id="266" r:id="rId21"/>
    <p:sldId id="275" r:id="rId2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68761" autoAdjust="0"/>
  </p:normalViewPr>
  <p:slideViewPr>
    <p:cSldViewPr snapToGrid="0">
      <p:cViewPr varScale="1">
        <p:scale>
          <a:sx n="43" d="100"/>
          <a:sy n="43" d="100"/>
        </p:scale>
        <p:origin x="336" y="54"/>
      </p:cViewPr>
      <p:guideLst/>
    </p:cSldViewPr>
  </p:slideViewPr>
  <p:notesTextViewPr>
    <p:cViewPr>
      <p:scale>
        <a:sx n="1" d="1"/>
        <a:sy n="1" d="1"/>
      </p:scale>
      <p:origin x="0" y="-63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73F1F14-E642-49B2-B56C-1B6030BAF79E}" type="datetimeFigureOut">
              <a:rPr lang="en-US" smtClean="0"/>
              <a:t>10/6/2015</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A619135-296F-415A-BA38-9B9D7B165B8F}" type="slidenum">
              <a:rPr lang="en-US" smtClean="0"/>
              <a:t>‹#›</a:t>
            </a:fld>
            <a:endParaRPr lang="en-US"/>
          </a:p>
        </p:txBody>
      </p:sp>
    </p:spTree>
    <p:extLst>
      <p:ext uri="{BB962C8B-B14F-4D97-AF65-F5344CB8AC3E}">
        <p14:creationId xmlns:p14="http://schemas.microsoft.com/office/powerpoint/2010/main" val="317560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Cathy</a:t>
            </a:r>
            <a:r>
              <a:rPr lang="en-US" baseline="0" dirty="0" smtClean="0"/>
              <a:t> </a:t>
            </a:r>
            <a:r>
              <a:rPr lang="en-US" baseline="0" dirty="0" err="1" smtClean="0"/>
              <a:t>Ranieli</a:t>
            </a:r>
            <a:r>
              <a:rPr lang="en-US" baseline="0" dirty="0" smtClean="0"/>
              <a:t> will introduce me and discuss future trainings for the 15-16 school year. We will discuss expectations for implementation and accountability of staff.</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a:t>
            </a:fld>
            <a:endParaRPr lang="en-US"/>
          </a:p>
        </p:txBody>
      </p:sp>
    </p:spTree>
    <p:extLst>
      <p:ext uri="{BB962C8B-B14F-4D97-AF65-F5344CB8AC3E}">
        <p14:creationId xmlns:p14="http://schemas.microsoft.com/office/powerpoint/2010/main" val="1191220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Gifted should not</a:t>
            </a:r>
            <a:r>
              <a:rPr lang="en-US" baseline="0" dirty="0" smtClean="0"/>
              <a:t> be a punishment. Gifted does not mean more work or required extra work.</a:t>
            </a:r>
          </a:p>
          <a:p>
            <a:endParaRPr lang="en-US" baseline="0" dirty="0" smtClean="0"/>
          </a:p>
          <a:p>
            <a:r>
              <a:rPr lang="en-US" baseline="0" dirty="0" smtClean="0"/>
              <a:t>If you grade the extension work, and students push themselves to take on very challenging tasks, they need to be encouraged and rewarded. This is why they should get credit for extension work, but not an analytical grade.</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11</a:t>
            </a:fld>
            <a:endParaRPr lang="en-US"/>
          </a:p>
        </p:txBody>
      </p:sp>
    </p:spTree>
    <p:extLst>
      <p:ext uri="{BB962C8B-B14F-4D97-AF65-F5344CB8AC3E}">
        <p14:creationId xmlns:p14="http://schemas.microsoft.com/office/powerpoint/2010/main" val="1395111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Avoid</a:t>
            </a:r>
            <a:r>
              <a:rPr lang="en-US" baseline="0" dirty="0" smtClean="0"/>
              <a:t> calling this “free time,” as this is likely to cause concern among parents and administrators. </a:t>
            </a:r>
          </a:p>
          <a:p>
            <a:endParaRPr lang="en-US" baseline="0" dirty="0" smtClean="0"/>
          </a:p>
          <a:p>
            <a:r>
              <a:rPr lang="en-US" baseline="0" dirty="0" smtClean="0"/>
              <a:t>Using the Compactor Form – </a:t>
            </a:r>
          </a:p>
          <a:p>
            <a:r>
              <a:rPr lang="en-US" baseline="0" dirty="0" smtClean="0"/>
              <a:t>	1) Use a separate form for each student. (you might need a new one each month if the student is doing a lot 	of compacting.</a:t>
            </a:r>
          </a:p>
          <a:p>
            <a:r>
              <a:rPr lang="en-US" baseline="0" dirty="0" smtClean="0"/>
              <a:t>	2) Record all curriculum and independent study modifications</a:t>
            </a:r>
          </a:p>
          <a:p>
            <a:r>
              <a:rPr lang="en-US" baseline="0" dirty="0" smtClean="0"/>
              <a:t>	Documentation:	HO – The Compactor</a:t>
            </a:r>
          </a:p>
          <a:p>
            <a:r>
              <a:rPr lang="en-US" baseline="0" dirty="0" smtClean="0"/>
              <a:t>		Area of strength: Math Computation</a:t>
            </a:r>
          </a:p>
          <a:p>
            <a:r>
              <a:rPr lang="en-US" baseline="0" dirty="0" smtClean="0"/>
              <a:t>		Documenting of Mastery: Most Difficult First</a:t>
            </a:r>
          </a:p>
          <a:p>
            <a:r>
              <a:rPr lang="en-US" baseline="0" dirty="0" smtClean="0"/>
              <a:t>		Alternate Activities: Attendance in CHALLENGE program</a:t>
            </a:r>
          </a:p>
          <a:p>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12</a:t>
            </a:fld>
            <a:endParaRPr lang="en-US"/>
          </a:p>
        </p:txBody>
      </p:sp>
    </p:spTree>
    <p:extLst>
      <p:ext uri="{BB962C8B-B14F-4D97-AF65-F5344CB8AC3E}">
        <p14:creationId xmlns:p14="http://schemas.microsoft.com/office/powerpoint/2010/main" val="27449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2 handouts:</a:t>
            </a:r>
          </a:p>
          <a:p>
            <a:r>
              <a:rPr lang="en-US" dirty="0" smtClean="0"/>
              <a:t>The</a:t>
            </a:r>
            <a:r>
              <a:rPr lang="en-US" baseline="0" dirty="0" smtClean="0"/>
              <a:t> Equalizer – discuss how to use this to differentiate up and down with their students. </a:t>
            </a:r>
          </a:p>
          <a:p>
            <a:endParaRPr lang="en-US" baseline="0" dirty="0" smtClean="0"/>
          </a:p>
          <a:p>
            <a:r>
              <a:rPr lang="en-US" baseline="0" dirty="0" smtClean="0"/>
              <a:t>	What would whole group instruction look like when differentiating the process, product, environment, assessment, or content?</a:t>
            </a:r>
          </a:p>
          <a:p>
            <a:endParaRPr lang="en-US" baseline="0" dirty="0" smtClean="0"/>
          </a:p>
          <a:p>
            <a:r>
              <a:rPr lang="en-US" baseline="0" dirty="0" smtClean="0"/>
              <a:t>Science Levels DOK handout – read and discuss activities for whole group instruction.</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13</a:t>
            </a:fld>
            <a:endParaRPr lang="en-US"/>
          </a:p>
        </p:txBody>
      </p:sp>
    </p:spTree>
    <p:extLst>
      <p:ext uri="{BB962C8B-B14F-4D97-AF65-F5344CB8AC3E}">
        <p14:creationId xmlns:p14="http://schemas.microsoft.com/office/powerpoint/2010/main" val="2810104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some of the strategies don’t fit each person’s philosophy and style, they are still worth learning. The strategies will help teachers diagnose individual learning needs and provide more prescriptive programs for students with exceptional learning needs (for</a:t>
            </a:r>
            <a:r>
              <a:rPr lang="en-US" baseline="0" dirty="0" smtClean="0"/>
              <a:t> gifted students and twice-exceptional, as well as those who are not doing their best).</a:t>
            </a:r>
          </a:p>
          <a:p>
            <a:endParaRPr lang="en-US" baseline="0" dirty="0" smtClean="0"/>
          </a:p>
          <a:p>
            <a:r>
              <a:rPr lang="en-US" b="1" u="sng" baseline="0" dirty="0" smtClean="0"/>
              <a:t>Big:</a:t>
            </a:r>
            <a:r>
              <a:rPr lang="en-US" b="0" u="none" baseline="0" dirty="0" smtClean="0"/>
              <a:t> Teachers will discover that these strategies can benefit all students, and will be offered and explained to everyone.</a:t>
            </a:r>
            <a:endParaRPr lang="en-US" b="0" u="none" dirty="0"/>
          </a:p>
        </p:txBody>
      </p:sp>
      <p:sp>
        <p:nvSpPr>
          <p:cNvPr id="4" name="Slide Number Placeholder 3"/>
          <p:cNvSpPr>
            <a:spLocks noGrp="1"/>
          </p:cNvSpPr>
          <p:nvPr>
            <p:ph type="sldNum" sz="quarter" idx="10"/>
          </p:nvPr>
        </p:nvSpPr>
        <p:spPr/>
        <p:txBody>
          <a:bodyPr/>
          <a:lstStyle/>
          <a:p>
            <a:fld id="{1A619135-296F-415A-BA38-9B9D7B165B8F}" type="slidenum">
              <a:rPr lang="en-US" smtClean="0"/>
              <a:t>14</a:t>
            </a:fld>
            <a:endParaRPr lang="en-US"/>
          </a:p>
        </p:txBody>
      </p:sp>
    </p:spTree>
    <p:extLst>
      <p:ext uri="{BB962C8B-B14F-4D97-AF65-F5344CB8AC3E}">
        <p14:creationId xmlns:p14="http://schemas.microsoft.com/office/powerpoint/2010/main" val="3974015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We are going to build</a:t>
            </a:r>
            <a:r>
              <a:rPr lang="en-US" baseline="0" dirty="0" smtClean="0"/>
              <a:t> a repertoire of strategies to challenge gifted and high achieving learners over time. This is a process. We will add strategies over time. Don’t worry if some come quicker or easier and others are more challenging to implement.</a:t>
            </a:r>
          </a:p>
          <a:p>
            <a:endParaRPr lang="en-US" baseline="0" dirty="0" smtClean="0"/>
          </a:p>
          <a:p>
            <a:pPr defTabSz="924916">
              <a:defRPr/>
            </a:pPr>
            <a:r>
              <a:rPr lang="en-US" baseline="0" dirty="0" smtClean="0"/>
              <a:t>“</a:t>
            </a:r>
            <a:r>
              <a:rPr lang="en-US" dirty="0" smtClean="0">
                <a:solidFill>
                  <a:schemeClr val="bg1"/>
                </a:solidFill>
              </a:rPr>
              <a:t>What happens when we allow some of the students in the classroom to be less than fully engaged in learning?”</a:t>
            </a:r>
          </a:p>
          <a:p>
            <a:pPr defTabSz="924916">
              <a:defRPr/>
            </a:pPr>
            <a:endParaRPr lang="en-US" dirty="0" smtClean="0">
              <a:solidFill>
                <a:schemeClr val="bg1"/>
              </a:solidFill>
            </a:endParaRPr>
          </a:p>
          <a:p>
            <a:pPr defTabSz="924916">
              <a:defRPr/>
            </a:pPr>
            <a:r>
              <a:rPr lang="en-US" dirty="0" smtClean="0">
                <a:solidFill>
                  <a:schemeClr val="bg1"/>
                </a:solidFill>
              </a:rPr>
              <a:t>Give</a:t>
            </a:r>
            <a:r>
              <a:rPr lang="en-US" baseline="0" dirty="0" smtClean="0">
                <a:solidFill>
                  <a:schemeClr val="bg1"/>
                </a:solidFill>
              </a:rPr>
              <a:t> the handout: DVD Viewing Guide</a:t>
            </a:r>
          </a:p>
          <a:p>
            <a:pPr defTabSz="924916">
              <a:defRPr/>
            </a:pPr>
            <a:r>
              <a:rPr lang="en-US" baseline="0" dirty="0" smtClean="0">
                <a:solidFill>
                  <a:schemeClr val="bg1"/>
                </a:solidFill>
              </a:rPr>
              <a:t>	Take careful notes on how the teacher explains the process to students.</a:t>
            </a:r>
          </a:p>
          <a:p>
            <a:pPr defTabSz="924916">
              <a:defRPr/>
            </a:pPr>
            <a:r>
              <a:rPr lang="en-US" baseline="0" dirty="0" smtClean="0">
                <a:solidFill>
                  <a:schemeClr val="bg1"/>
                </a:solidFill>
              </a:rPr>
              <a:t>	How does the teacher ensure the students understand the procedure for the Name Card Method?</a:t>
            </a:r>
          </a:p>
          <a:p>
            <a:pPr defTabSz="924916">
              <a:defRPr/>
            </a:pPr>
            <a:r>
              <a:rPr lang="en-US" baseline="0" dirty="0" smtClean="0">
                <a:solidFill>
                  <a:schemeClr val="bg1"/>
                </a:solidFill>
              </a:rPr>
              <a:t>	How does the teacher make it safe for each student?</a:t>
            </a:r>
          </a:p>
          <a:p>
            <a:pPr defTabSz="924916">
              <a:defRPr/>
            </a:pPr>
            <a:r>
              <a:rPr lang="en-US" baseline="0" dirty="0" smtClean="0">
                <a:solidFill>
                  <a:schemeClr val="bg1"/>
                </a:solidFill>
              </a:rPr>
              <a:t>	Finally: How do you need to make this yours?</a:t>
            </a:r>
          </a:p>
          <a:p>
            <a:pPr defTabSz="924916">
              <a:defRPr/>
            </a:pPr>
            <a:r>
              <a:rPr lang="en-US" baseline="0" dirty="0" smtClean="0">
                <a:solidFill>
                  <a:schemeClr val="bg1"/>
                </a:solidFill>
              </a:rPr>
              <a:t>	</a:t>
            </a:r>
          </a:p>
          <a:p>
            <a:pPr defTabSz="924916">
              <a:defRPr/>
            </a:pPr>
            <a:r>
              <a:rPr lang="en-US" baseline="0" dirty="0" smtClean="0">
                <a:solidFill>
                  <a:schemeClr val="bg1"/>
                </a:solidFill>
              </a:rPr>
              <a:t>Watch the video – Name Card Method (5 minutes)</a:t>
            </a:r>
          </a:p>
          <a:p>
            <a:pPr defTabSz="924916">
              <a:defRPr/>
            </a:pPr>
            <a:endParaRPr lang="en-US" baseline="0" dirty="0" smtClean="0">
              <a:solidFill>
                <a:schemeClr val="bg1"/>
              </a:solidFill>
            </a:endParaRPr>
          </a:p>
          <a:p>
            <a:pPr defTabSz="924916">
              <a:defRPr/>
            </a:pPr>
            <a:r>
              <a:rPr lang="en-US" baseline="0" dirty="0" smtClean="0">
                <a:solidFill>
                  <a:schemeClr val="bg1"/>
                </a:solidFill>
              </a:rPr>
              <a:t>Then give the </a:t>
            </a:r>
            <a:r>
              <a:rPr lang="en-US" u="sng" baseline="0" dirty="0" smtClean="0">
                <a:solidFill>
                  <a:schemeClr val="bg1"/>
                </a:solidFill>
              </a:rPr>
              <a:t>Nuts and Bolts of the Name Card Method handout</a:t>
            </a:r>
            <a:r>
              <a:rPr lang="en-US" baseline="0" dirty="0" smtClean="0">
                <a:solidFill>
                  <a:schemeClr val="bg1"/>
                </a:solidFill>
              </a:rPr>
              <a:t>. Give the participants time to peruse it, and then see if there are any questions.</a:t>
            </a:r>
          </a:p>
          <a:p>
            <a:pPr defTabSz="924916">
              <a:defRPr/>
            </a:pPr>
            <a:endParaRPr lang="en-US" dirty="0" smtClean="0">
              <a:solidFill>
                <a:schemeClr val="bg1"/>
              </a:solidFill>
            </a:endParaRPr>
          </a:p>
          <a:p>
            <a:pPr defTabSz="924916">
              <a:defRPr/>
            </a:pPr>
            <a:r>
              <a:rPr lang="en-US" dirty="0" smtClean="0">
                <a:solidFill>
                  <a:schemeClr val="bg1"/>
                </a:solidFill>
              </a:rPr>
              <a:t>Optional:</a:t>
            </a:r>
            <a:r>
              <a:rPr lang="en-US" baseline="0" dirty="0" smtClean="0">
                <a:solidFill>
                  <a:schemeClr val="bg1"/>
                </a:solidFill>
              </a:rPr>
              <a:t> www.Classdojo.com</a:t>
            </a:r>
            <a:endParaRPr lang="en-US" dirty="0" smtClean="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15</a:t>
            </a:fld>
            <a:endParaRPr lang="en-US"/>
          </a:p>
        </p:txBody>
      </p:sp>
    </p:spTree>
    <p:extLst>
      <p:ext uri="{BB962C8B-B14F-4D97-AF65-F5344CB8AC3E}">
        <p14:creationId xmlns:p14="http://schemas.microsoft.com/office/powerpoint/2010/main" val="3619145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method allows</a:t>
            </a:r>
            <a:r>
              <a:rPr lang="en-US" baseline="0" dirty="0" smtClean="0"/>
              <a:t> students to demonstrate competency on tasks that they already have proficiency in, or can demonstrate proficiency with few exposures and limited practice. </a:t>
            </a:r>
            <a:endParaRPr lang="en-US" dirty="0" smtClean="0"/>
          </a:p>
          <a:p>
            <a:endParaRPr lang="en-US" dirty="0" smtClean="0"/>
          </a:p>
          <a:p>
            <a:r>
              <a:rPr lang="en-US" dirty="0" smtClean="0"/>
              <a:t>Most</a:t>
            </a:r>
            <a:r>
              <a:rPr lang="en-US" baseline="0" dirty="0" smtClean="0"/>
              <a:t> Difficult First: “I assigned these problems for your homework, because I think most of you will need that much practice to master the concepts we talked about today. However, I may be wrong, so I’ve starred the five most difficult problems. Anyone who wants to do the starred problems first, and who can do them neatly, legibly, and correctly ― without getting more than one wrong ― is done practicing. When you finish, come to me and I’ll check your work. The first person who gets them all right will become the checker for the rest of the period, if that person wants the job. The starred problems must be completed and corrected before this math period is over. You’ve got 20 minutes.</a:t>
            </a:r>
          </a:p>
          <a:p>
            <a:endParaRPr lang="en-US" baseline="0" dirty="0" smtClean="0"/>
          </a:p>
          <a:p>
            <a:r>
              <a:rPr lang="en-US" baseline="0" dirty="0" smtClean="0"/>
              <a:t>Documentation:	HO – The Compactor</a:t>
            </a:r>
          </a:p>
          <a:p>
            <a:r>
              <a:rPr lang="en-US" baseline="0" dirty="0" smtClean="0"/>
              <a:t>		Area of strength: Math Computation</a:t>
            </a:r>
          </a:p>
          <a:p>
            <a:r>
              <a:rPr lang="en-US" baseline="0" dirty="0" smtClean="0"/>
              <a:t>		Documenting of Mastery: Most Difficult First</a:t>
            </a:r>
          </a:p>
          <a:p>
            <a:r>
              <a:rPr lang="en-US" baseline="0" dirty="0" smtClean="0"/>
              <a:t>		Alternate Activities: Attendance in CHALLENGE program</a:t>
            </a:r>
          </a:p>
          <a:p>
            <a:endParaRPr lang="en-US" baseline="0" dirty="0" smtClean="0"/>
          </a:p>
          <a:p>
            <a:r>
              <a:rPr lang="en-US" baseline="0" dirty="0" smtClean="0"/>
              <a:t>Most Difficult First: How To</a:t>
            </a:r>
          </a:p>
          <a:p>
            <a:r>
              <a:rPr lang="en-US" baseline="0" dirty="0" smtClean="0"/>
              <a:t>	1. Begin by determining which items represent the most difficult section of the entire task. (5 is a reasonable 	number, but you can choose more or less.)</a:t>
            </a:r>
          </a:p>
          <a:p>
            <a:r>
              <a:rPr lang="en-US" baseline="0" dirty="0" smtClean="0"/>
              <a:t>	2. Write the assignment on the board and explain the procedure to the class. </a:t>
            </a:r>
          </a:p>
          <a:p>
            <a:r>
              <a:rPr lang="en-US" baseline="0" dirty="0" smtClean="0"/>
              <a:t>		Procedure points: first one done brings assignment to teacher; they become the checker if they 		want to be. They check work of others and collect assignment for the teacher. Once assignment 		is collected by checker, students work on extension activity. </a:t>
            </a:r>
          </a:p>
          <a:p>
            <a:r>
              <a:rPr lang="en-US" baseline="0" dirty="0" smtClean="0"/>
              <a:t>		</a:t>
            </a:r>
            <a:r>
              <a:rPr lang="en-US" u="sng" baseline="0" dirty="0" smtClean="0"/>
              <a:t>3 Magic Rules for Extension time:</a:t>
            </a:r>
          </a:p>
          <a:p>
            <a:r>
              <a:rPr lang="en-US" baseline="0" dirty="0" smtClean="0"/>
              <a:t>		- don’t bother anyone else while working</a:t>
            </a:r>
          </a:p>
          <a:p>
            <a:r>
              <a:rPr lang="en-US" baseline="0" dirty="0" smtClean="0"/>
              <a:t>		- don’t make a big deal about doing something else (don’t be rude 		or rub it in to others)</a:t>
            </a:r>
          </a:p>
          <a:p>
            <a:r>
              <a:rPr lang="en-US" baseline="0" dirty="0" smtClean="0"/>
              <a:t>		- work on a chose extension activity</a:t>
            </a:r>
          </a:p>
          <a:p>
            <a:r>
              <a:rPr lang="en-US" baseline="0" dirty="0" smtClean="0"/>
              <a:t>	3. Walk around the classroom and offer help to students who need it. Let those 	working on Most Difficult First come to you. Once you have a checker, he or she 	uses his sheet as the key. He or she collects the papers of 	others who completed MDF. </a:t>
            </a:r>
          </a:p>
          <a:p>
            <a:r>
              <a:rPr lang="en-US" baseline="0" dirty="0" smtClean="0"/>
              <a:t>	4. When the checker gives you the small stack of MDF papers at the end of the period, hold them till you collect the rest of the papers. Then do a spot check as you are checking homework and entering a grade. If you find an error that was missed by the checker, that student loses the option of MDF for the next assignment. Also, note the checker and ask them to improve their accuracy.</a:t>
            </a:r>
          </a:p>
          <a:p>
            <a:r>
              <a:rPr lang="en-US" baseline="0" dirty="0" smtClean="0"/>
              <a:t>	5. If the beginning of the next period is a homework check activity, the MDF students can do extension work.</a:t>
            </a:r>
          </a:p>
          <a:p>
            <a:endParaRPr lang="en-US" baseline="0" dirty="0" smtClean="0"/>
          </a:p>
          <a:p>
            <a:r>
              <a:rPr lang="en-US" baseline="0" dirty="0" smtClean="0"/>
              <a:t>Guidelines for success: </a:t>
            </a:r>
          </a:p>
          <a:p>
            <a:r>
              <a:rPr lang="en-US" baseline="0" dirty="0" smtClean="0"/>
              <a:t>- Limit practice time to 20 minutes.</a:t>
            </a:r>
          </a:p>
          <a:p>
            <a:r>
              <a:rPr lang="en-US" baseline="0" dirty="0" smtClean="0"/>
              <a:t>- Check papers until there is a checker. Don’t let students self check their own work.</a:t>
            </a:r>
          </a:p>
          <a:p>
            <a:pPr marL="0" indent="0">
              <a:buFontTx/>
              <a:buNone/>
            </a:pPr>
            <a:r>
              <a:rPr lang="en-US" baseline="0" dirty="0" smtClean="0"/>
              <a:t>- Don’t allow students to correct errors the checker discovers. If they get one wrong, they must do the entire assignment (even for a careless mistake).</a:t>
            </a:r>
          </a:p>
          <a:p>
            <a:pPr marL="0" indent="0">
              <a:buFontTx/>
              <a:buNone/>
            </a:pPr>
            <a:r>
              <a:rPr lang="en-US" baseline="0" dirty="0" smtClean="0"/>
              <a:t>- No student should be the checker more than once a week. (This way they work on extension activities, which some might avoid.)</a:t>
            </a:r>
          </a:p>
          <a:p>
            <a:pPr marL="171450" indent="-171450">
              <a:buFontTx/>
              <a:buChar char="-"/>
            </a:pPr>
            <a:r>
              <a:rPr lang="en-US" baseline="0" dirty="0" smtClean="0"/>
              <a:t>Don’t be overly concerned if a student is “vegging out” or “wasting time during an extension activity.” If the student needs or wants 10 minutes of unwind time, and they have mastery of the content, they can occasionally just take a break and read or journal, or go on line to research a personal topic.</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Most Difficult First can be used with students who return from pull-out classes, to document their mastery of the content you have been teaching in their absence, without requiring them to make up all the work they missed.</a:t>
            </a:r>
          </a:p>
          <a:p>
            <a:pPr marL="0" indent="0">
              <a:buFontTx/>
              <a:buNone/>
            </a:pPr>
            <a:endParaRPr lang="en-US" baseline="0" dirty="0" smtClean="0"/>
          </a:p>
          <a:p>
            <a:r>
              <a:rPr lang="en-US" baseline="0" dirty="0" smtClean="0"/>
              <a:t>Play video(s): 	Elizabeth Warner (6 minutes)</a:t>
            </a:r>
          </a:p>
          <a:p>
            <a:endParaRPr lang="en-US" baseline="0" dirty="0" smtClean="0"/>
          </a:p>
          <a:p>
            <a:r>
              <a:rPr lang="en-US" baseline="0" dirty="0" smtClean="0"/>
              <a:t>	</a:t>
            </a:r>
          </a:p>
          <a:p>
            <a:r>
              <a:rPr lang="en-US" baseline="0" dirty="0" smtClean="0"/>
              <a:t>Discussion/Debriefing after the video: </a:t>
            </a:r>
            <a:endParaRPr lang="en-US" baseline="0"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Drawbacks to Most Difficult First: Gifted Students still have to sit through the teaching of standards they may have already mastered. They are not allowed to demonstrate mastery until homework (practice) time begins. </a:t>
            </a:r>
            <a:r>
              <a:rPr lang="en-US" baseline="0" smtClean="0"/>
              <a:t>Some students may need more structure for the time they buy back. </a:t>
            </a:r>
            <a:endParaRPr lang="en-US" smtClean="0"/>
          </a:p>
          <a:p>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16</a:t>
            </a:fld>
            <a:endParaRPr lang="en-US"/>
          </a:p>
        </p:txBody>
      </p:sp>
    </p:spTree>
    <p:extLst>
      <p:ext uri="{BB962C8B-B14F-4D97-AF65-F5344CB8AC3E}">
        <p14:creationId xmlns:p14="http://schemas.microsoft.com/office/powerpoint/2010/main" val="1846807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assessment that is planned for</a:t>
            </a:r>
            <a:r>
              <a:rPr lang="en-US" baseline="0" dirty="0" smtClean="0"/>
              <a:t> the </a:t>
            </a:r>
            <a:r>
              <a:rPr lang="en-US" i="1" baseline="0" dirty="0" smtClean="0"/>
              <a:t>end</a:t>
            </a:r>
            <a:r>
              <a:rPr lang="en-US" baseline="0" dirty="0" smtClean="0"/>
              <a:t> of the unit should be available for volunteers to take at the </a:t>
            </a:r>
            <a:r>
              <a:rPr lang="en-US" i="1" baseline="0" dirty="0" smtClean="0"/>
              <a:t>beginning</a:t>
            </a:r>
            <a:r>
              <a:rPr lang="en-US" baseline="0" dirty="0" smtClean="0"/>
              <a:t> of the unit. Give students a few minutes to look over the upcoming content, then invite volunteers to take the pretest.</a:t>
            </a:r>
          </a:p>
          <a:p>
            <a:endParaRPr lang="en-US" baseline="0" dirty="0" smtClean="0"/>
          </a:p>
          <a:p>
            <a:r>
              <a:rPr lang="en-US" baseline="0" dirty="0" smtClean="0"/>
              <a:t>Pretests don’t always need to be paper and pencil, or multiple choice. The pretest can be a demonstration, a class activity with a share out, or other formative assessment</a:t>
            </a:r>
          </a:p>
          <a:p>
            <a:endParaRPr lang="en-US" baseline="0" dirty="0" smtClean="0"/>
          </a:p>
          <a:p>
            <a:r>
              <a:rPr lang="en-US" baseline="0" dirty="0" smtClean="0"/>
              <a:t>Documentation:	HO – The Compactor</a:t>
            </a:r>
          </a:p>
          <a:p>
            <a:r>
              <a:rPr lang="en-US" baseline="0" dirty="0" smtClean="0"/>
              <a:t>		Area of strength: Spelling</a:t>
            </a:r>
          </a:p>
          <a:p>
            <a:r>
              <a:rPr lang="en-US" baseline="0" dirty="0" smtClean="0"/>
              <a:t>		Documenting of Mastery: Pretested with an A</a:t>
            </a:r>
          </a:p>
          <a:p>
            <a:r>
              <a:rPr lang="en-US" baseline="0" dirty="0" smtClean="0"/>
              <a:t>		Alternate Activities: Will choose from a list of alternative spelling 		activities OR write ongoing stories, poems, etc.</a:t>
            </a:r>
          </a:p>
          <a:p>
            <a:endParaRPr lang="en-US" baseline="0" dirty="0" smtClean="0"/>
          </a:p>
          <a:p>
            <a:r>
              <a:rPr lang="en-US" baseline="0" dirty="0" smtClean="0"/>
              <a:t>Play video(s): 	Karen </a:t>
            </a:r>
            <a:r>
              <a:rPr lang="en-US" baseline="0" dirty="0" err="1" smtClean="0"/>
              <a:t>Mensing</a:t>
            </a:r>
            <a:r>
              <a:rPr lang="en-US" baseline="0" dirty="0" smtClean="0"/>
              <a:t> (6 1/2 minutes)</a:t>
            </a:r>
          </a:p>
          <a:p>
            <a:endParaRPr lang="en-US" baseline="0" dirty="0" smtClean="0"/>
          </a:p>
          <a:p>
            <a:r>
              <a:rPr lang="en-US" baseline="0" dirty="0" smtClean="0"/>
              <a:t>	</a:t>
            </a:r>
          </a:p>
          <a:p>
            <a:r>
              <a:rPr lang="en-US" baseline="0" dirty="0" smtClean="0"/>
              <a:t>Discussion/Debriefing after the video: </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17</a:t>
            </a:fld>
            <a:endParaRPr lang="en-US"/>
          </a:p>
        </p:txBody>
      </p:sp>
    </p:spTree>
    <p:extLst>
      <p:ext uri="{BB962C8B-B14F-4D97-AF65-F5344CB8AC3E}">
        <p14:creationId xmlns:p14="http://schemas.microsoft.com/office/powerpoint/2010/main" val="3537153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18</a:t>
            </a:fld>
            <a:endParaRPr lang="en-US"/>
          </a:p>
        </p:txBody>
      </p:sp>
    </p:spTree>
    <p:extLst>
      <p:ext uri="{BB962C8B-B14F-4D97-AF65-F5344CB8AC3E}">
        <p14:creationId xmlns:p14="http://schemas.microsoft.com/office/powerpoint/2010/main" val="681841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All Extension</a:t>
            </a:r>
            <a:r>
              <a:rPr lang="en-US" baseline="0" dirty="0" smtClean="0"/>
              <a:t> activities should be self-correcting. Make answer keys available, or have students complete a self assessment, rubric based self scoring guide.</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19</a:t>
            </a:fld>
            <a:endParaRPr lang="en-US"/>
          </a:p>
        </p:txBody>
      </p:sp>
    </p:spTree>
    <p:extLst>
      <p:ext uri="{BB962C8B-B14F-4D97-AF65-F5344CB8AC3E}">
        <p14:creationId xmlns:p14="http://schemas.microsoft.com/office/powerpoint/2010/main" val="392427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619135-296F-415A-BA38-9B9D7B165B8F}" type="slidenum">
              <a:rPr lang="en-US" smtClean="0"/>
              <a:t>2</a:t>
            </a:fld>
            <a:endParaRPr lang="en-US"/>
          </a:p>
        </p:txBody>
      </p:sp>
    </p:spTree>
    <p:extLst>
      <p:ext uri="{BB962C8B-B14F-4D97-AF65-F5344CB8AC3E}">
        <p14:creationId xmlns:p14="http://schemas.microsoft.com/office/powerpoint/2010/main" val="3833545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not helpful to wish</a:t>
            </a:r>
            <a:r>
              <a:rPr lang="en-US" baseline="0" dirty="0" smtClean="0"/>
              <a:t> you had known this earlier or to wish you had done something differently. </a:t>
            </a:r>
          </a:p>
          <a:p>
            <a:endParaRPr lang="en-US" baseline="0" dirty="0" smtClean="0"/>
          </a:p>
          <a:p>
            <a:r>
              <a:rPr lang="en-US" baseline="0" dirty="0" smtClean="0"/>
              <a:t>It is safe to say that all teachers do what they think is best for their students, based on the best information available at the time.</a:t>
            </a:r>
          </a:p>
          <a:p>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4</a:t>
            </a:fld>
            <a:endParaRPr lang="en-US"/>
          </a:p>
        </p:txBody>
      </p:sp>
    </p:spTree>
    <p:extLst>
      <p:ext uri="{BB962C8B-B14F-4D97-AF65-F5344CB8AC3E}">
        <p14:creationId xmlns:p14="http://schemas.microsoft.com/office/powerpoint/2010/main" val="90419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Only – 1 </a:t>
            </a:r>
            <a:r>
              <a:rPr lang="en-US" dirty="0" err="1" smtClean="0"/>
              <a:t>wk</a:t>
            </a:r>
            <a:r>
              <a:rPr lang="en-US" dirty="0" smtClean="0"/>
              <a:t> = 10%; 1 month =  5%; 3 months = 0%</a:t>
            </a:r>
          </a:p>
          <a:p>
            <a:r>
              <a:rPr lang="en-US" dirty="0" smtClean="0"/>
              <a:t>Lecture w/ Demo – 1 </a:t>
            </a:r>
            <a:r>
              <a:rPr lang="en-US" dirty="0" err="1" smtClean="0"/>
              <a:t>wk</a:t>
            </a:r>
            <a:r>
              <a:rPr lang="en-US" dirty="0" smtClean="0"/>
              <a:t> = 30%; 1 month = 20%; 3 months = 0%</a:t>
            </a:r>
          </a:p>
          <a:p>
            <a:r>
              <a:rPr lang="en-US" dirty="0" smtClean="0"/>
              <a:t>Lecture w/ participation – 1</a:t>
            </a:r>
            <a:r>
              <a:rPr lang="en-US" baseline="0" dirty="0" smtClean="0"/>
              <a:t> </a:t>
            </a:r>
            <a:r>
              <a:rPr lang="en-US" baseline="0" dirty="0" err="1" smtClean="0"/>
              <a:t>wk</a:t>
            </a:r>
            <a:r>
              <a:rPr lang="en-US" baseline="0" dirty="0" smtClean="0"/>
              <a:t> = 60%; 1 month = 60%; 3 months = 5%</a:t>
            </a:r>
          </a:p>
          <a:p>
            <a:r>
              <a:rPr lang="en-US" baseline="0" dirty="0" smtClean="0"/>
              <a:t>Lecture w/ participation &amp; coaching – 95% for all fields</a:t>
            </a:r>
            <a:endParaRPr lang="en-US" dirty="0" smtClean="0"/>
          </a:p>
          <a:p>
            <a:endParaRPr lang="en-US" dirty="0" smtClean="0"/>
          </a:p>
          <a:p>
            <a:r>
              <a:rPr lang="en-US" dirty="0" smtClean="0"/>
              <a:t>Discussion:   	Why do you think that is?</a:t>
            </a:r>
          </a:p>
          <a:p>
            <a:r>
              <a:rPr lang="en-US" dirty="0" smtClean="0"/>
              <a:t>	What structure</a:t>
            </a:r>
            <a:r>
              <a:rPr lang="en-US" baseline="0" dirty="0" smtClean="0"/>
              <a:t> of follow up and support works best for you and your administration?</a:t>
            </a:r>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5</a:t>
            </a:fld>
            <a:endParaRPr lang="en-US"/>
          </a:p>
        </p:txBody>
      </p:sp>
    </p:spTree>
    <p:extLst>
      <p:ext uri="{BB962C8B-B14F-4D97-AF65-F5344CB8AC3E}">
        <p14:creationId xmlns:p14="http://schemas.microsoft.com/office/powerpoint/2010/main" val="409749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 to data</a:t>
            </a:r>
            <a:r>
              <a:rPr lang="en-US" baseline="0" dirty="0" smtClean="0"/>
              <a:t> (PVAAS, SPP). Speak to the teacher evaluation, and the need to differentiate instruction.</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6</a:t>
            </a:fld>
            <a:endParaRPr lang="en-US"/>
          </a:p>
        </p:txBody>
      </p:sp>
    </p:spTree>
    <p:extLst>
      <p:ext uri="{BB962C8B-B14F-4D97-AF65-F5344CB8AC3E}">
        <p14:creationId xmlns:p14="http://schemas.microsoft.com/office/powerpoint/2010/main" val="171496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grade-level standards are designed</a:t>
            </a:r>
            <a:r>
              <a:rPr lang="en-US" baseline="0" dirty="0" smtClean="0"/>
              <a:t> for grade-level learners of a certain age, grade-level curriculum cannot, by definition, be at the instructional level of gifted students.</a:t>
            </a:r>
          </a:p>
          <a:p>
            <a:endParaRPr lang="en-US" baseline="0" dirty="0" smtClean="0"/>
          </a:p>
          <a:p>
            <a:r>
              <a:rPr lang="en-US" baseline="0" dirty="0" smtClean="0"/>
              <a:t>Play video(s): 	</a:t>
            </a:r>
          </a:p>
          <a:p>
            <a:r>
              <a:rPr lang="en-US" baseline="0" dirty="0" smtClean="0"/>
              <a:t>	Introduction to the Classroom Demonstrations: Susan </a:t>
            </a:r>
            <a:r>
              <a:rPr lang="en-US" baseline="0" dirty="0" err="1" smtClean="0"/>
              <a:t>Winebrenner</a:t>
            </a:r>
            <a:r>
              <a:rPr lang="en-US" baseline="0" dirty="0" smtClean="0"/>
              <a:t> and Dina 	</a:t>
            </a:r>
            <a:r>
              <a:rPr lang="en-US" baseline="0" dirty="0" err="1" smtClean="0"/>
              <a:t>Brulles</a:t>
            </a:r>
            <a:r>
              <a:rPr lang="en-US" baseline="0" dirty="0" smtClean="0"/>
              <a:t> (14 minutes)</a:t>
            </a:r>
          </a:p>
          <a:p>
            <a:endParaRPr lang="en-US" baseline="0" dirty="0" smtClean="0"/>
          </a:p>
          <a:p>
            <a:r>
              <a:rPr lang="en-US" baseline="0" dirty="0" smtClean="0"/>
              <a:t>	Teaching Gifted Students: Karen Brown (5 minutes)</a:t>
            </a:r>
          </a:p>
          <a:p>
            <a:endParaRPr lang="en-US" baseline="0" dirty="0" smtClean="0"/>
          </a:p>
          <a:p>
            <a:r>
              <a:rPr lang="en-US" baseline="0" dirty="0" smtClean="0"/>
              <a:t>Discussion/Debriefing after the video: 	</a:t>
            </a:r>
          </a:p>
          <a:p>
            <a:endParaRPr lang="en-US" baseline="0" dirty="0" smtClean="0"/>
          </a:p>
          <a:p>
            <a:r>
              <a:rPr lang="en-US" baseline="0" dirty="0" smtClean="0"/>
              <a:t>	- Ask for reactions to the videos.</a:t>
            </a:r>
          </a:p>
          <a:p>
            <a:r>
              <a:rPr lang="en-US" baseline="0" dirty="0" smtClean="0"/>
              <a:t>	- Much of the material is redundant learning for gifted students.</a:t>
            </a:r>
          </a:p>
          <a:p>
            <a:r>
              <a:rPr lang="en-US" baseline="0" dirty="0" smtClean="0"/>
              <a:t>	- We can only know if this is true for some of our students if we are willing to assess 	their knowledge before teaching what we think is new material.</a:t>
            </a:r>
          </a:p>
          <a:p>
            <a:endParaRPr lang="en-US" baseline="0" dirty="0" smtClean="0"/>
          </a:p>
          <a:p>
            <a:r>
              <a:rPr lang="en-US" baseline="0" dirty="0" smtClean="0"/>
              <a:t>Capable students need consistent opportunities to demonstrate which parts of the curriculum they have already mastered. These students need compacting and differentiation during any class time when other students are being prepared for tests. </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7</a:t>
            </a:fld>
            <a:endParaRPr lang="en-US"/>
          </a:p>
        </p:txBody>
      </p:sp>
    </p:spTree>
    <p:extLst>
      <p:ext uri="{BB962C8B-B14F-4D97-AF65-F5344CB8AC3E}">
        <p14:creationId xmlns:p14="http://schemas.microsoft.com/office/powerpoint/2010/main" val="1489837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 slide – Break?</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8</a:t>
            </a:fld>
            <a:endParaRPr lang="en-US"/>
          </a:p>
        </p:txBody>
      </p:sp>
    </p:spTree>
    <p:extLst>
      <p:ext uri="{BB962C8B-B14F-4D97-AF65-F5344CB8AC3E}">
        <p14:creationId xmlns:p14="http://schemas.microsoft.com/office/powerpoint/2010/main" val="328344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Addendum to 3: OR plan an alternative path through the content for those students who can learn the required material in less time than their age peers.</a:t>
            </a:r>
          </a:p>
          <a:p>
            <a:r>
              <a:rPr lang="en-US" dirty="0" smtClean="0"/>
              <a:t>	Notes on 3 – 	</a:t>
            </a:r>
            <a:r>
              <a:rPr lang="en-US" dirty="0" smtClean="0"/>
              <a:t>• Explain the level of achievement</a:t>
            </a:r>
            <a:r>
              <a:rPr lang="en-US" baseline="0" dirty="0" smtClean="0"/>
              <a:t> needed to pass the pretest.</a:t>
            </a:r>
          </a:p>
          <a:p>
            <a:r>
              <a:rPr lang="en-US" baseline="0" dirty="0" smtClean="0"/>
              <a:t>		</a:t>
            </a:r>
            <a:r>
              <a:rPr lang="en-US" dirty="0" smtClean="0"/>
              <a:t>• </a:t>
            </a:r>
            <a:r>
              <a:rPr lang="en-US" baseline="0" dirty="0" smtClean="0"/>
              <a:t>Students can stop the pretest at any time if they realize they will 		score below the required level.</a:t>
            </a:r>
          </a:p>
          <a:p>
            <a:r>
              <a:rPr lang="en-US" baseline="0" dirty="0" smtClean="0"/>
              <a:t>		</a:t>
            </a:r>
            <a:r>
              <a:rPr lang="en-US" dirty="0" smtClean="0"/>
              <a:t>• </a:t>
            </a:r>
            <a:r>
              <a:rPr lang="en-US" baseline="0" dirty="0" smtClean="0"/>
              <a:t>Make sure students understand that the pretest results will not be 		entered counted as a grade.</a:t>
            </a:r>
          </a:p>
          <a:p>
            <a:r>
              <a:rPr lang="en-US" baseline="0" dirty="0" smtClean="0"/>
              <a:t>		</a:t>
            </a:r>
            <a:r>
              <a:rPr lang="en-US" dirty="0" smtClean="0"/>
              <a:t>• </a:t>
            </a:r>
            <a:r>
              <a:rPr lang="en-US" baseline="0" dirty="0" smtClean="0"/>
              <a:t>Pretests should always be optional to avoid frustrating students 		who don’t feel they have any understanding of the material.</a:t>
            </a:r>
            <a:endParaRPr lang="en-US" dirty="0" smtClean="0"/>
          </a:p>
          <a:p>
            <a:endParaRPr lang="en-US" dirty="0" smtClean="0"/>
          </a:p>
          <a:p>
            <a:r>
              <a:rPr lang="en-US" dirty="0" smtClean="0"/>
              <a:t>4</a:t>
            </a:r>
            <a:r>
              <a:rPr lang="en-US" dirty="0" smtClean="0"/>
              <a:t>. The extension activities should be connected to the</a:t>
            </a:r>
            <a:r>
              <a:rPr lang="en-US" baseline="0" dirty="0" smtClean="0"/>
              <a:t> unit of study but not limited to the required standards. </a:t>
            </a:r>
            <a:endParaRPr lang="en-US" dirty="0" smtClean="0"/>
          </a:p>
          <a:p>
            <a:endParaRPr lang="en-US" dirty="0" smtClean="0"/>
          </a:p>
          <a:p>
            <a:r>
              <a:rPr lang="en-US" dirty="0" smtClean="0"/>
              <a:t>6. The Compactor</a:t>
            </a:r>
            <a:r>
              <a:rPr lang="en-US" baseline="0" dirty="0" smtClean="0"/>
              <a:t> – HO</a:t>
            </a:r>
          </a:p>
          <a:p>
            <a:r>
              <a:rPr lang="en-US" baseline="0" dirty="0" smtClean="0"/>
              <a:t>	- Use a separate one for each student (perhaps a new one every month).</a:t>
            </a:r>
          </a:p>
          <a:p>
            <a:r>
              <a:rPr lang="en-US" baseline="0" dirty="0" smtClean="0"/>
              <a:t>	- Record all modifications to curriculum. (left column – record one strength per box; 	document method used to document student’s mastery of a particular 	skill/competency/chapter/unit; describe alternative activity 	during “choice time”</a:t>
            </a:r>
          </a:p>
          <a:p>
            <a:r>
              <a:rPr lang="en-US" baseline="0" dirty="0" smtClean="0"/>
              <a:t>	- keep a compacting folder for each student (include dated pretests &amp; post-tests, 	learning contracts, any log of student work, evaluation contracts, notes about 	student/parent conferences, etc. </a:t>
            </a:r>
          </a:p>
          <a:p>
            <a:endParaRPr lang="en-US" baseline="0" dirty="0" smtClean="0"/>
          </a:p>
          <a:p>
            <a:r>
              <a:rPr lang="en-US" baseline="0" dirty="0" smtClean="0"/>
              <a:t>Important: If a student is outstanding in mathematics but average in reading and writing, compacting for mathematics is appropriate but not in reading and writing. This student should do extension work in mathematics during choice time, not in reading and writing. </a:t>
            </a:r>
            <a:r>
              <a:rPr lang="en-US" u="sng" baseline="0" dirty="0" smtClean="0"/>
              <a:t>That is not what compacting is.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9</a:t>
            </a:fld>
            <a:endParaRPr lang="en-US"/>
          </a:p>
        </p:txBody>
      </p:sp>
    </p:spTree>
    <p:extLst>
      <p:ext uri="{BB962C8B-B14F-4D97-AF65-F5344CB8AC3E}">
        <p14:creationId xmlns:p14="http://schemas.microsoft.com/office/powerpoint/2010/main" val="99664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student scores</a:t>
            </a:r>
            <a:r>
              <a:rPr lang="en-US" baseline="0" dirty="0" smtClean="0"/>
              <a:t> a 90% or higher in the pretest, they receive an A for that unit. Perhaps a numerical grade of 95% is a good number to use to indicate mastery. Upon completion of the extension work, perhaps that will allow them to earn the extra 5 points to get them to a 100%.</a:t>
            </a:r>
          </a:p>
          <a:p>
            <a:endParaRPr lang="en-US" baseline="0" dirty="0" smtClean="0"/>
          </a:p>
          <a:p>
            <a:r>
              <a:rPr lang="en-US" baseline="0" dirty="0" smtClean="0"/>
              <a:t>Generally, extension activities should not be graded. They should be given credit for the extension work, it is called “replacement” or “equivalent” credit. It is not “extra” credit.</a:t>
            </a:r>
            <a:endParaRPr lang="en-US" dirty="0"/>
          </a:p>
        </p:txBody>
      </p:sp>
      <p:sp>
        <p:nvSpPr>
          <p:cNvPr id="4" name="Slide Number Placeholder 3"/>
          <p:cNvSpPr>
            <a:spLocks noGrp="1"/>
          </p:cNvSpPr>
          <p:nvPr>
            <p:ph type="sldNum" sz="quarter" idx="10"/>
          </p:nvPr>
        </p:nvSpPr>
        <p:spPr/>
        <p:txBody>
          <a:bodyPr/>
          <a:lstStyle/>
          <a:p>
            <a:fld id="{1A619135-296F-415A-BA38-9B9D7B165B8F}" type="slidenum">
              <a:rPr lang="en-US" smtClean="0"/>
              <a:t>10</a:t>
            </a:fld>
            <a:endParaRPr lang="en-US"/>
          </a:p>
        </p:txBody>
      </p:sp>
    </p:spTree>
    <p:extLst>
      <p:ext uri="{BB962C8B-B14F-4D97-AF65-F5344CB8AC3E}">
        <p14:creationId xmlns:p14="http://schemas.microsoft.com/office/powerpoint/2010/main" val="351836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2936814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16393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64747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4081385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509395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949018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186136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9E8AED-682E-4884-9463-3454CE45A547}" type="datetimeFigureOut">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506290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9E8AED-682E-4884-9463-3454CE45A547}" type="datetimeFigureOut">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421490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69E8AED-682E-4884-9463-3454CE45A547}" type="datetimeFigureOut">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206917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238792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567049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722474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2467466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24299877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8124844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594753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4064580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379711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7476939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30332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E8AED-682E-4884-9463-3454CE45A547}"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402777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85109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E8AED-682E-4884-9463-3454CE45A547}" type="datetimeFigureOut">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7D52A-6062-4220-A8AB-678691E2A52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61851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69E8AED-682E-4884-9463-3454CE45A547}" type="datetimeFigureOut">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7D52A-6062-4220-A8AB-678691E2A52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9412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E8AED-682E-4884-9463-3454CE45A547}" type="datetimeFigureOut">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370609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4774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E8AED-682E-4884-9463-3454CE45A547}"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7D52A-6062-4220-A8AB-678691E2A522}" type="slidenum">
              <a:rPr lang="en-US" smtClean="0"/>
              <a:t>‹#›</a:t>
            </a:fld>
            <a:endParaRPr lang="en-US"/>
          </a:p>
        </p:txBody>
      </p:sp>
    </p:spTree>
    <p:extLst>
      <p:ext uri="{BB962C8B-B14F-4D97-AF65-F5344CB8AC3E}">
        <p14:creationId xmlns:p14="http://schemas.microsoft.com/office/powerpoint/2010/main" val="109954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69E8AED-682E-4884-9463-3454CE45A547}" type="datetimeFigureOut">
              <a:rPr lang="en-US" smtClean="0"/>
              <a:t>10/6/2015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7B7D52A-6062-4220-A8AB-678691E2A522}" type="slidenum">
              <a:rPr lang="en-US" smtClean="0"/>
              <a:t>‹#›</a:t>
            </a:fld>
            <a:endParaRPr lang="en-US"/>
          </a:p>
        </p:txBody>
      </p:sp>
    </p:spTree>
    <p:extLst>
      <p:ext uri="{BB962C8B-B14F-4D97-AF65-F5344CB8AC3E}">
        <p14:creationId xmlns:p14="http://schemas.microsoft.com/office/powerpoint/2010/main" val="38385910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9E8AED-682E-4884-9463-3454CE45A547}" type="datetimeFigureOut">
              <a:rPr lang="en-US" smtClean="0"/>
              <a:t>10/6/2015</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7B7D52A-6062-4220-A8AB-678691E2A522}" type="slidenum">
              <a:rPr lang="en-US" smtClean="0"/>
              <a:t>‹#›</a:t>
            </a:fld>
            <a:endParaRPr lang="en-US"/>
          </a:p>
        </p:txBody>
      </p:sp>
    </p:spTree>
    <p:extLst>
      <p:ext uri="{BB962C8B-B14F-4D97-AF65-F5344CB8AC3E}">
        <p14:creationId xmlns:p14="http://schemas.microsoft.com/office/powerpoint/2010/main" val="202106581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mailto:gbutwin@liu18.org"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8630" y="1504934"/>
            <a:ext cx="7301495" cy="2583895"/>
          </a:xfrm>
        </p:spPr>
        <p:txBody>
          <a:bodyPr/>
          <a:lstStyle/>
          <a:p>
            <a:r>
              <a:rPr lang="en-US" dirty="0" smtClean="0">
                <a:solidFill>
                  <a:schemeClr val="bg1"/>
                </a:solidFill>
              </a:rPr>
              <a:t>Curriculum Compaction within a Cluster Group Framework</a:t>
            </a:r>
            <a:endParaRPr lang="en-US" dirty="0">
              <a:solidFill>
                <a:schemeClr val="bg1"/>
              </a:solidFill>
            </a:endParaRPr>
          </a:p>
        </p:txBody>
      </p:sp>
      <p:sp>
        <p:nvSpPr>
          <p:cNvPr id="3" name="Subtitle 2"/>
          <p:cNvSpPr>
            <a:spLocks noGrp="1"/>
          </p:cNvSpPr>
          <p:nvPr>
            <p:ph type="subTitle" idx="1"/>
          </p:nvPr>
        </p:nvSpPr>
        <p:spPr/>
        <p:txBody>
          <a:bodyPr>
            <a:normAutofit/>
          </a:bodyPr>
          <a:lstStyle/>
          <a:p>
            <a:r>
              <a:rPr lang="en-US" sz="2400" dirty="0" smtClean="0">
                <a:solidFill>
                  <a:schemeClr val="bg1"/>
                </a:solidFill>
              </a:rPr>
              <a:t>Workshop facilitated by George Butwin</a:t>
            </a:r>
          </a:p>
          <a:p>
            <a:r>
              <a:rPr lang="en-US" sz="2400" dirty="0" smtClean="0">
                <a:solidFill>
                  <a:schemeClr val="bg1"/>
                </a:solidFill>
              </a:rPr>
              <a:t>For Wyoming Area 7</a:t>
            </a:r>
            <a:r>
              <a:rPr lang="en-US" sz="2400" baseline="30000" dirty="0" smtClean="0">
                <a:solidFill>
                  <a:schemeClr val="bg1"/>
                </a:solidFill>
              </a:rPr>
              <a:t>th</a:t>
            </a:r>
            <a:r>
              <a:rPr lang="en-US" sz="2400" dirty="0" smtClean="0">
                <a:solidFill>
                  <a:schemeClr val="bg1"/>
                </a:solidFill>
              </a:rPr>
              <a:t> and 8</a:t>
            </a:r>
            <a:r>
              <a:rPr lang="en-US" sz="2400" baseline="30000" dirty="0" smtClean="0">
                <a:solidFill>
                  <a:schemeClr val="bg1"/>
                </a:solidFill>
              </a:rPr>
              <a:t>th</a:t>
            </a:r>
            <a:r>
              <a:rPr lang="en-US" sz="2400" dirty="0" smtClean="0">
                <a:solidFill>
                  <a:schemeClr val="bg1"/>
                </a:solidFill>
              </a:rPr>
              <a:t> grade Faculty</a:t>
            </a:r>
            <a:endParaRPr lang="en-US" sz="2400" dirty="0">
              <a:solidFill>
                <a:schemeClr val="bg1"/>
              </a:solidFill>
            </a:endParaRPr>
          </a:p>
        </p:txBody>
      </p:sp>
      <p:pic>
        <p:nvPicPr>
          <p:cNvPr id="1026" name="Picture 2" descr="http://img2.wikia.nocookie.net/__cb20130315001847/clubpenguin/images/4/49/Telescope_clothing_icon_ID_51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724" y="2786842"/>
            <a:ext cx="3019647" cy="3004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567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If a student tests out of a unit, how do I give a grade?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bg1"/>
                </a:solidFill>
              </a:rPr>
              <a:t>Should I grade the extension activity?</a:t>
            </a:r>
          </a:p>
          <a:p>
            <a:pPr marL="0" indent="0">
              <a:buNone/>
            </a:pPr>
            <a:r>
              <a:rPr lang="en-US" sz="3200" dirty="0">
                <a:solidFill>
                  <a:schemeClr val="bg1"/>
                </a:solidFill>
              </a:rPr>
              <a:t>	</a:t>
            </a:r>
            <a:endParaRPr lang="en-US" sz="3200" dirty="0" smtClean="0">
              <a:solidFill>
                <a:schemeClr val="bg1"/>
              </a:solidFill>
            </a:endParaRPr>
          </a:p>
          <a:p>
            <a:pPr marL="0" indent="0">
              <a:buNone/>
            </a:pPr>
            <a:r>
              <a:rPr lang="en-US" sz="3200" dirty="0">
                <a:solidFill>
                  <a:schemeClr val="bg1"/>
                </a:solidFill>
              </a:rPr>
              <a:t>	</a:t>
            </a:r>
            <a:r>
              <a:rPr lang="en-US" sz="3200" dirty="0" smtClean="0">
                <a:solidFill>
                  <a:schemeClr val="bg1"/>
                </a:solidFill>
              </a:rPr>
              <a:t>Extension activities are not typically graded. But sometimes, they will be.</a:t>
            </a:r>
            <a:endParaRPr lang="en-US" sz="3200" dirty="0">
              <a:solidFill>
                <a:schemeClr val="bg1"/>
              </a:solidFill>
            </a:endParaRPr>
          </a:p>
        </p:txBody>
      </p:sp>
    </p:spTree>
    <p:extLst>
      <p:ext uri="{BB962C8B-B14F-4D97-AF65-F5344CB8AC3E}">
        <p14:creationId xmlns:p14="http://schemas.microsoft.com/office/powerpoint/2010/main" val="1078318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85" y="609600"/>
            <a:ext cx="10418641" cy="1456267"/>
          </a:xfrm>
        </p:spPr>
        <p:txBody>
          <a:bodyPr/>
          <a:lstStyle/>
          <a:p>
            <a:r>
              <a:rPr lang="en-US" dirty="0" smtClean="0">
                <a:solidFill>
                  <a:schemeClr val="bg1"/>
                </a:solidFill>
              </a:rPr>
              <a:t>Two important conditions for extension work</a:t>
            </a:r>
            <a:endParaRPr lang="en-US" dirty="0">
              <a:solidFill>
                <a:schemeClr val="bg1"/>
              </a:solidFill>
            </a:endParaRPr>
          </a:p>
        </p:txBody>
      </p:sp>
      <p:sp>
        <p:nvSpPr>
          <p:cNvPr id="3" name="Content Placeholder 2"/>
          <p:cNvSpPr>
            <a:spLocks noGrp="1"/>
          </p:cNvSpPr>
          <p:nvPr>
            <p:ph idx="1"/>
          </p:nvPr>
        </p:nvSpPr>
        <p:spPr>
          <a:xfrm>
            <a:off x="398585" y="2142067"/>
            <a:ext cx="10418641" cy="3649133"/>
          </a:xfrm>
        </p:spPr>
        <p:txBody>
          <a:bodyPr>
            <a:normAutofit/>
          </a:bodyPr>
          <a:lstStyle/>
          <a:p>
            <a:pPr marL="0" indent="0">
              <a:buNone/>
            </a:pPr>
            <a:r>
              <a:rPr lang="en-US" sz="3600" dirty="0" smtClean="0">
                <a:solidFill>
                  <a:schemeClr val="bg1"/>
                </a:solidFill>
              </a:rPr>
              <a:t>First, they must be reassured that they will not have to do extra work than the rest of their classmates.</a:t>
            </a:r>
          </a:p>
          <a:p>
            <a:pPr marL="0" indent="0">
              <a:buNone/>
            </a:pPr>
            <a:endParaRPr lang="en-US" sz="3600" dirty="0" smtClean="0">
              <a:solidFill>
                <a:schemeClr val="bg1"/>
              </a:solidFill>
            </a:endParaRPr>
          </a:p>
          <a:p>
            <a:pPr marL="0" indent="0">
              <a:buNone/>
            </a:pPr>
            <a:r>
              <a:rPr lang="en-US" sz="3600" dirty="0" smtClean="0">
                <a:solidFill>
                  <a:schemeClr val="bg1"/>
                </a:solidFill>
              </a:rPr>
              <a:t>Second, they will need to know that their extension work will not lead to lower recorded grades.</a:t>
            </a:r>
            <a:endParaRPr lang="en-US" sz="3600" dirty="0">
              <a:solidFill>
                <a:schemeClr val="bg1"/>
              </a:solidFill>
            </a:endParaRPr>
          </a:p>
        </p:txBody>
      </p:sp>
    </p:spTree>
    <p:extLst>
      <p:ext uri="{BB962C8B-B14F-4D97-AF65-F5344CB8AC3E}">
        <p14:creationId xmlns:p14="http://schemas.microsoft.com/office/powerpoint/2010/main" val="1681394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How to compact the curriculum</a:t>
            </a:r>
            <a:endParaRPr lang="en-US" dirty="0">
              <a:solidFill>
                <a:schemeClr val="bg1"/>
              </a:solidFill>
            </a:endParaRPr>
          </a:p>
        </p:txBody>
      </p:sp>
      <p:sp>
        <p:nvSpPr>
          <p:cNvPr id="3" name="Content Placeholder 2"/>
          <p:cNvSpPr>
            <a:spLocks noGrp="1"/>
          </p:cNvSpPr>
          <p:nvPr>
            <p:ph idx="1"/>
          </p:nvPr>
        </p:nvSpPr>
        <p:spPr/>
        <p:txBody>
          <a:bodyPr>
            <a:noAutofit/>
          </a:bodyPr>
          <a:lstStyle/>
          <a:p>
            <a:pPr marL="0" indent="0">
              <a:buNone/>
            </a:pPr>
            <a:r>
              <a:rPr lang="en-US" sz="3200" dirty="0" smtClean="0">
                <a:solidFill>
                  <a:schemeClr val="bg1"/>
                </a:solidFill>
              </a:rPr>
              <a:t>In order to compact the curriculum, we need to determine what competencies certain students have and give them full credit for what they already know.</a:t>
            </a:r>
          </a:p>
          <a:p>
            <a:pPr marL="0" indent="0">
              <a:buNone/>
            </a:pPr>
            <a:endParaRPr lang="en-US" sz="3200" dirty="0">
              <a:solidFill>
                <a:schemeClr val="bg1"/>
              </a:solidFill>
            </a:endParaRPr>
          </a:p>
          <a:p>
            <a:pPr marL="0" indent="0">
              <a:buNone/>
            </a:pPr>
            <a:r>
              <a:rPr lang="en-US" sz="3200" dirty="0" smtClean="0">
                <a:solidFill>
                  <a:schemeClr val="bg1"/>
                </a:solidFill>
              </a:rPr>
              <a:t>Then we need to decide how to let them use their “choice time” so it doesn’t become a burden to them, their classmates, or the teacher.</a:t>
            </a:r>
            <a:endParaRPr lang="en-US" sz="3200" dirty="0">
              <a:solidFill>
                <a:schemeClr val="bg1"/>
              </a:solidFill>
            </a:endParaRPr>
          </a:p>
        </p:txBody>
      </p:sp>
    </p:spTree>
    <p:extLst>
      <p:ext uri="{BB962C8B-B14F-4D97-AF65-F5344CB8AC3E}">
        <p14:creationId xmlns:p14="http://schemas.microsoft.com/office/powerpoint/2010/main" val="299615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Differentiating large group instruction within a Cluster Grouping Model</a:t>
            </a:r>
            <a:endParaRPr lang="en-US" dirty="0">
              <a:solidFill>
                <a:schemeClr val="bg1"/>
              </a:solidFill>
            </a:endParaRPr>
          </a:p>
        </p:txBody>
      </p:sp>
      <p:sp>
        <p:nvSpPr>
          <p:cNvPr id="3" name="Content Placeholder 2"/>
          <p:cNvSpPr>
            <a:spLocks noGrp="1"/>
          </p:cNvSpPr>
          <p:nvPr>
            <p:ph idx="1"/>
          </p:nvPr>
        </p:nvSpPr>
        <p:spPr>
          <a:xfrm>
            <a:off x="685801" y="2142067"/>
            <a:ext cx="10131425" cy="4512733"/>
          </a:xfrm>
        </p:spPr>
        <p:txBody>
          <a:bodyPr>
            <a:normAutofit/>
          </a:bodyPr>
          <a:lstStyle/>
          <a:p>
            <a:pPr marL="0" indent="0">
              <a:buNone/>
            </a:pPr>
            <a:r>
              <a:rPr lang="en-US" sz="3200" dirty="0" smtClean="0">
                <a:solidFill>
                  <a:schemeClr val="bg1"/>
                </a:solidFill>
              </a:rPr>
              <a:t>Useful strategies…</a:t>
            </a:r>
          </a:p>
          <a:p>
            <a:pPr marL="0" indent="0">
              <a:buNone/>
            </a:pPr>
            <a:r>
              <a:rPr lang="en-US" sz="3200" dirty="0" smtClean="0">
                <a:solidFill>
                  <a:schemeClr val="bg1"/>
                </a:solidFill>
              </a:rPr>
              <a:t>There are many ways to differentiate to your students.</a:t>
            </a:r>
          </a:p>
          <a:p>
            <a:pPr marL="0" indent="0">
              <a:buNone/>
            </a:pPr>
            <a:r>
              <a:rPr lang="en-US" sz="3200" b="1" i="1" dirty="0" smtClean="0">
                <a:solidFill>
                  <a:schemeClr val="bg1"/>
                </a:solidFill>
              </a:rPr>
              <a:t>- Content</a:t>
            </a:r>
          </a:p>
          <a:p>
            <a:pPr marL="0" indent="0">
              <a:buNone/>
            </a:pPr>
            <a:r>
              <a:rPr lang="en-US" sz="3200" b="1" i="1" dirty="0" smtClean="0">
                <a:solidFill>
                  <a:schemeClr val="bg1"/>
                </a:solidFill>
              </a:rPr>
              <a:t>- Process</a:t>
            </a:r>
          </a:p>
          <a:p>
            <a:pPr marL="0" indent="0">
              <a:buNone/>
            </a:pPr>
            <a:r>
              <a:rPr lang="en-US" sz="3200" b="1" i="1" dirty="0" smtClean="0">
                <a:solidFill>
                  <a:schemeClr val="bg1"/>
                </a:solidFill>
              </a:rPr>
              <a:t>- Product</a:t>
            </a:r>
          </a:p>
          <a:p>
            <a:pPr marL="0" indent="0">
              <a:buNone/>
            </a:pPr>
            <a:r>
              <a:rPr lang="en-US" sz="3200" b="1" i="1" dirty="0" smtClean="0">
                <a:solidFill>
                  <a:schemeClr val="bg1"/>
                </a:solidFill>
              </a:rPr>
              <a:t>- Environment</a:t>
            </a:r>
          </a:p>
          <a:p>
            <a:pPr marL="0" indent="0">
              <a:buNone/>
            </a:pPr>
            <a:r>
              <a:rPr lang="en-US" sz="3200" b="1" i="1" dirty="0" smtClean="0">
                <a:solidFill>
                  <a:schemeClr val="bg1"/>
                </a:solidFill>
              </a:rPr>
              <a:t>- Assessment</a:t>
            </a:r>
            <a:endParaRPr lang="en-US" sz="3200" b="1" i="1" dirty="0">
              <a:solidFill>
                <a:schemeClr val="bg1"/>
              </a:solidFill>
            </a:endParaRPr>
          </a:p>
        </p:txBody>
      </p:sp>
    </p:spTree>
    <p:extLst>
      <p:ext uri="{BB962C8B-B14F-4D97-AF65-F5344CB8AC3E}">
        <p14:creationId xmlns:p14="http://schemas.microsoft.com/office/powerpoint/2010/main" val="172489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Looking at a menu of strategies…</a:t>
            </a:r>
            <a:endParaRPr lang="en-US" dirty="0">
              <a:solidFill>
                <a:schemeClr val="bg1"/>
              </a:solidFill>
            </a:endParaRPr>
          </a:p>
        </p:txBody>
      </p:sp>
      <p:sp>
        <p:nvSpPr>
          <p:cNvPr id="3" name="Content Placeholder 2"/>
          <p:cNvSpPr>
            <a:spLocks noGrp="1"/>
          </p:cNvSpPr>
          <p:nvPr>
            <p:ph idx="1"/>
          </p:nvPr>
        </p:nvSpPr>
        <p:spPr>
          <a:xfrm>
            <a:off x="685801" y="2142067"/>
            <a:ext cx="10131425" cy="4487333"/>
          </a:xfrm>
        </p:spPr>
        <p:txBody>
          <a:bodyPr>
            <a:normAutofit/>
          </a:bodyPr>
          <a:lstStyle/>
          <a:p>
            <a:r>
              <a:rPr lang="en-US" sz="2800" dirty="0" smtClean="0">
                <a:solidFill>
                  <a:schemeClr val="bg1"/>
                </a:solidFill>
              </a:rPr>
              <a:t>Name Card Method</a:t>
            </a:r>
          </a:p>
          <a:p>
            <a:r>
              <a:rPr lang="en-US" sz="2800" dirty="0" smtClean="0">
                <a:solidFill>
                  <a:schemeClr val="bg1"/>
                </a:solidFill>
              </a:rPr>
              <a:t>Most Difficult First and Pretest for Volunteers</a:t>
            </a:r>
          </a:p>
          <a:p>
            <a:r>
              <a:rPr lang="en-US" sz="2800" dirty="0" smtClean="0">
                <a:solidFill>
                  <a:schemeClr val="bg1"/>
                </a:solidFill>
              </a:rPr>
              <a:t>Learning Contract Strategy</a:t>
            </a:r>
          </a:p>
          <a:p>
            <a:r>
              <a:rPr lang="en-US" sz="2800" dirty="0" smtClean="0">
                <a:solidFill>
                  <a:schemeClr val="bg1"/>
                </a:solidFill>
              </a:rPr>
              <a:t>Study Guide Strategy</a:t>
            </a:r>
          </a:p>
          <a:p>
            <a:r>
              <a:rPr lang="en-US" sz="2800" dirty="0" smtClean="0">
                <a:solidFill>
                  <a:schemeClr val="bg1"/>
                </a:solidFill>
              </a:rPr>
              <a:t>Study Guide Management Components</a:t>
            </a:r>
          </a:p>
          <a:p>
            <a:r>
              <a:rPr lang="en-US" sz="2800" dirty="0" smtClean="0">
                <a:solidFill>
                  <a:schemeClr val="bg1"/>
                </a:solidFill>
              </a:rPr>
              <a:t>Extension Menus</a:t>
            </a:r>
            <a:endParaRPr lang="en-US" sz="2800" dirty="0">
              <a:solidFill>
                <a:schemeClr val="bg1"/>
              </a:solidFill>
            </a:endParaRPr>
          </a:p>
        </p:txBody>
      </p:sp>
    </p:spTree>
    <p:extLst>
      <p:ext uri="{BB962C8B-B14F-4D97-AF65-F5344CB8AC3E}">
        <p14:creationId xmlns:p14="http://schemas.microsoft.com/office/powerpoint/2010/main" val="400149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Name Card Method</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bg1"/>
                </a:solidFill>
              </a:rPr>
              <a:t>This method has several highly desirable outcomes:</a:t>
            </a:r>
          </a:p>
          <a:p>
            <a:pPr>
              <a:buFontTx/>
              <a:buChar char="-"/>
            </a:pPr>
            <a:r>
              <a:rPr lang="en-US" sz="2800" dirty="0" smtClean="0">
                <a:solidFill>
                  <a:schemeClr val="bg1"/>
                </a:solidFill>
              </a:rPr>
              <a:t>No student can hide from class participation</a:t>
            </a:r>
          </a:p>
          <a:p>
            <a:pPr>
              <a:buFontTx/>
              <a:buChar char="-"/>
            </a:pPr>
            <a:r>
              <a:rPr lang="en-US" sz="2800" dirty="0" smtClean="0">
                <a:solidFill>
                  <a:schemeClr val="bg1"/>
                </a:solidFill>
              </a:rPr>
              <a:t>Blurting out answers will be greatly reduced and participation will be of higher quality</a:t>
            </a:r>
          </a:p>
          <a:p>
            <a:pPr>
              <a:buFontTx/>
              <a:buChar char="-"/>
            </a:pPr>
            <a:r>
              <a:rPr lang="en-US" sz="2800" dirty="0" smtClean="0">
                <a:solidFill>
                  <a:schemeClr val="bg1"/>
                </a:solidFill>
              </a:rPr>
              <a:t>Teacher bias will be greatly reduced</a:t>
            </a:r>
          </a:p>
          <a:p>
            <a:pPr>
              <a:buFontTx/>
              <a:buChar char="-"/>
            </a:pPr>
            <a:r>
              <a:rPr lang="en-US" sz="2800" dirty="0" smtClean="0">
                <a:solidFill>
                  <a:schemeClr val="bg1"/>
                </a:solidFill>
              </a:rPr>
              <a:t>Student listening will dramatically improve</a:t>
            </a:r>
            <a:endParaRPr lang="en-US" sz="28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9071" y="5526308"/>
            <a:ext cx="1436686" cy="1331692"/>
          </a:xfrm>
          <a:prstGeom prst="rect">
            <a:avLst/>
          </a:prstGeom>
        </p:spPr>
      </p:pic>
    </p:spTree>
    <p:extLst>
      <p:ext uri="{BB962C8B-B14F-4D97-AF65-F5344CB8AC3E}">
        <p14:creationId xmlns:p14="http://schemas.microsoft.com/office/powerpoint/2010/main" val="2046440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1060722" cy="2065867"/>
          </a:xfrm>
        </p:spPr>
        <p:txBody>
          <a:bodyPr/>
          <a:lstStyle/>
          <a:p>
            <a:r>
              <a:rPr lang="en-US" dirty="0" smtClean="0">
                <a:solidFill>
                  <a:schemeClr val="bg1"/>
                </a:solidFill>
              </a:rPr>
              <a:t>Most difficult first – </a:t>
            </a:r>
            <a:r>
              <a:rPr lang="en-US" i="1" dirty="0" smtClean="0">
                <a:solidFill>
                  <a:schemeClr val="bg1"/>
                </a:solidFill>
              </a:rPr>
              <a:t>This is a great place to start…</a:t>
            </a:r>
            <a:endParaRPr lang="en-US" i="1" dirty="0">
              <a:solidFill>
                <a:schemeClr val="bg1"/>
              </a:solidFill>
            </a:endParaRPr>
          </a:p>
        </p:txBody>
      </p:sp>
      <p:sp>
        <p:nvSpPr>
          <p:cNvPr id="3" name="Content Placeholder 2"/>
          <p:cNvSpPr>
            <a:spLocks noGrp="1"/>
          </p:cNvSpPr>
          <p:nvPr>
            <p:ph idx="1"/>
          </p:nvPr>
        </p:nvSpPr>
        <p:spPr>
          <a:xfrm>
            <a:off x="375139" y="1538868"/>
            <a:ext cx="11110618" cy="4705815"/>
          </a:xfrm>
        </p:spPr>
        <p:txBody>
          <a:bodyPr>
            <a:normAutofit fontScale="92500" lnSpcReduction="20000"/>
          </a:bodyPr>
          <a:lstStyle/>
          <a:p>
            <a:r>
              <a:rPr lang="en-US" sz="2700" dirty="0" smtClean="0">
                <a:solidFill>
                  <a:schemeClr val="bg1"/>
                </a:solidFill>
              </a:rPr>
              <a:t>Most difficult first:</a:t>
            </a:r>
          </a:p>
          <a:p>
            <a:r>
              <a:rPr lang="en-US" sz="2700" dirty="0">
                <a:solidFill>
                  <a:schemeClr val="bg1"/>
                </a:solidFill>
              </a:rPr>
              <a:t>In the final 20 minutes of class, </a:t>
            </a:r>
            <a:endParaRPr lang="en-US" sz="2700" dirty="0" smtClean="0">
              <a:solidFill>
                <a:schemeClr val="bg1"/>
              </a:solidFill>
            </a:endParaRPr>
          </a:p>
          <a:p>
            <a:pPr marL="0" indent="0">
              <a:buNone/>
            </a:pPr>
            <a:r>
              <a:rPr lang="en-US" sz="2700" dirty="0">
                <a:solidFill>
                  <a:schemeClr val="bg1"/>
                </a:solidFill>
              </a:rPr>
              <a:t>	</a:t>
            </a:r>
            <a:r>
              <a:rPr lang="en-US" sz="2700" dirty="0" smtClean="0">
                <a:solidFill>
                  <a:schemeClr val="bg1"/>
                </a:solidFill>
              </a:rPr>
              <a:t>complete </a:t>
            </a:r>
            <a:r>
              <a:rPr lang="en-US" sz="2700" dirty="0">
                <a:solidFill>
                  <a:schemeClr val="bg1"/>
                </a:solidFill>
              </a:rPr>
              <a:t>Pages 59-60, numbers 3-5, 8-9, 11-15, </a:t>
            </a:r>
            <a:r>
              <a:rPr lang="en-US" sz="2700" dirty="0" smtClean="0">
                <a:solidFill>
                  <a:schemeClr val="bg1"/>
                </a:solidFill>
              </a:rPr>
              <a:t>&amp; 21-23		* </a:t>
            </a:r>
            <a:r>
              <a:rPr lang="en-US" sz="2700" dirty="0">
                <a:solidFill>
                  <a:schemeClr val="bg1"/>
                </a:solidFill>
              </a:rPr>
              <a:t>#5, #9, #14, #15, #22</a:t>
            </a:r>
          </a:p>
          <a:p>
            <a:r>
              <a:rPr lang="en-US" sz="2700" dirty="0" smtClean="0">
                <a:solidFill>
                  <a:schemeClr val="bg1"/>
                </a:solidFill>
              </a:rPr>
              <a:t>Important steps:</a:t>
            </a:r>
          </a:p>
          <a:p>
            <a:pPr lvl="1"/>
            <a:r>
              <a:rPr lang="en-US" sz="2700" dirty="0" smtClean="0">
                <a:solidFill>
                  <a:schemeClr val="bg1"/>
                </a:solidFill>
              </a:rPr>
              <a:t>Identify which items represent the most difficult</a:t>
            </a:r>
          </a:p>
          <a:p>
            <a:pPr lvl="1"/>
            <a:r>
              <a:rPr lang="en-US" sz="2700" dirty="0" smtClean="0">
                <a:solidFill>
                  <a:schemeClr val="bg1"/>
                </a:solidFill>
              </a:rPr>
              <a:t>Explain the procedure to students</a:t>
            </a:r>
          </a:p>
          <a:p>
            <a:pPr lvl="1"/>
            <a:r>
              <a:rPr lang="en-US" sz="2700" dirty="0" smtClean="0">
                <a:solidFill>
                  <a:schemeClr val="bg1"/>
                </a:solidFill>
              </a:rPr>
              <a:t>Walk around the room and help students in need. Once you find a checker, you can dedicate more time to those needing your help.</a:t>
            </a:r>
          </a:p>
          <a:p>
            <a:pPr lvl="1"/>
            <a:r>
              <a:rPr lang="en-US" sz="2700" dirty="0" smtClean="0">
                <a:solidFill>
                  <a:schemeClr val="bg1"/>
                </a:solidFill>
              </a:rPr>
              <a:t>Collect the Most Difficult First papers at the end of the period, and be sure to check them yourself when you collect all the homework.</a:t>
            </a:r>
          </a:p>
          <a:p>
            <a:pPr lvl="1"/>
            <a:endParaRPr lang="en-US" dirty="0" smtClean="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9071" y="5526308"/>
            <a:ext cx="1436686" cy="1331692"/>
          </a:xfrm>
          <a:prstGeom prst="rect">
            <a:avLst/>
          </a:prstGeom>
        </p:spPr>
      </p:pic>
    </p:spTree>
    <p:extLst>
      <p:ext uri="{BB962C8B-B14F-4D97-AF65-F5344CB8AC3E}">
        <p14:creationId xmlns:p14="http://schemas.microsoft.com/office/powerpoint/2010/main" val="3865527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78421"/>
            <a:ext cx="10131425" cy="1471960"/>
          </a:xfrm>
        </p:spPr>
        <p:txBody>
          <a:bodyPr/>
          <a:lstStyle/>
          <a:p>
            <a:r>
              <a:rPr lang="en-US" dirty="0">
                <a:solidFill>
                  <a:schemeClr val="bg1"/>
                </a:solidFill>
              </a:rPr>
              <a:t>Pretest for Volunteers</a:t>
            </a:r>
            <a:endParaRPr lang="en-US" dirty="0"/>
          </a:p>
        </p:txBody>
      </p:sp>
      <p:sp>
        <p:nvSpPr>
          <p:cNvPr id="3" name="Content Placeholder 2"/>
          <p:cNvSpPr>
            <a:spLocks noGrp="1"/>
          </p:cNvSpPr>
          <p:nvPr>
            <p:ph idx="1"/>
          </p:nvPr>
        </p:nvSpPr>
        <p:spPr>
          <a:xfrm>
            <a:off x="685801" y="1650380"/>
            <a:ext cx="10131425" cy="5018049"/>
          </a:xfrm>
        </p:spPr>
        <p:txBody>
          <a:bodyPr>
            <a:noAutofit/>
          </a:bodyPr>
          <a:lstStyle/>
          <a:p>
            <a:pPr marL="0" indent="0">
              <a:buNone/>
            </a:pPr>
            <a:r>
              <a:rPr lang="en-US" sz="2700" dirty="0" smtClean="0">
                <a:solidFill>
                  <a:schemeClr val="bg1"/>
                </a:solidFill>
              </a:rPr>
              <a:t>- Design a pretest or formative assessment that accurately identifies mastery of the content of the learning unit. It doesn’t need to be a multiple choice assessment or even a traditional test.</a:t>
            </a:r>
          </a:p>
          <a:p>
            <a:pPr marL="0" indent="0">
              <a:buNone/>
            </a:pPr>
            <a:r>
              <a:rPr lang="en-US" sz="2700" dirty="0" smtClean="0">
                <a:solidFill>
                  <a:schemeClr val="bg1"/>
                </a:solidFill>
              </a:rPr>
              <a:t>- Define a cut score for testing out of unit and any other criteria to do extension work</a:t>
            </a:r>
          </a:p>
          <a:p>
            <a:pPr marL="0" indent="0">
              <a:buNone/>
            </a:pPr>
            <a:r>
              <a:rPr lang="en-US" sz="2700" dirty="0" smtClean="0">
                <a:solidFill>
                  <a:schemeClr val="bg1"/>
                </a:solidFill>
              </a:rPr>
              <a:t>- Offer the pretest for any student who meets the criteria</a:t>
            </a:r>
          </a:p>
          <a:p>
            <a:pPr>
              <a:buFontTx/>
              <a:buChar char="-"/>
            </a:pPr>
            <a:endParaRPr lang="en-US" sz="2700" dirty="0">
              <a:solidFill>
                <a:schemeClr val="bg1"/>
              </a:solidFill>
            </a:endParaRPr>
          </a:p>
          <a:p>
            <a:pPr marL="0" indent="0">
              <a:buNone/>
            </a:pPr>
            <a:r>
              <a:rPr lang="en-US" sz="2700" i="1" dirty="0" smtClean="0">
                <a:solidFill>
                  <a:schemeClr val="bg1"/>
                </a:solidFill>
              </a:rPr>
              <a:t>Important point</a:t>
            </a:r>
            <a:r>
              <a:rPr lang="en-US" sz="2700" dirty="0" smtClean="0">
                <a:solidFill>
                  <a:schemeClr val="bg1"/>
                </a:solidFill>
              </a:rPr>
              <a:t>: The pretest doesn’t always need to be a </a:t>
            </a:r>
          </a:p>
          <a:p>
            <a:pPr marL="0" indent="0">
              <a:buNone/>
            </a:pPr>
            <a:r>
              <a:rPr lang="en-US" sz="2700" dirty="0" smtClean="0">
                <a:solidFill>
                  <a:schemeClr val="bg1"/>
                </a:solidFill>
              </a:rPr>
              <a:t>paper and pencil or multiple choice test. It can be a short writing</a:t>
            </a:r>
          </a:p>
          <a:p>
            <a:pPr marL="0" indent="0">
              <a:buNone/>
            </a:pPr>
            <a:r>
              <a:rPr lang="en-US" sz="2700" dirty="0" smtClean="0">
                <a:solidFill>
                  <a:schemeClr val="bg1"/>
                </a:solidFill>
              </a:rPr>
              <a:t>assignment, lab, presentation, or activity.</a:t>
            </a:r>
            <a:endParaRPr lang="en-US" sz="2700"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9071" y="5526308"/>
            <a:ext cx="1436686" cy="1331692"/>
          </a:xfrm>
          <a:prstGeom prst="rect">
            <a:avLst/>
          </a:prstGeom>
        </p:spPr>
      </p:pic>
    </p:spTree>
    <p:extLst>
      <p:ext uri="{BB962C8B-B14F-4D97-AF65-F5344CB8AC3E}">
        <p14:creationId xmlns:p14="http://schemas.microsoft.com/office/powerpoint/2010/main" val="421345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3048000"/>
          </a:xfrm>
        </p:spPr>
        <p:txBody>
          <a:bodyPr>
            <a:normAutofit/>
          </a:bodyPr>
          <a:lstStyle/>
          <a:p>
            <a:r>
              <a:rPr lang="en-US" dirty="0" smtClean="0">
                <a:solidFill>
                  <a:schemeClr val="bg1"/>
                </a:solidFill>
              </a:rPr>
              <a:t>The students has done well on the Pretest and completed the most difficult first…</a:t>
            </a:r>
            <a:br>
              <a:rPr lang="en-US" dirty="0" smtClean="0">
                <a:solidFill>
                  <a:schemeClr val="bg1"/>
                </a:solidFill>
              </a:rPr>
            </a:br>
            <a:r>
              <a:rPr lang="en-US" dirty="0" smtClean="0">
                <a:solidFill>
                  <a:schemeClr val="bg1"/>
                </a:solidFill>
              </a:rPr>
              <a:t>Now what do I do with them?</a:t>
            </a:r>
            <a:endParaRPr lang="en-US" dirty="0">
              <a:solidFill>
                <a:schemeClr val="bg1"/>
              </a:solidFill>
            </a:endParaRPr>
          </a:p>
        </p:txBody>
      </p:sp>
      <p:sp>
        <p:nvSpPr>
          <p:cNvPr id="3" name="Content Placeholder 2"/>
          <p:cNvSpPr>
            <a:spLocks noGrp="1"/>
          </p:cNvSpPr>
          <p:nvPr>
            <p:ph idx="1"/>
          </p:nvPr>
        </p:nvSpPr>
        <p:spPr>
          <a:xfrm>
            <a:off x="685801" y="2653991"/>
            <a:ext cx="10131425" cy="3992136"/>
          </a:xfrm>
        </p:spPr>
        <p:txBody>
          <a:bodyPr/>
          <a:lstStyle/>
          <a:p>
            <a:pPr marL="0" indent="0">
              <a:buNone/>
            </a:pPr>
            <a:r>
              <a:rPr lang="en-US" sz="2800" dirty="0" smtClean="0">
                <a:solidFill>
                  <a:schemeClr val="bg1"/>
                </a:solidFill>
              </a:rPr>
              <a:t>Thoughts and Practical Considerations</a:t>
            </a:r>
            <a:endParaRPr lang="en-US" sz="2800" dirty="0">
              <a:solidFill>
                <a:schemeClr val="bg1"/>
              </a:solidFill>
            </a:endParaRPr>
          </a:p>
          <a:p>
            <a:pPr marL="0" indent="0">
              <a:buNone/>
            </a:pPr>
            <a:r>
              <a:rPr lang="en-US" sz="2800" dirty="0" smtClean="0">
                <a:solidFill>
                  <a:schemeClr val="bg1"/>
                </a:solidFill>
              </a:rPr>
              <a:t>First, you don’t always need to choose activities for students. </a:t>
            </a:r>
          </a:p>
          <a:p>
            <a:pPr marL="0" indent="0">
              <a:buNone/>
            </a:pPr>
            <a:r>
              <a:rPr lang="en-US" sz="2800" dirty="0">
                <a:solidFill>
                  <a:schemeClr val="bg1"/>
                </a:solidFill>
              </a:rPr>
              <a:t>	</a:t>
            </a:r>
            <a:r>
              <a:rPr lang="en-US" sz="2800" dirty="0" smtClean="0">
                <a:solidFill>
                  <a:schemeClr val="bg1"/>
                </a:solidFill>
              </a:rPr>
              <a:t>Incorporate student choice. Think about having them brainstorm 	extension activities.</a:t>
            </a:r>
          </a:p>
          <a:p>
            <a:pPr marL="0" indent="0">
              <a:buNone/>
            </a:pPr>
            <a:r>
              <a:rPr lang="en-US" sz="2800" dirty="0" smtClean="0">
                <a:solidFill>
                  <a:schemeClr val="bg1"/>
                </a:solidFill>
              </a:rPr>
              <a:t>You will need to lay some ground rules, provide explicit instructions and define expectations.</a:t>
            </a:r>
          </a:p>
          <a:p>
            <a:pPr marL="0" indent="0">
              <a:buNone/>
            </a:pPr>
            <a:r>
              <a:rPr lang="en-US" sz="2800" dirty="0" smtClean="0">
                <a:solidFill>
                  <a:schemeClr val="bg1"/>
                </a:solidFill>
              </a:rPr>
              <a:t>A student contract may be best.</a:t>
            </a:r>
          </a:p>
        </p:txBody>
      </p:sp>
    </p:spTree>
    <p:extLst>
      <p:ext uri="{BB962C8B-B14F-4D97-AF65-F5344CB8AC3E}">
        <p14:creationId xmlns:p14="http://schemas.microsoft.com/office/powerpoint/2010/main" val="4237123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Extension Menus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bg1"/>
                </a:solidFill>
              </a:rPr>
              <a:t>- Lets examine some extension menus…</a:t>
            </a:r>
          </a:p>
          <a:p>
            <a:pPr marL="0" indent="0">
              <a:buNone/>
            </a:pPr>
            <a:r>
              <a:rPr lang="en-US" sz="3200" dirty="0" smtClean="0">
                <a:solidFill>
                  <a:schemeClr val="bg1"/>
                </a:solidFill>
              </a:rPr>
              <a:t>- Extension menus should be self-correcting.</a:t>
            </a:r>
          </a:p>
          <a:p>
            <a:pPr marL="0" indent="0">
              <a:buNone/>
            </a:pPr>
            <a:r>
              <a:rPr lang="en-US" sz="3200" dirty="0" smtClean="0">
                <a:solidFill>
                  <a:schemeClr val="bg1"/>
                </a:solidFill>
              </a:rPr>
              <a:t>- Make answer keys available, if appropriate.</a:t>
            </a:r>
          </a:p>
          <a:p>
            <a:pPr marL="0" indent="0">
              <a:buNone/>
            </a:pPr>
            <a:r>
              <a:rPr lang="en-US" sz="3200" dirty="0" smtClean="0">
                <a:solidFill>
                  <a:schemeClr val="bg1"/>
                </a:solidFill>
              </a:rPr>
              <a:t>- Perhaps have students complete a self-assessment, rubric-based scoring guide</a:t>
            </a:r>
            <a:endParaRPr lang="en-US" sz="3200" dirty="0">
              <a:solidFill>
                <a:schemeClr val="bg1"/>
              </a:solidFill>
            </a:endParaRPr>
          </a:p>
        </p:txBody>
      </p:sp>
    </p:spTree>
    <p:extLst>
      <p:ext uri="{BB962C8B-B14F-4D97-AF65-F5344CB8AC3E}">
        <p14:creationId xmlns:p14="http://schemas.microsoft.com/office/powerpoint/2010/main" val="92508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Goals for Today’s Session</a:t>
            </a:r>
            <a:endParaRPr lang="en-US" dirty="0">
              <a:solidFill>
                <a:schemeClr val="bg1"/>
              </a:solidFill>
            </a:endParaRPr>
          </a:p>
        </p:txBody>
      </p:sp>
      <p:sp>
        <p:nvSpPr>
          <p:cNvPr id="3" name="Content Placeholder 2"/>
          <p:cNvSpPr>
            <a:spLocks noGrp="1"/>
          </p:cNvSpPr>
          <p:nvPr>
            <p:ph idx="1"/>
          </p:nvPr>
        </p:nvSpPr>
        <p:spPr>
          <a:xfrm>
            <a:off x="685801" y="1694985"/>
            <a:ext cx="10131425" cy="4906537"/>
          </a:xfrm>
        </p:spPr>
        <p:txBody>
          <a:bodyPr>
            <a:normAutofit/>
          </a:bodyPr>
          <a:lstStyle/>
          <a:p>
            <a:pPr marL="0" indent="0">
              <a:buNone/>
            </a:pPr>
            <a:r>
              <a:rPr lang="en-US" sz="2400" dirty="0" smtClean="0">
                <a:solidFill>
                  <a:schemeClr val="bg1"/>
                </a:solidFill>
              </a:rPr>
              <a:t>- We will look at some differentiation strategies for whole class instruction</a:t>
            </a:r>
          </a:p>
          <a:p>
            <a:pPr marL="0" indent="0">
              <a:buNone/>
            </a:pPr>
            <a:r>
              <a:rPr lang="en-US" sz="2400" dirty="0" smtClean="0">
                <a:solidFill>
                  <a:schemeClr val="bg1"/>
                </a:solidFill>
              </a:rPr>
              <a:t>- We will identify professional development and support for instruction of gifted and advanced learners for the school year.</a:t>
            </a:r>
          </a:p>
          <a:p>
            <a:pPr marL="0" indent="0">
              <a:buNone/>
            </a:pPr>
            <a:r>
              <a:rPr lang="en-US" sz="2400" dirty="0" smtClean="0">
                <a:solidFill>
                  <a:schemeClr val="bg1"/>
                </a:solidFill>
              </a:rPr>
              <a:t>- We will identify some strategies for curriculum compaction, see examples, and examine how they will look in different content areas.</a:t>
            </a:r>
          </a:p>
          <a:p>
            <a:pPr marL="0" indent="0">
              <a:buNone/>
            </a:pPr>
            <a:r>
              <a:rPr lang="en-US" sz="2400" dirty="0" smtClean="0">
                <a:solidFill>
                  <a:schemeClr val="bg1"/>
                </a:solidFill>
              </a:rPr>
              <a:t>- We will explore extension menus, as well as other enrichment or acceleration opportunities for students in your classroom</a:t>
            </a:r>
          </a:p>
          <a:p>
            <a:pPr marL="0" indent="0">
              <a:buNone/>
            </a:pPr>
            <a:r>
              <a:rPr lang="en-US" sz="2400" dirty="0" smtClean="0">
                <a:solidFill>
                  <a:schemeClr val="bg1"/>
                </a:solidFill>
              </a:rPr>
              <a:t>- We will discuss the role of the gifted support teacher in this context</a:t>
            </a:r>
            <a:endParaRPr lang="en-US" sz="2400" dirty="0">
              <a:solidFill>
                <a:schemeClr val="bg1"/>
              </a:solidFill>
            </a:endParaRPr>
          </a:p>
        </p:txBody>
      </p:sp>
    </p:spTree>
    <p:extLst>
      <p:ext uri="{BB962C8B-B14F-4D97-AF65-F5344CB8AC3E}">
        <p14:creationId xmlns:p14="http://schemas.microsoft.com/office/powerpoint/2010/main" val="2857363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Final Thoughts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bg1"/>
                </a:solidFill>
              </a:rPr>
              <a:t>My email – </a:t>
            </a:r>
            <a:r>
              <a:rPr lang="en-US" sz="2800" dirty="0" smtClean="0">
                <a:solidFill>
                  <a:schemeClr val="bg1"/>
                </a:solidFill>
                <a:hlinkClick r:id="rId2"/>
              </a:rPr>
              <a:t>gbutwin@liu18.org</a:t>
            </a:r>
            <a:endParaRPr lang="en-US" sz="2800" dirty="0" smtClean="0">
              <a:solidFill>
                <a:schemeClr val="bg1"/>
              </a:solidFill>
            </a:endParaRPr>
          </a:p>
          <a:p>
            <a:pPr marL="0" indent="0">
              <a:buNone/>
            </a:pPr>
            <a:r>
              <a:rPr lang="en-US" sz="2800" dirty="0" smtClean="0">
                <a:solidFill>
                  <a:schemeClr val="bg1"/>
                </a:solidFill>
              </a:rPr>
              <a:t>Please contact me with any questions, and I will be coordinating with your administrator to support you in putting these practices in place.</a:t>
            </a:r>
          </a:p>
          <a:p>
            <a:pPr marL="0" indent="0">
              <a:buNone/>
            </a:pPr>
            <a:r>
              <a:rPr lang="en-US" sz="2800" dirty="0" smtClean="0">
                <a:solidFill>
                  <a:schemeClr val="bg1"/>
                </a:solidFill>
              </a:rPr>
              <a:t>We will explore more strategies in future trainings.</a:t>
            </a:r>
            <a:endParaRPr lang="en-US" sz="2800" dirty="0">
              <a:solidFill>
                <a:schemeClr val="bg1"/>
              </a:solidFill>
            </a:endParaRPr>
          </a:p>
        </p:txBody>
      </p:sp>
    </p:spTree>
    <p:extLst>
      <p:ext uri="{BB962C8B-B14F-4D97-AF65-F5344CB8AC3E}">
        <p14:creationId xmlns:p14="http://schemas.microsoft.com/office/powerpoint/2010/main" val="389783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Please do now…</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bg1"/>
                </a:solidFill>
              </a:rPr>
              <a:t>Most or all of you have had advanced or gifted students in your classroom. What  can you tell me about the needs of gifted students? What do you do differently when you know there are students with GIEPS in your classroom? Have you ever struggled to meet the needs of gifted students in your classroom?</a:t>
            </a:r>
          </a:p>
          <a:p>
            <a:pPr marL="0" indent="0">
              <a:buNone/>
            </a:pPr>
            <a:endParaRPr lang="en-US" sz="2400" dirty="0">
              <a:solidFill>
                <a:schemeClr val="bg1"/>
              </a:solidFill>
            </a:endParaRPr>
          </a:p>
          <a:p>
            <a:pPr marL="0" indent="0">
              <a:buNone/>
            </a:pPr>
            <a:r>
              <a:rPr lang="en-US" sz="2400" dirty="0" smtClean="0">
                <a:solidFill>
                  <a:schemeClr val="bg1"/>
                </a:solidFill>
              </a:rPr>
              <a:t>Share your thoughts with a partner.</a:t>
            </a:r>
          </a:p>
          <a:p>
            <a:pPr marL="0" indent="0">
              <a:buNone/>
            </a:pPr>
            <a:endParaRPr lang="en-US" sz="2400" dirty="0">
              <a:solidFill>
                <a:schemeClr val="bg1"/>
              </a:solidFill>
            </a:endParaRPr>
          </a:p>
          <a:p>
            <a:pPr marL="0" indent="0">
              <a:buNone/>
            </a:pPr>
            <a:r>
              <a:rPr lang="en-US" sz="2400" dirty="0" smtClean="0">
                <a:solidFill>
                  <a:schemeClr val="bg1"/>
                </a:solidFill>
              </a:rPr>
              <a:t>Share out.</a:t>
            </a:r>
            <a:endParaRPr lang="en-US" sz="2400" dirty="0">
              <a:solidFill>
                <a:schemeClr val="bg1"/>
              </a:solidFill>
            </a:endParaRPr>
          </a:p>
        </p:txBody>
      </p:sp>
    </p:spTree>
    <p:extLst>
      <p:ext uri="{BB962C8B-B14F-4D97-AF65-F5344CB8AC3E}">
        <p14:creationId xmlns:p14="http://schemas.microsoft.com/office/powerpoint/2010/main" val="269301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No guilt as we move forward</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200" dirty="0" smtClean="0">
                <a:solidFill>
                  <a:schemeClr val="bg1"/>
                </a:solidFill>
              </a:rPr>
              <a:t>Sharing past struggles…</a:t>
            </a:r>
          </a:p>
          <a:p>
            <a:pPr marL="0" indent="0">
              <a:buNone/>
            </a:pPr>
            <a:r>
              <a:rPr lang="en-US" sz="3200" dirty="0" smtClean="0">
                <a:solidFill>
                  <a:schemeClr val="bg1"/>
                </a:solidFill>
              </a:rPr>
              <a:t>Talk about some frustrations you may have had when working with gifted or high achieving students or their parents. </a:t>
            </a:r>
            <a:endParaRPr lang="en-US" sz="3200" dirty="0">
              <a:solidFill>
                <a:schemeClr val="bg1"/>
              </a:solidFill>
            </a:endParaRPr>
          </a:p>
        </p:txBody>
      </p:sp>
    </p:spTree>
    <p:extLst>
      <p:ext uri="{BB962C8B-B14F-4D97-AF65-F5344CB8AC3E}">
        <p14:creationId xmlns:p14="http://schemas.microsoft.com/office/powerpoint/2010/main" val="2519115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00616"/>
            <a:ext cx="10131425" cy="1456267"/>
          </a:xfrm>
        </p:spPr>
        <p:txBody>
          <a:bodyPr/>
          <a:lstStyle/>
          <a:p>
            <a:r>
              <a:rPr lang="en-US" dirty="0" smtClean="0">
                <a:solidFill>
                  <a:schemeClr val="bg1"/>
                </a:solidFill>
              </a:rPr>
              <a:t>Application and Retention</a:t>
            </a:r>
            <a:endParaRPr lang="en-US"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93492962"/>
              </p:ext>
            </p:extLst>
          </p:nvPr>
        </p:nvGraphicFramePr>
        <p:xfrm>
          <a:off x="685801" y="2505934"/>
          <a:ext cx="10131424" cy="3652560"/>
        </p:xfrm>
        <a:graphic>
          <a:graphicData uri="http://schemas.openxmlformats.org/drawingml/2006/table">
            <a:tbl>
              <a:tblPr firstRow="1" bandRow="1">
                <a:tableStyleId>{5C22544A-7EE6-4342-B048-85BDC9FD1C3A}</a:tableStyleId>
              </a:tblPr>
              <a:tblGrid>
                <a:gridCol w="2532856"/>
                <a:gridCol w="2532856"/>
                <a:gridCol w="2532856"/>
                <a:gridCol w="2532856"/>
              </a:tblGrid>
              <a:tr h="591840">
                <a:tc>
                  <a:txBody>
                    <a:bodyPr/>
                    <a:lstStyle/>
                    <a:p>
                      <a:r>
                        <a:rPr lang="en-US" dirty="0" smtClean="0"/>
                        <a:t>Training</a:t>
                      </a:r>
                      <a:r>
                        <a:rPr lang="en-US" baseline="0" dirty="0" smtClean="0"/>
                        <a:t> Type</a:t>
                      </a:r>
                      <a:endParaRPr lang="en-US" dirty="0"/>
                    </a:p>
                  </a:txBody>
                  <a:tcPr/>
                </a:tc>
                <a:tc>
                  <a:txBody>
                    <a:bodyPr/>
                    <a:lstStyle/>
                    <a:p>
                      <a:r>
                        <a:rPr lang="en-US" dirty="0" smtClean="0"/>
                        <a:t>One Week Later</a:t>
                      </a:r>
                      <a:endParaRPr lang="en-US" dirty="0"/>
                    </a:p>
                  </a:txBody>
                  <a:tcPr/>
                </a:tc>
                <a:tc>
                  <a:txBody>
                    <a:bodyPr/>
                    <a:lstStyle/>
                    <a:p>
                      <a:r>
                        <a:rPr lang="en-US" dirty="0" smtClean="0"/>
                        <a:t>One Month Later</a:t>
                      </a:r>
                      <a:endParaRPr lang="en-US" dirty="0"/>
                    </a:p>
                  </a:txBody>
                  <a:tcPr/>
                </a:tc>
                <a:tc>
                  <a:txBody>
                    <a:bodyPr/>
                    <a:lstStyle/>
                    <a:p>
                      <a:r>
                        <a:rPr lang="en-US" dirty="0" smtClean="0"/>
                        <a:t>Three Months Later</a:t>
                      </a:r>
                      <a:endParaRPr lang="en-US" dirty="0"/>
                    </a:p>
                  </a:txBody>
                  <a:tcPr/>
                </a:tc>
              </a:tr>
              <a:tr h="591840">
                <a:tc>
                  <a:txBody>
                    <a:bodyPr/>
                    <a:lstStyle/>
                    <a:p>
                      <a:r>
                        <a:rPr lang="en-US" dirty="0" smtClean="0"/>
                        <a:t>Lecture Only</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r>
              <a:tr h="591840">
                <a:tc>
                  <a:txBody>
                    <a:bodyPr/>
                    <a:lstStyle/>
                    <a:p>
                      <a:r>
                        <a:rPr lang="en-US" dirty="0" smtClean="0"/>
                        <a:t>Lecture with demonstrations</a:t>
                      </a:r>
                      <a:endParaRPr lang="en-US" dirty="0"/>
                    </a:p>
                  </a:txBody>
                  <a:tcPr/>
                </a:tc>
                <a:tc>
                  <a:txBody>
                    <a:bodyPr/>
                    <a:lstStyle/>
                    <a:p>
                      <a:r>
                        <a:rPr lang="en-US" dirty="0" smtClean="0"/>
                        <a:t>30%</a:t>
                      </a:r>
                      <a:endParaRPr lang="en-US" dirty="0"/>
                    </a:p>
                  </a:txBody>
                  <a:tcPr/>
                </a:tc>
                <a:tc>
                  <a:txBody>
                    <a:bodyPr/>
                    <a:lstStyle/>
                    <a:p>
                      <a:r>
                        <a:rPr lang="en-US" dirty="0" smtClean="0"/>
                        <a:t>20%</a:t>
                      </a:r>
                      <a:endParaRPr lang="en-US" dirty="0"/>
                    </a:p>
                  </a:txBody>
                  <a:tcPr/>
                </a:tc>
                <a:tc>
                  <a:txBody>
                    <a:bodyPr/>
                    <a:lstStyle/>
                    <a:p>
                      <a:r>
                        <a:rPr lang="en-US" dirty="0" smtClean="0"/>
                        <a:t>0%</a:t>
                      </a:r>
                      <a:endParaRPr lang="en-US" dirty="0"/>
                    </a:p>
                  </a:txBody>
                  <a:tcPr/>
                </a:tc>
              </a:tr>
              <a:tr h="591840">
                <a:tc>
                  <a:txBody>
                    <a:bodyPr/>
                    <a:lstStyle/>
                    <a:p>
                      <a:r>
                        <a:rPr lang="en-US" dirty="0" smtClean="0"/>
                        <a:t>Lecture with audience participation and practice</a:t>
                      </a:r>
                      <a:endParaRPr lang="en-US" dirty="0"/>
                    </a:p>
                  </a:txBody>
                  <a:tcPr/>
                </a:tc>
                <a:tc>
                  <a:txBody>
                    <a:bodyPr/>
                    <a:lstStyle/>
                    <a:p>
                      <a:r>
                        <a:rPr lang="en-US" dirty="0" smtClean="0"/>
                        <a:t>60%</a:t>
                      </a:r>
                      <a:endParaRPr lang="en-US" dirty="0"/>
                    </a:p>
                  </a:txBody>
                  <a:tcPr/>
                </a:tc>
                <a:tc>
                  <a:txBody>
                    <a:bodyPr/>
                    <a:lstStyle/>
                    <a:p>
                      <a:r>
                        <a:rPr lang="en-US" dirty="0" smtClean="0"/>
                        <a:t>60%</a:t>
                      </a:r>
                      <a:endParaRPr lang="en-US" dirty="0"/>
                    </a:p>
                  </a:txBody>
                  <a:tcPr/>
                </a:tc>
                <a:tc>
                  <a:txBody>
                    <a:bodyPr/>
                    <a:lstStyle/>
                    <a:p>
                      <a:r>
                        <a:rPr lang="en-US" dirty="0" smtClean="0"/>
                        <a:t>5%</a:t>
                      </a:r>
                      <a:endParaRPr lang="en-US" dirty="0"/>
                    </a:p>
                  </a:txBody>
                  <a:tcPr/>
                </a:tc>
              </a:tr>
              <a:tr h="591840">
                <a:tc>
                  <a:txBody>
                    <a:bodyPr/>
                    <a:lstStyle/>
                    <a:p>
                      <a:r>
                        <a:rPr lang="en-US" dirty="0" smtClean="0"/>
                        <a:t>Lecture with audience</a:t>
                      </a:r>
                      <a:r>
                        <a:rPr lang="en-US" baseline="0" dirty="0" smtClean="0"/>
                        <a:t> practice and on-site collegial peer coaching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Content Placeholder 6"/>
          <p:cNvSpPr>
            <a:spLocks noGrp="1"/>
          </p:cNvSpPr>
          <p:nvPr>
            <p:ph idx="1"/>
          </p:nvPr>
        </p:nvSpPr>
        <p:spPr>
          <a:xfrm>
            <a:off x="685801" y="1871331"/>
            <a:ext cx="10131425" cy="510362"/>
          </a:xfrm>
        </p:spPr>
        <p:txBody>
          <a:bodyPr>
            <a:normAutofit/>
          </a:bodyPr>
          <a:lstStyle/>
          <a:p>
            <a:pPr marL="2743200" lvl="6" indent="0">
              <a:buNone/>
            </a:pPr>
            <a:r>
              <a:rPr lang="en-US" sz="2400" dirty="0" smtClean="0">
                <a:solidFill>
                  <a:schemeClr val="bg1"/>
                </a:solidFill>
              </a:rPr>
              <a:t>					Application Rate</a:t>
            </a:r>
            <a:endParaRPr lang="en-US" sz="2400" dirty="0">
              <a:solidFill>
                <a:schemeClr val="bg1"/>
              </a:solidFill>
            </a:endParaRPr>
          </a:p>
        </p:txBody>
      </p:sp>
    </p:spTree>
    <p:extLst>
      <p:ext uri="{BB962C8B-B14F-4D97-AF65-F5344CB8AC3E}">
        <p14:creationId xmlns:p14="http://schemas.microsoft.com/office/powerpoint/2010/main" val="2017604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2057400"/>
          </a:xfrm>
        </p:spPr>
        <p:txBody>
          <a:bodyPr>
            <a:normAutofit/>
          </a:bodyPr>
          <a:lstStyle/>
          <a:p>
            <a:r>
              <a:rPr lang="en-US" dirty="0" smtClean="0">
                <a:solidFill>
                  <a:schemeClr val="bg1"/>
                </a:solidFill>
              </a:rPr>
              <a:t>Of all the students you are teaching in a given class, which group do you think will probably learn the least this year?</a:t>
            </a:r>
            <a:endParaRPr lang="en-US" dirty="0">
              <a:solidFill>
                <a:schemeClr val="bg1"/>
              </a:solidFill>
            </a:endParaRPr>
          </a:p>
        </p:txBody>
      </p:sp>
      <p:sp>
        <p:nvSpPr>
          <p:cNvPr id="3" name="Content Placeholder 2"/>
          <p:cNvSpPr>
            <a:spLocks noGrp="1"/>
          </p:cNvSpPr>
          <p:nvPr>
            <p:ph idx="1"/>
          </p:nvPr>
        </p:nvSpPr>
        <p:spPr>
          <a:xfrm>
            <a:off x="685801" y="3048000"/>
            <a:ext cx="10131425" cy="2743200"/>
          </a:xfrm>
        </p:spPr>
        <p:txBody>
          <a:bodyPr>
            <a:normAutofit/>
          </a:bodyPr>
          <a:lstStyle/>
          <a:p>
            <a:pPr marL="0" indent="0">
              <a:buNone/>
            </a:pPr>
            <a:r>
              <a:rPr lang="en-US" sz="2800" dirty="0" smtClean="0">
                <a:solidFill>
                  <a:schemeClr val="bg1"/>
                </a:solidFill>
              </a:rPr>
              <a:t>It is the most able, </a:t>
            </a:r>
            <a:r>
              <a:rPr lang="en-US" sz="2800" i="1" dirty="0" smtClean="0">
                <a:solidFill>
                  <a:schemeClr val="bg1"/>
                </a:solidFill>
              </a:rPr>
              <a:t>not the least able</a:t>
            </a:r>
            <a:r>
              <a:rPr lang="en-US" sz="2800" dirty="0" smtClean="0">
                <a:solidFill>
                  <a:schemeClr val="bg1"/>
                </a:solidFill>
              </a:rPr>
              <a:t>, who will make the smallest amount of academic progress.</a:t>
            </a:r>
            <a:endParaRPr lang="en-US" sz="2800" dirty="0">
              <a:solidFill>
                <a:schemeClr val="bg1"/>
              </a:solidFill>
            </a:endParaRPr>
          </a:p>
        </p:txBody>
      </p:sp>
    </p:spTree>
    <p:extLst>
      <p:ext uri="{BB962C8B-B14F-4D97-AF65-F5344CB8AC3E}">
        <p14:creationId xmlns:p14="http://schemas.microsoft.com/office/powerpoint/2010/main" val="174268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5505450"/>
          </a:xfrm>
        </p:spPr>
        <p:txBody>
          <a:bodyPr>
            <a:normAutofit/>
          </a:bodyPr>
          <a:lstStyle/>
          <a:p>
            <a:r>
              <a:rPr lang="en-US" dirty="0" smtClean="0">
                <a:solidFill>
                  <a:schemeClr val="bg1"/>
                </a:solidFill>
              </a:rPr>
              <a:t>You are </a:t>
            </a:r>
            <a:r>
              <a:rPr lang="en-US" u="sng" dirty="0" smtClean="0">
                <a:solidFill>
                  <a:schemeClr val="bg1"/>
                </a:solidFill>
              </a:rPr>
              <a:t>not</a:t>
            </a:r>
            <a:r>
              <a:rPr lang="en-US" dirty="0" smtClean="0">
                <a:solidFill>
                  <a:schemeClr val="bg1"/>
                </a:solidFill>
              </a:rPr>
              <a:t> required to teach </a:t>
            </a:r>
            <a:r>
              <a:rPr lang="en-US" u="sng" dirty="0" smtClean="0">
                <a:solidFill>
                  <a:schemeClr val="bg1"/>
                </a:solidFill>
              </a:rPr>
              <a:t>all</a:t>
            </a:r>
            <a:r>
              <a:rPr lang="en-US" dirty="0" smtClean="0">
                <a:solidFill>
                  <a:schemeClr val="bg1"/>
                </a:solidFill>
              </a:rPr>
              <a:t> the standards to </a:t>
            </a:r>
            <a:r>
              <a:rPr lang="en-US" u="sng" dirty="0" smtClean="0">
                <a:solidFill>
                  <a:schemeClr val="bg1"/>
                </a:solidFill>
              </a:rPr>
              <a:t>all</a:t>
            </a:r>
            <a:r>
              <a:rPr lang="en-US" dirty="0" smtClean="0">
                <a:solidFill>
                  <a:schemeClr val="bg1"/>
                </a:solidFill>
              </a:rPr>
              <a:t> of your students. </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You are only required to document that the standards have been mastered by the students assigned to you.</a:t>
            </a:r>
            <a:br>
              <a:rPr lang="en-US" dirty="0" smtClean="0">
                <a:solidFill>
                  <a:schemeClr val="bg1"/>
                </a:solidFill>
              </a:rPr>
            </a:br>
            <a:r>
              <a:rPr lang="en-US" dirty="0">
                <a:solidFill>
                  <a:schemeClr val="bg1"/>
                </a:solidFill>
              </a:rPr>
              <a:t/>
            </a:r>
            <a:br>
              <a:rPr lang="en-US" dirty="0">
                <a:solidFill>
                  <a:schemeClr val="bg1"/>
                </a:solidFill>
              </a:rPr>
            </a:br>
            <a:r>
              <a:rPr lang="en-US" sz="1600" dirty="0" smtClean="0">
                <a:solidFill>
                  <a:schemeClr val="bg1"/>
                </a:solidFill>
              </a:rPr>
              <a:t>Video 1 – Take notes</a:t>
            </a:r>
            <a:br>
              <a:rPr lang="en-US" sz="1600" dirty="0" smtClean="0">
                <a:solidFill>
                  <a:schemeClr val="bg1"/>
                </a:solidFill>
              </a:rPr>
            </a:br>
            <a:r>
              <a:rPr lang="en-US" sz="1600" dirty="0" smtClean="0">
                <a:solidFill>
                  <a:schemeClr val="bg1"/>
                </a:solidFill>
              </a:rPr>
              <a:t>Video 2 – Take notes</a:t>
            </a:r>
            <a:br>
              <a:rPr lang="en-US" sz="1600" dirty="0" smtClean="0">
                <a:solidFill>
                  <a:schemeClr val="bg1"/>
                </a:solidFill>
              </a:rPr>
            </a:br>
            <a:r>
              <a:rPr lang="en-US" sz="1600" dirty="0" smtClean="0">
                <a:solidFill>
                  <a:schemeClr val="bg1"/>
                </a:solidFill>
              </a:rPr>
              <a:t>Share your thoughts</a:t>
            </a:r>
            <a:endParaRPr lang="en-US"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8511" y="5573490"/>
            <a:ext cx="1168515" cy="108311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8711" y="5573490"/>
            <a:ext cx="1168515" cy="1083119"/>
          </a:xfrm>
          <a:prstGeom prst="rect">
            <a:avLst/>
          </a:prstGeom>
        </p:spPr>
      </p:pic>
    </p:spTree>
    <p:extLst>
      <p:ext uri="{BB962C8B-B14F-4D97-AF65-F5344CB8AC3E}">
        <p14:creationId xmlns:p14="http://schemas.microsoft.com/office/powerpoint/2010/main" val="4089550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4564566"/>
          </a:xfrm>
        </p:spPr>
        <p:txBody>
          <a:bodyPr/>
          <a:lstStyle/>
          <a:p>
            <a:r>
              <a:rPr lang="en-US" dirty="0" smtClean="0">
                <a:solidFill>
                  <a:schemeClr val="bg1"/>
                </a:solidFill>
              </a:rPr>
              <a:t>Lets take a closer look at curriculum Compaction…</a:t>
            </a:r>
            <a:endParaRPr lang="en-US" dirty="0">
              <a:solidFill>
                <a:schemeClr val="bg1"/>
              </a:solidFill>
            </a:endParaRPr>
          </a:p>
        </p:txBody>
      </p:sp>
      <p:sp>
        <p:nvSpPr>
          <p:cNvPr id="3" name="Content Placeholder 2"/>
          <p:cNvSpPr>
            <a:spLocks noGrp="1"/>
          </p:cNvSpPr>
          <p:nvPr>
            <p:ph idx="1"/>
          </p:nvPr>
        </p:nvSpPr>
        <p:spPr>
          <a:xfrm>
            <a:off x="892098" y="5174166"/>
            <a:ext cx="9925128" cy="617034"/>
          </a:xfrm>
        </p:spPr>
        <p:txBody>
          <a:bodyPr/>
          <a:lstStyle/>
          <a:p>
            <a:endParaRPr lang="en-US" dirty="0"/>
          </a:p>
        </p:txBody>
      </p:sp>
    </p:spTree>
    <p:extLst>
      <p:ext uri="{BB962C8B-B14F-4D97-AF65-F5344CB8AC3E}">
        <p14:creationId xmlns:p14="http://schemas.microsoft.com/office/powerpoint/2010/main" val="211254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
            <a:ext cx="10131425" cy="914400"/>
          </a:xfrm>
        </p:spPr>
        <p:txBody>
          <a:bodyPr/>
          <a:lstStyle/>
          <a:p>
            <a:r>
              <a:rPr lang="en-US" dirty="0" smtClean="0">
                <a:solidFill>
                  <a:schemeClr val="bg1"/>
                </a:solidFill>
              </a:rPr>
              <a:t>7 Steps to Successful Compacting</a:t>
            </a:r>
            <a:endParaRPr lang="en-US" dirty="0">
              <a:solidFill>
                <a:schemeClr val="bg1"/>
              </a:solidFill>
            </a:endParaRPr>
          </a:p>
        </p:txBody>
      </p:sp>
      <p:sp>
        <p:nvSpPr>
          <p:cNvPr id="3" name="Content Placeholder 2"/>
          <p:cNvSpPr>
            <a:spLocks noGrp="1"/>
          </p:cNvSpPr>
          <p:nvPr>
            <p:ph idx="1"/>
          </p:nvPr>
        </p:nvSpPr>
        <p:spPr>
          <a:xfrm>
            <a:off x="351693" y="914400"/>
            <a:ext cx="11605846" cy="5744309"/>
          </a:xfrm>
        </p:spPr>
        <p:txBody>
          <a:bodyPr>
            <a:noAutofit/>
          </a:bodyPr>
          <a:lstStyle/>
          <a:p>
            <a:pPr marL="0" indent="0">
              <a:buNone/>
            </a:pPr>
            <a:r>
              <a:rPr lang="en-US" sz="3000" dirty="0" smtClean="0">
                <a:solidFill>
                  <a:schemeClr val="bg1"/>
                </a:solidFill>
              </a:rPr>
              <a:t>1. Identify the learning objectives or standards all students must learn.</a:t>
            </a:r>
          </a:p>
          <a:p>
            <a:pPr marL="0" indent="0">
              <a:buNone/>
            </a:pPr>
            <a:r>
              <a:rPr lang="en-US" sz="3000" dirty="0" smtClean="0">
                <a:solidFill>
                  <a:schemeClr val="bg1"/>
                </a:solidFill>
              </a:rPr>
              <a:t>2. Give students time to examine the content to be tested.</a:t>
            </a:r>
          </a:p>
          <a:p>
            <a:pPr marL="0" indent="0">
              <a:buNone/>
            </a:pPr>
            <a:r>
              <a:rPr lang="en-US" sz="3000" dirty="0">
                <a:solidFill>
                  <a:schemeClr val="bg1"/>
                </a:solidFill>
              </a:rPr>
              <a:t>3</a:t>
            </a:r>
            <a:r>
              <a:rPr lang="en-US" sz="3000" dirty="0" smtClean="0">
                <a:solidFill>
                  <a:schemeClr val="bg1"/>
                </a:solidFill>
              </a:rPr>
              <a:t>. Offer a pretest opportunity to volunteers who think they may have already mastered the content.</a:t>
            </a:r>
          </a:p>
          <a:p>
            <a:pPr marL="0" indent="0">
              <a:buNone/>
            </a:pPr>
            <a:r>
              <a:rPr lang="en-US" sz="3000" dirty="0" smtClean="0">
                <a:solidFill>
                  <a:schemeClr val="bg1"/>
                </a:solidFill>
              </a:rPr>
              <a:t>4. Plan and offer curriculum extensions for kids who are successful with the compacting opportunities.</a:t>
            </a:r>
          </a:p>
          <a:p>
            <a:pPr marL="0" indent="0">
              <a:buNone/>
            </a:pPr>
            <a:r>
              <a:rPr lang="en-US" sz="3000" dirty="0" smtClean="0">
                <a:solidFill>
                  <a:schemeClr val="bg1"/>
                </a:solidFill>
              </a:rPr>
              <a:t>5. Eliminate all drill, practice review, or preparation for state or standardized tests for students who have already mastered that content.</a:t>
            </a:r>
          </a:p>
          <a:p>
            <a:pPr marL="0" indent="0">
              <a:buNone/>
            </a:pPr>
            <a:r>
              <a:rPr lang="en-US" sz="3000" dirty="0" smtClean="0">
                <a:solidFill>
                  <a:schemeClr val="bg1"/>
                </a:solidFill>
              </a:rPr>
              <a:t>6. Keep accurate records of students’ compacting activities.</a:t>
            </a:r>
          </a:p>
          <a:p>
            <a:pPr marL="0" indent="0">
              <a:buNone/>
            </a:pPr>
            <a:r>
              <a:rPr lang="en-US" sz="3000" dirty="0" smtClean="0">
                <a:solidFill>
                  <a:schemeClr val="bg1"/>
                </a:solidFill>
              </a:rPr>
              <a:t>7. Store compacting documents.</a:t>
            </a:r>
            <a:endParaRPr lang="en-US" sz="3000" dirty="0">
              <a:solidFill>
                <a:schemeClr val="bg1"/>
              </a:solidFill>
            </a:endParaRPr>
          </a:p>
        </p:txBody>
      </p:sp>
    </p:spTree>
    <p:extLst>
      <p:ext uri="{BB962C8B-B14F-4D97-AF65-F5344CB8AC3E}">
        <p14:creationId xmlns:p14="http://schemas.microsoft.com/office/powerpoint/2010/main" val="161816308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TM02900771[[fn=Slice]]</Template>
  <TotalTime>1570</TotalTime>
  <Words>1814</Words>
  <Application>Microsoft Office PowerPoint</Application>
  <PresentationFormat>Widescreen</PresentationFormat>
  <Paragraphs>264</Paragraphs>
  <Slides>20</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Wingdings 2</vt:lpstr>
      <vt:lpstr>HDOfficeLightV0</vt:lpstr>
      <vt:lpstr>Celestial</vt:lpstr>
      <vt:lpstr>Curriculum Compaction within a Cluster Group Framework</vt:lpstr>
      <vt:lpstr>Goals for Today’s Session</vt:lpstr>
      <vt:lpstr>Please do now…</vt:lpstr>
      <vt:lpstr>No guilt as we move forward</vt:lpstr>
      <vt:lpstr>Application and Retention</vt:lpstr>
      <vt:lpstr>Of all the students you are teaching in a given class, which group do you think will probably learn the least this year?</vt:lpstr>
      <vt:lpstr>You are not required to teach all the standards to all of your students.   You are only required to document that the standards have been mastered by the students assigned to you.  Video 1 – Take notes Video 2 – Take notes Share your thoughts</vt:lpstr>
      <vt:lpstr>Lets take a closer look at curriculum Compaction…</vt:lpstr>
      <vt:lpstr>7 Steps to Successful Compacting</vt:lpstr>
      <vt:lpstr>If a student tests out of a unit, how do I give a grade?</vt:lpstr>
      <vt:lpstr>Two important conditions for extension work</vt:lpstr>
      <vt:lpstr>How to compact the curriculum</vt:lpstr>
      <vt:lpstr>Differentiating large group instruction within a Cluster Grouping Model</vt:lpstr>
      <vt:lpstr>Looking at a menu of strategies…</vt:lpstr>
      <vt:lpstr>Name Card Method</vt:lpstr>
      <vt:lpstr>Most difficult first – This is a great place to start…</vt:lpstr>
      <vt:lpstr>Pretest for Volunteers</vt:lpstr>
      <vt:lpstr>The students has done well on the Pretest and completed the most difficult first… Now what do I do with them?</vt:lpstr>
      <vt:lpstr>Extension Menus</vt:lpstr>
      <vt:lpstr>Final Thoughts</vt:lpstr>
    </vt:vector>
  </TitlesOfParts>
  <Company>Luzerne Intermediate Unit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Compaction within a Cluster Group Framework</dc:title>
  <dc:creator>George Butwin</dc:creator>
  <cp:lastModifiedBy>George Butwin</cp:lastModifiedBy>
  <cp:revision>63</cp:revision>
  <cp:lastPrinted>2015-09-25T14:12:21Z</cp:lastPrinted>
  <dcterms:created xsi:type="dcterms:W3CDTF">2015-06-09T15:15:34Z</dcterms:created>
  <dcterms:modified xsi:type="dcterms:W3CDTF">2015-10-06T18:56:01Z</dcterms:modified>
</cp:coreProperties>
</file>