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842" r:id="rId3"/>
  </p:sldMasterIdLst>
  <p:notesMasterIdLst>
    <p:notesMasterId r:id="rId31"/>
  </p:notesMasterIdLst>
  <p:handoutMasterIdLst>
    <p:handoutMasterId r:id="rId32"/>
  </p:handoutMasterIdLst>
  <p:sldIdLst>
    <p:sldId id="256" r:id="rId4"/>
    <p:sldId id="259" r:id="rId5"/>
    <p:sldId id="275" r:id="rId6"/>
    <p:sldId id="257" r:id="rId7"/>
    <p:sldId id="373" r:id="rId8"/>
    <p:sldId id="406" r:id="rId9"/>
    <p:sldId id="405" r:id="rId10"/>
    <p:sldId id="376" r:id="rId11"/>
    <p:sldId id="407" r:id="rId12"/>
    <p:sldId id="378" r:id="rId13"/>
    <p:sldId id="408" r:id="rId14"/>
    <p:sldId id="380" r:id="rId15"/>
    <p:sldId id="393" r:id="rId16"/>
    <p:sldId id="381" r:id="rId17"/>
    <p:sldId id="382" r:id="rId18"/>
    <p:sldId id="400" r:id="rId19"/>
    <p:sldId id="383" r:id="rId20"/>
    <p:sldId id="385" r:id="rId21"/>
    <p:sldId id="386" r:id="rId22"/>
    <p:sldId id="409" r:id="rId23"/>
    <p:sldId id="388" r:id="rId24"/>
    <p:sldId id="389" r:id="rId25"/>
    <p:sldId id="401" r:id="rId26"/>
    <p:sldId id="398" r:id="rId27"/>
    <p:sldId id="399" r:id="rId28"/>
    <p:sldId id="403" r:id="rId29"/>
    <p:sldId id="397"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8" autoAdjust="0"/>
    <p:restoredTop sz="73871" autoAdjust="0"/>
  </p:normalViewPr>
  <p:slideViewPr>
    <p:cSldViewPr>
      <p:cViewPr>
        <p:scale>
          <a:sx n="80" d="100"/>
          <a:sy n="80" d="100"/>
        </p:scale>
        <p:origin x="-1236" y="-72"/>
      </p:cViewPr>
      <p:guideLst>
        <p:guide orient="horz" pos="2160"/>
        <p:guide pos="2880"/>
      </p:guideLst>
    </p:cSldViewPr>
  </p:slideViewPr>
  <p:outlineViewPr>
    <p:cViewPr>
      <p:scale>
        <a:sx n="33" d="100"/>
        <a:sy n="33" d="100"/>
      </p:scale>
      <p:origin x="0" y="954"/>
    </p:cViewPr>
  </p:outlineViewPr>
  <p:notesTextViewPr>
    <p:cViewPr>
      <p:scale>
        <a:sx n="100" d="100"/>
        <a:sy n="100" d="100"/>
      </p:scale>
      <p:origin x="0" y="0"/>
    </p:cViewPr>
  </p:notesTextViewPr>
  <p:sorterViewPr>
    <p:cViewPr>
      <p:scale>
        <a:sx n="50" d="100"/>
        <a:sy n="50" d="100"/>
      </p:scale>
      <p:origin x="0" y="2286"/>
    </p:cViewPr>
  </p:sorterViewPr>
  <p:notesViewPr>
    <p:cSldViewPr>
      <p:cViewPr varScale="1">
        <p:scale>
          <a:sx n="60" d="100"/>
          <a:sy n="60" d="100"/>
        </p:scale>
        <p:origin x="-189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8243AC6-0209-46E3-820B-A7107774E1E1}" type="datetimeFigureOut">
              <a:rPr lang="en-US" smtClean="0"/>
              <a:t>4/1/2015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570899-85C5-4A1C-8517-16AA983B4527}" type="slidenum">
              <a:rPr lang="en-US" smtClean="0"/>
              <a:t>‹#›</a:t>
            </a:fld>
            <a:endParaRPr lang="en-US"/>
          </a:p>
        </p:txBody>
      </p:sp>
    </p:spTree>
    <p:extLst>
      <p:ext uri="{BB962C8B-B14F-4D97-AF65-F5344CB8AC3E}">
        <p14:creationId xmlns:p14="http://schemas.microsoft.com/office/powerpoint/2010/main" val="1918918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5E5949CF-D798-4CA5-98A1-EEE4BD032383}" type="slidenum">
              <a:rPr lang="en-US"/>
              <a:pPr>
                <a:defRPr/>
              </a:pPr>
              <a:t>‹#›</a:t>
            </a:fld>
            <a:endParaRPr lang="en-US"/>
          </a:p>
        </p:txBody>
      </p:sp>
    </p:spTree>
    <p:extLst>
      <p:ext uri="{BB962C8B-B14F-4D97-AF65-F5344CB8AC3E}">
        <p14:creationId xmlns:p14="http://schemas.microsoft.com/office/powerpoint/2010/main" val="1935734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42223425-AA9E-47B4-B8AD-3E327ED19438}" type="slidenum">
              <a:rPr lang="en-US" smtClean="0"/>
              <a:pPr/>
              <a:t>1</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r>
              <a:rPr lang="en-US" dirty="0" smtClean="0"/>
              <a:t>List as many a you can individually.</a:t>
            </a:r>
          </a:p>
          <a:p>
            <a:pPr eaLnBrk="1" hangingPunct="1"/>
            <a:r>
              <a:rPr lang="en-US" dirty="0" smtClean="0"/>
              <a:t>Choose</a:t>
            </a:r>
            <a:r>
              <a:rPr lang="en-US" baseline="0" dirty="0" smtClean="0"/>
              <a:t> a reporter and have them post on </a:t>
            </a:r>
            <a:r>
              <a:rPr lang="en-US" baseline="0" dirty="0" err="1" smtClean="0"/>
              <a:t>edmodo</a:t>
            </a:r>
            <a:r>
              <a:rPr lang="en-US" baseline="0" dirty="0" smtClean="0"/>
              <a:t>.</a:t>
            </a:r>
            <a:endParaRPr lang="en-US" dirty="0" smtClean="0"/>
          </a:p>
        </p:txBody>
      </p:sp>
      <p:sp>
        <p:nvSpPr>
          <p:cNvPr id="70660" name="Slide Number Placeholder 3"/>
          <p:cNvSpPr>
            <a:spLocks noGrp="1"/>
          </p:cNvSpPr>
          <p:nvPr>
            <p:ph type="sldNum" sz="quarter" idx="5"/>
          </p:nvPr>
        </p:nvSpPr>
        <p:spPr>
          <a:noFill/>
        </p:spPr>
        <p:txBody>
          <a:bodyPr/>
          <a:lstStyle/>
          <a:p>
            <a:fld id="{982E10E4-0E1C-4DF8-8D19-906A89BC283E}"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r>
              <a:rPr lang="en-US" dirty="0" err="1" smtClean="0"/>
              <a:t>Renzulli</a:t>
            </a:r>
            <a:r>
              <a:rPr lang="en-US" dirty="0" smtClean="0"/>
              <a:t>  and Reis Research – Large national study found that  elementary teachers could eliminate up to 40-50% of the curriculum for the top 10-15%  and up to 80% of the curriculum for the top 2-3% of the students.  </a:t>
            </a:r>
          </a:p>
        </p:txBody>
      </p:sp>
      <p:sp>
        <p:nvSpPr>
          <p:cNvPr id="82948" name="Slide Number Placeholder 3"/>
          <p:cNvSpPr>
            <a:spLocks noGrp="1"/>
          </p:cNvSpPr>
          <p:nvPr>
            <p:ph type="sldNum" sz="quarter" idx="5"/>
          </p:nvPr>
        </p:nvSpPr>
        <p:spPr>
          <a:noFill/>
        </p:spPr>
        <p:txBody>
          <a:bodyPr/>
          <a:lstStyle/>
          <a:p>
            <a:fld id="{1C4BBCD1-B0BD-4775-982F-0047D2AFD453}" type="slidenum">
              <a:rPr lang="en-US" smtClean="0"/>
              <a:pPr/>
              <a:t>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dirty="0" smtClean="0"/>
              <a:t>So when do they do this?  Students interested in compacting out of the science unit can use some of their language arts time to be reading expository text about weather and applying the skills they are learning/practicing in reading.  What other ways could you determine if the student already knows this information?</a:t>
            </a:r>
          </a:p>
        </p:txBody>
      </p:sp>
      <p:sp>
        <p:nvSpPr>
          <p:cNvPr id="83972" name="Slide Number Placeholder 3"/>
          <p:cNvSpPr>
            <a:spLocks noGrp="1"/>
          </p:cNvSpPr>
          <p:nvPr>
            <p:ph type="sldNum" sz="quarter" idx="5"/>
          </p:nvPr>
        </p:nvSpPr>
        <p:spPr>
          <a:noFill/>
        </p:spPr>
        <p:txBody>
          <a:bodyPr/>
          <a:lstStyle/>
          <a:p>
            <a:fld id="{35866D67-EE1F-4A04-8EC8-EE47FCA468BC}" type="slidenum">
              <a:rPr lang="en-US" smtClean="0"/>
              <a:pPr/>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5949CF-D798-4CA5-98A1-EEE4BD032383}" type="slidenum">
              <a:rPr lang="en-US" smtClean="0"/>
              <a:pPr>
                <a:defRPr/>
              </a:pPr>
              <a:t>14</a:t>
            </a:fld>
            <a:endParaRPr lang="en-US"/>
          </a:p>
        </p:txBody>
      </p:sp>
    </p:spTree>
    <p:extLst>
      <p:ext uri="{BB962C8B-B14F-4D97-AF65-F5344CB8AC3E}">
        <p14:creationId xmlns:p14="http://schemas.microsoft.com/office/powerpoint/2010/main" val="1953040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r>
              <a:rPr lang="en-US" dirty="0" smtClean="0"/>
              <a:t>Here is where you can make connections with the gifted support teacher or even the librarian – how often will they be working on this, what will they need?  Are there books, computers, materials they need access to?</a:t>
            </a:r>
          </a:p>
        </p:txBody>
      </p:sp>
      <p:sp>
        <p:nvSpPr>
          <p:cNvPr id="84996" name="Slide Number Placeholder 3"/>
          <p:cNvSpPr>
            <a:spLocks noGrp="1"/>
          </p:cNvSpPr>
          <p:nvPr>
            <p:ph type="sldNum" sz="quarter" idx="5"/>
          </p:nvPr>
        </p:nvSpPr>
        <p:spPr>
          <a:noFill/>
        </p:spPr>
        <p:txBody>
          <a:bodyPr/>
          <a:lstStyle/>
          <a:p>
            <a:fld id="{AE169953-5226-48BD-91E0-D62D83DD4A1F}" type="slidenum">
              <a:rPr lang="en-US" smtClean="0"/>
              <a:pPr/>
              <a:t>18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mtClean="0"/>
              <a:t>I usually like to wait until the student has actually gotten in to the project before we build the rubric – or atleast give them a chance part way through to make a change to the rubric based on a valid reason for the change.</a:t>
            </a:r>
          </a:p>
        </p:txBody>
      </p:sp>
      <p:sp>
        <p:nvSpPr>
          <p:cNvPr id="86020" name="Slide Number Placeholder 3"/>
          <p:cNvSpPr>
            <a:spLocks noGrp="1"/>
          </p:cNvSpPr>
          <p:nvPr>
            <p:ph type="sldNum" sz="quarter" idx="5"/>
          </p:nvPr>
        </p:nvSpPr>
        <p:spPr>
          <a:noFill/>
        </p:spPr>
        <p:txBody>
          <a:bodyPr/>
          <a:lstStyle/>
          <a:p>
            <a:fld id="{8A2C100B-257B-4A13-B16B-43165243BA31}" type="slidenum">
              <a:rPr lang="en-US" smtClean="0"/>
              <a:pPr/>
              <a:t>19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5949CF-D798-4CA5-98A1-EEE4BD032383}" type="slidenum">
              <a:rPr lang="en-US" smtClean="0"/>
              <a:pPr>
                <a:defRPr/>
              </a:pPr>
              <a:t>24</a:t>
            </a:fld>
            <a:endParaRPr lang="en-US"/>
          </a:p>
        </p:txBody>
      </p:sp>
    </p:spTree>
    <p:extLst>
      <p:ext uri="{BB962C8B-B14F-4D97-AF65-F5344CB8AC3E}">
        <p14:creationId xmlns:p14="http://schemas.microsoft.com/office/powerpoint/2010/main" val="1808684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Choose ONE</a:t>
            </a:r>
            <a:endParaRPr lang="en-US"/>
          </a:p>
        </p:txBody>
      </p:sp>
      <p:sp>
        <p:nvSpPr>
          <p:cNvPr id="4" name="Slide Number Placeholder 3"/>
          <p:cNvSpPr>
            <a:spLocks noGrp="1"/>
          </p:cNvSpPr>
          <p:nvPr>
            <p:ph type="sldNum" sz="quarter" idx="10"/>
          </p:nvPr>
        </p:nvSpPr>
        <p:spPr/>
        <p:txBody>
          <a:bodyPr/>
          <a:lstStyle/>
          <a:p>
            <a:pPr>
              <a:defRPr/>
            </a:pPr>
            <a:fld id="{5E5949CF-D798-4CA5-98A1-EEE4BD032383}" type="slidenum">
              <a:rPr lang="en-US" smtClean="0"/>
              <a:pPr>
                <a:defRPr/>
              </a:pPr>
              <a:t>27</a:t>
            </a:fld>
            <a:endParaRPr lang="en-US"/>
          </a:p>
        </p:txBody>
      </p:sp>
    </p:spTree>
    <p:extLst>
      <p:ext uri="{BB962C8B-B14F-4D97-AF65-F5344CB8AC3E}">
        <p14:creationId xmlns:p14="http://schemas.microsoft.com/office/powerpoint/2010/main" val="314520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067164F-DA24-48E6-88EC-98B5C80468E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197F2420-BDFB-4176-8899-9C67702699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A6B9D00-0AB2-4338-83AD-56AE2CC7D1B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7C2AF56-FF76-42D6-81A8-4F2D948C4C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C7D336B-3A12-4C75-B193-1A1CDF5C0AD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2B50060-7133-4DF0-808B-401D0E60D2E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4E90117-9859-4B1B-A7FE-530633DD866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C0199785-BFDD-42CC-96DF-4F4BF947CB5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6C69CEFC-23D1-4F27-BC92-4FA4740521C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C2C7EF87-61A8-4F83-A6DD-BDAFC226CB7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FD08F89-5B42-400C-8166-C6A3EB9DCC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F2AB785-A1D7-49D2-91E0-82732AAD674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C3BE3C7-669D-42EC-9EF9-E21F210DA02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DEB9814-899C-497F-A128-E6D94780E8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9B471C2-0E6A-4331-8A15-76850649772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764D13-FF08-49FF-B2D2-386BCDB9511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764D13-FF08-49FF-B2D2-386BCDB95118}" type="datetimeFigureOut">
              <a:rPr lang="en-US" smtClean="0"/>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764D13-FF08-49FF-B2D2-386BCDB95118}" type="datetimeFigureOut">
              <a:rPr lang="en-US" smtClean="0"/>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64D13-FF08-49FF-B2D2-386BCDB95118}" type="datetimeFigureOut">
              <a:rPr lang="en-US" smtClean="0"/>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C13AB559-AF46-421E-8C59-BBE024E27CB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64D13-FF08-49FF-B2D2-386BCDB9511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64D13-FF08-49FF-B2D2-386BCDB9511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D9F6E08-9DD0-4660-BE03-E599D685F9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5308A8C2-FB92-4BF1-AC18-6ECA8F0053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0E5F965C-9900-4BBA-99B9-E86183E3FE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E1011B77-1656-462E-9078-5AA6C32BB8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F625CB3-5D19-4BD9-96D7-2A7C77C959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FB4D4DA-EA46-405E-9FC6-EC8BC1B700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BAACF834-0F5B-4F5A-8804-4E37A6B775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0F93F271-E46C-48BA-9DDA-1C66606C98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64D13-FF08-49FF-B2D2-386BCDB95118}" type="datetimeFigureOut">
              <a:rPr lang="en-US" smtClean="0"/>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9344-B583-4F61-8FD6-9A815D40A8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myt4l.com/" TargetMode="External"/><Relationship Id="rId7" Type="http://schemas.openxmlformats.org/officeDocument/2006/relationships/hyperlink" Target="http://www.essaytagger.com/commoncore"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hyperlink" Target="http://www.curriculum21.com/clearinghouse/" TargetMode="External"/><Relationship Id="rId5" Type="http://schemas.openxmlformats.org/officeDocument/2006/relationships/hyperlink" Target="http://www.myteachertools.com/" TargetMode="External"/><Relationship Id="rId4" Type="http://schemas.openxmlformats.org/officeDocument/2006/relationships/hyperlink" Target="http://www.rcampus.com/indexrubric.cf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dirty="0" smtClean="0"/>
              <a:t>Curriculum Compaction</a:t>
            </a:r>
          </a:p>
        </p:txBody>
      </p:sp>
      <p:sp>
        <p:nvSpPr>
          <p:cNvPr id="5123" name="Rectangle 3"/>
          <p:cNvSpPr>
            <a:spLocks noGrp="1" noChangeArrowheads="1"/>
          </p:cNvSpPr>
          <p:nvPr>
            <p:ph type="subTitle" idx="1"/>
          </p:nvPr>
        </p:nvSpPr>
        <p:spPr/>
        <p:txBody>
          <a:bodyPr/>
          <a:lstStyle/>
          <a:p>
            <a:pPr eaLnBrk="1" hangingPunct="1"/>
            <a:r>
              <a:rPr lang="en-US" dirty="0" smtClean="0"/>
              <a:t>Tanya Morret</a:t>
            </a:r>
          </a:p>
          <a:p>
            <a:pPr eaLnBrk="1" hangingPunct="1"/>
            <a:r>
              <a:rPr lang="en-US" dirty="0" smtClean="0"/>
              <a:t>tmorret@caiu.org</a:t>
            </a:r>
          </a:p>
          <a:p>
            <a:pPr eaLnBrk="1" hangingPunct="1"/>
            <a:r>
              <a:rPr lang="en-US" dirty="0" smtClean="0"/>
              <a:t>April 1,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Develop Alternative Options</a:t>
            </a:r>
          </a:p>
        </p:txBody>
      </p:sp>
      <p:sp>
        <p:nvSpPr>
          <p:cNvPr id="40963" name="Content Placeholder 2"/>
          <p:cNvSpPr>
            <a:spLocks noGrp="1"/>
          </p:cNvSpPr>
          <p:nvPr>
            <p:ph idx="1"/>
          </p:nvPr>
        </p:nvSpPr>
        <p:spPr/>
        <p:txBody>
          <a:bodyPr/>
          <a:lstStyle/>
          <a:p>
            <a:r>
              <a:rPr lang="en-US" smtClean="0"/>
              <a:t>Interest Surveys</a:t>
            </a:r>
          </a:p>
          <a:p>
            <a:r>
              <a:rPr lang="en-US" smtClean="0"/>
              <a:t>Extension  Menus</a:t>
            </a:r>
          </a:p>
          <a:p>
            <a:r>
              <a:rPr lang="en-US" smtClean="0"/>
              <a:t>Web Quests</a:t>
            </a:r>
          </a:p>
          <a:p>
            <a:r>
              <a:rPr lang="en-US" smtClean="0"/>
              <a:t>Independent Project/Research  (Learning contracts)</a:t>
            </a:r>
          </a:p>
          <a:p>
            <a:pPr>
              <a:buFontTx/>
              <a:buNone/>
            </a:pPr>
            <a:endParaRPr lang="en-US" smtClean="0"/>
          </a:p>
          <a:p>
            <a:endParaRPr lang="en-US" smtClean="0"/>
          </a:p>
          <a:p>
            <a:endParaRPr lang="en-US" smtClean="0"/>
          </a:p>
        </p:txBody>
      </p:sp>
    </p:spTree>
    <p:extLst>
      <p:ext uri="{BB962C8B-B14F-4D97-AF65-F5344CB8AC3E}">
        <p14:creationId xmlns:p14="http://schemas.microsoft.com/office/powerpoint/2010/main" val="2091481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2" y="285750"/>
            <a:ext cx="8971808" cy="697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987" name="Picture 4" descr="C:\Program Files\Microsoft Office\MEDIA\CAGCAT10\j0293828.wmf"/>
          <p:cNvPicPr>
            <a:picLocks noChangeAspect="1" noChangeArrowheads="1"/>
          </p:cNvPicPr>
          <p:nvPr/>
        </p:nvPicPr>
        <p:blipFill>
          <a:blip r:embed="rId3" cstate="print"/>
          <a:srcRect/>
          <a:stretch>
            <a:fillRect/>
          </a:stretch>
        </p:blipFill>
        <p:spPr bwMode="auto">
          <a:xfrm>
            <a:off x="7945231" y="609600"/>
            <a:ext cx="796925" cy="838200"/>
          </a:xfrm>
          <a:prstGeom prst="rect">
            <a:avLst/>
          </a:prstGeom>
          <a:noFill/>
          <a:ln w="9525">
            <a:noFill/>
            <a:miter lim="800000"/>
            <a:headEnd/>
            <a:tailEnd/>
          </a:ln>
        </p:spPr>
      </p:pic>
    </p:spTree>
    <p:extLst>
      <p:ext uri="{BB962C8B-B14F-4D97-AF65-F5344CB8AC3E}">
        <p14:creationId xmlns:p14="http://schemas.microsoft.com/office/powerpoint/2010/main" val="928830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Write a Contract</a:t>
            </a:r>
          </a:p>
        </p:txBody>
      </p:sp>
      <p:sp>
        <p:nvSpPr>
          <p:cNvPr id="43011" name="Content Placeholder 2"/>
          <p:cNvSpPr>
            <a:spLocks noGrp="1"/>
          </p:cNvSpPr>
          <p:nvPr>
            <p:ph idx="1"/>
          </p:nvPr>
        </p:nvSpPr>
        <p:spPr/>
        <p:txBody>
          <a:bodyPr/>
          <a:lstStyle/>
          <a:p>
            <a:r>
              <a:rPr lang="en-US" dirty="0"/>
              <a:t>Look at </a:t>
            </a:r>
            <a:r>
              <a:rPr lang="en-US" dirty="0" err="1"/>
              <a:t>Winebrenner</a:t>
            </a:r>
            <a:r>
              <a:rPr lang="en-US" dirty="0"/>
              <a:t> </a:t>
            </a:r>
            <a:r>
              <a:rPr lang="en-US" dirty="0" smtClean="0"/>
              <a:t>Contract</a:t>
            </a:r>
          </a:p>
          <a:p>
            <a:r>
              <a:rPr lang="en-US" dirty="0" smtClean="0"/>
              <a:t>See Morret Generic Contract</a:t>
            </a:r>
          </a:p>
          <a:p>
            <a:r>
              <a:rPr lang="en-US" dirty="0" smtClean="0"/>
              <a:t>Be as specific as you can but still open-ended that allows for the incidental learning to occur</a:t>
            </a:r>
          </a:p>
        </p:txBody>
      </p:sp>
    </p:spTree>
    <p:extLst>
      <p:ext uri="{BB962C8B-B14F-4D97-AF65-F5344CB8AC3E}">
        <p14:creationId xmlns:p14="http://schemas.microsoft.com/office/powerpoint/2010/main" val="391140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Weinbrenner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71600"/>
            <a:ext cx="5105400" cy="4913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267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5"/>
          <p:cNvPicPr>
            <a:picLocks noChangeAspect="1" noChangeArrowheads="1"/>
          </p:cNvPicPr>
          <p:nvPr/>
        </p:nvPicPr>
        <p:blipFill>
          <a:blip r:embed="rId3" cstate="print"/>
          <a:srcRect l="29375" t="7001" r="29375" b="19000"/>
          <a:stretch>
            <a:fillRect/>
          </a:stretch>
        </p:blipFill>
        <p:spPr bwMode="auto">
          <a:xfrm>
            <a:off x="381000" y="0"/>
            <a:ext cx="6019800" cy="6750050"/>
          </a:xfrm>
          <a:prstGeom prst="rect">
            <a:avLst/>
          </a:prstGeom>
          <a:noFill/>
          <a:ln w="9525">
            <a:noFill/>
            <a:miter lim="800000"/>
            <a:headEnd/>
            <a:tailEnd/>
          </a:ln>
        </p:spPr>
      </p:pic>
      <p:pic>
        <p:nvPicPr>
          <p:cNvPr id="5" name="Picture 4" descr="C:\Program Files\Microsoft Office\MEDIA\CAGCAT10\j0293828.wmf"/>
          <p:cNvPicPr>
            <a:picLocks noChangeAspect="1" noChangeArrowheads="1"/>
          </p:cNvPicPr>
          <p:nvPr/>
        </p:nvPicPr>
        <p:blipFill>
          <a:blip r:embed="rId4" cstate="print"/>
          <a:srcRect/>
          <a:stretch>
            <a:fillRect/>
          </a:stretch>
        </p:blipFill>
        <p:spPr bwMode="auto">
          <a:xfrm>
            <a:off x="7086600" y="457200"/>
            <a:ext cx="1303338" cy="1371600"/>
          </a:xfrm>
          <a:prstGeom prst="rect">
            <a:avLst/>
          </a:prstGeom>
          <a:noFill/>
          <a:ln w="9525">
            <a:noFill/>
            <a:miter lim="800000"/>
            <a:headEnd/>
            <a:tailEnd/>
          </a:ln>
        </p:spPr>
      </p:pic>
    </p:spTree>
    <p:extLst>
      <p:ext uri="{BB962C8B-B14F-4D97-AF65-F5344CB8AC3E}">
        <p14:creationId xmlns:p14="http://schemas.microsoft.com/office/powerpoint/2010/main" val="3054504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Establish Rules</a:t>
            </a:r>
          </a:p>
        </p:txBody>
      </p:sp>
      <p:sp>
        <p:nvSpPr>
          <p:cNvPr id="45059" name="Content Placeholder 2"/>
          <p:cNvSpPr>
            <a:spLocks noGrp="1"/>
          </p:cNvSpPr>
          <p:nvPr>
            <p:ph idx="1"/>
          </p:nvPr>
        </p:nvSpPr>
        <p:spPr/>
        <p:txBody>
          <a:bodyPr/>
          <a:lstStyle/>
          <a:p>
            <a:r>
              <a:rPr lang="en-US" smtClean="0"/>
              <a:t>Preparedness</a:t>
            </a:r>
          </a:p>
          <a:p>
            <a:r>
              <a:rPr lang="en-US" smtClean="0"/>
              <a:t>Documentation (Work Progress Journal)</a:t>
            </a:r>
          </a:p>
          <a:p>
            <a:r>
              <a:rPr lang="en-US" smtClean="0"/>
              <a:t>Appropriate Behavior</a:t>
            </a:r>
          </a:p>
          <a:p>
            <a:r>
              <a:rPr lang="en-US" smtClean="0"/>
              <a:t>“What to do when the student does not know what to do”</a:t>
            </a:r>
          </a:p>
        </p:txBody>
      </p:sp>
    </p:spTree>
    <p:extLst>
      <p:ext uri="{BB962C8B-B14F-4D97-AF65-F5344CB8AC3E}">
        <p14:creationId xmlns:p14="http://schemas.microsoft.com/office/powerpoint/2010/main" val="285568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Rules</a:t>
            </a:r>
            <a:endParaRPr lang="en-US" dirty="0"/>
          </a:p>
        </p:txBody>
      </p:sp>
      <p:sp>
        <p:nvSpPr>
          <p:cNvPr id="3" name="Content Placeholder 2"/>
          <p:cNvSpPr>
            <a:spLocks noGrp="1"/>
          </p:cNvSpPr>
          <p:nvPr>
            <p:ph idx="1"/>
          </p:nvPr>
        </p:nvSpPr>
        <p:spPr/>
        <p:txBody>
          <a:bodyPr/>
          <a:lstStyle/>
          <a:p>
            <a:r>
              <a:rPr lang="en-US" dirty="0" smtClean="0"/>
              <a:t>Compaction Folder must be in the classroom</a:t>
            </a:r>
          </a:p>
          <a:p>
            <a:r>
              <a:rPr lang="en-US" dirty="0" smtClean="0"/>
              <a:t>Consider three before me.</a:t>
            </a:r>
          </a:p>
          <a:p>
            <a:r>
              <a:rPr lang="en-US" dirty="0" smtClean="0"/>
              <a:t>Red cup lets me know you need me, work constructively till I can get to you.</a:t>
            </a:r>
          </a:p>
          <a:p>
            <a:r>
              <a:rPr lang="en-US" dirty="0" smtClean="0"/>
              <a:t>Group work needs to use 6 inch voices.</a:t>
            </a:r>
            <a:endParaRPr lang="en-US" dirty="0"/>
          </a:p>
        </p:txBody>
      </p:sp>
    </p:spTree>
    <p:extLst>
      <p:ext uri="{BB962C8B-B14F-4D97-AF65-F5344CB8AC3E}">
        <p14:creationId xmlns:p14="http://schemas.microsoft.com/office/powerpoint/2010/main" val="4073791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l="31250" t="7001" r="30000" b="14000"/>
          <a:stretch>
            <a:fillRect/>
          </a:stretch>
        </p:blipFill>
        <p:spPr bwMode="auto">
          <a:xfrm>
            <a:off x="457200" y="0"/>
            <a:ext cx="5334000" cy="6796088"/>
          </a:xfrm>
          <a:prstGeom prst="rect">
            <a:avLst/>
          </a:prstGeom>
          <a:noFill/>
          <a:ln w="9525">
            <a:noFill/>
            <a:miter lim="800000"/>
            <a:headEnd/>
            <a:tailEnd/>
          </a:ln>
        </p:spPr>
      </p:pic>
      <p:pic>
        <p:nvPicPr>
          <p:cNvPr id="5" name="Picture 4" descr="C:\Program Files\Microsoft Office\MEDIA\CAGCAT10\j0293828.wmf"/>
          <p:cNvPicPr>
            <a:picLocks noChangeAspect="1" noChangeArrowheads="1"/>
          </p:cNvPicPr>
          <p:nvPr/>
        </p:nvPicPr>
        <p:blipFill>
          <a:blip r:embed="rId3" cstate="print"/>
          <a:srcRect/>
          <a:stretch>
            <a:fillRect/>
          </a:stretch>
        </p:blipFill>
        <p:spPr bwMode="auto">
          <a:xfrm>
            <a:off x="7086600" y="457200"/>
            <a:ext cx="1303338" cy="1371600"/>
          </a:xfrm>
          <a:prstGeom prst="rect">
            <a:avLst/>
          </a:prstGeom>
          <a:noFill/>
          <a:ln w="9525">
            <a:noFill/>
            <a:miter lim="800000"/>
            <a:headEnd/>
            <a:tailEnd/>
          </a:ln>
        </p:spPr>
      </p:pic>
    </p:spTree>
    <p:extLst>
      <p:ext uri="{BB962C8B-B14F-4D97-AF65-F5344CB8AC3E}">
        <p14:creationId xmlns:p14="http://schemas.microsoft.com/office/powerpoint/2010/main" val="2038385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t>Provide Work Space/Materials/Resources</a:t>
            </a:r>
          </a:p>
        </p:txBody>
      </p:sp>
      <p:sp>
        <p:nvSpPr>
          <p:cNvPr id="48131" name="Content Placeholder 2"/>
          <p:cNvSpPr>
            <a:spLocks noGrp="1"/>
          </p:cNvSpPr>
          <p:nvPr>
            <p:ph idx="1"/>
          </p:nvPr>
        </p:nvSpPr>
        <p:spPr/>
        <p:txBody>
          <a:bodyPr/>
          <a:lstStyle/>
          <a:p>
            <a:r>
              <a:rPr lang="en-US" smtClean="0"/>
              <a:t>Where?</a:t>
            </a:r>
          </a:p>
          <a:p>
            <a:r>
              <a:rPr lang="en-US" smtClean="0"/>
              <a:t>When?</a:t>
            </a:r>
          </a:p>
          <a:p>
            <a:r>
              <a:rPr lang="en-US" smtClean="0"/>
              <a:t>With who?</a:t>
            </a:r>
          </a:p>
        </p:txBody>
      </p:sp>
    </p:spTree>
    <p:extLst>
      <p:ext uri="{BB962C8B-B14F-4D97-AF65-F5344CB8AC3E}">
        <p14:creationId xmlns:p14="http://schemas.microsoft.com/office/powerpoint/2010/main" val="4012237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Develop/Conference on Rubric/Checklist</a:t>
            </a:r>
          </a:p>
        </p:txBody>
      </p:sp>
      <p:sp>
        <p:nvSpPr>
          <p:cNvPr id="49155" name="Content Placeholder 2"/>
          <p:cNvSpPr>
            <a:spLocks noGrp="1"/>
          </p:cNvSpPr>
          <p:nvPr>
            <p:ph idx="1"/>
          </p:nvPr>
        </p:nvSpPr>
        <p:spPr>
          <a:xfrm>
            <a:off x="1279525" y="1600200"/>
            <a:ext cx="6569075" cy="4525963"/>
          </a:xfrm>
        </p:spPr>
        <p:txBody>
          <a:bodyPr/>
          <a:lstStyle/>
          <a:p>
            <a:r>
              <a:rPr lang="en-US" dirty="0" smtClean="0"/>
              <a:t>“Design your own”</a:t>
            </a:r>
          </a:p>
          <a:p>
            <a:r>
              <a:rPr lang="en-US" dirty="0" smtClean="0"/>
              <a:t>Use District Rubric Bank</a:t>
            </a:r>
          </a:p>
          <a:p>
            <a:r>
              <a:rPr lang="en-US" sz="2000" dirty="0" smtClean="0">
                <a:hlinkClick r:id="rId3"/>
              </a:rPr>
              <a:t>http://www.myt4l.com/</a:t>
            </a:r>
            <a:endParaRPr lang="en-US" sz="2000" dirty="0" smtClean="0"/>
          </a:p>
          <a:p>
            <a:r>
              <a:rPr lang="en-US" sz="2000" dirty="0">
                <a:hlinkClick r:id="rId4"/>
              </a:rPr>
              <a:t>http://</a:t>
            </a:r>
            <a:r>
              <a:rPr lang="en-US" sz="2000" dirty="0" smtClean="0">
                <a:hlinkClick r:id="rId4"/>
              </a:rPr>
              <a:t>www.rcampus.com/indexrubric.cfm</a:t>
            </a:r>
            <a:endParaRPr lang="en-US" sz="2000" dirty="0" smtClean="0"/>
          </a:p>
          <a:p>
            <a:r>
              <a:rPr lang="en-US" sz="2000" dirty="0" smtClean="0">
                <a:hlinkClick r:id="rId5"/>
              </a:rPr>
              <a:t>http://www.myteachertools.com/</a:t>
            </a:r>
            <a:endParaRPr lang="en-US" sz="2000" dirty="0" smtClean="0"/>
          </a:p>
          <a:p>
            <a:r>
              <a:rPr lang="en-US" sz="2000" dirty="0">
                <a:hlinkClick r:id="rId6"/>
              </a:rPr>
              <a:t>http://www.curriculum21.com/clearinghouse</a:t>
            </a:r>
            <a:r>
              <a:rPr lang="en-US" sz="2000" dirty="0" smtClean="0">
                <a:hlinkClick r:id="rId6"/>
              </a:rPr>
              <a:t>/</a:t>
            </a:r>
            <a:endParaRPr lang="en-US" sz="2000" dirty="0" smtClean="0"/>
          </a:p>
          <a:p>
            <a:r>
              <a:rPr lang="en-US" sz="2000" dirty="0">
                <a:hlinkClick r:id="rId7"/>
              </a:rPr>
              <a:t>http://</a:t>
            </a:r>
            <a:r>
              <a:rPr lang="en-US" sz="2000" dirty="0" smtClean="0">
                <a:hlinkClick r:id="rId7"/>
              </a:rPr>
              <a:t>www.essaytagger.com/commoncore</a:t>
            </a:r>
            <a:endParaRPr lang="en-US" sz="2000" dirty="0" smtClean="0"/>
          </a:p>
          <a:p>
            <a:pPr marL="0" indent="0">
              <a:buNone/>
            </a:pPr>
            <a:endParaRPr lang="en-US" sz="2000" dirty="0" smtClean="0"/>
          </a:p>
          <a:p>
            <a:pPr>
              <a:buFontTx/>
              <a:buNone/>
            </a:pPr>
            <a:endParaRPr lang="en-US" sz="2000" dirty="0" smtClean="0"/>
          </a:p>
          <a:p>
            <a:endParaRPr lang="en-US" dirty="0" smtClean="0"/>
          </a:p>
        </p:txBody>
      </p:sp>
    </p:spTree>
    <p:extLst>
      <p:ext uri="{BB962C8B-B14F-4D97-AF65-F5344CB8AC3E}">
        <p14:creationId xmlns:p14="http://schemas.microsoft.com/office/powerpoint/2010/main" val="1468296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Points to Ponder</a:t>
            </a:r>
          </a:p>
        </p:txBody>
      </p:sp>
      <p:sp>
        <p:nvSpPr>
          <p:cNvPr id="8195" name="Content Placeholder 2"/>
          <p:cNvSpPr>
            <a:spLocks noGrp="1"/>
          </p:cNvSpPr>
          <p:nvPr>
            <p:ph idx="1"/>
          </p:nvPr>
        </p:nvSpPr>
        <p:spPr/>
        <p:txBody>
          <a:bodyPr/>
          <a:lstStyle/>
          <a:p>
            <a:pPr eaLnBrk="1" hangingPunct="1"/>
            <a:r>
              <a:rPr lang="en-US" smtClean="0"/>
              <a:t>If during the first five or six years of school, a child earns good grades and high praise without having to make much effort, what are all the things he doesn’t learn that most children learn by third grade?</a:t>
            </a:r>
          </a:p>
          <a:p>
            <a:pPr eaLnBrk="1" hangingPunct="1"/>
            <a:endParaRPr lang="en-US"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322" r="17351" b="6731"/>
          <a:stretch/>
        </p:blipFill>
        <p:spPr bwMode="auto">
          <a:xfrm>
            <a:off x="990601" y="609600"/>
            <a:ext cx="7543800" cy="5749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178" name="Picture 4" descr="C:\Program Files\Microsoft Office\MEDIA\CAGCAT10\j0293828.wmf"/>
          <p:cNvPicPr>
            <a:picLocks noChangeAspect="1" noChangeArrowheads="1"/>
          </p:cNvPicPr>
          <p:nvPr/>
        </p:nvPicPr>
        <p:blipFill>
          <a:blip r:embed="rId3" cstate="print"/>
          <a:srcRect/>
          <a:stretch>
            <a:fillRect/>
          </a:stretch>
        </p:blipFill>
        <p:spPr bwMode="auto">
          <a:xfrm>
            <a:off x="1524000" y="609600"/>
            <a:ext cx="1303338" cy="1371600"/>
          </a:xfrm>
          <a:prstGeom prst="rect">
            <a:avLst/>
          </a:prstGeom>
          <a:noFill/>
          <a:ln w="9525">
            <a:noFill/>
            <a:miter lim="800000"/>
            <a:headEnd/>
            <a:tailEnd/>
          </a:ln>
        </p:spPr>
      </p:pic>
    </p:spTree>
    <p:extLst>
      <p:ext uri="{BB962C8B-B14F-4D97-AF65-F5344CB8AC3E}">
        <p14:creationId xmlns:p14="http://schemas.microsoft.com/office/powerpoint/2010/main" val="622215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Plan Presentation</a:t>
            </a:r>
          </a:p>
        </p:txBody>
      </p:sp>
      <p:sp>
        <p:nvSpPr>
          <p:cNvPr id="51203" name="Content Placeholder 2"/>
          <p:cNvSpPr>
            <a:spLocks noGrp="1"/>
          </p:cNvSpPr>
          <p:nvPr>
            <p:ph idx="1"/>
          </p:nvPr>
        </p:nvSpPr>
        <p:spPr/>
        <p:txBody>
          <a:bodyPr/>
          <a:lstStyle/>
          <a:p>
            <a:r>
              <a:rPr lang="en-US" smtClean="0"/>
              <a:t>Timeline/Deadlines</a:t>
            </a:r>
          </a:p>
          <a:p>
            <a:r>
              <a:rPr lang="en-US" smtClean="0"/>
              <a:t>Length</a:t>
            </a:r>
          </a:p>
          <a:p>
            <a:r>
              <a:rPr lang="en-US" smtClean="0"/>
              <a:t>Rehearsal!!</a:t>
            </a:r>
          </a:p>
          <a:p>
            <a:endParaRPr lang="en-US" smtClean="0"/>
          </a:p>
        </p:txBody>
      </p:sp>
    </p:spTree>
    <p:extLst>
      <p:ext uri="{BB962C8B-B14F-4D97-AF65-F5344CB8AC3E}">
        <p14:creationId xmlns:p14="http://schemas.microsoft.com/office/powerpoint/2010/main" val="35640232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Evaluate</a:t>
            </a:r>
          </a:p>
        </p:txBody>
      </p:sp>
      <p:sp>
        <p:nvSpPr>
          <p:cNvPr id="52227" name="Content Placeholder 2"/>
          <p:cNvSpPr>
            <a:spLocks noGrp="1"/>
          </p:cNvSpPr>
          <p:nvPr>
            <p:ph idx="1"/>
          </p:nvPr>
        </p:nvSpPr>
        <p:spPr/>
        <p:txBody>
          <a:bodyPr/>
          <a:lstStyle/>
          <a:p>
            <a:r>
              <a:rPr lang="en-US" smtClean="0"/>
              <a:t>Self</a:t>
            </a:r>
          </a:p>
          <a:p>
            <a:r>
              <a:rPr lang="en-US" smtClean="0"/>
              <a:t>Peers – class or group</a:t>
            </a:r>
          </a:p>
          <a:p>
            <a:r>
              <a:rPr lang="en-US" smtClean="0"/>
              <a:t>Teacher – Gen. Ed and/or Gifted Supp</a:t>
            </a:r>
          </a:p>
          <a:p>
            <a:r>
              <a:rPr lang="en-US" smtClean="0"/>
              <a:t>Guest Evaluator</a:t>
            </a:r>
          </a:p>
          <a:p>
            <a:r>
              <a:rPr lang="en-US" smtClean="0"/>
              <a:t>Be specific, give constructive feedback</a:t>
            </a:r>
          </a:p>
        </p:txBody>
      </p:sp>
    </p:spTree>
    <p:extLst>
      <p:ext uri="{BB962C8B-B14F-4D97-AF65-F5344CB8AC3E}">
        <p14:creationId xmlns:p14="http://schemas.microsoft.com/office/powerpoint/2010/main" val="4142602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Learning Goals</a:t>
            </a:r>
          </a:p>
        </p:txBody>
      </p:sp>
      <p:sp>
        <p:nvSpPr>
          <p:cNvPr id="7171" name="Content Placeholder 2"/>
          <p:cNvSpPr>
            <a:spLocks noGrp="1"/>
          </p:cNvSpPr>
          <p:nvPr>
            <p:ph idx="1"/>
          </p:nvPr>
        </p:nvSpPr>
        <p:spPr/>
        <p:txBody>
          <a:bodyPr/>
          <a:lstStyle/>
          <a:p>
            <a:pPr eaLnBrk="1" hangingPunct="1"/>
            <a:r>
              <a:rPr lang="en-US" dirty="0" smtClean="0"/>
              <a:t>What is compaction?</a:t>
            </a:r>
          </a:p>
          <a:p>
            <a:pPr eaLnBrk="1" hangingPunct="1"/>
            <a:r>
              <a:rPr lang="en-US" dirty="0" smtClean="0"/>
              <a:t>Why should we consider compaction?</a:t>
            </a:r>
          </a:p>
          <a:p>
            <a:pPr eaLnBrk="1" hangingPunct="1">
              <a:buFontTx/>
              <a:buNone/>
            </a:pPr>
            <a:endParaRPr lang="en-US" dirty="0" smtClean="0"/>
          </a:p>
          <a:p>
            <a:pPr lvl="1" eaLnBrk="1" hangingPunct="1"/>
            <a:endParaRPr lang="en-US" dirty="0" smtClean="0"/>
          </a:p>
        </p:txBody>
      </p:sp>
    </p:spTree>
    <p:extLst>
      <p:ext uri="{BB962C8B-B14F-4D97-AF65-F5344CB8AC3E}">
        <p14:creationId xmlns:p14="http://schemas.microsoft.com/office/powerpoint/2010/main" val="285512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7171">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Notes</a:t>
            </a:r>
            <a:endParaRPr lang="en-US" dirty="0"/>
          </a:p>
        </p:txBody>
      </p:sp>
      <p:sp>
        <p:nvSpPr>
          <p:cNvPr id="4" name="TextBox 3"/>
          <p:cNvSpPr txBox="1"/>
          <p:nvPr/>
        </p:nvSpPr>
        <p:spPr>
          <a:xfrm>
            <a:off x="1226620" y="2308302"/>
            <a:ext cx="5859979" cy="1477328"/>
          </a:xfrm>
          <a:prstGeom prst="rect">
            <a:avLst/>
          </a:prstGeom>
          <a:noFill/>
        </p:spPr>
        <p:txBody>
          <a:bodyPr wrap="square" rtlCol="0">
            <a:spAutoFit/>
          </a:bodyPr>
          <a:lstStyle/>
          <a:p>
            <a:r>
              <a:rPr lang="en-US" dirty="0" err="1"/>
              <a:t>Renzulli</a:t>
            </a:r>
            <a:r>
              <a:rPr lang="en-US" dirty="0"/>
              <a:t>  and Reis </a:t>
            </a:r>
            <a:r>
              <a:rPr lang="en-US" dirty="0" smtClean="0"/>
              <a:t>1992 </a:t>
            </a:r>
            <a:r>
              <a:rPr lang="en-US" dirty="0"/>
              <a:t>– Large national study found that  elementary teachers could eliminate up to 40-50% of the curriculum for the top 10-15%  and up to 80% of the curriculum for the top 2-3% of the students.  </a:t>
            </a:r>
          </a:p>
          <a:p>
            <a:endParaRPr lang="en-US" dirty="0"/>
          </a:p>
        </p:txBody>
      </p:sp>
      <p:sp>
        <p:nvSpPr>
          <p:cNvPr id="5" name="Rectangle 4"/>
          <p:cNvSpPr/>
          <p:nvPr/>
        </p:nvSpPr>
        <p:spPr>
          <a:xfrm>
            <a:off x="1220684" y="1371600"/>
            <a:ext cx="6627916" cy="923330"/>
          </a:xfrm>
          <a:prstGeom prst="rect">
            <a:avLst/>
          </a:prstGeom>
        </p:spPr>
        <p:txBody>
          <a:bodyPr wrap="square">
            <a:spAutoFit/>
          </a:bodyPr>
          <a:lstStyle/>
          <a:p>
            <a:r>
              <a:rPr lang="en-US" i="1" dirty="0" smtClean="0"/>
              <a:t>A Nation at Risk, 1981</a:t>
            </a:r>
            <a:r>
              <a:rPr lang="en-US" dirty="0" smtClean="0"/>
              <a:t>– Former education Secretary </a:t>
            </a:r>
            <a:r>
              <a:rPr lang="en-US" dirty="0" err="1" smtClean="0"/>
              <a:t>Terrel</a:t>
            </a:r>
            <a:r>
              <a:rPr lang="en-US" dirty="0" smtClean="0"/>
              <a:t> Bell stated, “in the last 15 years, the difficulty level of textbooks has declined two grade levels.”</a:t>
            </a:r>
            <a:endParaRPr lang="en-US" dirty="0"/>
          </a:p>
        </p:txBody>
      </p:sp>
      <p:sp>
        <p:nvSpPr>
          <p:cNvPr id="6" name="Rectangle 5"/>
          <p:cNvSpPr/>
          <p:nvPr/>
        </p:nvSpPr>
        <p:spPr>
          <a:xfrm>
            <a:off x="1279071" y="3581400"/>
            <a:ext cx="5410200" cy="1477328"/>
          </a:xfrm>
          <a:prstGeom prst="rect">
            <a:avLst/>
          </a:prstGeom>
        </p:spPr>
        <p:txBody>
          <a:bodyPr wrap="square">
            <a:spAutoFit/>
          </a:bodyPr>
          <a:lstStyle/>
          <a:p>
            <a:r>
              <a:rPr lang="en-US" i="1" dirty="0" smtClean="0"/>
              <a:t>Karen Rogers, 2008</a:t>
            </a:r>
            <a:r>
              <a:rPr lang="en-US" dirty="0" smtClean="0"/>
              <a:t>–</a:t>
            </a:r>
          </a:p>
          <a:p>
            <a:r>
              <a:rPr lang="en-US" dirty="0" smtClean="0"/>
              <a:t>Pull-out Grouping ES</a:t>
            </a:r>
          </a:p>
          <a:p>
            <a:r>
              <a:rPr lang="en-US" dirty="0" smtClean="0"/>
              <a:t>.65 (direct extension of work in regular classroom)</a:t>
            </a:r>
          </a:p>
          <a:p>
            <a:r>
              <a:rPr lang="en-US" dirty="0"/>
              <a:t>.</a:t>
            </a:r>
            <a:r>
              <a:rPr lang="en-US" dirty="0" smtClean="0"/>
              <a:t>44 (focus on critical thinking)</a:t>
            </a:r>
          </a:p>
          <a:p>
            <a:r>
              <a:rPr lang="en-US" dirty="0" smtClean="0"/>
              <a:t>.32 (focus on creativity)</a:t>
            </a:r>
            <a:endParaRPr lang="en-US" dirty="0"/>
          </a:p>
        </p:txBody>
      </p:sp>
      <p:sp>
        <p:nvSpPr>
          <p:cNvPr id="7" name="Rectangle 6"/>
          <p:cNvSpPr/>
          <p:nvPr/>
        </p:nvSpPr>
        <p:spPr>
          <a:xfrm>
            <a:off x="1258289" y="5058728"/>
            <a:ext cx="5410200" cy="923330"/>
          </a:xfrm>
          <a:prstGeom prst="rect">
            <a:avLst/>
          </a:prstGeom>
        </p:spPr>
        <p:txBody>
          <a:bodyPr wrap="square">
            <a:spAutoFit/>
          </a:bodyPr>
          <a:lstStyle/>
          <a:p>
            <a:r>
              <a:rPr lang="en-US" i="1" dirty="0" smtClean="0"/>
              <a:t>Karen Rogers, 2015</a:t>
            </a:r>
            <a:endParaRPr lang="en-US" dirty="0" smtClean="0"/>
          </a:p>
          <a:p>
            <a:r>
              <a:rPr lang="en-US" dirty="0" smtClean="0"/>
              <a:t>Curriculum Compaction ES=.83</a:t>
            </a:r>
          </a:p>
          <a:p>
            <a:r>
              <a:rPr lang="en-US" dirty="0" smtClean="0"/>
              <a:t>Cluster Grouping of GT students ES=.59</a:t>
            </a:r>
            <a:endParaRPr lang="en-US" dirty="0"/>
          </a:p>
        </p:txBody>
      </p:sp>
    </p:spTree>
    <p:extLst>
      <p:ext uri="{BB962C8B-B14F-4D97-AF65-F5344CB8AC3E}">
        <p14:creationId xmlns:p14="http://schemas.microsoft.com/office/powerpoint/2010/main" val="4038141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67517" y="1295400"/>
            <a:ext cx="7086600" cy="731838"/>
          </a:xfrm>
        </p:spPr>
        <p:txBody>
          <a:bodyPr/>
          <a:lstStyle/>
          <a:p>
            <a:r>
              <a:rPr lang="en-US" dirty="0" smtClean="0"/>
              <a:t>Fordham University, 2011</a:t>
            </a:r>
            <a:br>
              <a:rPr lang="en-US" dirty="0" smtClean="0"/>
            </a:br>
            <a:r>
              <a:rPr lang="en-US" dirty="0" smtClean="0"/>
              <a:t>Study 2000-2007</a:t>
            </a: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51" r="8730"/>
          <a:stretch/>
        </p:blipFill>
        <p:spPr bwMode="auto">
          <a:xfrm>
            <a:off x="1037363" y="2971800"/>
            <a:ext cx="7546909"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6269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3074" name="Picture 2" descr="http://blog.surveymonkey.com/wp-content/uploads/2011/12/fa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1" y="1676400"/>
            <a:ext cx="5410200" cy="396239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90600" y="5645726"/>
            <a:ext cx="5638801" cy="646331"/>
          </a:xfrm>
          <a:prstGeom prst="rect">
            <a:avLst/>
          </a:prstGeom>
        </p:spPr>
        <p:txBody>
          <a:bodyPr wrap="square">
            <a:spAutoFit/>
          </a:bodyPr>
          <a:lstStyle/>
          <a:p>
            <a:r>
              <a:rPr lang="en-US" dirty="0"/>
              <a:t>http://blog.surveymonkey.com/wp-content/uploads/2011/12/faq.jpg</a:t>
            </a:r>
          </a:p>
        </p:txBody>
      </p:sp>
    </p:spTree>
    <p:extLst>
      <p:ext uri="{BB962C8B-B14F-4D97-AF65-F5344CB8AC3E}">
        <p14:creationId xmlns:p14="http://schemas.microsoft.com/office/powerpoint/2010/main" val="2566423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Title 1"/>
          <p:cNvSpPr>
            <a:spLocks noGrp="1"/>
          </p:cNvSpPr>
          <p:nvPr>
            <p:ph type="title"/>
          </p:nvPr>
        </p:nvSpPr>
        <p:spPr>
          <a:xfrm>
            <a:off x="1219200" y="1066800"/>
            <a:ext cx="7086600" cy="731838"/>
          </a:xfrm>
        </p:spPr>
        <p:txBody>
          <a:bodyPr/>
          <a:lstStyle/>
          <a:p>
            <a:r>
              <a:rPr lang="en-US" i="1" dirty="0" smtClean="0"/>
              <a:t>Final Assignment…Admit Slip</a:t>
            </a:r>
            <a:br>
              <a:rPr lang="en-US" i="1" dirty="0" smtClean="0"/>
            </a:br>
            <a:r>
              <a:rPr lang="en-US" i="1" dirty="0" smtClean="0"/>
              <a:t>Choose one and Submit on </a:t>
            </a:r>
            <a:r>
              <a:rPr lang="en-US" i="1" dirty="0" err="1"/>
              <a:t>E</a:t>
            </a:r>
            <a:r>
              <a:rPr lang="en-US" i="1" dirty="0" err="1" smtClean="0"/>
              <a:t>dmodo</a:t>
            </a:r>
            <a:endParaRPr lang="en-US" i="1" dirty="0" smtClean="0"/>
          </a:p>
        </p:txBody>
      </p:sp>
      <p:sp>
        <p:nvSpPr>
          <p:cNvPr id="86019" name="Content Placeholder 2"/>
          <p:cNvSpPr>
            <a:spLocks noGrp="1"/>
          </p:cNvSpPr>
          <p:nvPr>
            <p:ph idx="1"/>
          </p:nvPr>
        </p:nvSpPr>
        <p:spPr>
          <a:xfrm>
            <a:off x="1066801" y="2286000"/>
            <a:ext cx="5410200" cy="3840163"/>
          </a:xfrm>
        </p:spPr>
        <p:txBody>
          <a:bodyPr/>
          <a:lstStyle/>
          <a:p>
            <a:r>
              <a:rPr lang="en-US" sz="2400" dirty="0" smtClean="0"/>
              <a:t> I admit that I really understand ____ now. </a:t>
            </a:r>
          </a:p>
          <a:p>
            <a:pPr>
              <a:buFontTx/>
              <a:buNone/>
            </a:pPr>
            <a:endParaRPr lang="en-US" sz="2400" dirty="0" smtClean="0"/>
          </a:p>
          <a:p>
            <a:pPr>
              <a:spcBef>
                <a:spcPct val="0"/>
              </a:spcBef>
            </a:pPr>
            <a:r>
              <a:rPr lang="en-US" sz="2400" dirty="0" smtClean="0"/>
              <a:t> I admit that I am excited about____.</a:t>
            </a:r>
          </a:p>
          <a:p>
            <a:pPr>
              <a:spcBef>
                <a:spcPct val="0"/>
              </a:spcBef>
              <a:buFontTx/>
              <a:buNone/>
            </a:pPr>
            <a:endParaRPr lang="en-US" sz="2400" dirty="0" smtClean="0"/>
          </a:p>
          <a:p>
            <a:pPr>
              <a:spcBef>
                <a:spcPct val="0"/>
              </a:spcBef>
            </a:pPr>
            <a:r>
              <a:rPr lang="en-US" sz="2400" dirty="0" smtClean="0"/>
              <a:t> I admit that I am still confused about _____.</a:t>
            </a:r>
          </a:p>
          <a:p>
            <a:pPr>
              <a:spcBef>
                <a:spcPct val="0"/>
              </a:spcBef>
              <a:buFontTx/>
              <a:buNone/>
            </a:pPr>
            <a:endParaRPr lang="en-US" sz="2400" dirty="0" smtClean="0"/>
          </a:p>
          <a:p>
            <a:pPr>
              <a:spcBef>
                <a:spcPct val="0"/>
              </a:spcBef>
            </a:pPr>
            <a:r>
              <a:rPr lang="en-US" sz="2400" dirty="0" smtClean="0"/>
              <a:t> I admit that I am still wondering _____.</a:t>
            </a:r>
          </a:p>
          <a:p>
            <a:endParaRPr lang="en-US" dirty="0" smtClean="0"/>
          </a:p>
        </p:txBody>
      </p:sp>
    </p:spTree>
    <p:extLst>
      <p:ext uri="{BB962C8B-B14F-4D97-AF65-F5344CB8AC3E}">
        <p14:creationId xmlns:p14="http://schemas.microsoft.com/office/powerpoint/2010/main" val="2607707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Is it a wonder we sometimes see negative behaviors?</a:t>
            </a:r>
          </a:p>
        </p:txBody>
      </p:sp>
      <p:pic>
        <p:nvPicPr>
          <p:cNvPr id="9219" name="Picture 2" descr="http://xprojectmanagement.com/wp-content/uploads/2010/09/bored-299x300.jpg"/>
          <p:cNvPicPr>
            <a:picLocks noGrp="1" noChangeAspect="1" noChangeArrowheads="1"/>
          </p:cNvPicPr>
          <p:nvPr>
            <p:ph idx="1"/>
          </p:nvPr>
        </p:nvPicPr>
        <p:blipFill>
          <a:blip r:embed="rId2" cstate="print"/>
          <a:srcRect/>
          <a:stretch>
            <a:fillRect/>
          </a:stretch>
        </p:blipFill>
        <p:spPr>
          <a:xfrm>
            <a:off x="2971800" y="2438400"/>
            <a:ext cx="2286000" cy="2293938"/>
          </a:xfrm>
        </p:spPr>
      </p:pic>
      <p:sp>
        <p:nvSpPr>
          <p:cNvPr id="9220" name="Rectangle 4"/>
          <p:cNvSpPr>
            <a:spLocks noChangeArrowheads="1"/>
          </p:cNvSpPr>
          <p:nvPr/>
        </p:nvSpPr>
        <p:spPr bwMode="auto">
          <a:xfrm>
            <a:off x="1219200" y="2895600"/>
            <a:ext cx="1181100" cy="584200"/>
          </a:xfrm>
          <a:prstGeom prst="rect">
            <a:avLst/>
          </a:prstGeom>
          <a:noFill/>
          <a:ln w="9525">
            <a:noFill/>
            <a:miter lim="800000"/>
            <a:headEnd/>
            <a:tailEnd/>
          </a:ln>
        </p:spPr>
        <p:txBody>
          <a:bodyPr wrap="none">
            <a:spAutoFit/>
          </a:bodyPr>
          <a:lstStyle/>
          <a:p>
            <a:r>
              <a:rPr lang="en-US" sz="3200">
                <a:latin typeface="Chiller" pitchFamily="82" charset="0"/>
              </a:rPr>
              <a:t>Off Task</a:t>
            </a:r>
          </a:p>
        </p:txBody>
      </p:sp>
      <p:sp>
        <p:nvSpPr>
          <p:cNvPr id="9221" name="Rectangle 5"/>
          <p:cNvSpPr>
            <a:spLocks noChangeArrowheads="1"/>
          </p:cNvSpPr>
          <p:nvPr/>
        </p:nvSpPr>
        <p:spPr bwMode="auto">
          <a:xfrm>
            <a:off x="1828800" y="2057400"/>
            <a:ext cx="1524000" cy="584200"/>
          </a:xfrm>
          <a:prstGeom prst="rect">
            <a:avLst/>
          </a:prstGeom>
          <a:noFill/>
          <a:ln w="9525">
            <a:noFill/>
            <a:miter lim="800000"/>
            <a:headEnd/>
            <a:tailEnd/>
          </a:ln>
        </p:spPr>
        <p:txBody>
          <a:bodyPr>
            <a:spAutoFit/>
          </a:bodyPr>
          <a:lstStyle/>
          <a:p>
            <a:r>
              <a:rPr lang="en-US" sz="3200">
                <a:latin typeface="Chiller" pitchFamily="82" charset="0"/>
              </a:rPr>
              <a:t>Daydreams</a:t>
            </a:r>
          </a:p>
        </p:txBody>
      </p:sp>
      <p:sp>
        <p:nvSpPr>
          <p:cNvPr id="9222" name="Rectangle 6"/>
          <p:cNvSpPr>
            <a:spLocks noChangeArrowheads="1"/>
          </p:cNvSpPr>
          <p:nvPr/>
        </p:nvSpPr>
        <p:spPr bwMode="auto">
          <a:xfrm>
            <a:off x="4572000" y="1676400"/>
            <a:ext cx="1981200" cy="584200"/>
          </a:xfrm>
          <a:prstGeom prst="rect">
            <a:avLst/>
          </a:prstGeom>
          <a:noFill/>
          <a:ln w="9525">
            <a:noFill/>
            <a:miter lim="800000"/>
            <a:headEnd/>
            <a:tailEnd/>
          </a:ln>
        </p:spPr>
        <p:txBody>
          <a:bodyPr>
            <a:spAutoFit/>
          </a:bodyPr>
          <a:lstStyle/>
          <a:p>
            <a:r>
              <a:rPr lang="en-US" sz="3200">
                <a:latin typeface="Chiller" pitchFamily="82" charset="0"/>
              </a:rPr>
              <a:t>Procrastinates</a:t>
            </a:r>
          </a:p>
        </p:txBody>
      </p:sp>
      <p:sp>
        <p:nvSpPr>
          <p:cNvPr id="9223" name="Rectangle 7"/>
          <p:cNvSpPr>
            <a:spLocks noChangeArrowheads="1"/>
          </p:cNvSpPr>
          <p:nvPr/>
        </p:nvSpPr>
        <p:spPr bwMode="auto">
          <a:xfrm>
            <a:off x="990600" y="5562600"/>
            <a:ext cx="2971800" cy="584200"/>
          </a:xfrm>
          <a:prstGeom prst="rect">
            <a:avLst/>
          </a:prstGeom>
          <a:noFill/>
          <a:ln w="9525">
            <a:noFill/>
            <a:miter lim="800000"/>
            <a:headEnd/>
            <a:tailEnd/>
          </a:ln>
        </p:spPr>
        <p:txBody>
          <a:bodyPr>
            <a:spAutoFit/>
          </a:bodyPr>
          <a:lstStyle/>
          <a:p>
            <a:r>
              <a:rPr lang="en-US" sz="3200">
                <a:latin typeface="Chiller" pitchFamily="82" charset="0"/>
              </a:rPr>
              <a:t>Doesn’t Complete work</a:t>
            </a:r>
          </a:p>
        </p:txBody>
      </p:sp>
      <p:sp>
        <p:nvSpPr>
          <p:cNvPr id="9224" name="Rectangle 8"/>
          <p:cNvSpPr>
            <a:spLocks noChangeArrowheads="1"/>
          </p:cNvSpPr>
          <p:nvPr/>
        </p:nvSpPr>
        <p:spPr bwMode="auto">
          <a:xfrm>
            <a:off x="5257800" y="3048000"/>
            <a:ext cx="2514600" cy="584200"/>
          </a:xfrm>
          <a:prstGeom prst="rect">
            <a:avLst/>
          </a:prstGeom>
          <a:noFill/>
          <a:ln w="9525">
            <a:noFill/>
            <a:miter lim="800000"/>
            <a:headEnd/>
            <a:tailEnd/>
          </a:ln>
        </p:spPr>
        <p:txBody>
          <a:bodyPr>
            <a:spAutoFit/>
          </a:bodyPr>
          <a:lstStyle/>
          <a:p>
            <a:r>
              <a:rPr lang="en-US" sz="3200">
                <a:latin typeface="Chiller" pitchFamily="82" charset="0"/>
              </a:rPr>
              <a:t>Refuses to do work</a:t>
            </a:r>
          </a:p>
        </p:txBody>
      </p:sp>
      <p:sp>
        <p:nvSpPr>
          <p:cNvPr id="9225" name="Rectangle 9"/>
          <p:cNvSpPr>
            <a:spLocks noChangeArrowheads="1"/>
          </p:cNvSpPr>
          <p:nvPr/>
        </p:nvSpPr>
        <p:spPr bwMode="auto">
          <a:xfrm>
            <a:off x="3886200" y="4800600"/>
            <a:ext cx="3048000" cy="584200"/>
          </a:xfrm>
          <a:prstGeom prst="rect">
            <a:avLst/>
          </a:prstGeom>
          <a:noFill/>
          <a:ln w="9525">
            <a:noFill/>
            <a:miter lim="800000"/>
            <a:headEnd/>
            <a:tailEnd/>
          </a:ln>
        </p:spPr>
        <p:txBody>
          <a:bodyPr>
            <a:spAutoFit/>
          </a:bodyPr>
          <a:lstStyle/>
          <a:p>
            <a:r>
              <a:rPr lang="en-US" sz="3200">
                <a:latin typeface="Chiller" pitchFamily="82" charset="0"/>
              </a:rPr>
              <a:t>Bothers other Children</a:t>
            </a:r>
          </a:p>
        </p:txBody>
      </p:sp>
      <p:sp>
        <p:nvSpPr>
          <p:cNvPr id="9226" name="Rectangle 10"/>
          <p:cNvSpPr>
            <a:spLocks noChangeArrowheads="1"/>
          </p:cNvSpPr>
          <p:nvPr/>
        </p:nvSpPr>
        <p:spPr bwMode="auto">
          <a:xfrm>
            <a:off x="1219200" y="4114800"/>
            <a:ext cx="1676400" cy="584200"/>
          </a:xfrm>
          <a:prstGeom prst="rect">
            <a:avLst/>
          </a:prstGeom>
          <a:noFill/>
          <a:ln w="9525">
            <a:noFill/>
            <a:miter lim="800000"/>
            <a:headEnd/>
            <a:tailEnd/>
          </a:ln>
        </p:spPr>
        <p:txBody>
          <a:bodyPr>
            <a:spAutoFit/>
          </a:bodyPr>
          <a:lstStyle/>
          <a:p>
            <a:r>
              <a:rPr lang="en-US" sz="3200">
                <a:latin typeface="Chiller" pitchFamily="82" charset="0"/>
              </a:rPr>
              <a:t>Seem lazy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Learning Goals</a:t>
            </a:r>
          </a:p>
        </p:txBody>
      </p:sp>
      <p:sp>
        <p:nvSpPr>
          <p:cNvPr id="7171" name="Content Placeholder 2"/>
          <p:cNvSpPr>
            <a:spLocks noGrp="1"/>
          </p:cNvSpPr>
          <p:nvPr>
            <p:ph idx="1"/>
          </p:nvPr>
        </p:nvSpPr>
        <p:spPr/>
        <p:txBody>
          <a:bodyPr/>
          <a:lstStyle/>
          <a:p>
            <a:pPr eaLnBrk="1" hangingPunct="1"/>
            <a:r>
              <a:rPr lang="en-US" dirty="0" smtClean="0"/>
              <a:t>What is compaction?</a:t>
            </a:r>
          </a:p>
          <a:p>
            <a:pPr eaLnBrk="1" hangingPunct="1"/>
            <a:r>
              <a:rPr lang="en-US" dirty="0" smtClean="0"/>
              <a:t>Why should we consider compaction?</a:t>
            </a:r>
          </a:p>
          <a:p>
            <a:pPr eaLnBrk="1" hangingPunct="1">
              <a:buFontTx/>
              <a:buNone/>
            </a:pPr>
            <a:endParaRPr lang="en-US" dirty="0" smtClean="0"/>
          </a:p>
          <a:p>
            <a:pPr lvl="1"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7171">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0" y="533400"/>
            <a:ext cx="7086600" cy="731838"/>
          </a:xfrm>
        </p:spPr>
        <p:txBody>
          <a:bodyPr/>
          <a:lstStyle/>
          <a:p>
            <a:r>
              <a:rPr lang="en-US" smtClean="0"/>
              <a:t>Steps to Compaction</a:t>
            </a:r>
          </a:p>
        </p:txBody>
      </p:sp>
      <p:sp>
        <p:nvSpPr>
          <p:cNvPr id="35843" name="Content Placeholder 2"/>
          <p:cNvSpPr>
            <a:spLocks noGrp="1"/>
          </p:cNvSpPr>
          <p:nvPr>
            <p:ph idx="1"/>
          </p:nvPr>
        </p:nvSpPr>
        <p:spPr>
          <a:xfrm>
            <a:off x="1066800" y="1143000"/>
            <a:ext cx="7702550" cy="4191000"/>
          </a:xfrm>
        </p:spPr>
        <p:txBody>
          <a:bodyPr/>
          <a:lstStyle/>
          <a:p>
            <a:r>
              <a:rPr lang="en-US" sz="2400" dirty="0" smtClean="0"/>
              <a:t>Identify K-U-D</a:t>
            </a:r>
          </a:p>
          <a:p>
            <a:r>
              <a:rPr lang="en-US" sz="2400" dirty="0" smtClean="0"/>
              <a:t>Pre-Assess</a:t>
            </a:r>
          </a:p>
          <a:p>
            <a:r>
              <a:rPr lang="en-US" sz="2400" dirty="0" smtClean="0"/>
              <a:t>Develop Alternative Options:</a:t>
            </a:r>
          </a:p>
          <a:p>
            <a:pPr lvl="1"/>
            <a:r>
              <a:rPr lang="en-US" sz="2000" dirty="0" smtClean="0"/>
              <a:t>Extension Menu, Web Quest, Independent Research,  Pursue Competition,  etc.</a:t>
            </a:r>
          </a:p>
          <a:p>
            <a:r>
              <a:rPr lang="en-US" sz="2400" dirty="0" smtClean="0"/>
              <a:t>Write Contract</a:t>
            </a:r>
          </a:p>
          <a:p>
            <a:r>
              <a:rPr lang="en-US" sz="2400" dirty="0" smtClean="0"/>
              <a:t>Establish Rules</a:t>
            </a:r>
          </a:p>
          <a:p>
            <a:r>
              <a:rPr lang="en-US" sz="2400" dirty="0" smtClean="0"/>
              <a:t>Provide Materials/Work Time/Space</a:t>
            </a:r>
          </a:p>
          <a:p>
            <a:r>
              <a:rPr lang="en-US" sz="2400" dirty="0" smtClean="0"/>
              <a:t>Conference on Rubric</a:t>
            </a:r>
          </a:p>
          <a:p>
            <a:r>
              <a:rPr lang="en-US" sz="2400" dirty="0" smtClean="0"/>
              <a:t>Plan Presentation</a:t>
            </a:r>
          </a:p>
          <a:p>
            <a:r>
              <a:rPr lang="en-US" sz="2400" dirty="0" smtClean="0"/>
              <a:t>Evaluate</a:t>
            </a:r>
          </a:p>
        </p:txBody>
      </p:sp>
    </p:spTree>
    <p:extLst>
      <p:ext uri="{BB962C8B-B14F-4D97-AF65-F5344CB8AC3E}">
        <p14:creationId xmlns:p14="http://schemas.microsoft.com/office/powerpoint/2010/main" val="31436654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smtClean="0"/>
          </a:p>
        </p:txBody>
      </p:sp>
      <p:sp>
        <p:nvSpPr>
          <p:cNvPr id="36867" name="Content Placeholder 2"/>
          <p:cNvSpPr>
            <a:spLocks noGrp="1"/>
          </p:cNvSpPr>
          <p:nvPr>
            <p:ph idx="1"/>
          </p:nvPr>
        </p:nvSpPr>
        <p:spPr/>
        <p:txBody>
          <a:bodyPr/>
          <a:lstStyle/>
          <a:p>
            <a:endParaRPr lang="en-US" smtClean="0"/>
          </a:p>
        </p:txBody>
      </p:sp>
      <p:pic>
        <p:nvPicPr>
          <p:cNvPr id="36868" name="Picture 2"/>
          <p:cNvPicPr>
            <a:picLocks noChangeAspect="1" noChangeArrowheads="1"/>
          </p:cNvPicPr>
          <p:nvPr/>
        </p:nvPicPr>
        <p:blipFill>
          <a:blip r:embed="rId2" cstate="print"/>
          <a:srcRect l="14999" t="6000" r="14999" b="10001"/>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010077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Identify K-U-D</a:t>
            </a:r>
          </a:p>
        </p:txBody>
      </p:sp>
      <p:graphicFrame>
        <p:nvGraphicFramePr>
          <p:cNvPr id="4" name="Table 3"/>
          <p:cNvGraphicFramePr>
            <a:graphicFrameLocks noGrp="1"/>
          </p:cNvGraphicFramePr>
          <p:nvPr/>
        </p:nvGraphicFramePr>
        <p:xfrm>
          <a:off x="1295400" y="1447800"/>
          <a:ext cx="5638800" cy="4572000"/>
        </p:xfrm>
        <a:graphic>
          <a:graphicData uri="http://schemas.openxmlformats.org/drawingml/2006/table">
            <a:tbl>
              <a:tblPr firstRow="1" bandRow="1">
                <a:tableStyleId>{5C22544A-7EE6-4342-B048-85BDC9FD1C3A}</a:tableStyleId>
              </a:tblPr>
              <a:tblGrid>
                <a:gridCol w="1879600"/>
                <a:gridCol w="1879600"/>
                <a:gridCol w="1879600"/>
              </a:tblGrid>
              <a:tr h="800414">
                <a:tc>
                  <a:txBody>
                    <a:bodyPr/>
                    <a:lstStyle/>
                    <a:p>
                      <a:r>
                        <a:rPr lang="en-US" dirty="0" smtClean="0">
                          <a:solidFill>
                            <a:schemeClr val="tx1"/>
                          </a:solidFill>
                        </a:rPr>
                        <a:t>Know</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Understand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Do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71586">
                <a:tc>
                  <a:txBody>
                    <a:bodyPr/>
                    <a:lstStyle/>
                    <a:p>
                      <a:pPr>
                        <a:buFont typeface="Arial" pitchFamily="34" charset="0"/>
                        <a:buChar char="•"/>
                      </a:pPr>
                      <a:r>
                        <a:rPr lang="en-US" dirty="0" smtClean="0">
                          <a:solidFill>
                            <a:schemeClr val="tx1"/>
                          </a:solidFill>
                        </a:rPr>
                        <a:t>Air moves</a:t>
                      </a:r>
                      <a:r>
                        <a:rPr lang="en-US" baseline="0" dirty="0" smtClean="0">
                          <a:solidFill>
                            <a:schemeClr val="tx1"/>
                          </a:solidFill>
                        </a:rPr>
                        <a:t> objects</a:t>
                      </a:r>
                    </a:p>
                    <a:p>
                      <a:pPr>
                        <a:buFont typeface="Arial" pitchFamily="34" charset="0"/>
                        <a:buChar char="•"/>
                      </a:pPr>
                      <a:r>
                        <a:rPr lang="en-US" baseline="0" dirty="0" smtClean="0">
                          <a:solidFill>
                            <a:schemeClr val="tx1"/>
                          </a:solidFill>
                        </a:rPr>
                        <a:t>Define wind, temperature, and precipitation</a:t>
                      </a:r>
                    </a:p>
                    <a:p>
                      <a:pPr>
                        <a:buFont typeface="Arial" pitchFamily="34" charset="0"/>
                        <a:buChar char="•"/>
                      </a:pPr>
                      <a:r>
                        <a:rPr lang="en-US" baseline="0" dirty="0" smtClean="0">
                          <a:solidFill>
                            <a:schemeClr val="tx1"/>
                          </a:solidFill>
                        </a:rPr>
                        <a:t>Tools that help us describe the weather – barometer, anemometer, weather vane, rain gauge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Studying</a:t>
                      </a:r>
                      <a:r>
                        <a:rPr lang="en-US" baseline="0" dirty="0" smtClean="0">
                          <a:solidFill>
                            <a:schemeClr val="tx1"/>
                          </a:solidFill>
                        </a:rPr>
                        <a:t> the weather can help us live in our environment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buFont typeface="Arial" pitchFamily="34" charset="0"/>
                        <a:buChar char="•"/>
                      </a:pPr>
                      <a:r>
                        <a:rPr lang="en-US" dirty="0" smtClean="0">
                          <a:solidFill>
                            <a:schemeClr val="tx1"/>
                          </a:solidFill>
                        </a:rPr>
                        <a:t>Describe</a:t>
                      </a:r>
                      <a:r>
                        <a:rPr lang="en-US" baseline="0" dirty="0" smtClean="0">
                          <a:solidFill>
                            <a:schemeClr val="tx1"/>
                          </a:solidFill>
                        </a:rPr>
                        <a:t> weather in terms of temperature, wind, and precipitation</a:t>
                      </a:r>
                    </a:p>
                    <a:p>
                      <a:pPr>
                        <a:buFont typeface="Arial" pitchFamily="34" charset="0"/>
                        <a:buChar char="•"/>
                      </a:pPr>
                      <a:r>
                        <a:rPr lang="en-US" baseline="0" dirty="0" smtClean="0">
                          <a:solidFill>
                            <a:schemeClr val="tx1"/>
                          </a:solidFill>
                        </a:rPr>
                        <a:t>Predict the weather based on the types of clouds present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37905" name="Picture 4" descr="C:\Program Files\Microsoft Office\MEDIA\CAGCAT10\j0293828.wmf"/>
          <p:cNvPicPr>
            <a:picLocks noChangeAspect="1" noChangeArrowheads="1"/>
          </p:cNvPicPr>
          <p:nvPr/>
        </p:nvPicPr>
        <p:blipFill>
          <a:blip r:embed="rId2" cstate="print"/>
          <a:srcRect/>
          <a:stretch>
            <a:fillRect/>
          </a:stretch>
        </p:blipFill>
        <p:spPr bwMode="auto">
          <a:xfrm>
            <a:off x="7086600" y="457200"/>
            <a:ext cx="1303338" cy="1371600"/>
          </a:xfrm>
          <a:prstGeom prst="rect">
            <a:avLst/>
          </a:prstGeom>
          <a:noFill/>
          <a:ln w="9525">
            <a:noFill/>
            <a:miter lim="800000"/>
            <a:headEnd/>
            <a:tailEnd/>
          </a:ln>
        </p:spPr>
      </p:pic>
    </p:spTree>
    <p:extLst>
      <p:ext uri="{BB962C8B-B14F-4D97-AF65-F5344CB8AC3E}">
        <p14:creationId xmlns:p14="http://schemas.microsoft.com/office/powerpoint/2010/main" val="4068014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Create a Pre-Assessment</a:t>
            </a:r>
          </a:p>
        </p:txBody>
      </p:sp>
      <p:sp>
        <p:nvSpPr>
          <p:cNvPr id="38915" name="Content Placeholder 2"/>
          <p:cNvSpPr>
            <a:spLocks noGrp="1"/>
          </p:cNvSpPr>
          <p:nvPr>
            <p:ph idx="1"/>
          </p:nvPr>
        </p:nvSpPr>
        <p:spPr>
          <a:xfrm>
            <a:off x="1279525" y="1600200"/>
            <a:ext cx="5257800" cy="3276600"/>
          </a:xfrm>
        </p:spPr>
        <p:txBody>
          <a:bodyPr/>
          <a:lstStyle/>
          <a:p>
            <a:r>
              <a:rPr lang="en-US" smtClean="0"/>
              <a:t>Test</a:t>
            </a:r>
          </a:p>
          <a:p>
            <a:r>
              <a:rPr lang="en-US" smtClean="0"/>
              <a:t>Brainstorming/web</a:t>
            </a:r>
          </a:p>
          <a:p>
            <a:r>
              <a:rPr lang="en-US" smtClean="0"/>
              <a:t>Informal Discussion</a:t>
            </a:r>
          </a:p>
          <a:p>
            <a:r>
              <a:rPr lang="en-US" smtClean="0"/>
              <a:t>Review of previous work</a:t>
            </a:r>
          </a:p>
          <a:p>
            <a:r>
              <a:rPr lang="en-US" smtClean="0"/>
              <a:t>Formal Interview</a:t>
            </a:r>
          </a:p>
          <a:p>
            <a:r>
              <a:rPr lang="en-US" smtClean="0"/>
              <a:t>Performance on a task</a:t>
            </a:r>
          </a:p>
        </p:txBody>
      </p:sp>
      <p:sp>
        <p:nvSpPr>
          <p:cNvPr id="38916" name="TextBox 3"/>
          <p:cNvSpPr txBox="1">
            <a:spLocks noChangeArrowheads="1"/>
          </p:cNvSpPr>
          <p:nvPr/>
        </p:nvSpPr>
        <p:spPr bwMode="auto">
          <a:xfrm>
            <a:off x="990600" y="4724400"/>
            <a:ext cx="5791200" cy="954088"/>
          </a:xfrm>
          <a:prstGeom prst="rect">
            <a:avLst/>
          </a:prstGeom>
          <a:noFill/>
          <a:ln w="9525">
            <a:noFill/>
            <a:miter lim="800000"/>
            <a:headEnd/>
            <a:tailEnd/>
          </a:ln>
        </p:spPr>
        <p:txBody>
          <a:bodyPr>
            <a:spAutoFit/>
          </a:bodyPr>
          <a:lstStyle/>
          <a:p>
            <a:r>
              <a:rPr lang="en-US" sz="2800" i="1"/>
              <a:t>*If you don’t ask then you don’t know what they know.”</a:t>
            </a:r>
          </a:p>
        </p:txBody>
      </p:sp>
    </p:spTree>
    <p:extLst>
      <p:ext uri="{BB962C8B-B14F-4D97-AF65-F5344CB8AC3E}">
        <p14:creationId xmlns:p14="http://schemas.microsoft.com/office/powerpoint/2010/main" val="1772204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Weather Pre-Assessment</a:t>
            </a:r>
          </a:p>
        </p:txBody>
      </p:sp>
      <p:sp>
        <p:nvSpPr>
          <p:cNvPr id="39939" name="Content Placeholder 2"/>
          <p:cNvSpPr>
            <a:spLocks noGrp="1"/>
          </p:cNvSpPr>
          <p:nvPr>
            <p:ph idx="1"/>
          </p:nvPr>
        </p:nvSpPr>
        <p:spPr/>
        <p:txBody>
          <a:bodyPr/>
          <a:lstStyle/>
          <a:p>
            <a:r>
              <a:rPr lang="en-US" smtClean="0"/>
              <a:t>Interpret a Weather Report</a:t>
            </a:r>
          </a:p>
          <a:p>
            <a:r>
              <a:rPr lang="en-US" smtClean="0"/>
              <a:t>Report on the weather over a period of a week and list the terms they need to include in their  description</a:t>
            </a:r>
          </a:p>
          <a:p>
            <a:r>
              <a:rPr lang="en-US" smtClean="0"/>
              <a:t>Match the tool to what it measures</a:t>
            </a:r>
          </a:p>
          <a:p>
            <a:r>
              <a:rPr lang="en-US" smtClean="0"/>
              <a:t>Answer the UEQ – Why do we study  weather?</a:t>
            </a:r>
          </a:p>
        </p:txBody>
      </p:sp>
      <p:pic>
        <p:nvPicPr>
          <p:cNvPr id="39940" name="Picture 4" descr="C:\Program Files\Microsoft Office\MEDIA\CAGCAT10\j0293828.wmf"/>
          <p:cNvPicPr>
            <a:picLocks noChangeAspect="1" noChangeArrowheads="1"/>
          </p:cNvPicPr>
          <p:nvPr/>
        </p:nvPicPr>
        <p:blipFill>
          <a:blip r:embed="rId3" cstate="print"/>
          <a:srcRect/>
          <a:stretch>
            <a:fillRect/>
          </a:stretch>
        </p:blipFill>
        <p:spPr bwMode="auto">
          <a:xfrm>
            <a:off x="7086600" y="457200"/>
            <a:ext cx="1303338" cy="1371600"/>
          </a:xfrm>
          <a:prstGeom prst="rect">
            <a:avLst/>
          </a:prstGeom>
          <a:noFill/>
          <a:ln w="9525">
            <a:noFill/>
            <a:miter lim="800000"/>
            <a:headEnd/>
            <a:tailEnd/>
          </a:ln>
        </p:spPr>
      </p:pic>
    </p:spTree>
    <p:extLst>
      <p:ext uri="{BB962C8B-B14F-4D97-AF65-F5344CB8AC3E}">
        <p14:creationId xmlns:p14="http://schemas.microsoft.com/office/powerpoint/2010/main" val="4128097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2161</TotalTime>
  <Words>852</Words>
  <Application>Microsoft Office PowerPoint</Application>
  <PresentationFormat>On-screen Show (4:3)</PresentationFormat>
  <Paragraphs>136</Paragraphs>
  <Slides>27</Slides>
  <Notes>9</Notes>
  <HiddenSlides>4</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Default Design</vt:lpstr>
      <vt:lpstr>Stack of books design template</vt:lpstr>
      <vt:lpstr>Custom Design</vt:lpstr>
      <vt:lpstr>Curriculum Compaction</vt:lpstr>
      <vt:lpstr>Points to Ponder</vt:lpstr>
      <vt:lpstr>Is it a wonder we sometimes see negative behaviors?</vt:lpstr>
      <vt:lpstr>Learning Goals</vt:lpstr>
      <vt:lpstr>Steps to Compaction</vt:lpstr>
      <vt:lpstr>PowerPoint Presentation</vt:lpstr>
      <vt:lpstr>Identify K-U-D</vt:lpstr>
      <vt:lpstr>Create a Pre-Assessment</vt:lpstr>
      <vt:lpstr>Weather Pre-Assessment</vt:lpstr>
      <vt:lpstr>Develop Alternative Options</vt:lpstr>
      <vt:lpstr>PowerPoint Presentation</vt:lpstr>
      <vt:lpstr>Write a Contract</vt:lpstr>
      <vt:lpstr>Weinbrenner</vt:lpstr>
      <vt:lpstr>PowerPoint Presentation</vt:lpstr>
      <vt:lpstr>Establish Rules</vt:lpstr>
      <vt:lpstr>Sample Rules</vt:lpstr>
      <vt:lpstr>PowerPoint Presentation</vt:lpstr>
      <vt:lpstr>Provide Work Space/Materials/Resources</vt:lpstr>
      <vt:lpstr>Develop/Conference on Rubric/Checklist</vt:lpstr>
      <vt:lpstr>PowerPoint Presentation</vt:lpstr>
      <vt:lpstr>Plan Presentation</vt:lpstr>
      <vt:lpstr>Evaluate</vt:lpstr>
      <vt:lpstr>Learning Goals</vt:lpstr>
      <vt:lpstr>Research Notes</vt:lpstr>
      <vt:lpstr>Fordham University, 2011 Study 2000-2007</vt:lpstr>
      <vt:lpstr>??Questions??</vt:lpstr>
      <vt:lpstr>Final Assignment…Admit Slip Choose one and Submit on Edmodo</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Tanya Morret</dc:creator>
  <cp:lastModifiedBy>Tanya Morret</cp:lastModifiedBy>
  <cp:revision>58</cp:revision>
  <cp:lastPrinted>2015-04-01T14:55:52Z</cp:lastPrinted>
  <dcterms:created xsi:type="dcterms:W3CDTF">2004-11-15T22:46:30Z</dcterms:created>
  <dcterms:modified xsi:type="dcterms:W3CDTF">2015-04-01T15:56:09Z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TC011594401033</vt:lpwstr>
  </property>
</Properties>
</file>