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49"/>
  </p:notesMasterIdLst>
  <p:handoutMasterIdLst>
    <p:handoutMasterId r:id="rId50"/>
  </p:handoutMasterIdLst>
  <p:sldIdLst>
    <p:sldId id="256" r:id="rId4"/>
    <p:sldId id="264" r:id="rId5"/>
    <p:sldId id="272" r:id="rId6"/>
    <p:sldId id="276" r:id="rId7"/>
    <p:sldId id="278" r:id="rId8"/>
    <p:sldId id="282" r:id="rId9"/>
    <p:sldId id="283" r:id="rId10"/>
    <p:sldId id="284" r:id="rId11"/>
    <p:sldId id="285" r:id="rId12"/>
    <p:sldId id="288" r:id="rId13"/>
    <p:sldId id="287" r:id="rId14"/>
    <p:sldId id="320" r:id="rId15"/>
    <p:sldId id="289" r:id="rId16"/>
    <p:sldId id="279" r:id="rId17"/>
    <p:sldId id="290" r:id="rId18"/>
    <p:sldId id="291" r:id="rId19"/>
    <p:sldId id="316" r:id="rId20"/>
    <p:sldId id="321" r:id="rId21"/>
    <p:sldId id="292" r:id="rId22"/>
    <p:sldId id="319" r:id="rId23"/>
    <p:sldId id="293" r:id="rId24"/>
    <p:sldId id="294" r:id="rId25"/>
    <p:sldId id="322" r:id="rId26"/>
    <p:sldId id="295" r:id="rId27"/>
    <p:sldId id="296" r:id="rId28"/>
    <p:sldId id="317" r:id="rId29"/>
    <p:sldId id="324" r:id="rId30"/>
    <p:sldId id="280" r:id="rId31"/>
    <p:sldId id="270" r:id="rId32"/>
    <p:sldId id="304" r:id="rId33"/>
    <p:sldId id="297" r:id="rId34"/>
    <p:sldId id="298" r:id="rId35"/>
    <p:sldId id="309" r:id="rId36"/>
    <p:sldId id="310" r:id="rId37"/>
    <p:sldId id="311" r:id="rId38"/>
    <p:sldId id="312" r:id="rId39"/>
    <p:sldId id="315" r:id="rId40"/>
    <p:sldId id="313" r:id="rId41"/>
    <p:sldId id="314" r:id="rId42"/>
    <p:sldId id="318" r:id="rId43"/>
    <p:sldId id="299" r:id="rId44"/>
    <p:sldId id="300" r:id="rId45"/>
    <p:sldId id="301" r:id="rId46"/>
    <p:sldId id="302" r:id="rId47"/>
    <p:sldId id="303"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modifyVerifier cryptProviderType="rsaAES" cryptAlgorithmClass="hash" cryptAlgorithmType="typeAny" cryptAlgorithmSid="14" spinCount="100000" saltData="vtAxHdOy1QBD2tYW2HsY0Q==" hashData="JzX9N0UfBdjevbnKKAQe9g1Vz6z5JRsDS0ykyGtslOJJC/lOgUzHSAbiqFBki1zeT5+72a1+Kq2eG4gt/v/3Gw=="/>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cNicholas" initials="LM"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7" autoAdjust="0"/>
    <p:restoredTop sz="71095" autoAdjust="0"/>
  </p:normalViewPr>
  <p:slideViewPr>
    <p:cSldViewPr>
      <p:cViewPr varScale="1">
        <p:scale>
          <a:sx n="82" d="100"/>
          <a:sy n="82" d="100"/>
        </p:scale>
        <p:origin x="-24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3FD7D-C2BA-47B3-BACA-BB3B3AD7F92D}" type="doc">
      <dgm:prSet loTypeId="urn:microsoft.com/office/officeart/2005/8/layout/hProcess9" loCatId="process" qsTypeId="urn:microsoft.com/office/officeart/2005/8/quickstyle/simple5" qsCatId="simple" csTypeId="urn:microsoft.com/office/officeart/2005/8/colors/accent0_1" csCatId="mainScheme" phldr="1"/>
      <dgm:spPr/>
    </dgm:pt>
    <dgm:pt modelId="{144D2A1A-EE33-4CA5-9375-4FBD3E29FD6F}">
      <dgm:prSet phldrT="[Text]"/>
      <dgm:spPr/>
      <dgm:t>
        <a:bodyPr/>
        <a:lstStyle/>
        <a:p>
          <a:r>
            <a:rPr lang="en-US" dirty="0" smtClean="0"/>
            <a:t>PDE</a:t>
          </a:r>
          <a:endParaRPr lang="en-US" dirty="0"/>
        </a:p>
      </dgm:t>
    </dgm:pt>
    <dgm:pt modelId="{2BD11D77-0747-4407-96F2-3F4D47BB6B85}" type="parTrans" cxnId="{4C6FEE5B-CF5F-46F3-A5CB-7192D5A6F769}">
      <dgm:prSet/>
      <dgm:spPr/>
      <dgm:t>
        <a:bodyPr/>
        <a:lstStyle/>
        <a:p>
          <a:endParaRPr lang="en-US"/>
        </a:p>
      </dgm:t>
    </dgm:pt>
    <dgm:pt modelId="{769CEC6C-44C0-4340-95D7-F5F3EF907D6D}" type="sibTrans" cxnId="{4C6FEE5B-CF5F-46F3-A5CB-7192D5A6F769}">
      <dgm:prSet/>
      <dgm:spPr/>
      <dgm:t>
        <a:bodyPr/>
        <a:lstStyle/>
        <a:p>
          <a:endParaRPr lang="en-US"/>
        </a:p>
      </dgm:t>
    </dgm:pt>
    <dgm:pt modelId="{10DB1808-7A41-4754-BDC3-A10B8CE4CC44}">
      <dgm:prSet phldrT="[Text]"/>
      <dgm:spPr/>
      <dgm:t>
        <a:bodyPr/>
        <a:lstStyle/>
        <a:p>
          <a:r>
            <a:rPr lang="en-US" dirty="0" smtClean="0"/>
            <a:t>IU</a:t>
          </a:r>
          <a:endParaRPr lang="en-US" dirty="0"/>
        </a:p>
      </dgm:t>
    </dgm:pt>
    <dgm:pt modelId="{B8906006-30A9-4754-9EA7-714075CE2836}" type="parTrans" cxnId="{5B6D58C5-A448-4CAD-9D1D-85A6305AA272}">
      <dgm:prSet/>
      <dgm:spPr/>
      <dgm:t>
        <a:bodyPr/>
        <a:lstStyle/>
        <a:p>
          <a:endParaRPr lang="en-US"/>
        </a:p>
      </dgm:t>
    </dgm:pt>
    <dgm:pt modelId="{577FE095-B663-4706-A2D9-B353EA07D1F5}" type="sibTrans" cxnId="{5B6D58C5-A448-4CAD-9D1D-85A6305AA272}">
      <dgm:prSet/>
      <dgm:spPr/>
      <dgm:t>
        <a:bodyPr/>
        <a:lstStyle/>
        <a:p>
          <a:endParaRPr lang="en-US"/>
        </a:p>
      </dgm:t>
    </dgm:pt>
    <dgm:pt modelId="{409525B0-2D25-4B74-B777-DF529310A777}">
      <dgm:prSet phldrT="[Text]"/>
      <dgm:spPr/>
      <dgm:t>
        <a:bodyPr/>
        <a:lstStyle/>
        <a:p>
          <a:r>
            <a:rPr lang="en-US" dirty="0" smtClean="0"/>
            <a:t>LEA</a:t>
          </a:r>
          <a:endParaRPr lang="en-US" dirty="0"/>
        </a:p>
      </dgm:t>
    </dgm:pt>
    <dgm:pt modelId="{79F4E4B7-07E2-4876-A768-A8DA044A6CB5}" type="parTrans" cxnId="{77A9EAF0-9761-438D-A693-684D7BDFBED2}">
      <dgm:prSet/>
      <dgm:spPr/>
      <dgm:t>
        <a:bodyPr/>
        <a:lstStyle/>
        <a:p>
          <a:endParaRPr lang="en-US"/>
        </a:p>
      </dgm:t>
    </dgm:pt>
    <dgm:pt modelId="{45A492D2-9ED8-46B2-98E9-2510BA087612}" type="sibTrans" cxnId="{77A9EAF0-9761-438D-A693-684D7BDFBED2}">
      <dgm:prSet/>
      <dgm:spPr/>
      <dgm:t>
        <a:bodyPr/>
        <a:lstStyle/>
        <a:p>
          <a:endParaRPr lang="en-US"/>
        </a:p>
      </dgm:t>
    </dgm:pt>
    <dgm:pt modelId="{731A3740-2E90-4C61-A6A5-24B3A70D27EF}" type="pres">
      <dgm:prSet presAssocID="{3863FD7D-C2BA-47B3-BACA-BB3B3AD7F92D}" presName="CompostProcess" presStyleCnt="0">
        <dgm:presLayoutVars>
          <dgm:dir/>
          <dgm:resizeHandles val="exact"/>
        </dgm:presLayoutVars>
      </dgm:prSet>
      <dgm:spPr/>
    </dgm:pt>
    <dgm:pt modelId="{5460594E-0687-447C-8025-B138724F4817}" type="pres">
      <dgm:prSet presAssocID="{3863FD7D-C2BA-47B3-BACA-BB3B3AD7F92D}" presName="arrow" presStyleLbl="bgShp" presStyleIdx="0" presStyleCnt="1"/>
      <dgm:spPr/>
    </dgm:pt>
    <dgm:pt modelId="{95CC4CF2-31EF-4A50-B51E-B616C668BE17}" type="pres">
      <dgm:prSet presAssocID="{3863FD7D-C2BA-47B3-BACA-BB3B3AD7F92D}" presName="linearProcess" presStyleCnt="0"/>
      <dgm:spPr/>
    </dgm:pt>
    <dgm:pt modelId="{5F1B5B6A-6C4E-46CB-A676-2252FD728F96}" type="pres">
      <dgm:prSet presAssocID="{144D2A1A-EE33-4CA5-9375-4FBD3E29FD6F}" presName="textNode" presStyleLbl="node1" presStyleIdx="0" presStyleCnt="3">
        <dgm:presLayoutVars>
          <dgm:bulletEnabled val="1"/>
        </dgm:presLayoutVars>
      </dgm:prSet>
      <dgm:spPr/>
      <dgm:t>
        <a:bodyPr/>
        <a:lstStyle/>
        <a:p>
          <a:endParaRPr lang="en-US"/>
        </a:p>
      </dgm:t>
    </dgm:pt>
    <dgm:pt modelId="{39FF7CA4-7565-4AAF-9B22-A0CAA3348E18}" type="pres">
      <dgm:prSet presAssocID="{769CEC6C-44C0-4340-95D7-F5F3EF907D6D}" presName="sibTrans" presStyleCnt="0"/>
      <dgm:spPr/>
    </dgm:pt>
    <dgm:pt modelId="{0F5E923A-EDEC-4F01-8D4D-F1B3380EC3D5}" type="pres">
      <dgm:prSet presAssocID="{10DB1808-7A41-4754-BDC3-A10B8CE4CC44}" presName="textNode" presStyleLbl="node1" presStyleIdx="1" presStyleCnt="3">
        <dgm:presLayoutVars>
          <dgm:bulletEnabled val="1"/>
        </dgm:presLayoutVars>
      </dgm:prSet>
      <dgm:spPr/>
      <dgm:t>
        <a:bodyPr/>
        <a:lstStyle/>
        <a:p>
          <a:endParaRPr lang="en-US"/>
        </a:p>
      </dgm:t>
    </dgm:pt>
    <dgm:pt modelId="{F8CDC16D-2F2E-4589-AF51-AC086CDE05F4}" type="pres">
      <dgm:prSet presAssocID="{577FE095-B663-4706-A2D9-B353EA07D1F5}" presName="sibTrans" presStyleCnt="0"/>
      <dgm:spPr/>
    </dgm:pt>
    <dgm:pt modelId="{9E81414D-08F5-4425-B5C2-34EE04A01EC4}" type="pres">
      <dgm:prSet presAssocID="{409525B0-2D25-4B74-B777-DF529310A777}" presName="textNode" presStyleLbl="node1" presStyleIdx="2" presStyleCnt="3">
        <dgm:presLayoutVars>
          <dgm:bulletEnabled val="1"/>
        </dgm:presLayoutVars>
      </dgm:prSet>
      <dgm:spPr/>
      <dgm:t>
        <a:bodyPr/>
        <a:lstStyle/>
        <a:p>
          <a:endParaRPr lang="en-US"/>
        </a:p>
      </dgm:t>
    </dgm:pt>
  </dgm:ptLst>
  <dgm:cxnLst>
    <dgm:cxn modelId="{4C6FEE5B-CF5F-46F3-A5CB-7192D5A6F769}" srcId="{3863FD7D-C2BA-47B3-BACA-BB3B3AD7F92D}" destId="{144D2A1A-EE33-4CA5-9375-4FBD3E29FD6F}" srcOrd="0" destOrd="0" parTransId="{2BD11D77-0747-4407-96F2-3F4D47BB6B85}" sibTransId="{769CEC6C-44C0-4340-95D7-F5F3EF907D6D}"/>
    <dgm:cxn modelId="{5B6D58C5-A448-4CAD-9D1D-85A6305AA272}" srcId="{3863FD7D-C2BA-47B3-BACA-BB3B3AD7F92D}" destId="{10DB1808-7A41-4754-BDC3-A10B8CE4CC44}" srcOrd="1" destOrd="0" parTransId="{B8906006-30A9-4754-9EA7-714075CE2836}" sibTransId="{577FE095-B663-4706-A2D9-B353EA07D1F5}"/>
    <dgm:cxn modelId="{74A6F11A-AD51-46C7-9A1C-280EDC86E62D}" type="presOf" srcId="{10DB1808-7A41-4754-BDC3-A10B8CE4CC44}" destId="{0F5E923A-EDEC-4F01-8D4D-F1B3380EC3D5}" srcOrd="0" destOrd="0" presId="urn:microsoft.com/office/officeart/2005/8/layout/hProcess9"/>
    <dgm:cxn modelId="{9F3B0B70-5698-4011-ADDB-94F2FBB7C5C9}" type="presOf" srcId="{409525B0-2D25-4B74-B777-DF529310A777}" destId="{9E81414D-08F5-4425-B5C2-34EE04A01EC4}" srcOrd="0" destOrd="0" presId="urn:microsoft.com/office/officeart/2005/8/layout/hProcess9"/>
    <dgm:cxn modelId="{77A9EAF0-9761-438D-A693-684D7BDFBED2}" srcId="{3863FD7D-C2BA-47B3-BACA-BB3B3AD7F92D}" destId="{409525B0-2D25-4B74-B777-DF529310A777}" srcOrd="2" destOrd="0" parTransId="{79F4E4B7-07E2-4876-A768-A8DA044A6CB5}" sibTransId="{45A492D2-9ED8-46B2-98E9-2510BA087612}"/>
    <dgm:cxn modelId="{FA0FD7BA-0554-433C-9A3B-CB034D6891AB}" type="presOf" srcId="{144D2A1A-EE33-4CA5-9375-4FBD3E29FD6F}" destId="{5F1B5B6A-6C4E-46CB-A676-2252FD728F96}" srcOrd="0" destOrd="0" presId="urn:microsoft.com/office/officeart/2005/8/layout/hProcess9"/>
    <dgm:cxn modelId="{9D4D9808-503A-45AC-8085-ACC1A559D63F}" type="presOf" srcId="{3863FD7D-C2BA-47B3-BACA-BB3B3AD7F92D}" destId="{731A3740-2E90-4C61-A6A5-24B3A70D27EF}" srcOrd="0" destOrd="0" presId="urn:microsoft.com/office/officeart/2005/8/layout/hProcess9"/>
    <dgm:cxn modelId="{BC027C3D-CF6A-4540-A019-06506746BF24}" type="presParOf" srcId="{731A3740-2E90-4C61-A6A5-24B3A70D27EF}" destId="{5460594E-0687-447C-8025-B138724F4817}" srcOrd="0" destOrd="0" presId="urn:microsoft.com/office/officeart/2005/8/layout/hProcess9"/>
    <dgm:cxn modelId="{4CC7B20B-9CB4-4F71-B51F-695798205EE8}" type="presParOf" srcId="{731A3740-2E90-4C61-A6A5-24B3A70D27EF}" destId="{95CC4CF2-31EF-4A50-B51E-B616C668BE17}" srcOrd="1" destOrd="0" presId="urn:microsoft.com/office/officeart/2005/8/layout/hProcess9"/>
    <dgm:cxn modelId="{1087D235-10F5-45CE-8308-95251622CFF7}" type="presParOf" srcId="{95CC4CF2-31EF-4A50-B51E-B616C668BE17}" destId="{5F1B5B6A-6C4E-46CB-A676-2252FD728F96}" srcOrd="0" destOrd="0" presId="urn:microsoft.com/office/officeart/2005/8/layout/hProcess9"/>
    <dgm:cxn modelId="{C15950C8-4631-4B11-9627-0669B59B35F6}" type="presParOf" srcId="{95CC4CF2-31EF-4A50-B51E-B616C668BE17}" destId="{39FF7CA4-7565-4AAF-9B22-A0CAA3348E18}" srcOrd="1" destOrd="0" presId="urn:microsoft.com/office/officeart/2005/8/layout/hProcess9"/>
    <dgm:cxn modelId="{D6259E30-D9AC-4E8C-A806-0A20BC594FC8}" type="presParOf" srcId="{95CC4CF2-31EF-4A50-B51E-B616C668BE17}" destId="{0F5E923A-EDEC-4F01-8D4D-F1B3380EC3D5}" srcOrd="2" destOrd="0" presId="urn:microsoft.com/office/officeart/2005/8/layout/hProcess9"/>
    <dgm:cxn modelId="{190465ED-51D3-4501-8162-7900D04B8339}" type="presParOf" srcId="{95CC4CF2-31EF-4A50-B51E-B616C668BE17}" destId="{F8CDC16D-2F2E-4589-AF51-AC086CDE05F4}" srcOrd="3" destOrd="0" presId="urn:microsoft.com/office/officeart/2005/8/layout/hProcess9"/>
    <dgm:cxn modelId="{9E0A4D8C-22F8-45C9-B932-D3B557408E02}" type="presParOf" srcId="{95CC4CF2-31EF-4A50-B51E-B616C668BE17}" destId="{9E81414D-08F5-4425-B5C2-34EE04A01EC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0594E-0687-447C-8025-B138724F4817}">
      <dsp:nvSpPr>
        <dsp:cNvPr id="0" name=""/>
        <dsp:cNvSpPr/>
      </dsp:nvSpPr>
      <dsp:spPr>
        <a:xfrm>
          <a:off x="457199" y="0"/>
          <a:ext cx="5181600" cy="4064000"/>
        </a:xfrm>
        <a:prstGeom prst="rightArrow">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F1B5B6A-6C4E-46CB-A676-2252FD728F96}">
      <dsp:nvSpPr>
        <dsp:cNvPr id="0" name=""/>
        <dsp:cNvSpPr/>
      </dsp:nvSpPr>
      <dsp:spPr>
        <a:xfrm>
          <a:off x="334" y="1219199"/>
          <a:ext cx="1870843" cy="162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PDE</a:t>
          </a:r>
          <a:endParaRPr lang="en-US" sz="5000" kern="1200" dirty="0"/>
        </a:p>
      </dsp:txBody>
      <dsp:txXfrm>
        <a:off x="79689" y="1298554"/>
        <a:ext cx="1712133" cy="1466890"/>
      </dsp:txXfrm>
    </dsp:sp>
    <dsp:sp modelId="{0F5E923A-EDEC-4F01-8D4D-F1B3380EC3D5}">
      <dsp:nvSpPr>
        <dsp:cNvPr id="0" name=""/>
        <dsp:cNvSpPr/>
      </dsp:nvSpPr>
      <dsp:spPr>
        <a:xfrm>
          <a:off x="2112578" y="1219199"/>
          <a:ext cx="1870843" cy="162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IU</a:t>
          </a:r>
          <a:endParaRPr lang="en-US" sz="5000" kern="1200" dirty="0"/>
        </a:p>
      </dsp:txBody>
      <dsp:txXfrm>
        <a:off x="2191933" y="1298554"/>
        <a:ext cx="1712133" cy="1466890"/>
      </dsp:txXfrm>
    </dsp:sp>
    <dsp:sp modelId="{9E81414D-08F5-4425-B5C2-34EE04A01EC4}">
      <dsp:nvSpPr>
        <dsp:cNvPr id="0" name=""/>
        <dsp:cNvSpPr/>
      </dsp:nvSpPr>
      <dsp:spPr>
        <a:xfrm>
          <a:off x="4224821" y="1219199"/>
          <a:ext cx="1870843" cy="162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LEA</a:t>
          </a:r>
          <a:endParaRPr lang="en-US" sz="5000" kern="1200" dirty="0"/>
        </a:p>
      </dsp:txBody>
      <dsp:txXfrm>
        <a:off x="4304176" y="1298554"/>
        <a:ext cx="1712133"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816F3FBF-8954-48E9-9974-EA7426550EE3}" type="datetimeFigureOut">
              <a:rPr lang="en-US" smtClean="0"/>
              <a:t>2/9/2015</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67F776E8-6B5D-49F7-8DDF-D4EE2D8E3C9C}" type="slidenum">
              <a:rPr lang="en-US" smtClean="0"/>
              <a:t>‹#›</a:t>
            </a:fld>
            <a:endParaRPr lang="en-US"/>
          </a:p>
        </p:txBody>
      </p:sp>
    </p:spTree>
    <p:extLst>
      <p:ext uri="{BB962C8B-B14F-4D97-AF65-F5344CB8AC3E}">
        <p14:creationId xmlns:p14="http://schemas.microsoft.com/office/powerpoint/2010/main" val="171985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4981"/>
          </a:xfrm>
          <a:prstGeom prst="rect">
            <a:avLst/>
          </a:prstGeom>
        </p:spPr>
        <p:txBody>
          <a:bodyPr vert="horz" lIns="93166" tIns="46582" rIns="93166" bIns="46582"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970339" y="0"/>
            <a:ext cx="3038475" cy="464981"/>
          </a:xfrm>
          <a:prstGeom prst="rect">
            <a:avLst/>
          </a:prstGeom>
        </p:spPr>
        <p:txBody>
          <a:bodyPr vert="horz" lIns="93166" tIns="46582" rIns="93166" bIns="46582" rtlCol="0"/>
          <a:lstStyle>
            <a:lvl1pPr algn="r" eaLnBrk="1" hangingPunct="1">
              <a:defRPr sz="1200">
                <a:latin typeface="Arial" charset="0"/>
              </a:defRPr>
            </a:lvl1pPr>
          </a:lstStyle>
          <a:p>
            <a:pPr>
              <a:defRPr/>
            </a:pPr>
            <a:fld id="{28E9AC5B-D260-409C-B97E-5FE71D3A4757}" type="datetimeFigureOut">
              <a:rPr lang="en-US"/>
              <a:pPr>
                <a:defRPr/>
              </a:pPr>
              <a:t>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pPr lvl="0"/>
            <a:endParaRPr lang="en-US" noProof="0" dirty="0" smtClean="0"/>
          </a:p>
        </p:txBody>
      </p:sp>
      <p:sp>
        <p:nvSpPr>
          <p:cNvPr id="5" name="Notes Placeholder 4"/>
          <p:cNvSpPr>
            <a:spLocks noGrp="1"/>
          </p:cNvSpPr>
          <p:nvPr>
            <p:ph type="body" sz="quarter" idx="3"/>
          </p:nvPr>
        </p:nvSpPr>
        <p:spPr>
          <a:xfrm>
            <a:off x="701676" y="4416510"/>
            <a:ext cx="5607050" cy="4183220"/>
          </a:xfrm>
          <a:prstGeom prst="rect">
            <a:avLst/>
          </a:prstGeom>
        </p:spPr>
        <p:txBody>
          <a:bodyPr vert="horz" lIns="93166" tIns="46582" rIns="93166" bIns="465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822"/>
            <a:ext cx="3038475" cy="464981"/>
          </a:xfrm>
          <a:prstGeom prst="rect">
            <a:avLst/>
          </a:prstGeom>
        </p:spPr>
        <p:txBody>
          <a:bodyPr vert="horz" lIns="93166" tIns="46582" rIns="93166" bIns="46582"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9" y="8829822"/>
            <a:ext cx="3038475" cy="464981"/>
          </a:xfrm>
          <a:prstGeom prst="rect">
            <a:avLst/>
          </a:prstGeom>
        </p:spPr>
        <p:txBody>
          <a:bodyPr vert="horz" wrap="square" lIns="93166" tIns="46582" rIns="93166" bIns="46582" numCol="1" anchor="b" anchorCtr="0" compatLnSpc="1">
            <a:prstTxWarp prst="textNoShape">
              <a:avLst/>
            </a:prstTxWarp>
          </a:bodyPr>
          <a:lstStyle>
            <a:lvl1pPr algn="r" eaLnBrk="1" hangingPunct="1">
              <a:defRPr sz="1200" smtClean="0"/>
            </a:lvl1pPr>
          </a:lstStyle>
          <a:p>
            <a:pPr>
              <a:defRPr/>
            </a:pPr>
            <a:fld id="{404F9923-1B1A-4575-B508-FFFDCE721753}" type="slidenum">
              <a:rPr lang="en-US" altLang="en-US"/>
              <a:pPr>
                <a:defRPr/>
              </a:pPr>
              <a:t>‹#›</a:t>
            </a:fld>
            <a:endParaRPr lang="en-US" altLang="en-US" dirty="0"/>
          </a:p>
        </p:txBody>
      </p:sp>
    </p:spTree>
    <p:extLst>
      <p:ext uri="{BB962C8B-B14F-4D97-AF65-F5344CB8AC3E}">
        <p14:creationId xmlns:p14="http://schemas.microsoft.com/office/powerpoint/2010/main" val="797044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ducation.state.pa.u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pdcenter.pdesas.org/Main.mvc/Index"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course we will be taking a high level look at PDE’s Educator Dashboard project.</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a:t>
            </a:fld>
            <a:endParaRPr lang="en-US" altLang="en-US" dirty="0"/>
          </a:p>
        </p:txBody>
      </p:sp>
    </p:spTree>
    <p:extLst>
      <p:ext uri="{BB962C8B-B14F-4D97-AF65-F5344CB8AC3E}">
        <p14:creationId xmlns:p14="http://schemas.microsoft.com/office/powerpoint/2010/main" val="47690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PDE Educator Dashboard based the development of the Early Warning metrics on the research provided by Balfanz and lessons learned by earlier implementations.</a:t>
            </a:r>
            <a:r>
              <a:rPr lang="en-US" u="none" baseline="0" dirty="0" smtClean="0"/>
              <a:t>  </a:t>
            </a:r>
            <a:r>
              <a:rPr lang="en-US" u="none" dirty="0" smtClean="0"/>
              <a:t>The Early Warning screen focuses on the ABC’s of Early Warning Indicators, which include</a:t>
            </a:r>
            <a:r>
              <a:rPr lang="en-US" u="none" baseline="0" dirty="0" smtClean="0"/>
              <a:t> attendance, behavior and course performance.    In Course 3 we will dig deeper into this research.  </a:t>
            </a:r>
            <a:endParaRPr lang="en-US" u="none" dirty="0" smtClean="0"/>
          </a:p>
          <a:p>
            <a:endParaRPr lang="en-US" b="1"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a:t>
            </a:fld>
            <a:endParaRPr lang="en-US" altLang="en-US" dirty="0"/>
          </a:p>
        </p:txBody>
      </p:sp>
    </p:spTree>
    <p:extLst>
      <p:ext uri="{BB962C8B-B14F-4D97-AF65-F5344CB8AC3E}">
        <p14:creationId xmlns:p14="http://schemas.microsoft.com/office/powerpoint/2010/main" val="179280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PDE’s Educator Dashboard integrates a new component to address the Next Steps after an at-risk student is identified.</a:t>
            </a:r>
            <a:r>
              <a:rPr lang="en-US" u="none" baseline="0" dirty="0" smtClean="0"/>
              <a:t>  </a:t>
            </a:r>
            <a:r>
              <a:rPr lang="en-US" u="none" dirty="0" smtClean="0"/>
              <a:t>PDE’s Educator Dashboard has an Intervention Catalog that is partially populated by PDE and customized by each LEA so it’s representative of local resources.</a:t>
            </a:r>
            <a:r>
              <a:rPr lang="en-US" u="none" baseline="0" dirty="0" smtClean="0"/>
              <a:t>  </a:t>
            </a:r>
            <a:r>
              <a:rPr lang="en-US" u="none" dirty="0" smtClean="0"/>
              <a:t>PDE’s Intervention Catalog is the first state-wide implementation of its kind.  We</a:t>
            </a:r>
            <a:r>
              <a:rPr lang="en-US" u="none" baseline="0" dirty="0" smtClean="0"/>
              <a:t> will learn more about the Intervention Catalog in Course 4 and Course 5C.  </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a:t>
            </a:fld>
            <a:endParaRPr lang="en-US" altLang="en-US" dirty="0"/>
          </a:p>
        </p:txBody>
      </p:sp>
    </p:spTree>
    <p:extLst>
      <p:ext uri="{BB962C8B-B14F-4D97-AF65-F5344CB8AC3E}">
        <p14:creationId xmlns:p14="http://schemas.microsoft.com/office/powerpoint/2010/main" val="2751761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a:buFont typeface="Arial" panose="020B0604020202020204" pitchFamily="34" charset="0"/>
              <a:buChar char="•"/>
            </a:pPr>
            <a:r>
              <a:rPr lang="en-US" u="none" dirty="0" smtClean="0"/>
              <a:t>Students are assigned local interventions specific to his or her need</a:t>
            </a:r>
          </a:p>
          <a:p>
            <a:pPr marL="330521" indent="-330521">
              <a:buFont typeface="Arial" panose="020B0604020202020204" pitchFamily="34" charset="0"/>
              <a:buChar char="•"/>
            </a:pPr>
            <a:r>
              <a:rPr lang="en-US" u="none" dirty="0" smtClean="0"/>
              <a:t>Staff members can track progress and rate the interventions</a:t>
            </a:r>
          </a:p>
          <a:p>
            <a:pPr marL="165261" indent="-165261" defTabSz="881390">
              <a:buFont typeface="Arial" panose="020B0604020202020204" pitchFamily="34" charset="0"/>
              <a:buChar char="•"/>
              <a:defRPr/>
            </a:pPr>
            <a:r>
              <a:rPr lang="en-US" u="none" dirty="0" smtClean="0"/>
              <a:t>Interventions are categorized by area of need and specialization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12</a:t>
            </a:fld>
            <a:endParaRPr lang="en-US" altLang="en-US" dirty="0"/>
          </a:p>
        </p:txBody>
      </p:sp>
    </p:spTree>
    <p:extLst>
      <p:ext uri="{BB962C8B-B14F-4D97-AF65-F5344CB8AC3E}">
        <p14:creationId xmlns:p14="http://schemas.microsoft.com/office/powerpoint/2010/main" val="320211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PDE Educator Dashboard puts relevant, real-time data in the hands of educators working on the front lines of the schools and districts.</a:t>
            </a:r>
            <a:r>
              <a:rPr lang="en-US" u="none" baseline="0" dirty="0" smtClean="0"/>
              <a:t>  </a:t>
            </a:r>
            <a:r>
              <a:rPr lang="en-US" u="none" dirty="0" smtClean="0"/>
              <a:t>Data will be returned to the source with the powerful value-add of the Dashboard to render the data into information.</a:t>
            </a:r>
            <a:r>
              <a:rPr lang="en-US" u="none" baseline="0" dirty="0" smtClean="0"/>
              <a:t>  </a:t>
            </a:r>
            <a:r>
              <a:rPr lang="en-US" u="none" dirty="0" smtClean="0"/>
              <a:t>Students will ultimately reap the benefits of more-informed educators who base programmatic and instructional decisions on data.</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13</a:t>
            </a:fld>
            <a:endParaRPr lang="en-US" altLang="en-US" dirty="0"/>
          </a:p>
        </p:txBody>
      </p:sp>
    </p:spTree>
    <p:extLst>
      <p:ext uri="{BB962C8B-B14F-4D97-AF65-F5344CB8AC3E}">
        <p14:creationId xmlns:p14="http://schemas.microsoft.com/office/powerpoint/2010/main" val="156419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a:t>
            </a:r>
            <a:r>
              <a:rPr lang="en-US" baseline="0" dirty="0" smtClean="0"/>
              <a:t> a little bit about the genesis of the project, let’s take a look at how we are going to make this work.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14</a:t>
            </a:fld>
            <a:endParaRPr lang="en-US" altLang="en-US" dirty="0"/>
          </a:p>
        </p:txBody>
      </p:sp>
    </p:spTree>
    <p:extLst>
      <p:ext uri="{BB962C8B-B14F-4D97-AF65-F5344CB8AC3E}">
        <p14:creationId xmlns:p14="http://schemas.microsoft.com/office/powerpoint/2010/main" val="2873971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walk</a:t>
            </a:r>
            <a:r>
              <a:rPr lang="en-US" baseline="0" dirty="0" smtClean="0"/>
              <a:t> through the high level implementation timeline.  PDE was awarded SLDS funding for the PDE Educator Dashboard project.  In the 2012-2013 school year PDE engaged external resources, including the Ed-Fi Alliance, Dr. Robert Balfanz of the Everyone Graduates Center, ESP Solutions and Double Line Partners.  In the following school year, 2013-2014 development of the Dashboard, inclusive of the Early Warning System and Intervention Catalog began.  PDE also began implementation with the Phase I districts.  During the 2014-2015 school year the PDE Educator Dashboard will be available to LEAs across the Commonwealth.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15</a:t>
            </a:fld>
            <a:endParaRPr lang="en-US" altLang="en-US" dirty="0"/>
          </a:p>
        </p:txBody>
      </p:sp>
    </p:spTree>
    <p:extLst>
      <p:ext uri="{BB962C8B-B14F-4D97-AF65-F5344CB8AC3E}">
        <p14:creationId xmlns:p14="http://schemas.microsoft.com/office/powerpoint/2010/main" val="341881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Let’s walk through a high level of the End User Process Map.  Data is extracted from source systems (SIS,HR, Assessments) using either web services or the manual data upload process.  The data is sent to PIMS as an end result of this process.  As a note, once the web services is set up, there is not a need to do the manual data submissions.  The routines will run automatically.  Once in PIMS, the Dashboard data is logically separated from the PIMS data.  </a:t>
            </a:r>
          </a:p>
          <a:p>
            <a:endParaRPr lang="en-US" baseline="0" dirty="0" smtClean="0"/>
          </a:p>
          <a:p>
            <a:r>
              <a:rPr lang="en-US" baseline="0" dirty="0" smtClean="0"/>
              <a:t>On a nightly basis, the Operational Dashboard Data Store extracts the target data from PIMS and populates the Dashboard. This operational data store populate the Dashboard with information.</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16</a:t>
            </a:fld>
            <a:endParaRPr lang="en-US" altLang="en-US" dirty="0"/>
          </a:p>
        </p:txBody>
      </p:sp>
    </p:spTree>
    <p:extLst>
      <p:ext uri="{BB962C8B-B14F-4D97-AF65-F5344CB8AC3E}">
        <p14:creationId xmlns:p14="http://schemas.microsoft.com/office/powerpoint/2010/main" val="131845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none" dirty="0" smtClean="0"/>
              <a:t>Data submitted by local education agencies (LEAs) to the EWS through PIMS is not at any time owned by PDE.  This data can be deleted from the PIMS data warehouse by the respective LEA without prior notice using a delete utility provided by PDE.</a:t>
            </a:r>
          </a:p>
          <a:p>
            <a:r>
              <a:rPr lang="en-US" altLang="en-US" u="none" dirty="0" smtClean="0"/>
              <a:t>The confidentiality of the EWS data as well as all other data in PIMS is of the utmost importance to PDE.  Therefore, PDE will not release or disclose personally identifiable student level data regarding students in the public schools of Pennsylvania unless required by law.</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17</a:t>
            </a:fld>
            <a:endParaRPr lang="en-US" altLang="en-US" dirty="0"/>
          </a:p>
        </p:txBody>
      </p:sp>
    </p:spTree>
    <p:extLst>
      <p:ext uri="{BB962C8B-B14F-4D97-AF65-F5344CB8AC3E}">
        <p14:creationId xmlns:p14="http://schemas.microsoft.com/office/powerpoint/2010/main" val="395514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altLang="en-US" u="none" dirty="0" smtClean="0"/>
              <a:t>All EWS data is considered confidential and the Dashboard security is FERPA compliant. The data submitted to the Dashboard is owned and continues to be owned and managed by the local education agency that submitted the data.</a:t>
            </a:r>
          </a:p>
          <a:p>
            <a:pPr marL="342900" lvl="0" indent="-342900">
              <a:buFont typeface="Arial" panose="020B0604020202020204" pitchFamily="34" charset="0"/>
              <a:buChar char="•"/>
            </a:pPr>
            <a:r>
              <a:rPr lang="en-US" altLang="en-US" u="none" dirty="0" smtClean="0"/>
              <a:t>PDE, in collaboration with each LEA, is responsible for managing appropriate access to and use of student information.</a:t>
            </a:r>
          </a:p>
          <a:p>
            <a:pPr marL="342900" lvl="0" indent="-342900">
              <a:buFont typeface="Arial" panose="020B0604020202020204" pitchFamily="34" charset="0"/>
              <a:buChar char="•"/>
            </a:pPr>
            <a:r>
              <a:rPr lang="en-US" altLang="en-US" u="none" dirty="0" smtClean="0"/>
              <a:t>Chief School Administrators are responsible for authorizing access to student information at the LEA level.</a:t>
            </a:r>
          </a:p>
          <a:p>
            <a:r>
              <a:rPr lang="en-US" altLang="en-US" u="none" dirty="0" smtClean="0"/>
              <a:t>The Educator Dashboard EWS &amp; Intervention Catalog (IC) passed the commonwealth CA2 security check and has been certified as a secure site.</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18</a:t>
            </a:fld>
            <a:endParaRPr lang="en-US" altLang="en-US" dirty="0"/>
          </a:p>
        </p:txBody>
      </p:sp>
    </p:spTree>
    <p:extLst>
      <p:ext uri="{BB962C8B-B14F-4D97-AF65-F5344CB8AC3E}">
        <p14:creationId xmlns:p14="http://schemas.microsoft.com/office/powerpoint/2010/main" val="270649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LEA decides</a:t>
            </a:r>
            <a:r>
              <a:rPr lang="en-US" baseline="0" dirty="0" smtClean="0"/>
              <a:t> to participate in the PDE Educator Dashboard implementation., PDE will provide an introductory course as well as a series of evaluations to ensure that the LEA understands the level of effort that will be necessary to support the Dashboards and the scale of resources that will be required.  </a:t>
            </a:r>
          </a:p>
          <a:p>
            <a:endParaRPr lang="en-US" baseline="0" dirty="0" smtClean="0"/>
          </a:p>
          <a:p>
            <a:r>
              <a:rPr lang="en-US" baseline="0" dirty="0" smtClean="0"/>
              <a:t>The LEA will first partake in Course 1, which is an overview of the Dashboard implementation.  At that point, if leadership is interested in learning more, PDE has created a Readiness Assessment.  This tool provides the LEA with a checklist that itemizes necessary resources.  </a:t>
            </a:r>
          </a:p>
          <a:p>
            <a:endParaRPr lang="en-US" baseline="0" dirty="0" smtClean="0"/>
          </a:p>
          <a:p>
            <a:r>
              <a:rPr lang="en-US" baseline="0" dirty="0" smtClean="0"/>
              <a:t>If the LEA is still interested at that point, PDE has provided an Implementation Plan. This tool helps the LEA strategize the roll out and define roles and responsibilities. </a:t>
            </a:r>
          </a:p>
          <a:p>
            <a:endParaRPr lang="en-US" baseline="0" dirty="0" smtClean="0"/>
          </a:p>
          <a:p>
            <a:r>
              <a:rPr lang="en-US" baseline="0" dirty="0" smtClean="0"/>
              <a:t>Upon completion of the Implementation Plan, if the LEA is ready to move forward the LEA leadership will need to develop MOUs and agreements to be used with PDE, supporting vendors or community agencies.  Then staff will have access to the professional development and training courses provided by PDE.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19</a:t>
            </a:fld>
            <a:endParaRPr lang="en-US" altLang="en-US" dirty="0"/>
          </a:p>
        </p:txBody>
      </p:sp>
    </p:spTree>
    <p:extLst>
      <p:ext uri="{BB962C8B-B14F-4D97-AF65-F5344CB8AC3E}">
        <p14:creationId xmlns:p14="http://schemas.microsoft.com/office/powerpoint/2010/main" val="344089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course we specifically are going to:</a:t>
            </a:r>
          </a:p>
          <a:p>
            <a:pPr marL="344138" indent="-344138">
              <a:buFont typeface="Arial" panose="020B0604020202020204" pitchFamily="34" charset="0"/>
              <a:buChar char="•"/>
            </a:pPr>
            <a:r>
              <a:rPr lang="en-US" u="none" dirty="0" smtClean="0"/>
              <a:t>Discuss the benefits of Local Education Agency (LEA) participation in the PDE Educator Dashboard Project</a:t>
            </a:r>
          </a:p>
          <a:p>
            <a:pPr marL="344138" indent="-344138">
              <a:buFont typeface="Arial" panose="020B0604020202020204" pitchFamily="34" charset="0"/>
              <a:buChar char="•"/>
            </a:pPr>
            <a:r>
              <a:rPr lang="en-US" u="none" dirty="0" smtClean="0"/>
              <a:t>Review the high level project implementation plan</a:t>
            </a:r>
          </a:p>
          <a:p>
            <a:pPr marL="344138" indent="-344138">
              <a:buFont typeface="Arial" panose="020B0604020202020204" pitchFamily="34" charset="0"/>
              <a:buChar char="•"/>
            </a:pPr>
            <a:r>
              <a:rPr lang="en-US" u="none" dirty="0" smtClean="0"/>
              <a:t>Review the training and support available for LEAs</a:t>
            </a:r>
          </a:p>
          <a:p>
            <a:pPr marL="344138" indent="-344138">
              <a:buFont typeface="Arial" panose="020B0604020202020204" pitchFamily="34" charset="0"/>
              <a:buChar char="•"/>
            </a:pPr>
            <a:r>
              <a:rPr lang="en-US" u="none" dirty="0" smtClean="0"/>
              <a:t>Discuss LEA roles and responsibilities</a:t>
            </a:r>
          </a:p>
          <a:p>
            <a:pPr marL="344138" indent="-344138">
              <a:buFont typeface="Arial" panose="020B0604020202020204" pitchFamily="34" charset="0"/>
              <a:buChar char="•"/>
            </a:pPr>
            <a:r>
              <a:rPr lang="en-US" u="none" dirty="0" smtClean="0"/>
              <a:t>Review frequently asked questions (FAQs)</a:t>
            </a:r>
          </a:p>
          <a:p>
            <a:endParaRPr lang="en-US" baseline="0"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a:t>
            </a:fld>
            <a:endParaRPr lang="en-US" altLang="en-US" dirty="0"/>
          </a:p>
        </p:txBody>
      </p:sp>
    </p:spTree>
    <p:extLst>
      <p:ext uri="{BB962C8B-B14F-4D97-AF65-F5344CB8AC3E}">
        <p14:creationId xmlns:p14="http://schemas.microsoft.com/office/powerpoint/2010/main" val="408094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PDE team wants to ensure that the Educator Dashboard are being successfully leveraged at the LEA. To that end PDE has developed a series of role-based courses that will provide districts resources with the knowledge, skills and abilities to succeed.  </a:t>
            </a:r>
          </a:p>
          <a:p>
            <a:endParaRPr lang="en-US" baseline="0" dirty="0" smtClean="0"/>
          </a:p>
          <a:p>
            <a:r>
              <a:rPr lang="en-US" baseline="0" dirty="0" smtClean="0"/>
              <a:t>The first three courses provide all users with the foundational knowledge to move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20</a:t>
            </a:fld>
            <a:endParaRPr lang="en-US" altLang="en-US" dirty="0"/>
          </a:p>
        </p:txBody>
      </p:sp>
    </p:spTree>
    <p:extLst>
      <p:ext uri="{BB962C8B-B14F-4D97-AF65-F5344CB8AC3E}">
        <p14:creationId xmlns:p14="http://schemas.microsoft.com/office/powerpoint/2010/main" val="3040558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b="0" dirty="0" smtClean="0"/>
              <a:t>Read</a:t>
            </a:r>
            <a:r>
              <a:rPr lang="en-US" b="0" baseline="0" dirty="0" smtClean="0"/>
              <a:t> through the course descriptions with the participants.</a:t>
            </a:r>
            <a:endParaRPr lang="en-US" b="1"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21</a:t>
            </a:fld>
            <a:endParaRPr lang="en-US" altLang="en-US" dirty="0"/>
          </a:p>
        </p:txBody>
      </p:sp>
    </p:spTree>
    <p:extLst>
      <p:ext uri="{BB962C8B-B14F-4D97-AF65-F5344CB8AC3E}">
        <p14:creationId xmlns:p14="http://schemas.microsoft.com/office/powerpoint/2010/main" val="1396811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3">
              <a:defRPr/>
            </a:pPr>
            <a:r>
              <a:rPr lang="en-US" b="1" dirty="0" smtClean="0"/>
              <a:t>Trainer Notes: </a:t>
            </a:r>
            <a:r>
              <a:rPr lang="en-US" b="0" dirty="0" smtClean="0"/>
              <a:t>Read</a:t>
            </a:r>
            <a:r>
              <a:rPr lang="en-US" b="0" baseline="0" dirty="0" smtClean="0"/>
              <a:t> through the course descriptions with the participants.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22</a:t>
            </a:fld>
            <a:endParaRPr lang="en-US" altLang="en-US" dirty="0"/>
          </a:p>
        </p:txBody>
      </p:sp>
    </p:spTree>
    <p:extLst>
      <p:ext uri="{BB962C8B-B14F-4D97-AF65-F5344CB8AC3E}">
        <p14:creationId xmlns:p14="http://schemas.microsoft.com/office/powerpoint/2010/main" val="41198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3">
              <a:defRPr/>
            </a:pPr>
            <a:r>
              <a:rPr lang="en-US" b="1" dirty="0" smtClean="0"/>
              <a:t>Trainer Notes: </a:t>
            </a:r>
            <a:r>
              <a:rPr lang="en-US" b="0" dirty="0" smtClean="0"/>
              <a:t>Read</a:t>
            </a:r>
            <a:r>
              <a:rPr lang="en-US" b="0" baseline="0" dirty="0" smtClean="0"/>
              <a:t> through the course descriptions with the participants.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23</a:t>
            </a:fld>
            <a:endParaRPr lang="en-US" altLang="en-US" dirty="0"/>
          </a:p>
        </p:txBody>
      </p:sp>
    </p:spTree>
    <p:extLst>
      <p:ext uri="{BB962C8B-B14F-4D97-AF65-F5344CB8AC3E}">
        <p14:creationId xmlns:p14="http://schemas.microsoft.com/office/powerpoint/2010/main" val="3155210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3">
              <a:defRPr/>
            </a:pPr>
            <a:r>
              <a:rPr lang="en-US" b="1" dirty="0" smtClean="0"/>
              <a:t>Trainer Notes: </a:t>
            </a:r>
            <a:r>
              <a:rPr lang="en-US" b="0" dirty="0" smtClean="0"/>
              <a:t>Read</a:t>
            </a:r>
            <a:r>
              <a:rPr lang="en-US" b="0" baseline="0" dirty="0" smtClean="0"/>
              <a:t> through the course descriptions with the participants.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24</a:t>
            </a:fld>
            <a:endParaRPr lang="en-US" altLang="en-US" dirty="0"/>
          </a:p>
        </p:txBody>
      </p:sp>
    </p:spTree>
    <p:extLst>
      <p:ext uri="{BB962C8B-B14F-4D97-AF65-F5344CB8AC3E}">
        <p14:creationId xmlns:p14="http://schemas.microsoft.com/office/powerpoint/2010/main" val="141414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a:t>
            </a:r>
            <a:r>
              <a:rPr lang="en-US" baseline="0" dirty="0" smtClean="0"/>
              <a:t> plan will build on the existing infrastructure to roll out support and training to the LEAs.  PDE used a train the trainer model to share the courses with Intermediate Units (IUs) across the state.  These IU trainers will be fully prepared to turn key training to staff at the LEAs.  </a:t>
            </a:r>
          </a:p>
          <a:p>
            <a:endParaRPr lang="en-US" baseline="0"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25</a:t>
            </a:fld>
            <a:endParaRPr lang="en-US" altLang="en-US" dirty="0"/>
          </a:p>
        </p:txBody>
      </p:sp>
    </p:spTree>
    <p:extLst>
      <p:ext uri="{BB962C8B-B14F-4D97-AF65-F5344CB8AC3E}">
        <p14:creationId xmlns:p14="http://schemas.microsoft.com/office/powerpoint/2010/main" val="259171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PDE is prepared to provide support for the Dashboard:</a:t>
            </a:r>
          </a:p>
          <a:p>
            <a:r>
              <a:rPr lang="en-US" altLang="en-US" u="none" dirty="0" smtClean="0"/>
              <a:t>PIMS Help Desk representative, reached by phone at </a:t>
            </a:r>
            <a:r>
              <a:rPr lang="en-US" altLang="en-US" b="1" u="none" dirty="0" smtClean="0"/>
              <a:t>1-800-661-2423</a:t>
            </a:r>
            <a:r>
              <a:rPr lang="en-US" altLang="en-US" u="none" dirty="0" smtClean="0"/>
              <a:t> or online, accessed through the PDE home page at </a:t>
            </a:r>
            <a:r>
              <a:rPr lang="en-US" altLang="en-US" dirty="0" smtClean="0">
                <a:hlinkClick r:id="rId3"/>
              </a:rPr>
              <a:t>http://www.education.state.pa.us</a:t>
            </a:r>
            <a:r>
              <a:rPr lang="en-US" altLang="en-US" dirty="0" smtClean="0"/>
              <a:t> </a:t>
            </a:r>
          </a:p>
          <a:p>
            <a:r>
              <a:rPr lang="en-US" altLang="en-US" dirty="0" smtClean="0"/>
              <a:t>Accessing help from the PDE Home Page:</a:t>
            </a:r>
          </a:p>
          <a:p>
            <a:pPr marL="344138" indent="-344138">
              <a:buFont typeface="Arial" panose="020B0604020202020204" pitchFamily="34" charset="0"/>
              <a:buChar char="•"/>
            </a:pPr>
            <a:r>
              <a:rPr lang="en-US" altLang="en-US" u="none" dirty="0" smtClean="0"/>
              <a:t>from the blue PDE Search bar on the left, select “Programs” </a:t>
            </a:r>
          </a:p>
          <a:p>
            <a:pPr marL="344138" indent="-344138">
              <a:buFont typeface="Arial" panose="020B0604020202020204" pitchFamily="34" charset="0"/>
              <a:buChar char="•"/>
            </a:pPr>
            <a:r>
              <a:rPr lang="en-US" altLang="en-US" u="none" dirty="0" smtClean="0"/>
              <a:t>select “Programs O – R” </a:t>
            </a:r>
          </a:p>
          <a:p>
            <a:pPr marL="344138" indent="-344138">
              <a:buFont typeface="Arial" panose="020B0604020202020204" pitchFamily="34" charset="0"/>
              <a:buChar char="•"/>
            </a:pPr>
            <a:r>
              <a:rPr lang="en-US" altLang="en-US" u="none" dirty="0" smtClean="0"/>
              <a:t>select “PIMS” </a:t>
            </a:r>
          </a:p>
          <a:p>
            <a:pPr marL="344138" indent="-344138">
              <a:buFont typeface="Arial" panose="020B0604020202020204" pitchFamily="34" charset="0"/>
              <a:buChar char="•"/>
            </a:pPr>
            <a:r>
              <a:rPr lang="en-US" altLang="en-US" u="none" dirty="0" smtClean="0"/>
              <a:t>select “PIMS Help” </a:t>
            </a:r>
          </a:p>
          <a:p>
            <a:pPr marL="344138" indent="-344138">
              <a:buFont typeface="Arial" panose="020B0604020202020204" pitchFamily="34" charset="0"/>
              <a:buChar char="•"/>
            </a:pPr>
            <a:r>
              <a:rPr lang="en-US" altLang="en-US" u="none" dirty="0" smtClean="0"/>
              <a:t>from the body of the text, select “Help Request Form.” </a:t>
            </a:r>
            <a:endParaRPr lang="en-US" altLang="en-US" u="none"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26</a:t>
            </a:fld>
            <a:endParaRPr lang="en-US" altLang="en-US" dirty="0"/>
          </a:p>
        </p:txBody>
      </p:sp>
    </p:spTree>
    <p:extLst>
      <p:ext uri="{BB962C8B-B14F-4D97-AF65-F5344CB8AC3E}">
        <p14:creationId xmlns:p14="http://schemas.microsoft.com/office/powerpoint/2010/main" val="3629094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a:t>
            </a:r>
            <a:r>
              <a:rPr lang="en-US" baseline="0" dirty="0" smtClean="0"/>
              <a:t> the roles and responsibilities at the LEAs and the Ius.</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28</a:t>
            </a:fld>
            <a:endParaRPr lang="en-US" altLang="en-US" dirty="0"/>
          </a:p>
        </p:txBody>
      </p:sp>
    </p:spTree>
    <p:extLst>
      <p:ext uri="{BB962C8B-B14F-4D97-AF65-F5344CB8AC3E}">
        <p14:creationId xmlns:p14="http://schemas.microsoft.com/office/powerpoint/2010/main" val="944383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3">
              <a:defRPr/>
            </a:pPr>
            <a:r>
              <a:rPr lang="en-US" b="1" dirty="0" smtClean="0"/>
              <a:t>Trainer Notes: </a:t>
            </a:r>
            <a:r>
              <a:rPr lang="en-US" b="0" dirty="0" smtClean="0"/>
              <a:t>Read</a:t>
            </a:r>
            <a:r>
              <a:rPr lang="en-US" b="0" baseline="0" dirty="0" smtClean="0"/>
              <a:t> through the roles &amp; responsibilities.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29</a:t>
            </a:fld>
            <a:endParaRPr lang="en-US" altLang="en-US" dirty="0"/>
          </a:p>
        </p:txBody>
      </p:sp>
    </p:spTree>
    <p:extLst>
      <p:ext uri="{BB962C8B-B14F-4D97-AF65-F5344CB8AC3E}">
        <p14:creationId xmlns:p14="http://schemas.microsoft.com/office/powerpoint/2010/main" val="1518227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3">
              <a:defRPr/>
            </a:pPr>
            <a:r>
              <a:rPr lang="en-US" b="1" dirty="0" smtClean="0"/>
              <a:t>Trainer Notes: </a:t>
            </a:r>
            <a:r>
              <a:rPr lang="en-US" b="0" dirty="0" smtClean="0"/>
              <a:t>Read</a:t>
            </a:r>
            <a:r>
              <a:rPr lang="en-US" b="0" baseline="0" dirty="0" smtClean="0"/>
              <a:t> through the roles &amp; responsibilities.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30</a:t>
            </a:fld>
            <a:endParaRPr lang="en-US" altLang="en-US" dirty="0"/>
          </a:p>
        </p:txBody>
      </p:sp>
    </p:spTree>
    <p:extLst>
      <p:ext uri="{BB962C8B-B14F-4D97-AF65-F5344CB8AC3E}">
        <p14:creationId xmlns:p14="http://schemas.microsoft.com/office/powerpoint/2010/main" val="168250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introductory course.  There are not pre-requisites.</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a:t>
            </a:fld>
            <a:endParaRPr lang="en-US" altLang="en-US" dirty="0"/>
          </a:p>
        </p:txBody>
      </p:sp>
    </p:spTree>
    <p:extLst>
      <p:ext uri="{BB962C8B-B14F-4D97-AF65-F5344CB8AC3E}">
        <p14:creationId xmlns:p14="http://schemas.microsoft.com/office/powerpoint/2010/main" val="4083176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3">
              <a:defRPr/>
            </a:pPr>
            <a:r>
              <a:rPr lang="en-US" b="1" dirty="0" smtClean="0"/>
              <a:t>Trainer Notes: </a:t>
            </a:r>
            <a:r>
              <a:rPr lang="en-US" b="0" dirty="0" smtClean="0"/>
              <a:t>Read</a:t>
            </a:r>
            <a:r>
              <a:rPr lang="en-US" b="0" baseline="0" dirty="0" smtClean="0"/>
              <a:t> through the roles &amp; responsibilities.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31</a:t>
            </a:fld>
            <a:endParaRPr lang="en-US" altLang="en-US" dirty="0"/>
          </a:p>
        </p:txBody>
      </p:sp>
    </p:spTree>
    <p:extLst>
      <p:ext uri="{BB962C8B-B14F-4D97-AF65-F5344CB8AC3E}">
        <p14:creationId xmlns:p14="http://schemas.microsoft.com/office/powerpoint/2010/main" val="320727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3">
              <a:defRPr/>
            </a:pPr>
            <a:r>
              <a:rPr lang="en-US" b="1" dirty="0" smtClean="0"/>
              <a:t>Trainer Notes: </a:t>
            </a:r>
            <a:r>
              <a:rPr lang="en-US" b="0" dirty="0" smtClean="0"/>
              <a:t>Read</a:t>
            </a:r>
            <a:r>
              <a:rPr lang="en-US" b="0" baseline="0" dirty="0" smtClean="0"/>
              <a:t> through the roles &amp; responsibilities.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32</a:t>
            </a:fld>
            <a:endParaRPr lang="en-US" altLang="en-US" dirty="0"/>
          </a:p>
        </p:txBody>
      </p:sp>
    </p:spTree>
    <p:extLst>
      <p:ext uri="{BB962C8B-B14F-4D97-AF65-F5344CB8AC3E}">
        <p14:creationId xmlns:p14="http://schemas.microsoft.com/office/powerpoint/2010/main" val="1614155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let’s take a look at the FAQs we have collected.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33</a:t>
            </a:fld>
            <a:endParaRPr lang="en-US" altLang="en-US" dirty="0"/>
          </a:p>
        </p:txBody>
      </p:sp>
    </p:spTree>
    <p:extLst>
      <p:ext uri="{BB962C8B-B14F-4D97-AF65-F5344CB8AC3E}">
        <p14:creationId xmlns:p14="http://schemas.microsoft.com/office/powerpoint/2010/main" val="1701330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What does PIMS have to do with the Educator Dashboard and EWS?</a:t>
            </a:r>
            <a:endParaRPr lang="en-US" altLang="en-US" dirty="0" smtClean="0"/>
          </a:p>
          <a:p>
            <a:r>
              <a:rPr lang="en-US" altLang="en-US" u="none" dirty="0" smtClean="0"/>
              <a:t>The data displayed on the Dashboard is voluntarily submitted by participating LEAs through PIMS. PIMS provides a familiar data submission process for LEAs to follow and provides for high-quality Dashboard data by applying robust validations to the data during the submission process.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34</a:t>
            </a:fld>
            <a:endParaRPr lang="en-US" altLang="en-US" dirty="0"/>
          </a:p>
        </p:txBody>
      </p:sp>
    </p:spTree>
    <p:extLst>
      <p:ext uri="{BB962C8B-B14F-4D97-AF65-F5344CB8AC3E}">
        <p14:creationId xmlns:p14="http://schemas.microsoft.com/office/powerpoint/2010/main" val="2732828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How will PDE use the data submitted to PIMS for the Educator Dashboard?</a:t>
            </a:r>
            <a:endParaRPr lang="en-US" altLang="en-US" dirty="0" smtClean="0"/>
          </a:p>
          <a:p>
            <a:r>
              <a:rPr lang="en-US" altLang="en-US" u="none" dirty="0" smtClean="0"/>
              <a:t>Data submitted for use in the Dashboard will not be viewed, used, or reported by PDE in any way. The only use for this data is to power the Dashboard for the participating LEAs. </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35</a:t>
            </a:fld>
            <a:endParaRPr lang="en-US" altLang="en-US" dirty="0"/>
          </a:p>
        </p:txBody>
      </p:sp>
    </p:spTree>
    <p:extLst>
      <p:ext uri="{BB962C8B-B14F-4D97-AF65-F5344CB8AC3E}">
        <p14:creationId xmlns:p14="http://schemas.microsoft.com/office/powerpoint/2010/main" val="2781810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Will the data submitted for the Educator Dashboard be “mixed” with the “accountability” data in PIMS?</a:t>
            </a:r>
            <a:endParaRPr lang="en-US" altLang="en-US" dirty="0" smtClean="0"/>
          </a:p>
          <a:p>
            <a:r>
              <a:rPr lang="en-US" altLang="en-US" u="none" dirty="0" smtClean="0"/>
              <a:t>PDE defines Accountability Data or Accountability Submissions as the data submitted and subsequently certified by LEAs that is used for federal and state reporting purposes.</a:t>
            </a:r>
          </a:p>
          <a:p>
            <a:r>
              <a:rPr lang="en-US" altLang="en-US" u="none" dirty="0" smtClean="0"/>
              <a:t>The Dashboard data is voluntarily submitted by LEAs to PIMS and is considered uncertified. This data is intended to be a reflection of the participating LEA source system and may contain data items and values that do not exist or are unavailable in the PIMS accountability submissions. </a:t>
            </a:r>
          </a:p>
          <a:p>
            <a:r>
              <a:rPr lang="en-US" altLang="en-US" u="none" dirty="0" smtClean="0"/>
              <a:t>PDE must maintain the integrity of the certified accountability data within PIMS. For this reason the Dashboard data is logically separated within PIMS.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36</a:t>
            </a:fld>
            <a:endParaRPr lang="en-US" altLang="en-US" dirty="0"/>
          </a:p>
        </p:txBody>
      </p:sp>
    </p:spTree>
    <p:extLst>
      <p:ext uri="{BB962C8B-B14F-4D97-AF65-F5344CB8AC3E}">
        <p14:creationId xmlns:p14="http://schemas.microsoft.com/office/powerpoint/2010/main" val="379760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Data Will be Used in the Dashboard?</a:t>
            </a:r>
            <a:endParaRPr lang="en-US" b="1" dirty="0" smtClean="0"/>
          </a:p>
          <a:p>
            <a:endParaRPr lang="en-US" b="1" dirty="0" smtClean="0"/>
          </a:p>
          <a:p>
            <a:r>
              <a:rPr lang="en-US" b="1" dirty="0" smtClean="0"/>
              <a:t>Trainer</a:t>
            </a:r>
            <a:r>
              <a:rPr lang="en-US" b="1" baseline="0" dirty="0" smtClean="0"/>
              <a:t> Notes: </a:t>
            </a:r>
            <a:r>
              <a:rPr lang="en-US" b="0" baseline="0" dirty="0" smtClean="0"/>
              <a:t> Read through the table with the participants. </a:t>
            </a:r>
            <a:endParaRPr lang="en-US" b="1"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37</a:t>
            </a:fld>
            <a:endParaRPr lang="en-US" altLang="en-US" dirty="0"/>
          </a:p>
        </p:txBody>
      </p:sp>
    </p:spTree>
    <p:extLst>
      <p:ext uri="{BB962C8B-B14F-4D97-AF65-F5344CB8AC3E}">
        <p14:creationId xmlns:p14="http://schemas.microsoft.com/office/powerpoint/2010/main" val="324669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b="1" dirty="0" smtClean="0"/>
              <a:t>Will the dashboard work with any student information system?</a:t>
            </a:r>
          </a:p>
          <a:p>
            <a:pPr lvl="0"/>
            <a:r>
              <a:rPr lang="en-US" altLang="en-US" u="none" dirty="0" smtClean="0"/>
              <a:t>Yes, the Dashboard is source</a:t>
            </a:r>
            <a:r>
              <a:rPr lang="en-US" altLang="en-US" u="none" baseline="0" dirty="0" smtClean="0"/>
              <a:t> s</a:t>
            </a:r>
            <a:r>
              <a:rPr lang="en-US" altLang="en-US" u="none" dirty="0" smtClean="0"/>
              <a:t>ystem agnostic</a:t>
            </a:r>
          </a:p>
          <a:p>
            <a:pPr lvl="0"/>
            <a:r>
              <a:rPr lang="en-US" altLang="en-US" b="1" dirty="0" smtClean="0"/>
              <a:t>Will parents be allowed to log into the Dashboard?</a:t>
            </a:r>
          </a:p>
          <a:p>
            <a:pPr lvl="0"/>
            <a:r>
              <a:rPr lang="en-US" altLang="en-US" u="none" dirty="0" smtClean="0"/>
              <a:t>Parents will not have access to the Dashboard.</a:t>
            </a:r>
          </a:p>
          <a:p>
            <a:pPr lvl="0"/>
            <a:r>
              <a:rPr lang="en-US" altLang="en-US" b="1" dirty="0" smtClean="0"/>
              <a:t>Is the Dashboard data is restricted by user ?</a:t>
            </a:r>
          </a:p>
          <a:p>
            <a:pPr lvl="0"/>
            <a:r>
              <a:rPr lang="en-US" altLang="en-US" u="none" dirty="0" smtClean="0"/>
              <a:t>Dashboard access is restricted by user’s Staff Assignment Code which designates their role in the school.</a:t>
            </a:r>
          </a:p>
          <a:p>
            <a:pPr lvl="0"/>
            <a:r>
              <a:rPr lang="en-US" altLang="en-US" u="none" dirty="0" smtClean="0"/>
              <a:t>This assignment code is very familiar to LEAs, a Principal can see all students within a school but a teacher can only view the students they teach.</a:t>
            </a:r>
            <a:endParaRPr lang="en-US" altLang="en-US" u="none"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38</a:t>
            </a:fld>
            <a:endParaRPr lang="en-US" altLang="en-US" dirty="0"/>
          </a:p>
        </p:txBody>
      </p:sp>
    </p:spTree>
    <p:extLst>
      <p:ext uri="{BB962C8B-B14F-4D97-AF65-F5344CB8AC3E}">
        <p14:creationId xmlns:p14="http://schemas.microsoft.com/office/powerpoint/2010/main" val="1071455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Is there a cost involved?</a:t>
            </a:r>
          </a:p>
          <a:p>
            <a:r>
              <a:rPr lang="en-US" altLang="en-US" u="none" dirty="0" smtClean="0"/>
              <a:t>There is no cost to the district.  This is a free tool.</a:t>
            </a:r>
          </a:p>
          <a:p>
            <a:r>
              <a:rPr lang="en-US" altLang="en-US" b="1" dirty="0" smtClean="0"/>
              <a:t>What does a district need to have in place for use? </a:t>
            </a:r>
          </a:p>
          <a:p>
            <a:r>
              <a:rPr lang="en-US" altLang="en-US" u="none" dirty="0" smtClean="0"/>
              <a:t>If the LEA is able to prepare PIMS data submissions and can support the roles and responsibilities outlined in this presentation, then the LEA is ready for implementation.</a:t>
            </a:r>
          </a:p>
          <a:p>
            <a:r>
              <a:rPr lang="en-US" altLang="en-US" b="1" dirty="0" smtClean="0"/>
              <a:t>What is the timeline for implementation? </a:t>
            </a:r>
          </a:p>
          <a:p>
            <a:r>
              <a:rPr lang="en-US" altLang="en-US" u="none" dirty="0" smtClean="0"/>
              <a:t>The data team should plan for a 6 week window to upload templates, perform User Acceptance Test and check for data accuracy prior to Staff trainings.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39</a:t>
            </a:fld>
            <a:endParaRPr lang="en-US" altLang="en-US" dirty="0"/>
          </a:p>
        </p:txBody>
      </p:sp>
    </p:spTree>
    <p:extLst>
      <p:ext uri="{BB962C8B-B14F-4D97-AF65-F5344CB8AC3E}">
        <p14:creationId xmlns:p14="http://schemas.microsoft.com/office/powerpoint/2010/main" val="1734990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Who will assign interventions to students?</a:t>
            </a:r>
          </a:p>
          <a:p>
            <a:r>
              <a:rPr lang="en-US" altLang="en-US" u="none" dirty="0" smtClean="0"/>
              <a:t>The interventions will be assigned by the Student Assistance Team or as determined by individual LEA.</a:t>
            </a:r>
          </a:p>
          <a:p>
            <a:r>
              <a:rPr lang="en-US" altLang="en-US" b="1" dirty="0" smtClean="0"/>
              <a:t>How much training will the staff need to fully implement?</a:t>
            </a:r>
          </a:p>
          <a:p>
            <a:r>
              <a:rPr lang="en-US" altLang="en-US" u="none" dirty="0" smtClean="0"/>
              <a:t>Training materials for the use of EWS are on the PDE SAS website in self-contained modules for customized training for LEA. </a:t>
            </a:r>
            <a:r>
              <a:rPr lang="en-US" altLang="en-US" u="none" dirty="0" smtClean="0">
                <a:hlinkClick r:id="rId3"/>
              </a:rPr>
              <a:t>http://pdcenter.pdesas.org/</a:t>
            </a:r>
            <a:r>
              <a:rPr lang="en-US" altLang="en-US" u="none" dirty="0" smtClean="0"/>
              <a:t>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40</a:t>
            </a:fld>
            <a:endParaRPr lang="en-US" altLang="en-US" dirty="0"/>
          </a:p>
        </p:txBody>
      </p:sp>
    </p:spTree>
    <p:extLst>
      <p:ext uri="{BB962C8B-B14F-4D97-AF65-F5344CB8AC3E}">
        <p14:creationId xmlns:p14="http://schemas.microsoft.com/office/powerpoint/2010/main" val="294517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none" dirty="0" smtClean="0"/>
              <a:t>By the end of this course, participants will be able to:</a:t>
            </a:r>
          </a:p>
          <a:p>
            <a:pPr marL="344138" indent="-344138">
              <a:buFont typeface="Arial" panose="020B0604020202020204" pitchFamily="34" charset="0"/>
              <a:buChar char="•"/>
              <a:defRPr/>
            </a:pPr>
            <a:r>
              <a:rPr lang="en-US" u="none" dirty="0" smtClean="0"/>
              <a:t>Identify the benefits of LEA participation in the project</a:t>
            </a:r>
          </a:p>
          <a:p>
            <a:pPr marL="344138" indent="-344138">
              <a:buFont typeface="Arial" panose="020B0604020202020204" pitchFamily="34" charset="0"/>
              <a:buChar char="•"/>
              <a:defRPr/>
            </a:pPr>
            <a:r>
              <a:rPr lang="en-US" u="none" dirty="0" smtClean="0"/>
              <a:t>Summarize the implementation plan</a:t>
            </a:r>
          </a:p>
          <a:p>
            <a:pPr marL="344138" indent="-344138">
              <a:buFont typeface="Arial" panose="020B0604020202020204" pitchFamily="34" charset="0"/>
              <a:buChar char="•"/>
              <a:defRPr/>
            </a:pPr>
            <a:r>
              <a:rPr lang="en-US" u="none" dirty="0" smtClean="0"/>
              <a:t>Articulate the training and support that will be available to Dashboard participants</a:t>
            </a:r>
          </a:p>
          <a:p>
            <a:pPr marL="344138" indent="-344138">
              <a:buFont typeface="Arial" panose="020B0604020202020204" pitchFamily="34" charset="0"/>
              <a:buChar char="•"/>
              <a:defRPr/>
            </a:pPr>
            <a:r>
              <a:rPr lang="en-US" u="none" dirty="0" smtClean="0"/>
              <a:t>Identify the roles and responsibilities for the LEA, Intermediate Unit (IU) and PDE resources</a:t>
            </a:r>
          </a:p>
          <a:p>
            <a:pPr marL="344138" indent="-344138">
              <a:buFont typeface="Arial" panose="020B0604020202020204" pitchFamily="34" charset="0"/>
              <a:buChar char="•"/>
              <a:defRPr/>
            </a:pPr>
            <a:r>
              <a:rPr lang="en-US" u="none" dirty="0" smtClean="0"/>
              <a:t>Articulate the responses to FAQs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a:t>
            </a:fld>
            <a:endParaRPr lang="en-US" altLang="en-US" dirty="0"/>
          </a:p>
        </p:txBody>
      </p:sp>
    </p:spTree>
    <p:extLst>
      <p:ext uri="{BB962C8B-B14F-4D97-AF65-F5344CB8AC3E}">
        <p14:creationId xmlns:p14="http://schemas.microsoft.com/office/powerpoint/2010/main" val="1288018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review</a:t>
            </a:r>
            <a:r>
              <a:rPr lang="en-US" baseline="0" dirty="0" smtClean="0"/>
              <a:t> and wrap up this course.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41</a:t>
            </a:fld>
            <a:endParaRPr lang="en-US" altLang="en-US" dirty="0"/>
          </a:p>
        </p:txBody>
      </p:sp>
    </p:spTree>
    <p:extLst>
      <p:ext uri="{BB962C8B-B14F-4D97-AF65-F5344CB8AC3E}">
        <p14:creationId xmlns:p14="http://schemas.microsoft.com/office/powerpoint/2010/main" val="3794706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none" dirty="0" smtClean="0"/>
              <a:t>Now let’s review what</a:t>
            </a:r>
            <a:r>
              <a:rPr lang="en-US" u="none" baseline="0" dirty="0" smtClean="0"/>
              <a:t> we have discussed. </a:t>
            </a:r>
            <a:endParaRPr lang="en-US" u="none" dirty="0" smtClean="0"/>
          </a:p>
          <a:p>
            <a:pPr marL="344138" indent="-344138">
              <a:buFont typeface="Arial" panose="020B0604020202020204" pitchFamily="34" charset="0"/>
              <a:buChar char="•"/>
              <a:defRPr/>
            </a:pPr>
            <a:r>
              <a:rPr lang="en-US" u="none" dirty="0" smtClean="0"/>
              <a:t>Identify the benefits of LEA participation in the project.</a:t>
            </a:r>
          </a:p>
          <a:p>
            <a:pPr marL="344138" indent="-344138">
              <a:buFont typeface="Arial" panose="020B0604020202020204" pitchFamily="34" charset="0"/>
              <a:buChar char="•"/>
              <a:defRPr/>
            </a:pPr>
            <a:r>
              <a:rPr lang="en-US" u="none" dirty="0" smtClean="0"/>
              <a:t>What type of information will the Dashboard provide to educators?</a:t>
            </a:r>
          </a:p>
          <a:p>
            <a:pPr marL="344138" indent="-344138">
              <a:buFont typeface="Arial" panose="020B0604020202020204" pitchFamily="34" charset="0"/>
              <a:buChar char="•"/>
              <a:defRPr/>
            </a:pPr>
            <a:r>
              <a:rPr lang="en-US" u="none" dirty="0" smtClean="0"/>
              <a:t>Summarize the implementation plan in a few sentences.</a:t>
            </a:r>
          </a:p>
          <a:p>
            <a:pPr marL="344138" indent="-344138">
              <a:buFont typeface="Arial" panose="020B0604020202020204" pitchFamily="34" charset="0"/>
              <a:buChar char="•"/>
              <a:defRPr/>
            </a:pPr>
            <a:r>
              <a:rPr lang="en-US" u="none" dirty="0" smtClean="0"/>
              <a:t>What are the roles and responsibilities for the LEA, IU and PDE resources?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42</a:t>
            </a:fld>
            <a:endParaRPr lang="en-US" altLang="en-US" dirty="0"/>
          </a:p>
        </p:txBody>
      </p:sp>
    </p:spTree>
    <p:extLst>
      <p:ext uri="{BB962C8B-B14F-4D97-AF65-F5344CB8AC3E}">
        <p14:creationId xmlns:p14="http://schemas.microsoft.com/office/powerpoint/2010/main" val="926175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a moment and respond</a:t>
            </a:r>
            <a:r>
              <a:rPr lang="en-US" baseline="0" dirty="0" smtClean="0"/>
              <a:t> to the brief assessment questions.  Your instructor will provide instructions on accessing the assessment.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43</a:t>
            </a:fld>
            <a:endParaRPr lang="en-US" altLang="en-US" dirty="0"/>
          </a:p>
        </p:txBody>
      </p:sp>
    </p:spTree>
    <p:extLst>
      <p:ext uri="{BB962C8B-B14F-4D97-AF65-F5344CB8AC3E}">
        <p14:creationId xmlns:p14="http://schemas.microsoft.com/office/powerpoint/2010/main" val="1079943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take a moment and complete the evaluation survey.  Your instructor will provide instructions on accessing the survey.</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44</a:t>
            </a:fld>
            <a:endParaRPr lang="en-US" altLang="en-US" dirty="0"/>
          </a:p>
        </p:txBody>
      </p:sp>
    </p:spTree>
    <p:extLst>
      <p:ext uri="{BB962C8B-B14F-4D97-AF65-F5344CB8AC3E}">
        <p14:creationId xmlns:p14="http://schemas.microsoft.com/office/powerpoint/2010/main" val="4198512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45</a:t>
            </a:fld>
            <a:endParaRPr lang="en-US" altLang="en-US" dirty="0"/>
          </a:p>
        </p:txBody>
      </p:sp>
    </p:spTree>
    <p:extLst>
      <p:ext uri="{BB962C8B-B14F-4D97-AF65-F5344CB8AC3E}">
        <p14:creationId xmlns:p14="http://schemas.microsoft.com/office/powerpoint/2010/main" val="326532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let’s talk about the benefits of participation.</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a:t>
            </a:fld>
            <a:endParaRPr lang="en-US" altLang="en-US" dirty="0"/>
          </a:p>
        </p:txBody>
      </p:sp>
    </p:spTree>
    <p:extLst>
      <p:ext uri="{BB962C8B-B14F-4D97-AF65-F5344CB8AC3E}">
        <p14:creationId xmlns:p14="http://schemas.microsoft.com/office/powerpoint/2010/main" val="226680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none" dirty="0" smtClean="0"/>
              <a:t>The Educator Dashboard is a </a:t>
            </a:r>
            <a:r>
              <a:rPr lang="en-US" altLang="en-US" i="1" u="none" dirty="0" smtClean="0"/>
              <a:t>free</a:t>
            </a:r>
            <a:r>
              <a:rPr lang="en-US" altLang="en-US" u="none" dirty="0" smtClean="0"/>
              <a:t>, </a:t>
            </a:r>
            <a:r>
              <a:rPr lang="en-US" altLang="en-US" i="1" u="none" dirty="0" smtClean="0"/>
              <a:t>voluntary </a:t>
            </a:r>
            <a:r>
              <a:rPr lang="en-US" altLang="en-US" u="none" dirty="0" smtClean="0"/>
              <a:t>tool available to all commonwealth local education agencies.</a:t>
            </a:r>
            <a:endParaRPr lang="en-US" altLang="en-US" u="none"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a:t>
            </a:fld>
            <a:endParaRPr lang="en-US" altLang="en-US" dirty="0"/>
          </a:p>
        </p:txBody>
      </p:sp>
    </p:spTree>
    <p:extLst>
      <p:ext uri="{BB962C8B-B14F-4D97-AF65-F5344CB8AC3E}">
        <p14:creationId xmlns:p14="http://schemas.microsoft.com/office/powerpoint/2010/main" val="53710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smtClean="0"/>
              <a:t>Building on existing Pennsylvania Information</a:t>
            </a:r>
            <a:r>
              <a:rPr lang="en-US" altLang="en-US" baseline="0" dirty="0" smtClean="0"/>
              <a:t> Management Systems (</a:t>
            </a:r>
            <a:r>
              <a:rPr lang="en-US" altLang="en-US" dirty="0" smtClean="0"/>
              <a:t>PIMS) functionality, the Educator Dashboard provides a specific lens through which the districts are able to:</a:t>
            </a:r>
          </a:p>
          <a:p>
            <a:pPr lvl="1"/>
            <a:r>
              <a:rPr lang="en-US" altLang="en-US" dirty="0" smtClean="0"/>
              <a:t>Identify students at risk of dropping out</a:t>
            </a:r>
          </a:p>
          <a:p>
            <a:pPr lvl="1"/>
            <a:r>
              <a:rPr lang="en-US" altLang="en-US" dirty="0" smtClean="0"/>
              <a:t>Build a library of district specific interventions</a:t>
            </a:r>
          </a:p>
          <a:p>
            <a:pPr lvl="1"/>
            <a:r>
              <a:rPr lang="en-US" altLang="en-US" dirty="0" smtClean="0"/>
              <a:t>Increase community partnerships and support schools</a:t>
            </a:r>
          </a:p>
          <a:p>
            <a:pPr lvl="1"/>
            <a:r>
              <a:rPr lang="en-US" altLang="en-US" dirty="0" smtClean="0"/>
              <a:t>Set goals for student achievement</a:t>
            </a:r>
          </a:p>
          <a:p>
            <a:pPr lvl="1"/>
            <a:r>
              <a:rPr lang="en-US" altLang="en-US" dirty="0" smtClean="0"/>
              <a:t>Improve student success rates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a:t>
            </a:fld>
            <a:endParaRPr lang="en-US" altLang="en-US" dirty="0"/>
          </a:p>
        </p:txBody>
      </p:sp>
    </p:spTree>
    <p:extLst>
      <p:ext uri="{BB962C8B-B14F-4D97-AF65-F5344CB8AC3E}">
        <p14:creationId xmlns:p14="http://schemas.microsoft.com/office/powerpoint/2010/main" val="231519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Educator Dashboard are based on the Ed-Fi Dashboard model.</a:t>
            </a:r>
            <a:r>
              <a:rPr lang="en-US" u="none" baseline="0" dirty="0" smtClean="0"/>
              <a:t>  </a:t>
            </a:r>
            <a:r>
              <a:rPr lang="en-US" u="none" dirty="0" smtClean="0"/>
              <a:t>The Ed-Fi Alliance, owned by the Michael and Susan Dell Foundation is a partnership of education agencies across the country.  The Alliance</a:t>
            </a:r>
            <a:r>
              <a:rPr lang="en-US" u="none" baseline="0" dirty="0" smtClean="0"/>
              <a:t> allows education agencies to build from the success of others.</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a:t>
            </a:fld>
            <a:endParaRPr lang="en-US" altLang="en-US" dirty="0"/>
          </a:p>
        </p:txBody>
      </p:sp>
    </p:spTree>
    <p:extLst>
      <p:ext uri="{BB962C8B-B14F-4D97-AF65-F5344CB8AC3E}">
        <p14:creationId xmlns:p14="http://schemas.microsoft.com/office/powerpoint/2010/main" val="392222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PDE engaged Dr. Robert Balfanz to guide the development of the Educator Dashboard.</a:t>
            </a:r>
            <a:r>
              <a:rPr lang="en-US" u="none" baseline="0" dirty="0" smtClean="0"/>
              <a:t>  </a:t>
            </a:r>
            <a:r>
              <a:rPr lang="en-US" u="none" dirty="0" smtClean="0"/>
              <a:t>Dr. Robert Balfanz of Johns Hopkins University’s Everyone Graduates Center is a leader of research on drop out prevention.</a:t>
            </a:r>
            <a:r>
              <a:rPr lang="en-US" u="none" baseline="0" dirty="0" smtClean="0"/>
              <a:t>  </a:t>
            </a:r>
            <a:r>
              <a:rPr lang="en-US" u="none" dirty="0" smtClean="0"/>
              <a:t>Balfanz focuses on data-based factors that identify students at risk for dropping out.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a:t>
            </a:fld>
            <a:endParaRPr lang="en-US" altLang="en-US" dirty="0"/>
          </a:p>
        </p:txBody>
      </p:sp>
    </p:spTree>
    <p:extLst>
      <p:ext uri="{BB962C8B-B14F-4D97-AF65-F5344CB8AC3E}">
        <p14:creationId xmlns:p14="http://schemas.microsoft.com/office/powerpoint/2010/main" val="3809351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2002536"/>
          </a:xfrm>
          <a:prstGeom prst="rect">
            <a:avLst/>
          </a:prstGeom>
        </p:spPr>
        <p:txBody>
          <a:bodyPr/>
          <a:lstStyle>
            <a:lvl1pPr>
              <a:defRPr sz="4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a:t>
            </a:r>
            <a:br>
              <a:rPr lang="en-US" dirty="0" smtClean="0"/>
            </a:br>
            <a:endParaRPr lang="en-US" dirty="0"/>
          </a:p>
        </p:txBody>
      </p:sp>
      <p:sp>
        <p:nvSpPr>
          <p:cNvPr id="3" name="Subtitle 2"/>
          <p:cNvSpPr>
            <a:spLocks noGrp="1"/>
          </p:cNvSpPr>
          <p:nvPr>
            <p:ph type="subTitle" idx="1"/>
          </p:nvPr>
        </p:nvSpPr>
        <p:spPr>
          <a:xfrm>
            <a:off x="1371600" y="3886200"/>
            <a:ext cx="6400800" cy="612648"/>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0" y="6126480"/>
            <a:ext cx="2304488" cy="548688"/>
          </a:xfrm>
          <a:prstGeom prst="rect">
            <a:avLst/>
          </a:prstGeom>
        </p:spPr>
      </p:pic>
    </p:spTree>
    <p:extLst>
      <p:ext uri="{BB962C8B-B14F-4D97-AF65-F5344CB8AC3E}">
        <p14:creationId xmlns:p14="http://schemas.microsoft.com/office/powerpoint/2010/main" val="21515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Tree>
    <p:extLst>
      <p:ext uri="{BB962C8B-B14F-4D97-AF65-F5344CB8AC3E}">
        <p14:creationId xmlns:p14="http://schemas.microsoft.com/office/powerpoint/2010/main" val="168537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87" y="2743200"/>
            <a:ext cx="8230313" cy="652329"/>
          </a:xfrm>
          <a:prstGeom prst="rect">
            <a:avLst/>
          </a:prstGeom>
        </p:spPr>
      </p:pic>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B7CBC692-CCD7-4F0B-BDA6-35A7FDB246B5}" type="slidenum">
              <a:rPr lang="en-US" altLang="en-US" smtClean="0"/>
              <a:pPr>
                <a:defRPr/>
              </a:pPr>
              <a:t>‹#›</a:t>
            </a:fld>
            <a:endParaRPr lang="en-US" altLang="en-US" dirty="0"/>
          </a:p>
        </p:txBody>
      </p:sp>
      <p:sp>
        <p:nvSpPr>
          <p:cNvPr id="7" name="Title 1"/>
          <p:cNvSpPr>
            <a:spLocks noGrp="1"/>
          </p:cNvSpPr>
          <p:nvPr>
            <p:ph type="title"/>
          </p:nvPr>
        </p:nvSpPr>
        <p:spPr>
          <a:xfrm>
            <a:off x="685800" y="2761488"/>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0" y="6126480"/>
            <a:ext cx="2304488" cy="548688"/>
          </a:xfrm>
          <a:prstGeom prst="rect">
            <a:avLst/>
          </a:prstGeom>
        </p:spPr>
      </p:pic>
    </p:spTree>
    <p:extLst>
      <p:ext uri="{BB962C8B-B14F-4D97-AF65-F5344CB8AC3E}">
        <p14:creationId xmlns:p14="http://schemas.microsoft.com/office/powerpoint/2010/main" val="230327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ln>
            <a:noFill/>
          </a:ln>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chemeClr val="accent4">
              <a:lumMod val="50000"/>
            </a:schemeClr>
          </a:solidFill>
          <a:ln>
            <a:solidFill>
              <a:schemeClr val="bg2">
                <a:lumMod val="75000"/>
              </a:schemeClr>
            </a:solidFill>
          </a:ln>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a:t>
            </a:r>
          </a:p>
        </p:txBody>
      </p:sp>
      <p:sp>
        <p:nvSpPr>
          <p:cNvPr id="5" name="Text Placeholder 4"/>
          <p:cNvSpPr>
            <a:spLocks noGrp="1"/>
          </p:cNvSpPr>
          <p:nvPr>
            <p:ph type="body" sz="quarter" idx="3"/>
          </p:nvPr>
        </p:nvSpPr>
        <p:spPr>
          <a:xfrm>
            <a:off x="4645025" y="1535113"/>
            <a:ext cx="4041775" cy="639762"/>
          </a:xfrm>
          <a:solidFill>
            <a:schemeClr val="accent4">
              <a:lumMod val="50000"/>
            </a:schemeClr>
          </a:solidFill>
          <a:ln>
            <a:solidFill>
              <a:schemeClr val="bg2">
                <a:lumMod val="75000"/>
              </a:schemeClr>
            </a:solidFill>
          </a:ln>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9" name="Rectangle 6"/>
          <p:cNvSpPr>
            <a:spLocks noGrp="1" noChangeArrowheads="1"/>
          </p:cNvSpPr>
          <p:nvPr>
            <p:ph type="sldNum" sz="quarter" idx="12"/>
          </p:nvPr>
        </p:nvSpPr>
        <p:spPr>
          <a:ln/>
        </p:spPr>
        <p:txBody>
          <a:bodyPr/>
          <a:lstStyle>
            <a:lvl1pPr>
              <a:defRPr/>
            </a:lvl1pPr>
          </a:lstStyle>
          <a:p>
            <a:pPr>
              <a:defRPr/>
            </a:pPr>
            <a:fld id="{A937B756-8CD6-42A2-A8D8-66E820AE9238}" type="slidenum">
              <a:rPr lang="en-US" altLang="en-US"/>
              <a:pPr>
                <a:defRPr/>
              </a:pPr>
              <a:t>‹#›</a:t>
            </a:fld>
            <a:endParaRPr lang="en-US" alt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126163"/>
            <a:ext cx="2304488" cy="548688"/>
          </a:xfrm>
          <a:prstGeom prst="rect">
            <a:avLst/>
          </a:prstGeom>
        </p:spPr>
      </p:pic>
      <p:sp>
        <p:nvSpPr>
          <p:cNvPr id="12" name="TextBox 11"/>
          <p:cNvSpPr txBox="1"/>
          <p:nvPr userDrawn="1"/>
        </p:nvSpPr>
        <p:spPr>
          <a:xfrm>
            <a:off x="4645025" y="2176272"/>
            <a:ext cx="4040188" cy="3950208"/>
          </a:xfrm>
          <a:prstGeom prst="rect">
            <a:avLst/>
          </a:prstGeom>
          <a:noFill/>
        </p:spPr>
        <p:txBody>
          <a:bodyPr wrap="square" rtlCol="0">
            <a:noAutofit/>
          </a:bodyPr>
          <a:lstStyle/>
          <a:p>
            <a:pPr marL="205740" indent="0">
              <a:spcBef>
                <a:spcPts val="300"/>
              </a:spcBef>
              <a:spcAft>
                <a:spcPts val="600"/>
              </a:spcAft>
              <a:buFont typeface="Arial" panose="020B0604020202020204" pitchFamily="34" charse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15"/>
          <p:cNvSpPr>
            <a:spLocks noGrp="1"/>
          </p:cNvSpPr>
          <p:nvPr>
            <p:ph type="body" sz="quarter" idx="13"/>
          </p:nvPr>
        </p:nvSpPr>
        <p:spPr>
          <a:xfrm>
            <a:off x="457200" y="2173479"/>
            <a:ext cx="4040188" cy="3886200"/>
          </a:xfrm>
          <a:ln>
            <a:solidFill>
              <a:schemeClr val="bg2">
                <a:lumMod val="75000"/>
              </a:schemeClr>
            </a:solidFill>
          </a:ln>
        </p:spPr>
        <p:txBody>
          <a:bodyPr/>
          <a:lstStyle>
            <a:lvl1pPr marL="182880" indent="-342900">
              <a:spcBef>
                <a:spcPts val="300"/>
              </a:spcBef>
              <a:spcAft>
                <a:spcPts val="600"/>
              </a:spcAft>
              <a:buFont typeface="Arial" panose="020B0604020202020204" pitchFamily="34" charset="0"/>
              <a:buChar char="•"/>
              <a:defRPr sz="2000" u="none"/>
            </a:lvl1pPr>
            <a:lvl2pPr marL="548640">
              <a:spcAft>
                <a:spcPts val="600"/>
              </a:spcAft>
              <a:defRPr/>
            </a:lvl2pPr>
            <a:lvl3pPr marL="822960">
              <a:spcAft>
                <a:spcPts val="600"/>
              </a:spcAft>
              <a:defRPr/>
            </a:lvl3pPr>
            <a:lvl4pPr marL="1097280">
              <a:spcAft>
                <a:spcPts val="60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17" name="Text Placeholder 15"/>
          <p:cNvSpPr>
            <a:spLocks noGrp="1"/>
          </p:cNvSpPr>
          <p:nvPr>
            <p:ph type="body" sz="quarter" idx="14"/>
          </p:nvPr>
        </p:nvSpPr>
        <p:spPr>
          <a:xfrm>
            <a:off x="4645152" y="2173478"/>
            <a:ext cx="4040188" cy="3886200"/>
          </a:xfrm>
          <a:ln>
            <a:solidFill>
              <a:schemeClr val="bg2">
                <a:lumMod val="75000"/>
              </a:schemeClr>
            </a:solidFill>
          </a:ln>
        </p:spPr>
        <p:txBody>
          <a:bodyPr/>
          <a:lstStyle>
            <a:lvl1pPr marL="182880" indent="-342900">
              <a:spcBef>
                <a:spcPts val="300"/>
              </a:spcBef>
              <a:spcAft>
                <a:spcPts val="600"/>
              </a:spcAft>
              <a:buFont typeface="Arial" panose="020B0604020202020204" pitchFamily="34" charset="0"/>
              <a:buChar char="•"/>
              <a:defRPr sz="2000" u="none"/>
            </a:lvl1pPr>
            <a:lvl2pPr marL="548640">
              <a:spcAft>
                <a:spcPts val="600"/>
              </a:spcAft>
              <a:defRPr/>
            </a:lvl2pPr>
            <a:lvl3pPr marL="822960">
              <a:spcAft>
                <a:spcPts val="600"/>
              </a:spcAft>
              <a:defRPr/>
            </a:lvl3pPr>
            <a:lvl4pPr marL="1097280">
              <a:spcAft>
                <a:spcPts val="60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5505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005522"/>
          </a:xfrm>
          <a:prstGeom prst="rect">
            <a:avLst/>
          </a:prstGeom>
        </p:spPr>
        <p:txBody>
          <a:bodyPr/>
          <a:lstStyle>
            <a:lvl1pPr algn="l">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Do not use this slide-information only</a:t>
            </a:r>
            <a:endParaRPr lang="en-US" dirty="0"/>
          </a:p>
        </p:txBody>
      </p:sp>
      <p:sp>
        <p:nvSpPr>
          <p:cNvPr id="5" name="Rectangle 6"/>
          <p:cNvSpPr>
            <a:spLocks noGrp="1" noChangeArrowheads="1"/>
          </p:cNvSpPr>
          <p:nvPr>
            <p:ph type="sldNum" sz="quarter" idx="12"/>
          </p:nvPr>
        </p:nvSpPr>
        <p:spPr>
          <a:xfrm>
            <a:off x="464127" y="6247245"/>
            <a:ext cx="526473" cy="476250"/>
          </a:xfrm>
          <a:ln/>
        </p:spPr>
        <p:txBody>
          <a:bodyPr/>
          <a:lstStyle>
            <a:lvl1pPr algn="ctr">
              <a:defRPr/>
            </a:lvl1pPr>
          </a:lstStyle>
          <a:p>
            <a:pPr>
              <a:defRPr/>
            </a:pPr>
            <a:fld id="{C0610AB0-8467-4CD0-9D84-C89E76DCD469}" type="slidenum">
              <a:rPr lang="en-US" altLang="en-US" smtClean="0"/>
              <a:pPr>
                <a:defRPr/>
              </a:pPr>
              <a:t>‹#›</a:t>
            </a:fld>
            <a:endParaRPr lang="en-US" altLang="en-US" dirty="0"/>
          </a:p>
        </p:txBody>
      </p:sp>
      <p:sp>
        <p:nvSpPr>
          <p:cNvPr id="6" name="Content Placeholder 2"/>
          <p:cNvSpPr>
            <a:spLocks noGrp="1"/>
          </p:cNvSpPr>
          <p:nvPr>
            <p:ph idx="1" hasCustomPrompt="1"/>
          </p:nvPr>
        </p:nvSpPr>
        <p:spPr>
          <a:xfrm>
            <a:off x="457200" y="1447800"/>
            <a:ext cx="8229600" cy="4404360"/>
          </a:xfrm>
        </p:spPr>
        <p:txBody>
          <a:bodyPr/>
          <a:lstStyle>
            <a:lvl1pPr marL="0" indent="0">
              <a:spcBef>
                <a:spcPts val="300"/>
              </a:spcBef>
              <a:spcAft>
                <a:spcPts val="1200"/>
              </a:spcAft>
              <a:buNone/>
              <a:defRPr sz="2400" u="sng" baseline="0">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baseline="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baseline="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Instructions: See Slide Master for Info</a:t>
            </a:r>
          </a:p>
          <a:p>
            <a:pPr lvl="1"/>
            <a:r>
              <a:rPr lang="en-US" dirty="0" smtClean="0"/>
              <a:t>Use the ‘increase level indent’ icon to activate bullet formatting</a:t>
            </a:r>
          </a:p>
          <a:p>
            <a:pPr lvl="1"/>
            <a:r>
              <a:rPr lang="en-US" dirty="0" smtClean="0"/>
              <a:t>Text is always Verdana, see slides for sizes</a:t>
            </a:r>
          </a:p>
          <a:p>
            <a:pPr lvl="1"/>
            <a:r>
              <a:rPr lang="en-US" dirty="0" smtClean="0"/>
              <a:t>Text is always black (except side title which is white)</a:t>
            </a:r>
          </a:p>
          <a:p>
            <a:pPr lvl="1"/>
            <a:r>
              <a:rPr lang="en-US" dirty="0" smtClean="0"/>
              <a:t>Color blocks for this slide deck include:</a:t>
            </a:r>
          </a:p>
          <a:p>
            <a:pPr lvl="2"/>
            <a:r>
              <a:rPr lang="en-US" dirty="0" smtClean="0"/>
              <a:t>Blue Accent 4, Darker 50%</a:t>
            </a:r>
          </a:p>
          <a:p>
            <a:pPr lvl="2"/>
            <a:r>
              <a:rPr lang="en-US" dirty="0" smtClean="0"/>
              <a:t>Ice Blue Background 2, Darker 50%</a:t>
            </a:r>
          </a:p>
        </p:txBody>
      </p:sp>
      <p:pic>
        <p:nvPicPr>
          <p:cNvPr id="7" name="Picture 6"/>
          <p:cNvPicPr>
            <a:picLocks noChangeAspect="1"/>
          </p:cNvPicPr>
          <p:nvPr userDrawn="1"/>
        </p:nvPicPr>
        <p:blipFill>
          <a:blip r:embed="rId2"/>
          <a:stretch>
            <a:fillRect/>
          </a:stretch>
        </p:blipFill>
        <p:spPr>
          <a:xfrm>
            <a:off x="7686077" y="2431472"/>
            <a:ext cx="896814" cy="685800"/>
          </a:xfrm>
          <a:prstGeom prst="rect">
            <a:avLst/>
          </a:prstGeom>
          <a:effectLst>
            <a:outerShdw blurRad="63500" sx="102000" sy="102000" algn="ctr" rotWithShape="0">
              <a:prstClr val="black">
                <a:alpha val="40000"/>
              </a:prstClr>
            </a:outerShdw>
          </a:effectLst>
        </p:spPr>
      </p:pic>
      <p:sp>
        <p:nvSpPr>
          <p:cNvPr id="8" name="Rectangle 7"/>
          <p:cNvSpPr/>
          <p:nvPr userDrawn="1"/>
        </p:nvSpPr>
        <p:spPr>
          <a:xfrm>
            <a:off x="6324600" y="4256116"/>
            <a:ext cx="2286000" cy="4572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7553325" y="4830300"/>
            <a:ext cx="1057275" cy="45243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6948" y="6147238"/>
            <a:ext cx="2304488" cy="548688"/>
          </a:xfrm>
          <a:prstGeom prst="rect">
            <a:avLst/>
          </a:prstGeom>
        </p:spPr>
      </p:pic>
    </p:spTree>
    <p:extLst>
      <p:ext uri="{BB962C8B-B14F-4D97-AF65-F5344CB8AC3E}">
        <p14:creationId xmlns:p14="http://schemas.microsoft.com/office/powerpoint/2010/main" val="291804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B2B12CE8-4B25-433D-B1B8-2FF194E0772F}" type="slidenum">
              <a:rPr lang="en-US" altLang="en-US"/>
              <a:pPr>
                <a:defRPr/>
              </a:pPr>
              <a:t>‹#›</a:t>
            </a:fld>
            <a:endParaRPr lang="en-US"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9"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0333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0" indent="0" algn="l" rtl="0" eaLnBrk="0" fontAlgn="base" hangingPunct="0">
              <a:spcBef>
                <a:spcPts val="300"/>
              </a:spcBef>
              <a:spcAft>
                <a:spcPts val="1200"/>
              </a:spcAft>
              <a:buNone/>
            </a:pPr>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0" name="Rectangle 6"/>
          <p:cNvSpPr>
            <a:spLocks noGrp="1" noChangeArrowheads="1"/>
          </p:cNvSpPr>
          <p:nvPr>
            <p:ph type="sldNum" sz="quarter" idx="4"/>
          </p:nvPr>
        </p:nvSpPr>
        <p:spPr bwMode="auto">
          <a:xfrm>
            <a:off x="457200" y="621792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fld id="{9DA675E0-B23E-4672-ACB3-948FF9D6CEB4}" type="slidenum">
              <a:rPr lang="en-US" altLang="en-US" smtClean="0"/>
              <a:pPr>
                <a:defRPr/>
              </a:pPr>
              <a:t>‹#›</a:t>
            </a:fld>
            <a:endParaRPr lang="en-US" altLang="en-US" dirty="0"/>
          </a:p>
        </p:txBody>
      </p:sp>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Lst>
  <p:hf hdr="0" ftr="0" dt="0"/>
  <p:txStyles>
    <p:titleStyle>
      <a:lvl1pPr algn="ctr" rtl="0" eaLnBrk="0" fontAlgn="base" hangingPunct="0">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2800">
          <a:solidFill>
            <a:srgbClr val="D9D9D9"/>
          </a:solidFill>
          <a:latin typeface="Arial" charset="0"/>
        </a:defRPr>
      </a:lvl2pPr>
      <a:lvl3pPr algn="ctr" rtl="0" eaLnBrk="0" fontAlgn="base" hangingPunct="0">
        <a:spcBef>
          <a:spcPct val="0"/>
        </a:spcBef>
        <a:spcAft>
          <a:spcPct val="0"/>
        </a:spcAft>
        <a:defRPr sz="2800">
          <a:solidFill>
            <a:srgbClr val="D9D9D9"/>
          </a:solidFill>
          <a:latin typeface="Arial" charset="0"/>
        </a:defRPr>
      </a:lvl3pPr>
      <a:lvl4pPr algn="ctr" rtl="0" eaLnBrk="0" fontAlgn="base" hangingPunct="0">
        <a:spcBef>
          <a:spcPct val="0"/>
        </a:spcBef>
        <a:spcAft>
          <a:spcPct val="0"/>
        </a:spcAft>
        <a:defRPr sz="2800">
          <a:solidFill>
            <a:srgbClr val="D9D9D9"/>
          </a:solidFill>
          <a:latin typeface="Arial" charset="0"/>
        </a:defRPr>
      </a:lvl4pPr>
      <a:lvl5pPr algn="ctr" rtl="0" eaLnBrk="0" fontAlgn="base" hangingPunct="0">
        <a:spcBef>
          <a:spcPct val="0"/>
        </a:spcBef>
        <a:spcAft>
          <a:spcPct val="0"/>
        </a:spcAft>
        <a:defRPr sz="2800">
          <a:solidFill>
            <a:srgbClr val="D9D9D9"/>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lang="en-US" altLang="en-US" sz="2400" u="sng"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2583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115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687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259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education.state.pa.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dcenter.pdesas.org/Main.mvc/Inde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d-fi.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every1graduat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txBox="1">
            <a:spLocks/>
          </p:cNvSpPr>
          <p:nvPr/>
        </p:nvSpPr>
        <p:spPr bwMode="auto">
          <a:xfrm>
            <a:off x="685800" y="1428750"/>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smtClean="0">
                <a:latin typeface="Verdana" panose="020B0604030504040204" pitchFamily="34" charset="0"/>
                <a:ea typeface="Verdana" panose="020B0604030504040204" pitchFamily="34" charset="0"/>
                <a:cs typeface="Verdana" panose="020B0604030504040204" pitchFamily="34" charset="0"/>
              </a:rPr>
              <a:t>Course 1 Pennsylvania Department of Education Educator Dashboard Overview</a:t>
            </a:r>
            <a:endParaRPr lang="en-US" altLang="en-US" sz="4400" dirty="0">
              <a:latin typeface="Verdana" panose="020B0604030504040204" pitchFamily="34" charset="0"/>
              <a:ea typeface="Verdana" panose="020B0604030504040204" pitchFamily="34" charset="0"/>
              <a:cs typeface="Verdana" panose="020B0604030504040204" pitchFamily="34" charset="0"/>
            </a:endParaRPr>
          </a:p>
        </p:txBody>
      </p:sp>
      <p:sp>
        <p:nvSpPr>
          <p:cNvPr id="3077" name="Subtitle 2"/>
          <p:cNvSpPr>
            <a:spLocks noGrp="1"/>
          </p:cNvSpPr>
          <p:nvPr>
            <p:ph type="subTitle" idx="1"/>
          </p:nvPr>
        </p:nvSpPr>
        <p:spPr>
          <a:xfrm>
            <a:off x="1371600" y="3886200"/>
            <a:ext cx="6400800" cy="609600"/>
          </a:xfrm>
        </p:spPr>
        <p:txBody>
          <a:bodyPr/>
          <a:lstStyle/>
          <a:p>
            <a:pPr eaLnBrk="1" hangingPunct="1">
              <a:spcBef>
                <a:spcPct val="0"/>
              </a:spcBef>
            </a:pPr>
            <a:r>
              <a:rPr lang="en-US" altLang="en-US" sz="2400" u="none"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Document #C1.2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83" y="5974080"/>
            <a:ext cx="2556017"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27405" y="1463040"/>
            <a:ext cx="8229600" cy="4480560"/>
          </a:xfrm>
        </p:spPr>
        <p:txBody>
          <a:bodyPr/>
          <a:lstStyle/>
          <a:p>
            <a:pPr marL="342900" indent="-342900">
              <a:buFont typeface="Arial" panose="020B0604020202020204" pitchFamily="34" charset="0"/>
              <a:buChar char="•"/>
            </a:pPr>
            <a:r>
              <a:rPr lang="en-US" u="none" dirty="0" smtClean="0"/>
              <a:t>The PDE Educator Dashboard based the development of the Early Warning metrics on the research provided by Balfanz and lessons learned by earlier implementations</a:t>
            </a:r>
          </a:p>
          <a:p>
            <a:pPr marL="342900" indent="-342900">
              <a:buFont typeface="Arial" panose="020B0604020202020204" pitchFamily="34" charset="0"/>
              <a:buChar char="•"/>
            </a:pPr>
            <a:r>
              <a:rPr lang="en-US" u="none" dirty="0" smtClean="0"/>
              <a:t>The Early Warning screen focuses on the ABC’s of Early Warning Indicators</a:t>
            </a:r>
            <a:endParaRPr lang="en-US" u="none" dirty="0"/>
          </a:p>
        </p:txBody>
      </p:sp>
      <p:sp>
        <p:nvSpPr>
          <p:cNvPr id="8" name="Title 7"/>
          <p:cNvSpPr>
            <a:spLocks noGrp="1"/>
          </p:cNvSpPr>
          <p:nvPr>
            <p:ph type="title"/>
          </p:nvPr>
        </p:nvSpPr>
        <p:spPr/>
        <p:txBody>
          <a:bodyPr/>
          <a:lstStyle/>
          <a:p>
            <a:r>
              <a:rPr lang="en-US" dirty="0" smtClean="0"/>
              <a:t>High Level Overview of the Early Warning System</a:t>
            </a:r>
            <a:endParaRPr lang="en-US" dirty="0"/>
          </a:p>
        </p:txBody>
      </p:sp>
      <p:sp>
        <p:nvSpPr>
          <p:cNvPr id="5" name="Slide Number Placeholder 4"/>
          <p:cNvSpPr>
            <a:spLocks noGrp="1"/>
          </p:cNvSpPr>
          <p:nvPr>
            <p:ph type="sldNum" sz="quarter" idx="12"/>
          </p:nvPr>
        </p:nvSpPr>
        <p:spPr/>
        <p:txBody>
          <a:bodyPr/>
          <a:lstStyle/>
          <a:p>
            <a:pPr>
              <a:defRPr/>
            </a:pPr>
            <a:fld id="{A937B756-8CD6-42A2-A8D8-66E820AE9238}" type="slidenum">
              <a:rPr lang="en-US" altLang="en-US" smtClean="0"/>
              <a:pPr>
                <a:defRPr/>
              </a:pPr>
              <a:t>10</a:t>
            </a:fld>
            <a:endParaRPr lang="en-US" altLang="en-US" dirty="0"/>
          </a:p>
        </p:txBody>
      </p:sp>
      <p:pic>
        <p:nvPicPr>
          <p:cNvPr id="10" name="Content Placeholder 4"/>
          <p:cNvPicPr>
            <a:picLocks noChangeAspect="1"/>
          </p:cNvPicPr>
          <p:nvPr/>
        </p:nvPicPr>
        <p:blipFill>
          <a:blip r:embed="rId3"/>
          <a:stretch>
            <a:fillRect/>
          </a:stretch>
        </p:blipFill>
        <p:spPr bwMode="auto">
          <a:xfrm>
            <a:off x="643970" y="3505200"/>
            <a:ext cx="3775630" cy="256032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4876800" y="3505200"/>
            <a:ext cx="3886200" cy="1200329"/>
          </a:xfrm>
          <a:prstGeom prst="rect">
            <a:avLst/>
          </a:prstGeom>
          <a:noFill/>
          <a:ln>
            <a:solidFill>
              <a:schemeClr val="tx1">
                <a:lumMod val="50000"/>
                <a:lumOff val="50000"/>
              </a:schemeClr>
            </a:solidFill>
          </a:ln>
          <a:effectLst>
            <a:outerShdw blurRad="63500" sx="102000" sy="102000" algn="c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400" b="1" dirty="0" smtClean="0">
                <a:solidFill>
                  <a:schemeClr val="accent4">
                    <a:lumMod val="50000"/>
                  </a:schemeClr>
                </a:solidFill>
              </a:rPr>
              <a:t>A</a:t>
            </a:r>
            <a:r>
              <a:rPr lang="en-US" sz="2400" dirty="0" smtClean="0">
                <a:solidFill>
                  <a:schemeClr val="accent4">
                    <a:lumMod val="50000"/>
                  </a:schemeClr>
                </a:solidFill>
              </a:rPr>
              <a:t>ttendance</a:t>
            </a:r>
          </a:p>
          <a:p>
            <a:pPr marL="285750" indent="-285750">
              <a:buFont typeface="Arial" panose="020B0604020202020204" pitchFamily="34" charset="0"/>
              <a:buChar char="•"/>
            </a:pPr>
            <a:r>
              <a:rPr lang="en-US" sz="2400" b="1" dirty="0" smtClean="0">
                <a:solidFill>
                  <a:schemeClr val="accent4">
                    <a:lumMod val="50000"/>
                  </a:schemeClr>
                </a:solidFill>
              </a:rPr>
              <a:t>B</a:t>
            </a:r>
            <a:r>
              <a:rPr lang="en-US" sz="2400" dirty="0" smtClean="0">
                <a:solidFill>
                  <a:schemeClr val="accent4">
                    <a:lumMod val="50000"/>
                  </a:schemeClr>
                </a:solidFill>
              </a:rPr>
              <a:t>ehavior</a:t>
            </a:r>
          </a:p>
          <a:p>
            <a:pPr marL="285750" indent="-285750">
              <a:buFont typeface="Arial" panose="020B0604020202020204" pitchFamily="34" charset="0"/>
              <a:buChar char="•"/>
            </a:pPr>
            <a:r>
              <a:rPr lang="en-US" sz="2400" b="1" dirty="0" smtClean="0">
                <a:solidFill>
                  <a:schemeClr val="accent4">
                    <a:lumMod val="50000"/>
                  </a:schemeClr>
                </a:solidFill>
              </a:rPr>
              <a:t>C</a:t>
            </a:r>
            <a:r>
              <a:rPr lang="en-US" sz="2400" dirty="0" smtClean="0">
                <a:solidFill>
                  <a:schemeClr val="accent4">
                    <a:lumMod val="50000"/>
                  </a:schemeClr>
                </a:solidFill>
              </a:rPr>
              <a:t>ourse Performance</a:t>
            </a:r>
            <a:endParaRPr lang="en-US" sz="2400" dirty="0">
              <a:solidFill>
                <a:schemeClr val="accent4">
                  <a:lumMod val="50000"/>
                </a:schemeClr>
              </a:solidFill>
            </a:endParaRPr>
          </a:p>
        </p:txBody>
      </p:sp>
    </p:spTree>
    <p:extLst>
      <p:ext uri="{BB962C8B-B14F-4D97-AF65-F5344CB8AC3E}">
        <p14:creationId xmlns:p14="http://schemas.microsoft.com/office/powerpoint/2010/main" val="254730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342900" indent="-342900">
              <a:buFont typeface="Arial" panose="020B0604020202020204" pitchFamily="34" charset="0"/>
              <a:buChar char="•"/>
            </a:pPr>
            <a:r>
              <a:rPr lang="en-US" u="none" dirty="0" smtClean="0"/>
              <a:t>PDE’s Educator Dashboard integrates a new component to address the Next Steps after a student is identified as at risk</a:t>
            </a:r>
          </a:p>
          <a:p>
            <a:pPr marL="342900" indent="-342900">
              <a:buFont typeface="Arial" panose="020B0604020202020204" pitchFamily="34" charset="0"/>
              <a:buChar char="•"/>
            </a:pPr>
            <a:r>
              <a:rPr lang="en-US" u="none" dirty="0" smtClean="0"/>
              <a:t>PDE’s Educator Dashboard has an Intervention Catalog that is customized by each LEA so it’s representative of local resources</a:t>
            </a:r>
          </a:p>
          <a:p>
            <a:pPr marL="342900" indent="-342900">
              <a:buFont typeface="Arial" panose="020B0604020202020204" pitchFamily="34" charset="0"/>
              <a:buChar char="•"/>
            </a:pPr>
            <a:r>
              <a:rPr lang="en-US" u="none" dirty="0" smtClean="0"/>
              <a:t>PDE’s Intervention </a:t>
            </a:r>
            <a:r>
              <a:rPr lang="en-US" u="none" dirty="0"/>
              <a:t>C</a:t>
            </a:r>
            <a:r>
              <a:rPr lang="en-US" u="none" dirty="0" smtClean="0"/>
              <a:t>atalog is the first state-wide implementation of its kind</a:t>
            </a:r>
            <a:endParaRPr lang="en-US" u="none" dirty="0"/>
          </a:p>
          <a:p>
            <a:pPr marL="342900" indent="-342900">
              <a:buFont typeface="Arial" panose="020B0604020202020204" pitchFamily="34" charset="0"/>
              <a:buChar char="•"/>
            </a:pPr>
            <a:endParaRPr lang="en-US" u="none" dirty="0" smtClean="0"/>
          </a:p>
          <a:p>
            <a:pPr marL="342900" indent="-342900">
              <a:buFont typeface="Arial" panose="020B0604020202020204" pitchFamily="34" charset="0"/>
              <a:buChar char="•"/>
            </a:pPr>
            <a:endParaRPr lang="en-US" u="none" dirty="0"/>
          </a:p>
          <a:p>
            <a:endParaRPr lang="en-US" u="none" dirty="0"/>
          </a:p>
        </p:txBody>
      </p:sp>
      <p:sp>
        <p:nvSpPr>
          <p:cNvPr id="8" name="Title 7"/>
          <p:cNvSpPr>
            <a:spLocks noGrp="1"/>
          </p:cNvSpPr>
          <p:nvPr>
            <p:ph type="title"/>
          </p:nvPr>
        </p:nvSpPr>
        <p:spPr/>
        <p:txBody>
          <a:bodyPr/>
          <a:lstStyle/>
          <a:p>
            <a:r>
              <a:rPr lang="en-US" dirty="0" smtClean="0"/>
              <a:t>PDE Takes the Next Steps</a:t>
            </a:r>
            <a:endParaRPr lang="en-US" dirty="0"/>
          </a:p>
        </p:txBody>
      </p:sp>
      <p:sp>
        <p:nvSpPr>
          <p:cNvPr id="5" name="Slide Number Placeholder 4"/>
          <p:cNvSpPr>
            <a:spLocks noGrp="1"/>
          </p:cNvSpPr>
          <p:nvPr>
            <p:ph type="sldNum" sz="quarter" idx="12"/>
          </p:nvPr>
        </p:nvSpPr>
        <p:spPr/>
        <p:txBody>
          <a:bodyPr/>
          <a:lstStyle/>
          <a:p>
            <a:pPr>
              <a:defRPr/>
            </a:pPr>
            <a:fld id="{A937B756-8CD6-42A2-A8D8-66E820AE9238}" type="slidenum">
              <a:rPr lang="en-US" altLang="en-US" smtClean="0"/>
              <a:pPr>
                <a:defRPr/>
              </a:pPr>
              <a:t>11</a:t>
            </a:fld>
            <a:endParaRPr lang="en-US" alt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998" t="2522" r="3659" b="30624"/>
          <a:stretch/>
        </p:blipFill>
        <p:spPr bwMode="auto">
          <a:xfrm>
            <a:off x="457200" y="4404360"/>
            <a:ext cx="3597481" cy="161544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4"/>
          <a:srcRect t="4074" r="30929" b="62805"/>
          <a:stretch/>
        </p:blipFill>
        <p:spPr>
          <a:xfrm>
            <a:off x="4572000" y="4328160"/>
            <a:ext cx="3721406" cy="169164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6381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3276600" cy="4480560"/>
          </a:xfrm>
        </p:spPr>
        <p:txBody>
          <a:bodyPr/>
          <a:lstStyle/>
          <a:p>
            <a:pPr marL="342900" indent="-342900">
              <a:buFont typeface="Arial" panose="020B0604020202020204" pitchFamily="34" charset="0"/>
              <a:buChar char="•"/>
            </a:pPr>
            <a:r>
              <a:rPr lang="en-US" u="none" dirty="0" smtClean="0"/>
              <a:t>Schools assign students with local interventions specific to his or her need</a:t>
            </a:r>
          </a:p>
          <a:p>
            <a:pPr marL="342900" indent="-342900">
              <a:buFont typeface="Arial" panose="020B0604020202020204" pitchFamily="34" charset="0"/>
              <a:buChar char="•"/>
            </a:pPr>
            <a:r>
              <a:rPr lang="en-US" u="none" dirty="0" smtClean="0"/>
              <a:t>Staff members can track progress and rate the interventions</a:t>
            </a:r>
          </a:p>
          <a:p>
            <a:pPr marL="342900" indent="-342900">
              <a:buFont typeface="Arial" panose="020B0604020202020204" pitchFamily="34" charset="0"/>
              <a:buChar char="•"/>
            </a:pPr>
            <a:r>
              <a:rPr lang="en-US" u="none" dirty="0" smtClean="0"/>
              <a:t>Interventions are categorized by area of need and specialization</a:t>
            </a:r>
            <a:endParaRPr lang="en-US" u="none" dirty="0"/>
          </a:p>
        </p:txBody>
      </p:sp>
      <p:sp>
        <p:nvSpPr>
          <p:cNvPr id="3" name="Title 2"/>
          <p:cNvSpPr>
            <a:spLocks noGrp="1"/>
          </p:cNvSpPr>
          <p:nvPr>
            <p:ph type="title"/>
          </p:nvPr>
        </p:nvSpPr>
        <p:spPr/>
        <p:txBody>
          <a:bodyPr/>
          <a:lstStyle/>
          <a:p>
            <a:r>
              <a:rPr lang="en-US" dirty="0" smtClean="0"/>
              <a:t>Intervention Catalog</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12</a:t>
            </a:fld>
            <a:endParaRPr lang="en-US" alt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733800" y="1524000"/>
            <a:ext cx="5065124" cy="40233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63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The PDE Educator Dashboard puts relevant, real-time data in the hands of educators working with students in the schools and districts</a:t>
            </a:r>
          </a:p>
          <a:p>
            <a:pPr marL="342900" indent="-342900">
              <a:buFont typeface="Arial" panose="020B0604020202020204" pitchFamily="34" charset="0"/>
              <a:buChar char="•"/>
            </a:pPr>
            <a:r>
              <a:rPr lang="en-US" u="none" dirty="0" smtClean="0"/>
              <a:t>Time-saving information will be presented in a single, user-friendly platform to assist educators in making data-based decisions</a:t>
            </a:r>
          </a:p>
          <a:p>
            <a:pPr marL="342900" indent="-342900">
              <a:buFont typeface="Arial" panose="020B0604020202020204" pitchFamily="34" charset="0"/>
              <a:buChar char="•"/>
            </a:pPr>
            <a:r>
              <a:rPr lang="en-US" u="none" dirty="0" smtClean="0"/>
              <a:t>Student success will increase as educators have access to the information in the Dashboard</a:t>
            </a:r>
            <a:endParaRPr lang="en-US" u="none" dirty="0"/>
          </a:p>
        </p:txBody>
      </p:sp>
      <p:sp>
        <p:nvSpPr>
          <p:cNvPr id="3" name="Title 2"/>
          <p:cNvSpPr>
            <a:spLocks noGrp="1"/>
          </p:cNvSpPr>
          <p:nvPr>
            <p:ph type="title"/>
          </p:nvPr>
        </p:nvSpPr>
        <p:spPr/>
        <p:txBody>
          <a:bodyPr/>
          <a:lstStyle/>
          <a:p>
            <a:r>
              <a:rPr lang="en-US" dirty="0" smtClean="0"/>
              <a:t>Benefit to Teachers and Administrators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13</a:t>
            </a:fld>
            <a:endParaRPr lang="en-US" altLang="en-US" dirty="0"/>
          </a:p>
        </p:txBody>
      </p:sp>
      <p:pic>
        <p:nvPicPr>
          <p:cNvPr id="5" name="Picture 4"/>
          <p:cNvPicPr>
            <a:picLocks noChangeAspect="1"/>
          </p:cNvPicPr>
          <p:nvPr/>
        </p:nvPicPr>
        <p:blipFill rotWithShape="1">
          <a:blip r:embed="rId3"/>
          <a:srcRect r="636"/>
          <a:stretch/>
        </p:blipFill>
        <p:spPr>
          <a:xfrm>
            <a:off x="1310489" y="4534067"/>
            <a:ext cx="6690511" cy="133333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541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14</a:t>
            </a:fld>
            <a:endParaRPr lang="en-US" altLang="en-US" dirty="0"/>
          </a:p>
        </p:txBody>
      </p:sp>
      <p:sp>
        <p:nvSpPr>
          <p:cNvPr id="3" name="Title 2"/>
          <p:cNvSpPr>
            <a:spLocks noGrp="1"/>
          </p:cNvSpPr>
          <p:nvPr>
            <p:ph type="title"/>
          </p:nvPr>
        </p:nvSpPr>
        <p:spPr/>
        <p:txBody>
          <a:bodyPr/>
          <a:lstStyle/>
          <a:p>
            <a:r>
              <a:rPr lang="en-US" dirty="0" smtClean="0"/>
              <a:t>Project Overview &amp; Implementation</a:t>
            </a:r>
            <a:endParaRPr lang="en-US" dirty="0"/>
          </a:p>
        </p:txBody>
      </p:sp>
    </p:spTree>
    <p:extLst>
      <p:ext uri="{BB962C8B-B14F-4D97-AF65-F5344CB8AC3E}">
        <p14:creationId xmlns:p14="http://schemas.microsoft.com/office/powerpoint/2010/main" val="2603642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PDE Educator Dashboard Project Timeline</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15</a:t>
            </a:fld>
            <a:endParaRPr lang="en-US" altLang="en-US" dirty="0"/>
          </a:p>
        </p:txBody>
      </p:sp>
      <p:pic>
        <p:nvPicPr>
          <p:cNvPr id="5" name="Picture 4"/>
          <p:cNvPicPr>
            <a:picLocks noChangeAspect="1"/>
          </p:cNvPicPr>
          <p:nvPr/>
        </p:nvPicPr>
        <p:blipFill rotWithShape="1">
          <a:blip r:embed="rId3"/>
          <a:srcRect r="2216"/>
          <a:stretch/>
        </p:blipFill>
        <p:spPr>
          <a:xfrm>
            <a:off x="0" y="1965960"/>
            <a:ext cx="9094221" cy="3383280"/>
          </a:xfrm>
          <a:prstGeom prst="rect">
            <a:avLst/>
          </a:prstGeom>
        </p:spPr>
      </p:pic>
    </p:spTree>
    <p:extLst>
      <p:ext uri="{BB962C8B-B14F-4D97-AF65-F5344CB8AC3E}">
        <p14:creationId xmlns:p14="http://schemas.microsoft.com/office/powerpoint/2010/main" val="1235757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71600" y="2209800"/>
            <a:ext cx="3342010" cy="3200400"/>
          </a:xfrm>
          <a:prstGeom prst="rect">
            <a:avLst/>
          </a:prstGeom>
        </p:spPr>
      </p:pic>
      <p:sp>
        <p:nvSpPr>
          <p:cNvPr id="3" name="Title 2"/>
          <p:cNvSpPr>
            <a:spLocks noGrp="1"/>
          </p:cNvSpPr>
          <p:nvPr>
            <p:ph type="title"/>
          </p:nvPr>
        </p:nvSpPr>
        <p:spPr/>
        <p:txBody>
          <a:bodyPr/>
          <a:lstStyle/>
          <a:p>
            <a:r>
              <a:rPr lang="en-US" dirty="0" smtClean="0"/>
              <a:t>End User Process Map</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16</a:t>
            </a:fld>
            <a:endParaRPr lang="en-US" altLang="en-US" dirty="0"/>
          </a:p>
        </p:txBody>
      </p:sp>
      <p:pic>
        <p:nvPicPr>
          <p:cNvPr id="7" name="Picture 6"/>
          <p:cNvPicPr>
            <a:picLocks noChangeAspect="1"/>
          </p:cNvPicPr>
          <p:nvPr/>
        </p:nvPicPr>
        <p:blipFill rotWithShape="1">
          <a:blip r:embed="rId4"/>
          <a:srcRect b="10655"/>
          <a:stretch/>
        </p:blipFill>
        <p:spPr>
          <a:xfrm>
            <a:off x="5845212" y="3581400"/>
            <a:ext cx="2536788" cy="2194560"/>
          </a:xfrm>
          <a:prstGeom prst="rect">
            <a:avLst/>
          </a:prstGeom>
          <a:ln>
            <a:noFill/>
          </a:ln>
          <a:effectLst>
            <a:outerShdw blurRad="63500" sx="102000" sy="102000" algn="ctr" rotWithShape="0">
              <a:prstClr val="black">
                <a:alpha val="40000"/>
              </a:prstClr>
            </a:outerShdw>
          </a:effectLst>
        </p:spPr>
      </p:pic>
      <p:sp>
        <p:nvSpPr>
          <p:cNvPr id="9" name="Curved Left Arrow 8"/>
          <p:cNvSpPr/>
          <p:nvPr/>
        </p:nvSpPr>
        <p:spPr>
          <a:xfrm rot="16200000">
            <a:off x="2627705" y="493210"/>
            <a:ext cx="871071" cy="2468880"/>
          </a:xfrm>
          <a:prstGeom prst="curvedLef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2514600" y="1600200"/>
            <a:ext cx="1032777" cy="523220"/>
          </a:xfrm>
          <a:prstGeom prst="rect">
            <a:avLst/>
          </a:prstGeom>
          <a:noFill/>
        </p:spPr>
        <p:txBody>
          <a:bodyPr wrap="square" rtlCol="0">
            <a:spAutoFit/>
          </a:bodyPr>
          <a:lstStyle/>
          <a:p>
            <a:pPr algn="ctr"/>
            <a:r>
              <a:rPr lang="en-US" sz="1400" dirty="0" smtClean="0"/>
              <a:t>Web Services</a:t>
            </a:r>
            <a:endParaRPr lang="en-US" sz="1400" dirty="0"/>
          </a:p>
        </p:txBody>
      </p:sp>
      <p:sp>
        <p:nvSpPr>
          <p:cNvPr id="13" name="Down Arrow 12"/>
          <p:cNvSpPr/>
          <p:nvPr/>
        </p:nvSpPr>
        <p:spPr>
          <a:xfrm>
            <a:off x="3886200" y="3276600"/>
            <a:ext cx="457200" cy="762000"/>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4572000" y="4495800"/>
            <a:ext cx="1197012" cy="4572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5020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00600"/>
          </a:xfrm>
        </p:spPr>
        <p:txBody>
          <a:bodyPr/>
          <a:lstStyle/>
          <a:p>
            <a:r>
              <a:rPr lang="en-US" altLang="en-US" u="none" dirty="0"/>
              <a:t>Data submitted by local education agencies (LEAs) to the EWS through PIMS is not at any time owned by PDE.  This data can be deleted from the PIMS data warehouse by the respective LEA without prior notice using a delete utility provided by PDE.</a:t>
            </a:r>
          </a:p>
          <a:p>
            <a:r>
              <a:rPr lang="en-US" altLang="en-US" u="none" dirty="0" smtClean="0"/>
              <a:t>The </a:t>
            </a:r>
            <a:r>
              <a:rPr lang="en-US" altLang="en-US" u="none" dirty="0"/>
              <a:t>confidentiality of the EWS data as well as all other data in PIMS is of the utmost importance to PDE.  Therefore, PDE will not release or disclose personally identifiable student level data regarding students in the public schools of Pennsylvania unless required by law</a:t>
            </a:r>
            <a:r>
              <a:rPr lang="en-US" altLang="en-US" u="none" dirty="0" smtClean="0"/>
              <a:t>.</a:t>
            </a:r>
            <a:endParaRPr lang="en-US" altLang="en-US" u="none" dirty="0"/>
          </a:p>
        </p:txBody>
      </p:sp>
      <p:sp>
        <p:nvSpPr>
          <p:cNvPr id="3" name="Title 2"/>
          <p:cNvSpPr>
            <a:spLocks noGrp="1"/>
          </p:cNvSpPr>
          <p:nvPr>
            <p:ph type="title"/>
          </p:nvPr>
        </p:nvSpPr>
        <p:spPr/>
        <p:txBody>
          <a:bodyPr/>
          <a:lstStyle/>
          <a:p>
            <a:r>
              <a:rPr lang="en-US" dirty="0" smtClean="0"/>
              <a:t>Security Statement</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17</a:t>
            </a:fld>
            <a:endParaRPr lang="en-US" altLang="en-US" dirty="0"/>
          </a:p>
        </p:txBody>
      </p:sp>
    </p:spTree>
    <p:extLst>
      <p:ext uri="{BB962C8B-B14F-4D97-AF65-F5344CB8AC3E}">
        <p14:creationId xmlns:p14="http://schemas.microsoft.com/office/powerpoint/2010/main" val="233993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buFont typeface="Arial" panose="020B0604020202020204" pitchFamily="34" charset="0"/>
              <a:buChar char="•"/>
            </a:pPr>
            <a:r>
              <a:rPr lang="en-US" altLang="en-US" u="none" dirty="0"/>
              <a:t>All EWS data is considered confidential and the Dashboard security is FERPA compliant. The data submitted to the Dashboard is owned and continues to be owned and managed by the local education agency that submitted the </a:t>
            </a:r>
            <a:r>
              <a:rPr lang="en-US" altLang="en-US" u="none" dirty="0" smtClean="0"/>
              <a:t>data</a:t>
            </a:r>
            <a:r>
              <a:rPr lang="en-US" altLang="en-US" u="none" dirty="0"/>
              <a:t>.</a:t>
            </a:r>
          </a:p>
          <a:p>
            <a:pPr marL="342900" lvl="0" indent="-342900">
              <a:buFont typeface="Arial" panose="020B0604020202020204" pitchFamily="34" charset="0"/>
              <a:buChar char="•"/>
            </a:pPr>
            <a:r>
              <a:rPr lang="en-US" altLang="en-US" u="none" dirty="0"/>
              <a:t>PDE, in collaboration with each LEA, is responsible for managing appropriate access to and use of student </a:t>
            </a:r>
            <a:r>
              <a:rPr lang="en-US" altLang="en-US" u="none" dirty="0" smtClean="0"/>
              <a:t>information.</a:t>
            </a:r>
            <a:endParaRPr lang="en-US" altLang="en-US" u="none" dirty="0"/>
          </a:p>
          <a:p>
            <a:pPr marL="342900" lvl="0" indent="-342900">
              <a:buFont typeface="Arial" panose="020B0604020202020204" pitchFamily="34" charset="0"/>
              <a:buChar char="•"/>
            </a:pPr>
            <a:r>
              <a:rPr lang="en-US" altLang="en-US" u="none" dirty="0"/>
              <a:t>Chief School Administrators are responsible for authorizing access to student information at the LEA </a:t>
            </a:r>
            <a:r>
              <a:rPr lang="en-US" altLang="en-US" u="none" dirty="0" smtClean="0"/>
              <a:t>level.</a:t>
            </a:r>
            <a:endParaRPr lang="en-US" altLang="en-US" u="none" dirty="0"/>
          </a:p>
          <a:p>
            <a:r>
              <a:rPr lang="en-US" altLang="en-US" u="none" dirty="0"/>
              <a:t>The Educator Dashboard EWS &amp; Intervention Catalog (IC) passed the commonwealth CA2 security check and has been certified as a secure site.</a:t>
            </a:r>
            <a:endParaRPr lang="en-US" u="none" dirty="0"/>
          </a:p>
        </p:txBody>
      </p:sp>
      <p:sp>
        <p:nvSpPr>
          <p:cNvPr id="3" name="Title 2"/>
          <p:cNvSpPr>
            <a:spLocks noGrp="1"/>
          </p:cNvSpPr>
          <p:nvPr>
            <p:ph type="title"/>
          </p:nvPr>
        </p:nvSpPr>
        <p:spPr/>
        <p:txBody>
          <a:bodyPr/>
          <a:lstStyle/>
          <a:p>
            <a:r>
              <a:rPr lang="en-US" dirty="0"/>
              <a:t>Security </a:t>
            </a:r>
            <a:r>
              <a:rPr lang="en-US" dirty="0" smtClean="0"/>
              <a:t>Statement Cont’d</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18</a:t>
            </a:fld>
            <a:endParaRPr lang="en-US" altLang="en-US" dirty="0"/>
          </a:p>
        </p:txBody>
      </p:sp>
    </p:spTree>
    <p:extLst>
      <p:ext uri="{BB962C8B-B14F-4D97-AF65-F5344CB8AC3E}">
        <p14:creationId xmlns:p14="http://schemas.microsoft.com/office/powerpoint/2010/main" val="144520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Professional Development Pre-Work</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19</a:t>
            </a:fld>
            <a:endParaRPr lang="en-US" altLang="en-US" dirty="0"/>
          </a:p>
        </p:txBody>
      </p:sp>
      <p:pic>
        <p:nvPicPr>
          <p:cNvPr id="6" name="Picture 5"/>
          <p:cNvPicPr>
            <a:picLocks noChangeAspect="1"/>
          </p:cNvPicPr>
          <p:nvPr/>
        </p:nvPicPr>
        <p:blipFill>
          <a:blip r:embed="rId3"/>
          <a:stretch>
            <a:fillRect/>
          </a:stretch>
        </p:blipFill>
        <p:spPr>
          <a:xfrm>
            <a:off x="812131" y="1143000"/>
            <a:ext cx="7646069" cy="4937760"/>
          </a:xfrm>
          <a:prstGeom prst="rect">
            <a:avLst/>
          </a:prstGeom>
        </p:spPr>
      </p:pic>
    </p:spTree>
    <p:extLst>
      <p:ext uri="{BB962C8B-B14F-4D97-AF65-F5344CB8AC3E}">
        <p14:creationId xmlns:p14="http://schemas.microsoft.com/office/powerpoint/2010/main" val="311941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765" y="1330452"/>
            <a:ext cx="8229600" cy="4480560"/>
          </a:xfrm>
        </p:spPr>
        <p:txBody>
          <a:bodyPr/>
          <a:lstStyle/>
          <a:p>
            <a:pPr marL="342900" indent="-342900">
              <a:buFont typeface="Arial" panose="020B0604020202020204" pitchFamily="34" charset="0"/>
              <a:buChar char="•"/>
            </a:pPr>
            <a:r>
              <a:rPr lang="en-US" u="none" dirty="0" smtClean="0"/>
              <a:t>Discuss the </a:t>
            </a:r>
            <a:r>
              <a:rPr lang="en-US" u="none" dirty="0"/>
              <a:t>b</a:t>
            </a:r>
            <a:r>
              <a:rPr lang="en-US" u="none" dirty="0" smtClean="0"/>
              <a:t>enefits of Local Education Agency (LEA) participation in the PDE Educator Dashboard Project</a:t>
            </a:r>
          </a:p>
          <a:p>
            <a:pPr marL="342900" indent="-342900">
              <a:buFont typeface="Arial" panose="020B0604020202020204" pitchFamily="34" charset="0"/>
              <a:buChar char="•"/>
            </a:pPr>
            <a:r>
              <a:rPr lang="en-US" u="none" dirty="0" smtClean="0"/>
              <a:t>Review the high-level project implementation plan</a:t>
            </a:r>
          </a:p>
          <a:p>
            <a:pPr marL="342900" indent="-342900">
              <a:buFont typeface="Arial" panose="020B0604020202020204" pitchFamily="34" charset="0"/>
              <a:buChar char="•"/>
            </a:pPr>
            <a:r>
              <a:rPr lang="en-US" u="none" dirty="0" smtClean="0"/>
              <a:t>Review the training and support available for LEAs</a:t>
            </a:r>
          </a:p>
          <a:p>
            <a:pPr marL="342900" indent="-342900">
              <a:buFont typeface="Arial" panose="020B0604020202020204" pitchFamily="34" charset="0"/>
              <a:buChar char="•"/>
            </a:pPr>
            <a:r>
              <a:rPr lang="en-US" u="none" dirty="0" smtClean="0"/>
              <a:t>Discuss LEA roles and responsibilities</a:t>
            </a:r>
          </a:p>
          <a:p>
            <a:pPr marL="342900" indent="-342900">
              <a:buFont typeface="Arial" panose="020B0604020202020204" pitchFamily="34" charset="0"/>
              <a:buChar char="•"/>
            </a:pPr>
            <a:r>
              <a:rPr lang="en-US" u="none" dirty="0" smtClean="0"/>
              <a:t>Review frequently asked questions (FAQs)</a:t>
            </a:r>
          </a:p>
          <a:p>
            <a:pPr marL="342900" indent="-342900">
              <a:buFont typeface="Arial" panose="020B0604020202020204" pitchFamily="34" charset="0"/>
              <a:buChar char="•"/>
            </a:pPr>
            <a:endParaRPr lang="en-US" u="none" dirty="0" smtClean="0"/>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a:t>
            </a:fld>
            <a:endParaRPr lang="en-US" altLang="en-US" dirty="0"/>
          </a:p>
        </p:txBody>
      </p:sp>
    </p:spTree>
    <p:extLst>
      <p:ext uri="{BB962C8B-B14F-4D97-AF65-F5344CB8AC3E}">
        <p14:creationId xmlns:p14="http://schemas.microsoft.com/office/powerpoint/2010/main" val="316937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Professional Development and Training</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20</a:t>
            </a:fld>
            <a:endParaRPr lang="en-US" altLang="en-US" dirty="0"/>
          </a:p>
        </p:txBody>
      </p:sp>
      <p:pic>
        <p:nvPicPr>
          <p:cNvPr id="2" name="Picture 1"/>
          <p:cNvPicPr>
            <a:picLocks noChangeAspect="1"/>
          </p:cNvPicPr>
          <p:nvPr/>
        </p:nvPicPr>
        <p:blipFill>
          <a:blip r:embed="rId3"/>
          <a:stretch>
            <a:fillRect/>
          </a:stretch>
        </p:blipFill>
        <p:spPr>
          <a:xfrm>
            <a:off x="1624772" y="1143000"/>
            <a:ext cx="5842828" cy="4937760"/>
          </a:xfrm>
          <a:prstGeom prst="rect">
            <a:avLst/>
          </a:prstGeom>
        </p:spPr>
      </p:pic>
    </p:spTree>
    <p:extLst>
      <p:ext uri="{BB962C8B-B14F-4D97-AF65-F5344CB8AC3E}">
        <p14:creationId xmlns:p14="http://schemas.microsoft.com/office/powerpoint/2010/main" val="2755428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Descriptions I</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21</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21079672"/>
              </p:ext>
            </p:extLst>
          </p:nvPr>
        </p:nvGraphicFramePr>
        <p:xfrm>
          <a:off x="457200" y="1371600"/>
          <a:ext cx="8229600" cy="4788535"/>
        </p:xfrm>
        <a:graphic>
          <a:graphicData uri="http://schemas.openxmlformats.org/drawingml/2006/table">
            <a:tbl>
              <a:tblPr firstRow="1" bandRow="1">
                <a:tableStyleId>{5C22544A-7EE6-4342-B048-85BDC9FD1C3A}</a:tableStyleId>
              </a:tblPr>
              <a:tblGrid>
                <a:gridCol w="1524000"/>
                <a:gridCol w="6705600"/>
              </a:tblGrid>
              <a:tr h="370840">
                <a:tc>
                  <a:txBody>
                    <a:bodyPr/>
                    <a:lstStyle/>
                    <a:p>
                      <a:r>
                        <a:rPr lang="en-US" dirty="0" smtClean="0"/>
                        <a:t>Course</a:t>
                      </a:r>
                      <a:endParaRPr lang="en-US" dirty="0"/>
                    </a:p>
                  </a:txBody>
                  <a:tcPr>
                    <a:solidFill>
                      <a:schemeClr val="accent4">
                        <a:lumMod val="50000"/>
                      </a:schemeClr>
                    </a:solidFill>
                  </a:tcPr>
                </a:tc>
                <a:tc>
                  <a:txBody>
                    <a:bodyPr/>
                    <a:lstStyle/>
                    <a:p>
                      <a:r>
                        <a:rPr lang="en-US" dirty="0" smtClean="0"/>
                        <a:t>Description</a:t>
                      </a:r>
                      <a:endParaRPr lang="en-US" dirty="0"/>
                    </a:p>
                  </a:txBody>
                  <a:tcPr>
                    <a:solidFill>
                      <a:schemeClr val="accent4">
                        <a:lumMod val="50000"/>
                      </a:schemeClr>
                    </a:solidFill>
                  </a:tcPr>
                </a:tc>
              </a:tr>
              <a:tr h="370840">
                <a:tc>
                  <a:txBody>
                    <a:bodyPr/>
                    <a:lstStyle/>
                    <a:p>
                      <a:pPr algn="l" fontAlgn="t"/>
                      <a:r>
                        <a:rPr lang="en-US" sz="1800" b="0" i="0" u="none" strike="noStrike" dirty="0">
                          <a:solidFill>
                            <a:srgbClr val="000000"/>
                          </a:solidFill>
                          <a:effectLst/>
                          <a:latin typeface="Calibri" panose="020F0502020204030204" pitchFamily="34" charset="0"/>
                        </a:rPr>
                        <a:t>Course 1: Overview</a:t>
                      </a:r>
                    </a:p>
                  </a:txBody>
                  <a:tcPr marL="9525" marR="9525" marT="9525" marB="0">
                    <a:solidFill>
                      <a:schemeClr val="bg1"/>
                    </a:solidFill>
                  </a:tcPr>
                </a:tc>
                <a:tc>
                  <a:txBody>
                    <a:bodyPr/>
                    <a:lstStyle/>
                    <a:p>
                      <a:pPr algn="l" fontAlgn="t"/>
                      <a:r>
                        <a:rPr lang="en-US" sz="1800" b="0" i="0" u="none" strike="noStrike" dirty="0">
                          <a:solidFill>
                            <a:srgbClr val="000000"/>
                          </a:solidFill>
                          <a:effectLst/>
                          <a:latin typeface="Calibri" panose="020F0502020204030204" pitchFamily="34" charset="0"/>
                        </a:rPr>
                        <a:t>This course will provide participants with an overview of the Educator Dashboard and EWS project.  Participants will understand basics of the research behind the </a:t>
                      </a:r>
                      <a:r>
                        <a:rPr lang="en-US" sz="1800" b="0" i="0" u="none" strike="noStrike" dirty="0" smtClean="0">
                          <a:solidFill>
                            <a:srgbClr val="000000"/>
                          </a:solidFill>
                          <a:effectLst/>
                          <a:latin typeface="Calibri" panose="020F0502020204030204" pitchFamily="34" charset="0"/>
                        </a:rPr>
                        <a:t>Dashboard, </a:t>
                      </a:r>
                      <a:r>
                        <a:rPr lang="en-US" sz="1800" b="0" i="0" u="none" strike="noStrike" dirty="0">
                          <a:solidFill>
                            <a:srgbClr val="000000"/>
                          </a:solidFill>
                          <a:effectLst/>
                          <a:latin typeface="Calibri" panose="020F0502020204030204" pitchFamily="34" charset="0"/>
                        </a:rPr>
                        <a:t>a high level implementation plan and a brief history of the project.  </a:t>
                      </a:r>
                      <a:endParaRPr lang="en-US" sz="1800" b="0" i="0" u="none" strike="noStrike" dirty="0" smtClean="0">
                        <a:solidFill>
                          <a:srgbClr val="000000"/>
                        </a:solidFill>
                        <a:effectLst/>
                        <a:latin typeface="Calibri" panose="020F0502020204030204" pitchFamily="34" charset="0"/>
                      </a:endParaRPr>
                    </a:p>
                    <a:p>
                      <a:pPr algn="l" fontAlgn="t"/>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r h="370840">
                <a:tc>
                  <a:txBody>
                    <a:bodyPr/>
                    <a:lstStyle/>
                    <a:p>
                      <a:pPr algn="l" fontAlgn="t"/>
                      <a:r>
                        <a:rPr lang="en-US" sz="1800" b="0" i="0" u="none" strike="noStrike" dirty="0">
                          <a:solidFill>
                            <a:srgbClr val="000000"/>
                          </a:solidFill>
                          <a:effectLst/>
                          <a:latin typeface="Calibri" panose="020F0502020204030204" pitchFamily="34" charset="0"/>
                        </a:rPr>
                        <a:t>Course 2: EWS and At Risk Identification</a:t>
                      </a:r>
                    </a:p>
                  </a:txBody>
                  <a:tcPr marL="9525" marR="9525" marT="9525" marB="0">
                    <a:solidFill>
                      <a:schemeClr val="bg1"/>
                    </a:solidFill>
                  </a:tcPr>
                </a:tc>
                <a:tc>
                  <a:txBody>
                    <a:bodyPr/>
                    <a:lstStyle/>
                    <a:p>
                      <a:pPr algn="l" fontAlgn="t"/>
                      <a:r>
                        <a:rPr lang="en-US" sz="1800" b="0" i="0" u="none" strike="noStrike" dirty="0">
                          <a:solidFill>
                            <a:srgbClr val="000000"/>
                          </a:solidFill>
                          <a:effectLst/>
                          <a:latin typeface="Calibri" panose="020F0502020204030204" pitchFamily="34" charset="0"/>
                        </a:rPr>
                        <a:t>This course will provide instruction on navigation of the EWS tab within the </a:t>
                      </a:r>
                      <a:r>
                        <a:rPr lang="en-US" sz="1800" b="0" i="0" u="none" strike="noStrike" dirty="0" smtClean="0">
                          <a:solidFill>
                            <a:srgbClr val="000000"/>
                          </a:solidFill>
                          <a:effectLst/>
                          <a:latin typeface="Calibri" panose="020F0502020204030204" pitchFamily="34" charset="0"/>
                        </a:rPr>
                        <a:t>Dashboard, </a:t>
                      </a:r>
                      <a:r>
                        <a:rPr lang="en-US" sz="1800" b="0" i="0" u="none" strike="noStrike" dirty="0">
                          <a:solidFill>
                            <a:srgbClr val="000000"/>
                          </a:solidFill>
                          <a:effectLst/>
                          <a:latin typeface="Calibri" panose="020F0502020204030204" pitchFamily="34" charset="0"/>
                        </a:rPr>
                        <a:t>understanding the EWS metrics and using the information to identify At Risk students.  Participants will likewise be exposed to a deeper review of the Early Warning research.  This course will be based on current EWS research provided to PDE by Balfanz</a:t>
                      </a:r>
                      <a:r>
                        <a:rPr lang="en-US" sz="1800" b="0" i="0" u="none" strike="noStrike" dirty="0" smtClean="0">
                          <a:solidFill>
                            <a:srgbClr val="000000"/>
                          </a:solidFill>
                          <a:effectLst/>
                          <a:latin typeface="Calibri" panose="020F0502020204030204" pitchFamily="34" charset="0"/>
                        </a:rPr>
                        <a:t>.</a:t>
                      </a:r>
                    </a:p>
                    <a:p>
                      <a:pPr algn="l" fontAlgn="t"/>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r h="370840">
                <a:tc>
                  <a:txBody>
                    <a:bodyPr/>
                    <a:lstStyle/>
                    <a:p>
                      <a:pPr algn="l" fontAlgn="t"/>
                      <a:r>
                        <a:rPr lang="en-US" sz="1800" b="0" i="0" u="none" strike="noStrike" dirty="0">
                          <a:solidFill>
                            <a:srgbClr val="000000"/>
                          </a:solidFill>
                          <a:effectLst/>
                          <a:latin typeface="Calibri" panose="020F0502020204030204" pitchFamily="34" charset="0"/>
                        </a:rPr>
                        <a:t>Course 3: </a:t>
                      </a:r>
                      <a:endParaRPr lang="en-US" sz="1800" b="0" i="0" u="none" strike="noStrike" dirty="0" smtClean="0">
                        <a:solidFill>
                          <a:srgbClr val="000000"/>
                        </a:solidFill>
                        <a:effectLst/>
                        <a:latin typeface="Calibri" panose="020F0502020204030204" pitchFamily="34" charset="0"/>
                      </a:endParaRPr>
                    </a:p>
                    <a:p>
                      <a:pPr algn="l" fontAlgn="t"/>
                      <a:r>
                        <a:rPr lang="en-US" sz="1800" b="0" i="0" u="none" strike="noStrike" dirty="0" smtClean="0">
                          <a:solidFill>
                            <a:srgbClr val="000000"/>
                          </a:solidFill>
                          <a:effectLst/>
                          <a:latin typeface="Calibri" panose="020F0502020204030204" pitchFamily="34" charset="0"/>
                        </a:rPr>
                        <a:t>FERPA</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800" b="0" i="0" u="none" strike="noStrike" dirty="0">
                          <a:solidFill>
                            <a:srgbClr val="000000"/>
                          </a:solidFill>
                          <a:effectLst/>
                          <a:latin typeface="Calibri" panose="020F0502020204030204" pitchFamily="34" charset="0"/>
                        </a:rPr>
                        <a:t>This course will provide participants with a knowledge of the FERPA regulations that protect the security and confidentiality of student data and will furthermore provide guidelines for practical application in day to day experiences. This course will rely on information provide by FPCO and PTAC.</a:t>
                      </a:r>
                    </a:p>
                  </a:txBody>
                  <a:tcPr marL="9525" marR="9525" marT="9525" marB="0">
                    <a:solidFill>
                      <a:schemeClr val="bg1"/>
                    </a:solidFill>
                  </a:tcPr>
                </a:tc>
              </a:tr>
            </a:tbl>
          </a:graphicData>
        </a:graphic>
      </p:graphicFrame>
    </p:spTree>
    <p:extLst>
      <p:ext uri="{BB962C8B-B14F-4D97-AF65-F5344CB8AC3E}">
        <p14:creationId xmlns:p14="http://schemas.microsoft.com/office/powerpoint/2010/main" val="2038776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Descriptions II</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22</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42669542"/>
              </p:ext>
            </p:extLst>
          </p:nvPr>
        </p:nvGraphicFramePr>
        <p:xfrm>
          <a:off x="457200" y="1371600"/>
          <a:ext cx="8229600" cy="4742975"/>
        </p:xfrm>
        <a:graphic>
          <a:graphicData uri="http://schemas.openxmlformats.org/drawingml/2006/table">
            <a:tbl>
              <a:tblPr firstRow="1" bandRow="1">
                <a:tableStyleId>{5C22544A-7EE6-4342-B048-85BDC9FD1C3A}</a:tableStyleId>
              </a:tblPr>
              <a:tblGrid>
                <a:gridCol w="1524000"/>
                <a:gridCol w="6705600"/>
              </a:tblGrid>
              <a:tr h="354712">
                <a:tc>
                  <a:txBody>
                    <a:bodyPr/>
                    <a:lstStyle/>
                    <a:p>
                      <a:r>
                        <a:rPr lang="en-US" dirty="0" smtClean="0"/>
                        <a:t>Course</a:t>
                      </a:r>
                      <a:endParaRPr lang="en-US" dirty="0"/>
                    </a:p>
                  </a:txBody>
                  <a:tcPr>
                    <a:solidFill>
                      <a:schemeClr val="accent4">
                        <a:lumMod val="50000"/>
                      </a:schemeClr>
                    </a:solidFill>
                  </a:tcPr>
                </a:tc>
                <a:tc>
                  <a:txBody>
                    <a:bodyPr/>
                    <a:lstStyle/>
                    <a:p>
                      <a:r>
                        <a:rPr lang="en-US" dirty="0" smtClean="0"/>
                        <a:t>Description</a:t>
                      </a:r>
                      <a:endParaRPr lang="en-US" dirty="0"/>
                    </a:p>
                  </a:txBody>
                  <a:tcPr>
                    <a:solidFill>
                      <a:schemeClr val="accent4">
                        <a:lumMod val="50000"/>
                      </a:schemeClr>
                    </a:solidFill>
                  </a:tcPr>
                </a:tc>
              </a:tr>
              <a:tr h="807338">
                <a:tc>
                  <a:txBody>
                    <a:bodyPr/>
                    <a:lstStyle/>
                    <a:p>
                      <a:pPr algn="l" fontAlgn="t"/>
                      <a:r>
                        <a:rPr lang="en-US" sz="1800" b="0" i="0" u="none" strike="noStrike" dirty="0">
                          <a:solidFill>
                            <a:srgbClr val="000000"/>
                          </a:solidFill>
                          <a:effectLst/>
                          <a:latin typeface="Calibri" panose="020F0502020204030204" pitchFamily="34" charset="0"/>
                        </a:rPr>
                        <a:t>Course 4A: </a:t>
                      </a:r>
                      <a:endParaRPr lang="en-US" sz="1800" b="0" i="0" u="none" strike="noStrike" dirty="0" smtClean="0">
                        <a:solidFill>
                          <a:srgbClr val="000000"/>
                        </a:solidFill>
                        <a:effectLst/>
                        <a:latin typeface="Calibri" panose="020F0502020204030204" pitchFamily="34" charset="0"/>
                      </a:endParaRPr>
                    </a:p>
                    <a:p>
                      <a:pPr algn="l" fontAlgn="t"/>
                      <a:r>
                        <a:rPr lang="en-US" sz="1800" b="0" i="0" u="none" strike="noStrike" dirty="0" smtClean="0">
                          <a:solidFill>
                            <a:srgbClr val="000000"/>
                          </a:solidFill>
                          <a:effectLst/>
                          <a:latin typeface="Calibri" panose="020F0502020204030204" pitchFamily="34" charset="0"/>
                        </a:rPr>
                        <a:t>Staff </a:t>
                      </a:r>
                      <a:r>
                        <a:rPr lang="en-US" sz="1800" b="0" i="0" u="none" strike="noStrike" dirty="0">
                          <a:solidFill>
                            <a:srgbClr val="000000"/>
                          </a:solidFill>
                          <a:effectLst/>
                          <a:latin typeface="Calibri" panose="020F0502020204030204" pitchFamily="34" charset="0"/>
                        </a:rPr>
                        <a:t>Navigation</a:t>
                      </a:r>
                    </a:p>
                  </a:txBody>
                  <a:tcPr marL="9525" marR="9525" marT="9525" marB="0">
                    <a:solidFill>
                      <a:schemeClr val="bg1"/>
                    </a:solidFill>
                  </a:tcPr>
                </a:tc>
                <a:tc>
                  <a:txBody>
                    <a:bodyPr/>
                    <a:lstStyle/>
                    <a:p>
                      <a:pPr algn="l" fontAlgn="t"/>
                      <a:r>
                        <a:rPr lang="en-US" sz="1800" b="0" i="0" u="none" strike="noStrike" dirty="0">
                          <a:solidFill>
                            <a:srgbClr val="000000"/>
                          </a:solidFill>
                          <a:effectLst/>
                          <a:latin typeface="Calibri" panose="020F0502020204030204" pitchFamily="34" charset="0"/>
                        </a:rPr>
                        <a:t>This course instructs on navigation of the </a:t>
                      </a:r>
                      <a:r>
                        <a:rPr lang="en-US" sz="1800" b="0" i="0" u="none" strike="noStrike" dirty="0" smtClean="0">
                          <a:solidFill>
                            <a:srgbClr val="000000"/>
                          </a:solidFill>
                          <a:effectLst/>
                          <a:latin typeface="Calibri" panose="020F0502020204030204" pitchFamily="34" charset="0"/>
                        </a:rPr>
                        <a:t>Dashboard </a:t>
                      </a:r>
                      <a:r>
                        <a:rPr lang="en-US" sz="1800" b="0" i="0" u="none" strike="noStrike" dirty="0">
                          <a:solidFill>
                            <a:srgbClr val="000000"/>
                          </a:solidFill>
                          <a:effectLst/>
                          <a:latin typeface="Calibri" panose="020F0502020204030204" pitchFamily="34" charset="0"/>
                        </a:rPr>
                        <a:t>from the perspective of a Staff member (teacher, counselor, aide, etc</a:t>
                      </a:r>
                      <a:r>
                        <a:rPr lang="en-US" sz="1800" b="0" i="0" u="none" strike="noStrike" dirty="0" smtClean="0">
                          <a:solidFill>
                            <a:srgbClr val="000000"/>
                          </a:solidFill>
                          <a:effectLst/>
                          <a:latin typeface="Calibri" panose="020F0502020204030204" pitchFamily="34" charset="0"/>
                        </a:rPr>
                        <a:t>.)</a:t>
                      </a:r>
                    </a:p>
                    <a:p>
                      <a:pPr algn="l" fontAlgn="t"/>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r h="1073372">
                <a:tc>
                  <a:txBody>
                    <a:bodyPr/>
                    <a:lstStyle/>
                    <a:p>
                      <a:pPr algn="l" fontAlgn="t"/>
                      <a:r>
                        <a:rPr lang="en-US" sz="1800" b="0" i="0" u="none" strike="noStrike" dirty="0">
                          <a:solidFill>
                            <a:srgbClr val="000000"/>
                          </a:solidFill>
                          <a:effectLst/>
                          <a:latin typeface="Calibri" panose="020F0502020204030204" pitchFamily="34" charset="0"/>
                        </a:rPr>
                        <a:t>Course 4B: Administration Navigation</a:t>
                      </a:r>
                    </a:p>
                  </a:txBody>
                  <a:tcPr marL="9525" marR="9525" marT="9525" marB="0">
                    <a:solidFill>
                      <a:schemeClr val="bg1"/>
                    </a:solidFill>
                  </a:tcPr>
                </a:tc>
                <a:tc>
                  <a:txBody>
                    <a:bodyPr/>
                    <a:lstStyle/>
                    <a:p>
                      <a:pPr algn="l" fontAlgn="t"/>
                      <a:r>
                        <a:rPr lang="en-US" sz="1800" b="0" i="0" u="none" strike="noStrike" dirty="0">
                          <a:solidFill>
                            <a:srgbClr val="000000"/>
                          </a:solidFill>
                          <a:effectLst/>
                          <a:latin typeface="Calibri" panose="020F0502020204030204" pitchFamily="34" charset="0"/>
                        </a:rPr>
                        <a:t>This course instructs on navigation of the </a:t>
                      </a:r>
                      <a:r>
                        <a:rPr lang="en-US" sz="1800" b="0" i="0" u="none" strike="noStrike" dirty="0" smtClean="0">
                          <a:solidFill>
                            <a:srgbClr val="000000"/>
                          </a:solidFill>
                          <a:effectLst/>
                          <a:latin typeface="Calibri" panose="020F0502020204030204" pitchFamily="34" charset="0"/>
                        </a:rPr>
                        <a:t>Dashboard </a:t>
                      </a:r>
                      <a:r>
                        <a:rPr lang="en-US" sz="1800" b="0" i="0" u="none" strike="noStrike" dirty="0">
                          <a:solidFill>
                            <a:srgbClr val="000000"/>
                          </a:solidFill>
                          <a:effectLst/>
                          <a:latin typeface="Calibri" panose="020F0502020204030204" pitchFamily="34" charset="0"/>
                        </a:rPr>
                        <a:t>from the perspective of a building or campus administrator.  As a note, this course will also include the Goal Setting component</a:t>
                      </a:r>
                      <a:r>
                        <a:rPr lang="en-US" sz="1800" b="0" i="0" u="none" strike="noStrike" dirty="0" smtClean="0">
                          <a:solidFill>
                            <a:srgbClr val="000000"/>
                          </a:solidFill>
                          <a:effectLst/>
                          <a:latin typeface="Calibri" panose="020F0502020204030204" pitchFamily="34" charset="0"/>
                        </a:rPr>
                        <a:t>.</a:t>
                      </a:r>
                    </a:p>
                    <a:p>
                      <a:pPr algn="l" fontAlgn="t"/>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r h="807338">
                <a:tc>
                  <a:txBody>
                    <a:bodyPr/>
                    <a:lstStyle/>
                    <a:p>
                      <a:pPr algn="l" fontAlgn="t"/>
                      <a:r>
                        <a:rPr lang="en-US" sz="1800" b="0" i="0" u="none" strike="noStrike" dirty="0">
                          <a:solidFill>
                            <a:srgbClr val="000000"/>
                          </a:solidFill>
                          <a:effectLst/>
                          <a:latin typeface="Calibri" panose="020F0502020204030204" pitchFamily="34" charset="0"/>
                        </a:rPr>
                        <a:t>Course 4C: </a:t>
                      </a:r>
                      <a:endParaRPr lang="en-US" sz="1800" b="0" i="0" u="none" strike="noStrike" dirty="0" smtClean="0">
                        <a:solidFill>
                          <a:srgbClr val="000000"/>
                        </a:solidFill>
                        <a:effectLst/>
                        <a:latin typeface="Calibri" panose="020F0502020204030204" pitchFamily="34" charset="0"/>
                      </a:endParaRPr>
                    </a:p>
                    <a:p>
                      <a:pPr algn="l" fontAlgn="t"/>
                      <a:r>
                        <a:rPr lang="en-US" sz="1800" b="0" i="0" u="none" strike="noStrike" dirty="0" smtClean="0">
                          <a:solidFill>
                            <a:srgbClr val="000000"/>
                          </a:solidFill>
                          <a:effectLst/>
                          <a:latin typeface="Calibri" panose="020F0502020204030204" pitchFamily="34" charset="0"/>
                        </a:rPr>
                        <a:t>IC </a:t>
                      </a:r>
                      <a:r>
                        <a:rPr lang="en-US" sz="1800" b="0" i="0" u="none" strike="noStrike" dirty="0">
                          <a:solidFill>
                            <a:srgbClr val="000000"/>
                          </a:solidFill>
                          <a:effectLst/>
                          <a:latin typeface="Calibri" panose="020F0502020204030204" pitchFamily="34" charset="0"/>
                        </a:rPr>
                        <a:t>Coordinator</a:t>
                      </a:r>
                    </a:p>
                  </a:txBody>
                  <a:tcPr marL="9525" marR="9525" marT="9525" marB="0">
                    <a:solidFill>
                      <a:schemeClr val="bg1"/>
                    </a:solidFill>
                  </a:tcPr>
                </a:tc>
                <a:tc>
                  <a:txBody>
                    <a:bodyPr/>
                    <a:lstStyle/>
                    <a:p>
                      <a:pPr algn="l" fontAlgn="t"/>
                      <a:r>
                        <a:rPr lang="en-US" sz="1800" b="0" i="0" u="none" strike="noStrike" dirty="0">
                          <a:solidFill>
                            <a:srgbClr val="000000"/>
                          </a:solidFill>
                          <a:effectLst/>
                          <a:latin typeface="Calibri" panose="020F0502020204030204" pitchFamily="34" charset="0"/>
                        </a:rPr>
                        <a:t>This course instructs on navigation of the </a:t>
                      </a:r>
                      <a:r>
                        <a:rPr lang="en-US" sz="1800" b="0" i="0" u="none" strike="noStrike" dirty="0" smtClean="0">
                          <a:solidFill>
                            <a:srgbClr val="000000"/>
                          </a:solidFill>
                          <a:effectLst/>
                          <a:latin typeface="Calibri" panose="020F0502020204030204" pitchFamily="34" charset="0"/>
                        </a:rPr>
                        <a:t>Dashboard </a:t>
                      </a:r>
                      <a:r>
                        <a:rPr lang="en-US" sz="1800" b="0" i="0" u="none" strike="noStrike" dirty="0">
                          <a:solidFill>
                            <a:srgbClr val="000000"/>
                          </a:solidFill>
                          <a:effectLst/>
                          <a:latin typeface="Calibri" panose="020F0502020204030204" pitchFamily="34" charset="0"/>
                        </a:rPr>
                        <a:t>from the perspective of an IC Coordinator.  </a:t>
                      </a:r>
                      <a:endParaRPr lang="en-US" sz="1800" b="0" i="0" u="none" strike="noStrike" dirty="0" smtClean="0">
                        <a:solidFill>
                          <a:srgbClr val="000000"/>
                        </a:solidFill>
                        <a:effectLst/>
                        <a:latin typeface="Calibri" panose="020F0502020204030204" pitchFamily="34" charset="0"/>
                      </a:endParaRPr>
                    </a:p>
                    <a:p>
                      <a:pPr algn="l" fontAlgn="t"/>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r h="1605440">
                <a:tc>
                  <a:txBody>
                    <a:bodyPr/>
                    <a:lstStyle/>
                    <a:p>
                      <a:pPr algn="l" fontAlgn="t"/>
                      <a:r>
                        <a:rPr lang="en-US" sz="1800" b="0" i="0" u="none" strike="noStrike" dirty="0" smtClean="0">
                          <a:solidFill>
                            <a:srgbClr val="000000"/>
                          </a:solidFill>
                          <a:effectLst/>
                          <a:latin typeface="Calibri" panose="020F0502020204030204" pitchFamily="34" charset="0"/>
                        </a:rPr>
                        <a:t>Course 4D:</a:t>
                      </a:r>
                    </a:p>
                    <a:p>
                      <a:pPr algn="l" fontAlgn="t"/>
                      <a:r>
                        <a:rPr lang="en-US" sz="1800" b="0" i="0" u="none" strike="noStrike" dirty="0" smtClean="0">
                          <a:solidFill>
                            <a:srgbClr val="000000"/>
                          </a:solidFill>
                          <a:effectLst/>
                          <a:latin typeface="Calibri" panose="020F0502020204030204" pitchFamily="34" charset="0"/>
                        </a:rPr>
                        <a:t>Dashboard</a:t>
                      </a:r>
                      <a:r>
                        <a:rPr lang="en-US" sz="1800" b="0" i="0" u="none" strike="noStrike" baseline="0" dirty="0" smtClean="0">
                          <a:solidFill>
                            <a:srgbClr val="000000"/>
                          </a:solidFill>
                          <a:effectLst/>
                          <a:latin typeface="Calibri" panose="020F0502020204030204" pitchFamily="34" charset="0"/>
                        </a:rPr>
                        <a:t> Administrator</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800" b="0" i="0" u="none" strike="noStrike" dirty="0" smtClean="0">
                          <a:solidFill>
                            <a:srgbClr val="000000"/>
                          </a:solidFill>
                          <a:effectLst/>
                          <a:latin typeface="Calibri" panose="020F0502020204030204" pitchFamily="34" charset="0"/>
                        </a:rPr>
                        <a:t>This course covers the administrative functions of the Dashboard, including system disable, photo management, and setting metrics.</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bl>
          </a:graphicData>
        </a:graphic>
      </p:graphicFrame>
    </p:spTree>
    <p:extLst>
      <p:ext uri="{BB962C8B-B14F-4D97-AF65-F5344CB8AC3E}">
        <p14:creationId xmlns:p14="http://schemas.microsoft.com/office/powerpoint/2010/main" val="3934756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Descriptions III</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23</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9049315"/>
              </p:ext>
            </p:extLst>
          </p:nvPr>
        </p:nvGraphicFramePr>
        <p:xfrm>
          <a:off x="457200" y="1371600"/>
          <a:ext cx="8229600" cy="4509135"/>
        </p:xfrm>
        <a:graphic>
          <a:graphicData uri="http://schemas.openxmlformats.org/drawingml/2006/table">
            <a:tbl>
              <a:tblPr firstRow="1" bandRow="1">
                <a:tableStyleId>{5C22544A-7EE6-4342-B048-85BDC9FD1C3A}</a:tableStyleId>
              </a:tblPr>
              <a:tblGrid>
                <a:gridCol w="1524000"/>
                <a:gridCol w="6705600"/>
              </a:tblGrid>
              <a:tr h="354712">
                <a:tc>
                  <a:txBody>
                    <a:bodyPr/>
                    <a:lstStyle/>
                    <a:p>
                      <a:r>
                        <a:rPr lang="en-US" dirty="0" smtClean="0"/>
                        <a:t>Course</a:t>
                      </a:r>
                      <a:endParaRPr lang="en-US" dirty="0"/>
                    </a:p>
                  </a:txBody>
                  <a:tcPr>
                    <a:solidFill>
                      <a:schemeClr val="accent4">
                        <a:lumMod val="50000"/>
                      </a:schemeClr>
                    </a:solidFill>
                  </a:tcPr>
                </a:tc>
                <a:tc>
                  <a:txBody>
                    <a:bodyPr/>
                    <a:lstStyle/>
                    <a:p>
                      <a:r>
                        <a:rPr lang="en-US" dirty="0" smtClean="0"/>
                        <a:t>Description</a:t>
                      </a:r>
                      <a:endParaRPr lang="en-US" dirty="0"/>
                    </a:p>
                  </a:txBody>
                  <a:tcPr>
                    <a:solidFill>
                      <a:schemeClr val="accent4">
                        <a:lumMod val="50000"/>
                      </a:schemeClr>
                    </a:solidFill>
                  </a:tcPr>
                </a:tc>
              </a:tr>
              <a:tr h="807338">
                <a:tc>
                  <a:txBody>
                    <a:bodyPr/>
                    <a:lstStyle/>
                    <a:p>
                      <a:pPr algn="l" fontAlgn="t"/>
                      <a:r>
                        <a:rPr lang="en-US" sz="1800" b="0" i="0" u="none" strike="noStrike" dirty="0" smtClean="0">
                          <a:solidFill>
                            <a:srgbClr val="000000"/>
                          </a:solidFill>
                          <a:effectLst/>
                          <a:latin typeface="Calibri" panose="020F0502020204030204" pitchFamily="34" charset="0"/>
                        </a:rPr>
                        <a:t>Course</a:t>
                      </a:r>
                      <a:r>
                        <a:rPr lang="en-US" sz="1800" b="0" i="0" u="none" strike="noStrike" baseline="0" dirty="0" smtClean="0">
                          <a:solidFill>
                            <a:srgbClr val="000000"/>
                          </a:solidFill>
                          <a:effectLst/>
                          <a:latin typeface="Calibri" panose="020F0502020204030204" pitchFamily="34" charset="0"/>
                        </a:rPr>
                        <a:t> 5A: Create and Manage a Watch List</a:t>
                      </a:r>
                      <a:endParaRPr lang="en-US" sz="1800" b="0" i="0" u="none" strike="noStrike" dirty="0" smtClean="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800" b="0" i="0" u="none" strike="noStrike" dirty="0" smtClean="0">
                          <a:solidFill>
                            <a:srgbClr val="000000"/>
                          </a:solidFill>
                          <a:effectLst/>
                          <a:latin typeface="Calibri" panose="020F0502020204030204" pitchFamily="34" charset="0"/>
                        </a:rPr>
                        <a:t>This course instructs participants on creating Watch Lists within the Dashboard and also provides use case scenarios for creating and using Watch Lists.</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r h="1073372">
                <a:tc>
                  <a:txBody>
                    <a:bodyPr/>
                    <a:lstStyle/>
                    <a:p>
                      <a:pPr algn="l" fontAlgn="t"/>
                      <a:r>
                        <a:rPr lang="en-US" sz="1800" b="0" i="0" u="none" strike="noStrike" dirty="0" smtClean="0">
                          <a:solidFill>
                            <a:srgbClr val="000000"/>
                          </a:solidFill>
                          <a:effectLst/>
                          <a:latin typeface="Calibri" panose="020F0502020204030204" pitchFamily="34" charset="0"/>
                        </a:rPr>
                        <a:t>Course 5B:</a:t>
                      </a:r>
                      <a:r>
                        <a:rPr lang="en-US" sz="1800" b="0" i="0" u="none" strike="noStrike" baseline="0" dirty="0" smtClean="0">
                          <a:solidFill>
                            <a:srgbClr val="000000"/>
                          </a:solidFill>
                          <a:effectLst/>
                          <a:latin typeface="Calibri" panose="020F0502020204030204" pitchFamily="34" charset="0"/>
                        </a:rPr>
                        <a:t> Identify Root Cause</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800" b="0" i="0" u="none" strike="noStrike" dirty="0" smtClean="0">
                          <a:solidFill>
                            <a:srgbClr val="000000"/>
                          </a:solidFill>
                          <a:effectLst/>
                          <a:latin typeface="Calibri" panose="020F0502020204030204" pitchFamily="34" charset="0"/>
                        </a:rPr>
                        <a:t>This course covers the investigative process that leads staff members to discovering the root cause of an At Risk Identification.  Participants will be provided with tools to guide the process.  This course will rely on research by Middle School Matters and other current resources.</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r h="807338">
                <a:tc>
                  <a:txBody>
                    <a:bodyPr/>
                    <a:lstStyle/>
                    <a:p>
                      <a:pPr algn="l" fontAlgn="t"/>
                      <a:r>
                        <a:rPr lang="en-US" sz="1800" b="0" i="0" u="none" strike="noStrike" dirty="0" smtClean="0">
                          <a:solidFill>
                            <a:srgbClr val="000000"/>
                          </a:solidFill>
                          <a:effectLst/>
                          <a:latin typeface="Calibri" panose="020F0502020204030204" pitchFamily="34" charset="0"/>
                        </a:rPr>
                        <a:t>Course 5C: Managing the Intervention Catalog</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800" b="0" i="0" u="none" strike="noStrike" dirty="0" smtClean="0">
                          <a:solidFill>
                            <a:srgbClr val="000000"/>
                          </a:solidFill>
                          <a:effectLst/>
                          <a:latin typeface="Calibri" panose="020F0502020204030204" pitchFamily="34" charset="0"/>
                        </a:rPr>
                        <a:t>While this course will cover the logistics of adding Interventions to the IC through the Dashboard, the course will also relay lessons learned from the ESP study on leveraging community resources and developing relationships. The course instructs on facilitating the aggregation of Intervention resources both within the schools and out in the communities and tagging them appropriately in the IC.</a:t>
                      </a:r>
                    </a:p>
                    <a:p>
                      <a:pPr algn="l" fontAlgn="t"/>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bl>
          </a:graphicData>
        </a:graphic>
      </p:graphicFrame>
    </p:spTree>
    <p:extLst>
      <p:ext uri="{BB962C8B-B14F-4D97-AF65-F5344CB8AC3E}">
        <p14:creationId xmlns:p14="http://schemas.microsoft.com/office/powerpoint/2010/main" val="1254147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Descriptions IV</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24</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1977176"/>
              </p:ext>
            </p:extLst>
          </p:nvPr>
        </p:nvGraphicFramePr>
        <p:xfrm>
          <a:off x="457200" y="1371600"/>
          <a:ext cx="8458200" cy="3407410"/>
        </p:xfrm>
        <a:graphic>
          <a:graphicData uri="http://schemas.openxmlformats.org/drawingml/2006/table">
            <a:tbl>
              <a:tblPr firstRow="1" bandRow="1">
                <a:tableStyleId>{5C22544A-7EE6-4342-B048-85BDC9FD1C3A}</a:tableStyleId>
              </a:tblPr>
              <a:tblGrid>
                <a:gridCol w="1566333"/>
                <a:gridCol w="6891867"/>
              </a:tblGrid>
              <a:tr h="370840">
                <a:tc>
                  <a:txBody>
                    <a:bodyPr/>
                    <a:lstStyle/>
                    <a:p>
                      <a:r>
                        <a:rPr lang="en-US" dirty="0" smtClean="0"/>
                        <a:t>Course</a:t>
                      </a:r>
                      <a:endParaRPr lang="en-US" dirty="0"/>
                    </a:p>
                  </a:txBody>
                  <a:tcPr>
                    <a:solidFill>
                      <a:schemeClr val="accent4">
                        <a:lumMod val="50000"/>
                      </a:schemeClr>
                    </a:solidFill>
                  </a:tcPr>
                </a:tc>
                <a:tc>
                  <a:txBody>
                    <a:bodyPr/>
                    <a:lstStyle/>
                    <a:p>
                      <a:r>
                        <a:rPr lang="en-US" dirty="0" smtClean="0"/>
                        <a:t>Description</a:t>
                      </a:r>
                      <a:endParaRPr lang="en-US" dirty="0"/>
                    </a:p>
                  </a:txBody>
                  <a:tcPr>
                    <a:solidFill>
                      <a:schemeClr val="accent4">
                        <a:lumMod val="50000"/>
                      </a:schemeClr>
                    </a:solidFill>
                  </a:tcPr>
                </a:tc>
              </a:tr>
              <a:tr h="370840">
                <a:tc>
                  <a:txBody>
                    <a:bodyPr/>
                    <a:lstStyle/>
                    <a:p>
                      <a:pPr algn="l" fontAlgn="t"/>
                      <a:r>
                        <a:rPr lang="en-US" sz="1800" b="0" i="0" u="none" strike="noStrike" dirty="0" smtClean="0">
                          <a:solidFill>
                            <a:srgbClr val="000000"/>
                          </a:solidFill>
                          <a:effectLst/>
                          <a:latin typeface="Calibri" panose="020F0502020204030204" pitchFamily="34" charset="0"/>
                        </a:rPr>
                        <a:t>Course 6: Improving Student Achievement</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800" b="0" i="0" u="none" strike="noStrike" dirty="0" smtClean="0">
                          <a:solidFill>
                            <a:srgbClr val="000000"/>
                          </a:solidFill>
                          <a:effectLst/>
                          <a:latin typeface="Calibri" panose="020F0502020204030204" pitchFamily="34" charset="0"/>
                        </a:rPr>
                        <a:t>This course will cover how the functionality of the state and local assessment tabs within the Dashboard.  The course will also instruct participants on how to leverage the data, compare to other student indicators and then provide targeted assistance for that student.</a:t>
                      </a:r>
                    </a:p>
                    <a:p>
                      <a:pPr algn="l" fontAlgn="t"/>
                      <a:endParaRPr lang="en-US" sz="1800" b="0" i="0" u="none" strike="noStrike" dirty="0" smtClean="0">
                        <a:solidFill>
                          <a:srgbClr val="000000"/>
                        </a:solidFill>
                        <a:effectLst/>
                        <a:latin typeface="Calibri" panose="020F0502020204030204" pitchFamily="34" charset="0"/>
                      </a:endParaRPr>
                    </a:p>
                  </a:txBody>
                  <a:tcPr marL="9525" marR="9525" marT="9525" marB="0">
                    <a:solidFill>
                      <a:schemeClr val="bg1"/>
                    </a:solidFill>
                  </a:tcPr>
                </a:tc>
              </a:tr>
              <a:tr h="370840">
                <a:tc>
                  <a:txBody>
                    <a:bodyPr/>
                    <a:lstStyle/>
                    <a:p>
                      <a:pPr algn="l" fontAlgn="t"/>
                      <a:r>
                        <a:rPr lang="en-US" sz="1800" b="0" i="0" u="none" strike="noStrike" dirty="0" smtClean="0">
                          <a:solidFill>
                            <a:srgbClr val="000000"/>
                          </a:solidFill>
                          <a:effectLst/>
                          <a:latin typeface="Calibri" panose="020F0502020204030204" pitchFamily="34" charset="0"/>
                        </a:rPr>
                        <a:t>Course 7: PIMS, Troubleshooting Data Issues and Provisioning Roles and Claim Sets</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800" b="0" i="0" u="none" strike="noStrike" dirty="0" smtClean="0">
                          <a:solidFill>
                            <a:srgbClr val="000000"/>
                          </a:solidFill>
                          <a:effectLst/>
                          <a:latin typeface="Calibri" panose="020F0502020204030204" pitchFamily="34" charset="0"/>
                        </a:rPr>
                        <a:t>This course is geared specifically the to the PIMS Data Steward within each district.  This course will cover the basis of uploading files to PIMS, understanding error and warning files generated by the data loading process and resolving issues with data submissions.  This course will also provide instructions on provisioning roles, managing claim sets and creating cohorts within PIMS. </a:t>
                      </a:r>
                      <a:endParaRPr lang="en-US" sz="1800" b="0" i="0" u="none" strike="noStrike" dirty="0">
                        <a:solidFill>
                          <a:srgbClr val="000000"/>
                        </a:solidFill>
                        <a:effectLst/>
                        <a:latin typeface="Calibri" panose="020F0502020204030204" pitchFamily="34" charset="0"/>
                      </a:endParaRPr>
                    </a:p>
                  </a:txBody>
                  <a:tcPr marL="9525" marR="9525" marT="9525" marB="0">
                    <a:solidFill>
                      <a:schemeClr val="bg1"/>
                    </a:solidFill>
                  </a:tcPr>
                </a:tc>
              </a:tr>
            </a:tbl>
          </a:graphicData>
        </a:graphic>
      </p:graphicFrame>
    </p:spTree>
    <p:extLst>
      <p:ext uri="{BB962C8B-B14F-4D97-AF65-F5344CB8AC3E}">
        <p14:creationId xmlns:p14="http://schemas.microsoft.com/office/powerpoint/2010/main" val="3817571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 the Trainer Model</a:t>
            </a:r>
            <a:endParaRPr lang="en-US" dirty="0"/>
          </a:p>
        </p:txBody>
      </p:sp>
      <p:sp>
        <p:nvSpPr>
          <p:cNvPr id="4" name="Slide Number Placeholder 3"/>
          <p:cNvSpPr>
            <a:spLocks noGrp="1"/>
          </p:cNvSpPr>
          <p:nvPr>
            <p:ph type="sldNum" sz="quarter" idx="12"/>
          </p:nvPr>
        </p:nvSpPr>
        <p:spPr/>
        <p:txBody>
          <a:bodyPr/>
          <a:lstStyle/>
          <a:p>
            <a:fld id="{9FF4DA41-66A1-4489-9499-879D688EB05A}" type="slidenum">
              <a:rPr lang="en-US" altLang="en-US" smtClean="0"/>
              <a:pPr/>
              <a:t>25</a:t>
            </a:fld>
            <a:endParaRPr lang="en-US" altLang="en-US" dirty="0"/>
          </a:p>
        </p:txBody>
      </p:sp>
      <p:graphicFrame>
        <p:nvGraphicFramePr>
          <p:cNvPr id="2" name="Diagram 1"/>
          <p:cNvGraphicFramePr/>
          <p:nvPr>
            <p:extLst>
              <p:ext uri="{D42A27DB-BD31-4B8C-83A1-F6EECF244321}">
                <p14:modId xmlns:p14="http://schemas.microsoft.com/office/powerpoint/2010/main" val="3398176017"/>
              </p:ext>
            </p:extLst>
          </p:nvPr>
        </p:nvGraphicFramePr>
        <p:xfrm>
          <a:off x="17526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292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lstStyle/>
          <a:p>
            <a:r>
              <a:rPr lang="en-US" dirty="0" smtClean="0"/>
              <a:t>PDE is prepared to provide support for the Dashboard:</a:t>
            </a:r>
          </a:p>
          <a:p>
            <a:r>
              <a:rPr lang="en-US" altLang="en-US" u="none" dirty="0"/>
              <a:t>If you are having issues with uploading files to PIMS, PIMS </a:t>
            </a:r>
            <a:r>
              <a:rPr lang="en-US" altLang="en-US" u="none" dirty="0"/>
              <a:t>Help Desk representative, reached by phone at </a:t>
            </a:r>
            <a:r>
              <a:rPr lang="en-US" altLang="en-US" b="1" u="none" dirty="0"/>
              <a:t>1-800-661-2423</a:t>
            </a:r>
            <a:r>
              <a:rPr lang="en-US" altLang="en-US" u="none" dirty="0"/>
              <a:t> or online, accessed through the PDE home page at </a:t>
            </a:r>
            <a:r>
              <a:rPr lang="en-US" altLang="en-US" dirty="0">
                <a:hlinkClick r:id="rId3"/>
              </a:rPr>
              <a:t>http://www.education.state.pa.us</a:t>
            </a:r>
            <a:r>
              <a:rPr lang="en-US" altLang="en-US" dirty="0"/>
              <a:t> </a:t>
            </a:r>
            <a:endParaRPr lang="en-US" altLang="en-US" dirty="0" smtClean="0"/>
          </a:p>
          <a:p>
            <a:r>
              <a:rPr lang="en-US" altLang="en-US" dirty="0" smtClean="0"/>
              <a:t>Accessing help from the PDE Home Page:</a:t>
            </a:r>
            <a:endParaRPr lang="en-US" altLang="en-US" dirty="0"/>
          </a:p>
          <a:p>
            <a:pPr marL="342900" indent="-342900">
              <a:buFont typeface="Arial" panose="020B0604020202020204" pitchFamily="34" charset="0"/>
              <a:buChar char="•"/>
            </a:pPr>
            <a:r>
              <a:rPr lang="en-US" altLang="en-US" u="none" dirty="0"/>
              <a:t>F</a:t>
            </a:r>
            <a:r>
              <a:rPr lang="en-US" altLang="en-US" u="none" dirty="0" smtClean="0"/>
              <a:t>rom </a:t>
            </a:r>
            <a:r>
              <a:rPr lang="en-US" altLang="en-US" u="none" dirty="0"/>
              <a:t>the blue PDE Search bar on the left, </a:t>
            </a:r>
            <a:r>
              <a:rPr lang="en-US" altLang="en-US" u="none" dirty="0" smtClean="0"/>
              <a:t>select “Programs</a:t>
            </a:r>
            <a:r>
              <a:rPr lang="en-US" altLang="en-US" u="none" dirty="0"/>
              <a:t>” </a:t>
            </a:r>
          </a:p>
          <a:p>
            <a:pPr marL="342900" indent="-342900">
              <a:buFont typeface="Arial" panose="020B0604020202020204" pitchFamily="34" charset="0"/>
              <a:buChar char="•"/>
            </a:pPr>
            <a:r>
              <a:rPr lang="en-US" altLang="en-US" u="none" dirty="0"/>
              <a:t>S</a:t>
            </a:r>
            <a:r>
              <a:rPr lang="en-US" altLang="en-US" u="none" dirty="0" smtClean="0"/>
              <a:t>elect </a:t>
            </a:r>
            <a:r>
              <a:rPr lang="en-US" altLang="en-US" u="none" dirty="0"/>
              <a:t>“Programs O – R” </a:t>
            </a:r>
          </a:p>
          <a:p>
            <a:pPr marL="342900" indent="-342900">
              <a:buFont typeface="Arial" panose="020B0604020202020204" pitchFamily="34" charset="0"/>
              <a:buChar char="•"/>
            </a:pPr>
            <a:r>
              <a:rPr lang="en-US" altLang="en-US" u="none" dirty="0"/>
              <a:t>S</a:t>
            </a:r>
            <a:r>
              <a:rPr lang="en-US" altLang="en-US" u="none" dirty="0" smtClean="0"/>
              <a:t>elect </a:t>
            </a:r>
            <a:r>
              <a:rPr lang="en-US" altLang="en-US" u="none" dirty="0"/>
              <a:t>“PIMS” </a:t>
            </a:r>
            <a:endParaRPr lang="en-US" altLang="en-US" u="none" dirty="0" smtClean="0"/>
          </a:p>
          <a:p>
            <a:pPr marL="342900" indent="-342900">
              <a:buFont typeface="Arial" panose="020B0604020202020204" pitchFamily="34" charset="0"/>
              <a:buChar char="•"/>
            </a:pPr>
            <a:r>
              <a:rPr lang="en-US" altLang="en-US" u="none" dirty="0"/>
              <a:t>S</a:t>
            </a:r>
            <a:r>
              <a:rPr lang="en-US" altLang="en-US" u="none" dirty="0" smtClean="0"/>
              <a:t>elect </a:t>
            </a:r>
            <a:r>
              <a:rPr lang="en-US" altLang="en-US" u="none" dirty="0"/>
              <a:t>“PIMS Help” </a:t>
            </a:r>
            <a:endParaRPr lang="en-US" altLang="en-US" u="none" dirty="0" smtClean="0"/>
          </a:p>
          <a:p>
            <a:pPr marL="342900" indent="-342900">
              <a:buFont typeface="Arial" panose="020B0604020202020204" pitchFamily="34" charset="0"/>
              <a:buChar char="•"/>
            </a:pPr>
            <a:r>
              <a:rPr lang="en-US" altLang="en-US" u="none" dirty="0"/>
              <a:t>F</a:t>
            </a:r>
            <a:r>
              <a:rPr lang="en-US" altLang="en-US" u="none" dirty="0" smtClean="0"/>
              <a:t>rom </a:t>
            </a:r>
            <a:r>
              <a:rPr lang="en-US" altLang="en-US" u="none" dirty="0"/>
              <a:t>the body of the text, select “Help Request Form.” </a:t>
            </a:r>
          </a:p>
          <a:p>
            <a:endParaRPr lang="en-US" u="none" dirty="0"/>
          </a:p>
        </p:txBody>
      </p:sp>
      <p:sp>
        <p:nvSpPr>
          <p:cNvPr id="3" name="Title 2"/>
          <p:cNvSpPr>
            <a:spLocks noGrp="1"/>
          </p:cNvSpPr>
          <p:nvPr>
            <p:ph type="title"/>
          </p:nvPr>
        </p:nvSpPr>
        <p:spPr/>
        <p:txBody>
          <a:bodyPr/>
          <a:lstStyle/>
          <a:p>
            <a:r>
              <a:rPr lang="en-US" dirty="0" smtClean="0"/>
              <a:t>Support for the Dashboard</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26</a:t>
            </a:fld>
            <a:endParaRPr lang="en-US" altLang="en-US" dirty="0"/>
          </a:p>
        </p:txBody>
      </p:sp>
    </p:spTree>
    <p:extLst>
      <p:ext uri="{BB962C8B-B14F-4D97-AF65-F5344CB8AC3E}">
        <p14:creationId xmlns:p14="http://schemas.microsoft.com/office/powerpoint/2010/main" val="82369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none" dirty="0" smtClean="0"/>
              <a:t>For questions regarding Dashboard EWS and intervention catalog, please send an email to: </a:t>
            </a:r>
            <a:r>
              <a:rPr lang="en-US" dirty="0" smtClean="0"/>
              <a:t>RA-EDEWSINFO.pa.gov</a:t>
            </a:r>
            <a:r>
              <a:rPr lang="en-US" u="none" dirty="0" smtClean="0"/>
              <a:t> </a:t>
            </a:r>
            <a:endParaRPr lang="en-US" u="none" dirty="0"/>
          </a:p>
        </p:txBody>
      </p:sp>
      <p:sp>
        <p:nvSpPr>
          <p:cNvPr id="3" name="Title 2"/>
          <p:cNvSpPr>
            <a:spLocks noGrp="1"/>
          </p:cNvSpPr>
          <p:nvPr>
            <p:ph type="title"/>
          </p:nvPr>
        </p:nvSpPr>
        <p:spPr/>
        <p:txBody>
          <a:bodyPr/>
          <a:lstStyle/>
          <a:p>
            <a:r>
              <a:rPr lang="en-US" dirty="0"/>
              <a:t>Support for the Dashboard</a:t>
            </a:r>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27</a:t>
            </a:fld>
            <a:endParaRPr lang="en-US" altLang="en-US" dirty="0"/>
          </a:p>
        </p:txBody>
      </p:sp>
    </p:spTree>
    <p:extLst>
      <p:ext uri="{BB962C8B-B14F-4D97-AF65-F5344CB8AC3E}">
        <p14:creationId xmlns:p14="http://schemas.microsoft.com/office/powerpoint/2010/main" val="2153900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28</a:t>
            </a:fld>
            <a:endParaRPr lang="en-US" altLang="en-US" dirty="0"/>
          </a:p>
        </p:txBody>
      </p:sp>
      <p:sp>
        <p:nvSpPr>
          <p:cNvPr id="3" name="Title 2"/>
          <p:cNvSpPr>
            <a:spLocks noGrp="1"/>
          </p:cNvSpPr>
          <p:nvPr>
            <p:ph type="title"/>
          </p:nvPr>
        </p:nvSpPr>
        <p:spPr/>
        <p:txBody>
          <a:bodyPr/>
          <a:lstStyle/>
          <a:p>
            <a:r>
              <a:rPr lang="en-US" dirty="0" smtClean="0"/>
              <a:t>Roles &amp; Responsibilities</a:t>
            </a:r>
            <a:endParaRPr lang="en-US" dirty="0"/>
          </a:p>
        </p:txBody>
      </p:sp>
    </p:spTree>
    <p:extLst>
      <p:ext uri="{BB962C8B-B14F-4D97-AF65-F5344CB8AC3E}">
        <p14:creationId xmlns:p14="http://schemas.microsoft.com/office/powerpoint/2010/main" val="784048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339414397"/>
              </p:ext>
            </p:extLst>
          </p:nvPr>
        </p:nvGraphicFramePr>
        <p:xfrm>
          <a:off x="457200" y="1371600"/>
          <a:ext cx="8229600" cy="3571240"/>
        </p:xfrm>
        <a:graphic>
          <a:graphicData uri="http://schemas.openxmlformats.org/drawingml/2006/table">
            <a:tbl>
              <a:tblPr firstRow="1" bandRow="1">
                <a:tableStyleId>{5C22544A-7EE6-4342-B048-85BDC9FD1C3A}</a:tableStyleId>
              </a:tblPr>
              <a:tblGrid>
                <a:gridCol w="3276600"/>
                <a:gridCol w="4953000"/>
              </a:tblGrid>
              <a:tr h="370840">
                <a:tc>
                  <a:txBody>
                    <a:bodyPr/>
                    <a:lstStyle/>
                    <a:p>
                      <a:r>
                        <a:rPr lang="en-US" dirty="0" smtClean="0"/>
                        <a:t>LEA Role </a:t>
                      </a:r>
                      <a:endParaRPr lang="en-US" dirty="0"/>
                    </a:p>
                  </a:txBody>
                  <a:tcPr>
                    <a:solidFill>
                      <a:schemeClr val="accent4">
                        <a:lumMod val="50000"/>
                      </a:schemeClr>
                    </a:solidFill>
                  </a:tcPr>
                </a:tc>
                <a:tc>
                  <a:txBody>
                    <a:bodyPr/>
                    <a:lstStyle/>
                    <a:p>
                      <a:r>
                        <a:rPr lang="en-US" dirty="0" smtClean="0"/>
                        <a:t>Responsibilities</a:t>
                      </a:r>
                      <a:endParaRPr lang="en-US" dirty="0"/>
                    </a:p>
                  </a:txBody>
                  <a:tcPr>
                    <a:solidFill>
                      <a:schemeClr val="accent4">
                        <a:lumMod val="50000"/>
                      </a:schemeClr>
                    </a:solidFill>
                  </a:tcPr>
                </a:tc>
              </a:tr>
              <a:tr h="370840">
                <a:tc>
                  <a:txBody>
                    <a:bodyPr/>
                    <a:lstStyle/>
                    <a:p>
                      <a:r>
                        <a:rPr lang="en-US" dirty="0" smtClean="0"/>
                        <a:t>LEA Data</a:t>
                      </a:r>
                      <a:r>
                        <a:rPr lang="en-US" baseline="0" dirty="0" smtClean="0"/>
                        <a:t> Steward</a:t>
                      </a:r>
                      <a:endParaRPr lang="en-US" dirty="0"/>
                    </a:p>
                  </a:txBody>
                  <a:tcPr>
                    <a:solidFill>
                      <a:schemeClr val="bg1"/>
                    </a:solidFill>
                  </a:tcPr>
                </a:tc>
                <a:tc>
                  <a:txBody>
                    <a:bodyPr/>
                    <a:lstStyle/>
                    <a:p>
                      <a:pPr marL="285750" indent="-285750">
                        <a:buFont typeface="Arial" panose="020B0604020202020204" pitchFamily="34" charset="0"/>
                        <a:buChar char="•"/>
                      </a:pPr>
                      <a:r>
                        <a:rPr lang="en-US" dirty="0" smtClean="0"/>
                        <a:t>PIMS data submissions</a:t>
                      </a:r>
                    </a:p>
                    <a:p>
                      <a:pPr marL="285750" indent="-285750">
                        <a:buFont typeface="Arial" panose="020B0604020202020204" pitchFamily="34" charset="0"/>
                        <a:buChar char="•"/>
                      </a:pPr>
                      <a:r>
                        <a:rPr lang="en-US" dirty="0" smtClean="0"/>
                        <a:t>Dashboard data</a:t>
                      </a:r>
                      <a:r>
                        <a:rPr lang="en-US" baseline="0" dirty="0" smtClean="0"/>
                        <a:t> submissions</a:t>
                      </a:r>
                    </a:p>
                    <a:p>
                      <a:pPr marL="285750" indent="-285750">
                        <a:buFont typeface="Arial" panose="020B0604020202020204" pitchFamily="34" charset="0"/>
                        <a:buChar char="•"/>
                      </a:pPr>
                      <a:r>
                        <a:rPr lang="en-US" baseline="0" dirty="0" smtClean="0"/>
                        <a:t>Managing PASecureID</a:t>
                      </a:r>
                    </a:p>
                    <a:p>
                      <a:pPr marL="285750" indent="-285750">
                        <a:buFont typeface="Arial" panose="020B0604020202020204" pitchFamily="34" charset="0"/>
                        <a:buChar char="•"/>
                      </a:pPr>
                      <a:r>
                        <a:rPr lang="en-US" baseline="0" dirty="0" smtClean="0"/>
                        <a:t>Troubleshooting errors in the data loading process</a:t>
                      </a:r>
                    </a:p>
                    <a:p>
                      <a:pPr marL="285750" indent="-285750">
                        <a:buFont typeface="Arial" panose="020B0604020202020204" pitchFamily="34" charset="0"/>
                        <a:buChar char="•"/>
                      </a:pPr>
                      <a:r>
                        <a:rPr lang="en-US" baseline="0" dirty="0" smtClean="0"/>
                        <a:t>Providing Level 1 support for system and data issues</a:t>
                      </a:r>
                    </a:p>
                    <a:p>
                      <a:pPr marL="285750" indent="-285750">
                        <a:buFont typeface="Arial" panose="020B0604020202020204" pitchFamily="34" charset="0"/>
                        <a:buChar char="•"/>
                      </a:pPr>
                      <a:r>
                        <a:rPr lang="en-US" baseline="0" dirty="0" smtClean="0"/>
                        <a:t>Manage user roles</a:t>
                      </a:r>
                      <a:endParaRPr lang="en-US" dirty="0" smtClean="0"/>
                    </a:p>
                  </a:txBody>
                  <a:tcPr>
                    <a:solidFill>
                      <a:schemeClr val="bg1"/>
                    </a:solidFill>
                  </a:tcPr>
                </a:tc>
              </a:tr>
              <a:tr h="370840">
                <a:tc>
                  <a:txBody>
                    <a:bodyPr/>
                    <a:lstStyle/>
                    <a:p>
                      <a:r>
                        <a:rPr lang="en-US" dirty="0" smtClean="0"/>
                        <a:t>Dashboard</a:t>
                      </a:r>
                      <a:r>
                        <a:rPr lang="en-US" baseline="0" dirty="0" smtClean="0"/>
                        <a:t> Administrator</a:t>
                      </a:r>
                      <a:endParaRPr lang="en-US" dirty="0"/>
                    </a:p>
                  </a:txBody>
                  <a:tcPr>
                    <a:solidFill>
                      <a:schemeClr val="bg1"/>
                    </a:solidFill>
                  </a:tcPr>
                </a:tc>
                <a:tc>
                  <a:txBody>
                    <a:bodyPr/>
                    <a:lstStyle/>
                    <a:p>
                      <a:pPr marL="285750" indent="-285750">
                        <a:buFont typeface="Arial" panose="020B0604020202020204" pitchFamily="34" charset="0"/>
                        <a:buChar char="•"/>
                      </a:pPr>
                      <a:r>
                        <a:rPr lang="en-US" dirty="0" smtClean="0"/>
                        <a:t>Manage</a:t>
                      </a:r>
                      <a:r>
                        <a:rPr lang="en-US" baseline="0" dirty="0" smtClean="0"/>
                        <a:t> Dashboard admin functions</a:t>
                      </a:r>
                    </a:p>
                    <a:p>
                      <a:pPr marL="285750" indent="-285750">
                        <a:buFont typeface="Arial" panose="020B0604020202020204" pitchFamily="34" charset="0"/>
                        <a:buChar char="•"/>
                      </a:pPr>
                      <a:r>
                        <a:rPr lang="en-US" baseline="0" dirty="0" smtClean="0"/>
                        <a:t>QA data in the Dashboard</a:t>
                      </a:r>
                    </a:p>
                    <a:p>
                      <a:pPr marL="285750" indent="-285750">
                        <a:buFont typeface="Arial" panose="020B0604020202020204" pitchFamily="34" charset="0"/>
                        <a:buChar char="•"/>
                      </a:pPr>
                      <a:r>
                        <a:rPr lang="en-US" baseline="0" dirty="0" smtClean="0"/>
                        <a:t>Provide assistance to LEA users</a:t>
                      </a:r>
                      <a:endParaRPr lang="en-US" dirty="0" smtClean="0"/>
                    </a:p>
                  </a:txBody>
                  <a:tcPr>
                    <a:solidFill>
                      <a:schemeClr val="bg1"/>
                    </a:solidFill>
                  </a:tcPr>
                </a:tc>
              </a:tr>
            </a:tbl>
          </a:graphicData>
        </a:graphic>
      </p:graphicFrame>
      <p:sp>
        <p:nvSpPr>
          <p:cNvPr id="2" name="Title 1"/>
          <p:cNvSpPr>
            <a:spLocks noGrp="1"/>
          </p:cNvSpPr>
          <p:nvPr>
            <p:ph type="title"/>
          </p:nvPr>
        </p:nvSpPr>
        <p:spPr/>
        <p:txBody>
          <a:bodyPr/>
          <a:lstStyle/>
          <a:p>
            <a:r>
              <a:rPr lang="en-US" dirty="0" smtClean="0"/>
              <a:t>LEA Roles &amp; Responsibilities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29</a:t>
            </a:fld>
            <a:endParaRPr lang="en-US" altLang="en-US" dirty="0"/>
          </a:p>
        </p:txBody>
      </p:sp>
    </p:spTree>
    <p:extLst>
      <p:ext uri="{BB962C8B-B14F-4D97-AF65-F5344CB8AC3E}">
        <p14:creationId xmlns:p14="http://schemas.microsoft.com/office/powerpoint/2010/main" val="691242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This is an introductory course.  There are no pre-requisites.</a:t>
            </a:r>
            <a:endParaRPr lang="en-US" dirty="0"/>
          </a:p>
        </p:txBody>
      </p:sp>
      <p:sp>
        <p:nvSpPr>
          <p:cNvPr id="3" name="Title 2"/>
          <p:cNvSpPr>
            <a:spLocks noGrp="1"/>
          </p:cNvSpPr>
          <p:nvPr>
            <p:ph type="title"/>
          </p:nvPr>
        </p:nvSpPr>
        <p:spPr/>
        <p:txBody>
          <a:bodyPr/>
          <a:lstStyle/>
          <a:p>
            <a:r>
              <a:rPr lang="en-US" dirty="0" smtClean="0"/>
              <a:t>Course Pre-Requisites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a:t>
            </a:fld>
            <a:endParaRPr lang="en-US" altLang="en-US" dirty="0"/>
          </a:p>
        </p:txBody>
      </p:sp>
    </p:spTree>
    <p:extLst>
      <p:ext uri="{BB962C8B-B14F-4D97-AF65-F5344CB8AC3E}">
        <p14:creationId xmlns:p14="http://schemas.microsoft.com/office/powerpoint/2010/main" val="2191065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553513659"/>
              </p:ext>
            </p:extLst>
          </p:nvPr>
        </p:nvGraphicFramePr>
        <p:xfrm>
          <a:off x="457200" y="1371600"/>
          <a:ext cx="8229600" cy="4759960"/>
        </p:xfrm>
        <a:graphic>
          <a:graphicData uri="http://schemas.openxmlformats.org/drawingml/2006/table">
            <a:tbl>
              <a:tblPr firstRow="1" bandRow="1">
                <a:tableStyleId>{5C22544A-7EE6-4342-B048-85BDC9FD1C3A}</a:tableStyleId>
              </a:tblPr>
              <a:tblGrid>
                <a:gridCol w="3276600"/>
                <a:gridCol w="4953000"/>
              </a:tblGrid>
              <a:tr h="370840">
                <a:tc>
                  <a:txBody>
                    <a:bodyPr/>
                    <a:lstStyle/>
                    <a:p>
                      <a:r>
                        <a:rPr lang="en-US" dirty="0" smtClean="0"/>
                        <a:t>LEA Role </a:t>
                      </a:r>
                      <a:endParaRPr lang="en-US" dirty="0"/>
                    </a:p>
                  </a:txBody>
                  <a:tcPr>
                    <a:solidFill>
                      <a:schemeClr val="accent4">
                        <a:lumMod val="50000"/>
                      </a:schemeClr>
                    </a:solidFill>
                  </a:tcPr>
                </a:tc>
                <a:tc>
                  <a:txBody>
                    <a:bodyPr/>
                    <a:lstStyle/>
                    <a:p>
                      <a:r>
                        <a:rPr lang="en-US" dirty="0" smtClean="0"/>
                        <a:t>Responsibilities</a:t>
                      </a:r>
                      <a:endParaRPr lang="en-US" dirty="0"/>
                    </a:p>
                  </a:txBody>
                  <a:tcPr>
                    <a:solidFill>
                      <a:schemeClr val="accent4">
                        <a:lumMod val="50000"/>
                      </a:schemeClr>
                    </a:solidFill>
                  </a:tcPr>
                </a:tc>
              </a:tr>
              <a:tr h="370840">
                <a:tc>
                  <a:txBody>
                    <a:bodyPr/>
                    <a:lstStyle/>
                    <a:p>
                      <a:r>
                        <a:rPr lang="en-US" dirty="0" smtClean="0"/>
                        <a:t>LEA</a:t>
                      </a:r>
                      <a:r>
                        <a:rPr lang="en-US" baseline="0" dirty="0" smtClean="0"/>
                        <a:t> and Building Administrators</a:t>
                      </a:r>
                      <a:endParaRPr lang="en-US" dirty="0"/>
                    </a:p>
                  </a:txBody>
                  <a:tcPr>
                    <a:solidFill>
                      <a:schemeClr val="bg1"/>
                    </a:solidFill>
                  </a:tcPr>
                </a:tc>
                <a:tc>
                  <a:txBody>
                    <a:bodyPr/>
                    <a:lstStyle/>
                    <a:p>
                      <a:pPr marL="285750" indent="-285750">
                        <a:buFont typeface="Arial" panose="020B0604020202020204" pitchFamily="34" charset="0"/>
                        <a:buChar char="•"/>
                      </a:pPr>
                      <a:r>
                        <a:rPr lang="en-US" dirty="0" smtClean="0"/>
                        <a:t>Oversee the</a:t>
                      </a:r>
                      <a:r>
                        <a:rPr lang="en-US" baseline="0" dirty="0" smtClean="0"/>
                        <a:t> Dashboard implementation</a:t>
                      </a:r>
                    </a:p>
                    <a:p>
                      <a:pPr marL="285750" indent="-285750">
                        <a:buFont typeface="Arial" panose="020B0604020202020204" pitchFamily="34" charset="0"/>
                        <a:buChar char="•"/>
                      </a:pPr>
                      <a:r>
                        <a:rPr lang="en-US" dirty="0" smtClean="0"/>
                        <a:t>Allow</a:t>
                      </a:r>
                      <a:r>
                        <a:rPr lang="en-US" baseline="0" dirty="0" smtClean="0"/>
                        <a:t> for professional development time for teachers and staff</a:t>
                      </a:r>
                    </a:p>
                    <a:p>
                      <a:pPr marL="285750" indent="-285750">
                        <a:buFont typeface="Arial" panose="020B0604020202020204" pitchFamily="34" charset="0"/>
                        <a:buChar char="•"/>
                      </a:pPr>
                      <a:r>
                        <a:rPr lang="en-US" baseline="0" dirty="0" smtClean="0"/>
                        <a:t>Lead FERPA compliance</a:t>
                      </a:r>
                      <a:endParaRPr lang="en-US" dirty="0" smtClean="0"/>
                    </a:p>
                  </a:txBody>
                  <a:tcPr>
                    <a:solidFill>
                      <a:schemeClr val="bg1"/>
                    </a:solidFill>
                  </a:tcPr>
                </a:tc>
              </a:tr>
              <a:tr h="370840">
                <a:tc>
                  <a:txBody>
                    <a:bodyPr/>
                    <a:lstStyle/>
                    <a:p>
                      <a:r>
                        <a:rPr lang="en-US" dirty="0" smtClean="0"/>
                        <a:t>Intervention</a:t>
                      </a:r>
                      <a:r>
                        <a:rPr lang="en-US" baseline="0" dirty="0" smtClean="0"/>
                        <a:t> Coordinator</a:t>
                      </a:r>
                      <a:endParaRPr lang="en-US" dirty="0"/>
                    </a:p>
                  </a:txBody>
                  <a:tcPr>
                    <a:solidFill>
                      <a:schemeClr val="bg1"/>
                    </a:solidFill>
                  </a:tcPr>
                </a:tc>
                <a:tc>
                  <a:txBody>
                    <a:bodyPr/>
                    <a:lstStyle/>
                    <a:p>
                      <a:pPr marL="285750" indent="-285750">
                        <a:buFont typeface="Arial" panose="020B0604020202020204" pitchFamily="34" charset="0"/>
                        <a:buChar char="•"/>
                      </a:pPr>
                      <a:r>
                        <a:rPr lang="en-US" baseline="0" dirty="0" smtClean="0"/>
                        <a:t>Populate the Intervention Catalog for the LEA</a:t>
                      </a:r>
                    </a:p>
                    <a:p>
                      <a:pPr marL="285750" indent="-285750">
                        <a:buFont typeface="Arial" panose="020B0604020202020204" pitchFamily="34" charset="0"/>
                        <a:buChar char="•"/>
                      </a:pPr>
                      <a:r>
                        <a:rPr lang="en-US" baseline="0" dirty="0" smtClean="0"/>
                        <a:t>Manage the LEA Intervention Catalog</a:t>
                      </a:r>
                    </a:p>
                    <a:p>
                      <a:pPr marL="285750" indent="-285750">
                        <a:buFont typeface="Arial" panose="020B0604020202020204" pitchFamily="34" charset="0"/>
                        <a:buChar char="•"/>
                      </a:pPr>
                      <a:r>
                        <a:rPr lang="en-US" baseline="0" dirty="0" smtClean="0"/>
                        <a:t>Collaborate with staff and administrators to keep the Intervention Catalog current</a:t>
                      </a:r>
                      <a:endParaRPr lang="en-US" dirty="0" smtClean="0"/>
                    </a:p>
                  </a:txBody>
                  <a:tcPr>
                    <a:solidFill>
                      <a:schemeClr val="bg1"/>
                    </a:solidFill>
                  </a:tcPr>
                </a:tc>
              </a:tr>
              <a:tr h="370840">
                <a:tc>
                  <a:txBody>
                    <a:bodyPr/>
                    <a:lstStyle/>
                    <a:p>
                      <a:r>
                        <a:rPr lang="en-US" dirty="0" smtClean="0"/>
                        <a:t>School</a:t>
                      </a:r>
                      <a:r>
                        <a:rPr lang="en-US" baseline="0" dirty="0" smtClean="0"/>
                        <a:t> Board</a:t>
                      </a:r>
                      <a:endParaRPr lang="en-US" dirty="0"/>
                    </a:p>
                  </a:txBody>
                  <a:tcPr>
                    <a:solidFill>
                      <a:schemeClr val="bg1"/>
                    </a:solidFill>
                  </a:tcPr>
                </a:tc>
                <a:tc>
                  <a:txBody>
                    <a:bodyPr/>
                    <a:lstStyle/>
                    <a:p>
                      <a:pPr marL="285750" indent="-285750">
                        <a:buFont typeface="Arial" panose="020B0604020202020204" pitchFamily="34" charset="0"/>
                        <a:buChar char="•"/>
                      </a:pPr>
                      <a:r>
                        <a:rPr lang="en-US" dirty="0" smtClean="0"/>
                        <a:t>Approve</a:t>
                      </a:r>
                      <a:r>
                        <a:rPr lang="en-US" baseline="0" dirty="0" smtClean="0"/>
                        <a:t> participation in the Dashboard implementation</a:t>
                      </a:r>
                    </a:p>
                    <a:p>
                      <a:pPr marL="285750" indent="-285750">
                        <a:buFont typeface="Arial" panose="020B0604020202020204" pitchFamily="34" charset="0"/>
                        <a:buChar char="•"/>
                      </a:pPr>
                      <a:r>
                        <a:rPr lang="en-US" baseline="0" dirty="0" smtClean="0"/>
                        <a:t>Approve resources for the implementation</a:t>
                      </a:r>
                    </a:p>
                    <a:p>
                      <a:pPr marL="285750" indent="-285750">
                        <a:buFont typeface="Arial" panose="020B0604020202020204" pitchFamily="34" charset="0"/>
                        <a:buChar char="•"/>
                      </a:pPr>
                      <a:r>
                        <a:rPr lang="en-US" baseline="0" dirty="0" smtClean="0"/>
                        <a:t>Provide the legal means to develop community partnerships</a:t>
                      </a:r>
                    </a:p>
                    <a:p>
                      <a:pPr marL="285750" indent="-285750">
                        <a:buFont typeface="Arial" panose="020B0604020202020204" pitchFamily="34" charset="0"/>
                        <a:buChar char="•"/>
                      </a:pPr>
                      <a:endParaRPr lang="en-US" dirty="0" smtClean="0"/>
                    </a:p>
                  </a:txBody>
                  <a:tcPr>
                    <a:solidFill>
                      <a:schemeClr val="bg1"/>
                    </a:solidFill>
                  </a:tcPr>
                </a:tc>
              </a:tr>
            </a:tbl>
          </a:graphicData>
        </a:graphic>
      </p:graphicFrame>
      <p:sp>
        <p:nvSpPr>
          <p:cNvPr id="2" name="Title 1"/>
          <p:cNvSpPr>
            <a:spLocks noGrp="1"/>
          </p:cNvSpPr>
          <p:nvPr>
            <p:ph type="title"/>
          </p:nvPr>
        </p:nvSpPr>
        <p:spPr/>
        <p:txBody>
          <a:bodyPr/>
          <a:lstStyle/>
          <a:p>
            <a:r>
              <a:rPr lang="en-US" dirty="0" smtClean="0"/>
              <a:t>LEA Roles &amp; Responsibilities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30</a:t>
            </a:fld>
            <a:endParaRPr lang="en-US" altLang="en-US" dirty="0"/>
          </a:p>
        </p:txBody>
      </p:sp>
    </p:spTree>
    <p:extLst>
      <p:ext uri="{BB962C8B-B14F-4D97-AF65-F5344CB8AC3E}">
        <p14:creationId xmlns:p14="http://schemas.microsoft.com/office/powerpoint/2010/main" val="763999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410215294"/>
              </p:ext>
            </p:extLst>
          </p:nvPr>
        </p:nvGraphicFramePr>
        <p:xfrm>
          <a:off x="457200" y="1371600"/>
          <a:ext cx="8229600" cy="1285240"/>
        </p:xfrm>
        <a:graphic>
          <a:graphicData uri="http://schemas.openxmlformats.org/drawingml/2006/table">
            <a:tbl>
              <a:tblPr firstRow="1" bandRow="1">
                <a:tableStyleId>{5C22544A-7EE6-4342-B048-85BDC9FD1C3A}</a:tableStyleId>
              </a:tblPr>
              <a:tblGrid>
                <a:gridCol w="3200400"/>
                <a:gridCol w="5029200"/>
              </a:tblGrid>
              <a:tr h="370840">
                <a:tc>
                  <a:txBody>
                    <a:bodyPr/>
                    <a:lstStyle/>
                    <a:p>
                      <a:r>
                        <a:rPr lang="en-US" dirty="0" smtClean="0"/>
                        <a:t>IU Roles</a:t>
                      </a:r>
                      <a:endParaRPr lang="en-US" dirty="0"/>
                    </a:p>
                  </a:txBody>
                  <a:tcPr>
                    <a:solidFill>
                      <a:schemeClr val="accent4">
                        <a:lumMod val="50000"/>
                      </a:schemeClr>
                    </a:solidFill>
                  </a:tcPr>
                </a:tc>
                <a:tc>
                  <a:txBody>
                    <a:bodyPr/>
                    <a:lstStyle/>
                    <a:p>
                      <a:r>
                        <a:rPr lang="en-US" dirty="0" smtClean="0"/>
                        <a:t>Responsibilities</a:t>
                      </a:r>
                      <a:endParaRPr lang="en-US" dirty="0"/>
                    </a:p>
                  </a:txBody>
                  <a:tcPr>
                    <a:solidFill>
                      <a:schemeClr val="accent4">
                        <a:lumMod val="50000"/>
                      </a:schemeClr>
                    </a:solidFill>
                  </a:tcPr>
                </a:tc>
              </a:tr>
              <a:tr h="370840">
                <a:tc>
                  <a:txBody>
                    <a:bodyPr/>
                    <a:lstStyle/>
                    <a:p>
                      <a:r>
                        <a:rPr lang="en-US" dirty="0" smtClean="0"/>
                        <a:t>IU</a:t>
                      </a:r>
                      <a:r>
                        <a:rPr lang="en-US" baseline="0" dirty="0" smtClean="0"/>
                        <a:t> Trainers</a:t>
                      </a:r>
                      <a:endParaRPr lang="en-US" dirty="0"/>
                    </a:p>
                  </a:txBody>
                  <a:tcPr>
                    <a:solidFill>
                      <a:schemeClr val="bg1"/>
                    </a:solidFill>
                  </a:tcPr>
                </a:tc>
                <a:tc>
                  <a:txBody>
                    <a:bodyPr/>
                    <a:lstStyle/>
                    <a:p>
                      <a:pPr marL="285750" indent="-285750">
                        <a:buFont typeface="Arial" panose="020B0604020202020204" pitchFamily="34" charset="0"/>
                        <a:buChar char="•"/>
                      </a:pPr>
                      <a:r>
                        <a:rPr lang="en-US" dirty="0" smtClean="0"/>
                        <a:t>Turn key training to the LEAs</a:t>
                      </a:r>
                    </a:p>
                    <a:p>
                      <a:pPr marL="285750" indent="-285750">
                        <a:buFont typeface="Arial" panose="020B0604020202020204" pitchFamily="34" charset="0"/>
                        <a:buChar char="•"/>
                      </a:pPr>
                      <a:r>
                        <a:rPr lang="en-US" dirty="0" smtClean="0"/>
                        <a:t>Provide assistance to the LEA Dashboard Administrators</a:t>
                      </a:r>
                    </a:p>
                  </a:txBody>
                  <a:tcPr>
                    <a:solidFill>
                      <a:schemeClr val="bg1"/>
                    </a:solidFill>
                  </a:tcPr>
                </a:tc>
              </a:tr>
            </a:tbl>
          </a:graphicData>
        </a:graphic>
      </p:graphicFrame>
      <p:sp>
        <p:nvSpPr>
          <p:cNvPr id="2" name="Title 1"/>
          <p:cNvSpPr>
            <a:spLocks noGrp="1"/>
          </p:cNvSpPr>
          <p:nvPr>
            <p:ph type="title"/>
          </p:nvPr>
        </p:nvSpPr>
        <p:spPr/>
        <p:txBody>
          <a:bodyPr/>
          <a:lstStyle/>
          <a:p>
            <a:r>
              <a:rPr lang="en-US" dirty="0" smtClean="0"/>
              <a:t>Intermediate Unit Roles &amp; Responsibilities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31</a:t>
            </a:fld>
            <a:endParaRPr lang="en-US" altLang="en-US" dirty="0"/>
          </a:p>
        </p:txBody>
      </p:sp>
    </p:spTree>
    <p:extLst>
      <p:ext uri="{BB962C8B-B14F-4D97-AF65-F5344CB8AC3E}">
        <p14:creationId xmlns:p14="http://schemas.microsoft.com/office/powerpoint/2010/main" val="3394076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648750755"/>
              </p:ext>
            </p:extLst>
          </p:nvPr>
        </p:nvGraphicFramePr>
        <p:xfrm>
          <a:off x="457200" y="1371600"/>
          <a:ext cx="8229600" cy="1930400"/>
        </p:xfrm>
        <a:graphic>
          <a:graphicData uri="http://schemas.openxmlformats.org/drawingml/2006/table">
            <a:tbl>
              <a:tblPr firstRow="1" bandRow="1">
                <a:tableStyleId>{5C22544A-7EE6-4342-B048-85BDC9FD1C3A}</a:tableStyleId>
              </a:tblPr>
              <a:tblGrid>
                <a:gridCol w="3200400"/>
                <a:gridCol w="5029200"/>
              </a:tblGrid>
              <a:tr h="370840">
                <a:tc>
                  <a:txBody>
                    <a:bodyPr/>
                    <a:lstStyle/>
                    <a:p>
                      <a:r>
                        <a:rPr lang="en-US" dirty="0" smtClean="0"/>
                        <a:t>PDE Role </a:t>
                      </a:r>
                      <a:endParaRPr lang="en-US" dirty="0"/>
                    </a:p>
                  </a:txBody>
                  <a:tcPr>
                    <a:solidFill>
                      <a:schemeClr val="accent4">
                        <a:lumMod val="50000"/>
                      </a:schemeClr>
                    </a:solidFill>
                  </a:tcPr>
                </a:tc>
                <a:tc>
                  <a:txBody>
                    <a:bodyPr/>
                    <a:lstStyle/>
                    <a:p>
                      <a:r>
                        <a:rPr lang="en-US" dirty="0" smtClean="0"/>
                        <a:t>Responsibilities</a:t>
                      </a:r>
                      <a:endParaRPr lang="en-US" dirty="0"/>
                    </a:p>
                  </a:txBody>
                  <a:tcPr>
                    <a:solidFill>
                      <a:schemeClr val="accent4">
                        <a:lumMod val="50000"/>
                      </a:schemeClr>
                    </a:solidFill>
                  </a:tcPr>
                </a:tc>
              </a:tr>
              <a:tr h="370840">
                <a:tc>
                  <a:txBody>
                    <a:bodyPr/>
                    <a:lstStyle/>
                    <a:p>
                      <a:r>
                        <a:rPr lang="en-US" dirty="0" smtClean="0"/>
                        <a:t>PDE Trainers</a:t>
                      </a:r>
                      <a:endParaRPr lang="en-US" dirty="0"/>
                    </a:p>
                  </a:txBody>
                  <a:tcPr>
                    <a:solidFill>
                      <a:schemeClr val="bg1"/>
                    </a:solidFill>
                  </a:tcPr>
                </a:tc>
                <a:tc>
                  <a:txBody>
                    <a:bodyPr/>
                    <a:lstStyle/>
                    <a:p>
                      <a:pPr marL="285750" indent="-285750">
                        <a:buFont typeface="Arial" panose="020B0604020202020204" pitchFamily="34" charset="0"/>
                        <a:buChar char="•"/>
                      </a:pPr>
                      <a:r>
                        <a:rPr lang="en-US" dirty="0" smtClean="0"/>
                        <a:t>Turn key training to the</a:t>
                      </a:r>
                      <a:r>
                        <a:rPr lang="en-US" baseline="0" dirty="0" smtClean="0"/>
                        <a:t> Intermediate Units</a:t>
                      </a:r>
                      <a:endParaRPr lang="en-US" dirty="0" smtClean="0"/>
                    </a:p>
                  </a:txBody>
                  <a:tcPr>
                    <a:solidFill>
                      <a:schemeClr val="bg1"/>
                    </a:solidFill>
                  </a:tcPr>
                </a:tc>
              </a:tr>
              <a:tr h="370840">
                <a:tc>
                  <a:txBody>
                    <a:bodyPr/>
                    <a:lstStyle/>
                    <a:p>
                      <a:r>
                        <a:rPr lang="en-US" dirty="0" smtClean="0"/>
                        <a:t>PDE Onboarding</a:t>
                      </a:r>
                      <a:r>
                        <a:rPr lang="en-US" baseline="0" dirty="0" smtClean="0"/>
                        <a:t> Team</a:t>
                      </a:r>
                      <a:endParaRPr lang="en-US" dirty="0"/>
                    </a:p>
                  </a:txBody>
                  <a:tcPr>
                    <a:solidFill>
                      <a:schemeClr val="bg1"/>
                    </a:solidFill>
                  </a:tcPr>
                </a:tc>
                <a:tc>
                  <a:txBody>
                    <a:bodyPr/>
                    <a:lstStyle/>
                    <a:p>
                      <a:pPr marL="285750" indent="-285750">
                        <a:buFont typeface="Arial" panose="020B0604020202020204" pitchFamily="34" charset="0"/>
                        <a:buChar char="•"/>
                      </a:pPr>
                      <a:r>
                        <a:rPr lang="en-US" dirty="0" smtClean="0"/>
                        <a:t>Assist the LEAs with</a:t>
                      </a:r>
                      <a:r>
                        <a:rPr lang="en-US" baseline="0" dirty="0" smtClean="0"/>
                        <a:t> validating data</a:t>
                      </a:r>
                    </a:p>
                    <a:p>
                      <a:pPr marL="285750" indent="-285750">
                        <a:buFont typeface="Arial" panose="020B0604020202020204" pitchFamily="34" charset="0"/>
                        <a:buChar char="•"/>
                      </a:pPr>
                      <a:r>
                        <a:rPr lang="en-US" baseline="0" dirty="0" smtClean="0"/>
                        <a:t>Collaborate with LEA SIS vendors to understand the LEA User Manual and to create file extracts</a:t>
                      </a:r>
                      <a:endParaRPr lang="en-US" dirty="0" smtClean="0"/>
                    </a:p>
                  </a:txBody>
                  <a:tcPr>
                    <a:solidFill>
                      <a:schemeClr val="bg1"/>
                    </a:solidFill>
                  </a:tcPr>
                </a:tc>
              </a:tr>
            </a:tbl>
          </a:graphicData>
        </a:graphic>
      </p:graphicFrame>
      <p:sp>
        <p:nvSpPr>
          <p:cNvPr id="2" name="Title 1"/>
          <p:cNvSpPr>
            <a:spLocks noGrp="1"/>
          </p:cNvSpPr>
          <p:nvPr>
            <p:ph type="title"/>
          </p:nvPr>
        </p:nvSpPr>
        <p:spPr/>
        <p:txBody>
          <a:bodyPr/>
          <a:lstStyle/>
          <a:p>
            <a:r>
              <a:rPr lang="en-US" dirty="0" smtClean="0"/>
              <a:t>PDE Roles &amp; Responsibilities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32</a:t>
            </a:fld>
            <a:endParaRPr lang="en-US" altLang="en-US" dirty="0"/>
          </a:p>
        </p:txBody>
      </p:sp>
    </p:spTree>
    <p:extLst>
      <p:ext uri="{BB962C8B-B14F-4D97-AF65-F5344CB8AC3E}">
        <p14:creationId xmlns:p14="http://schemas.microsoft.com/office/powerpoint/2010/main" val="2064890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33</a:t>
            </a:fld>
            <a:endParaRPr lang="en-US" altLang="en-US" dirty="0"/>
          </a:p>
        </p:txBody>
      </p:sp>
      <p:sp>
        <p:nvSpPr>
          <p:cNvPr id="5" name="Title 4"/>
          <p:cNvSpPr>
            <a:spLocks noGrp="1"/>
          </p:cNvSpPr>
          <p:nvPr>
            <p:ph type="title"/>
          </p:nvPr>
        </p:nvSpPr>
        <p:spPr/>
        <p:txBody>
          <a:bodyPr/>
          <a:lstStyle/>
          <a:p>
            <a:r>
              <a:rPr lang="en-US" dirty="0" smtClean="0"/>
              <a:t>PDE Educator Dashboard FAQs</a:t>
            </a:r>
            <a:endParaRPr lang="en-US" dirty="0"/>
          </a:p>
        </p:txBody>
      </p:sp>
    </p:spTree>
    <p:extLst>
      <p:ext uri="{BB962C8B-B14F-4D97-AF65-F5344CB8AC3E}">
        <p14:creationId xmlns:p14="http://schemas.microsoft.com/office/powerpoint/2010/main" val="540906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a:t>What does PIMS have to do with the Educator Dashboard and </a:t>
            </a:r>
            <a:r>
              <a:rPr lang="en-US" altLang="en-US" b="1" dirty="0" smtClean="0"/>
              <a:t>EWS?</a:t>
            </a:r>
            <a:endParaRPr lang="en-US" altLang="en-US" dirty="0"/>
          </a:p>
          <a:p>
            <a:r>
              <a:rPr lang="en-US" altLang="en-US" u="none" dirty="0" smtClean="0"/>
              <a:t>The </a:t>
            </a:r>
            <a:r>
              <a:rPr lang="en-US" altLang="en-US" u="none" dirty="0"/>
              <a:t>data displayed on the Dashboard is voluntarily submitted by participating LEAs through PIMS. PIMS provides a familiar data submission process for LEAs to follow and provides for high-quality Dashboard data by applying robust validations to the data during the submission process. </a:t>
            </a:r>
          </a:p>
          <a:p>
            <a:endParaRPr lang="en-US" u="none" dirty="0"/>
          </a:p>
        </p:txBody>
      </p:sp>
      <p:sp>
        <p:nvSpPr>
          <p:cNvPr id="3" name="Title 2"/>
          <p:cNvSpPr>
            <a:spLocks noGrp="1"/>
          </p:cNvSpPr>
          <p:nvPr>
            <p:ph type="title"/>
          </p:nvPr>
        </p:nvSpPr>
        <p:spPr/>
        <p:txBody>
          <a:bodyPr/>
          <a:lstStyle/>
          <a:p>
            <a:r>
              <a:rPr lang="en-US" dirty="0" smtClean="0"/>
              <a:t>PIMS and the Educator Dashboard FAQ</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34</a:t>
            </a:fld>
            <a:endParaRPr lang="en-US" altLang="en-US" dirty="0"/>
          </a:p>
        </p:txBody>
      </p:sp>
    </p:spTree>
    <p:extLst>
      <p:ext uri="{BB962C8B-B14F-4D97-AF65-F5344CB8AC3E}">
        <p14:creationId xmlns:p14="http://schemas.microsoft.com/office/powerpoint/2010/main" val="396537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smtClean="0"/>
              <a:t>How will PDE use the data submitted to PIMS for the Educator Dashboard?</a:t>
            </a:r>
            <a:endParaRPr lang="en-US" altLang="en-US" dirty="0" smtClean="0"/>
          </a:p>
          <a:p>
            <a:r>
              <a:rPr lang="en-US" altLang="en-US" u="none" dirty="0" smtClean="0"/>
              <a:t>Data submitted for use in the Dashboard will not be viewed, used, or reported by PDE in any way. The only use for this data is to power the Dashboard for the participating LEAs. </a:t>
            </a:r>
          </a:p>
          <a:p>
            <a:r>
              <a:rPr lang="en-US" altLang="en-US" u="none" dirty="0"/>
              <a:t> </a:t>
            </a:r>
          </a:p>
        </p:txBody>
      </p:sp>
      <p:sp>
        <p:nvSpPr>
          <p:cNvPr id="3" name="Title 2"/>
          <p:cNvSpPr>
            <a:spLocks noGrp="1"/>
          </p:cNvSpPr>
          <p:nvPr>
            <p:ph type="title"/>
          </p:nvPr>
        </p:nvSpPr>
        <p:spPr/>
        <p:txBody>
          <a:bodyPr/>
          <a:lstStyle/>
          <a:p>
            <a:r>
              <a:rPr lang="en-US" dirty="0" smtClean="0"/>
              <a:t>PDE and Dashboard Data Access FAQ</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35</a:t>
            </a:fld>
            <a:endParaRPr lang="en-US" altLang="en-US" dirty="0"/>
          </a:p>
        </p:txBody>
      </p:sp>
    </p:spTree>
    <p:extLst>
      <p:ext uri="{BB962C8B-B14F-4D97-AF65-F5344CB8AC3E}">
        <p14:creationId xmlns:p14="http://schemas.microsoft.com/office/powerpoint/2010/main" val="3331358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 </a:t>
            </a:r>
            <a:r>
              <a:rPr lang="en-US" altLang="en-US" b="1" dirty="0" smtClean="0"/>
              <a:t>Will </a:t>
            </a:r>
            <a:r>
              <a:rPr lang="en-US" altLang="en-US" b="1" dirty="0"/>
              <a:t>the data submitted for the Educator Dashboard be “mixed” with the “accountability” data in PIMS?</a:t>
            </a:r>
            <a:endParaRPr lang="en-US" altLang="en-US" dirty="0"/>
          </a:p>
          <a:p>
            <a:r>
              <a:rPr lang="en-US" altLang="en-US" u="none" dirty="0"/>
              <a:t>PDE defines Accountability Data or Accountability Submissions as the data submitted and subsequently certified by LEAs that is used for federal and state reporting </a:t>
            </a:r>
            <a:r>
              <a:rPr lang="en-US" altLang="en-US" u="none" dirty="0" smtClean="0"/>
              <a:t>purposes.</a:t>
            </a:r>
          </a:p>
          <a:p>
            <a:r>
              <a:rPr lang="en-US" altLang="en-US" u="none" dirty="0" smtClean="0"/>
              <a:t>The </a:t>
            </a:r>
            <a:r>
              <a:rPr lang="en-US" altLang="en-US" u="none" dirty="0"/>
              <a:t>Dashboard data is voluntarily submitted by LEAs to PIMS and is considered uncertified. This data is intended to be a reflection of the participating LEA </a:t>
            </a:r>
            <a:r>
              <a:rPr lang="en-US" altLang="en-US" u="none" dirty="0" smtClean="0"/>
              <a:t>source system and </a:t>
            </a:r>
            <a:r>
              <a:rPr lang="en-US" altLang="en-US" u="none" dirty="0"/>
              <a:t>may contain data items and values that do not exist or are unavailable in the PIMS accountability submissions. </a:t>
            </a:r>
          </a:p>
          <a:p>
            <a:r>
              <a:rPr lang="en-US" altLang="en-US" u="none" dirty="0"/>
              <a:t>PDE must maintain the integrity of the certified accountability data within PIMS. For this reason the Dashboard data is logically separated within PIMS. </a:t>
            </a:r>
          </a:p>
          <a:p>
            <a:endParaRPr lang="en-US" u="none" dirty="0"/>
          </a:p>
        </p:txBody>
      </p:sp>
      <p:sp>
        <p:nvSpPr>
          <p:cNvPr id="3" name="Title 2"/>
          <p:cNvSpPr>
            <a:spLocks noGrp="1"/>
          </p:cNvSpPr>
          <p:nvPr>
            <p:ph type="title"/>
          </p:nvPr>
        </p:nvSpPr>
        <p:spPr/>
        <p:txBody>
          <a:bodyPr/>
          <a:lstStyle/>
          <a:p>
            <a:r>
              <a:rPr lang="en-US" dirty="0" smtClean="0"/>
              <a:t>PIMS Data and Dashboard Data FAQ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36</a:t>
            </a:fld>
            <a:endParaRPr lang="en-US" altLang="en-US" dirty="0"/>
          </a:p>
        </p:txBody>
      </p:sp>
    </p:spTree>
    <p:extLst>
      <p:ext uri="{BB962C8B-B14F-4D97-AF65-F5344CB8AC3E}">
        <p14:creationId xmlns:p14="http://schemas.microsoft.com/office/powerpoint/2010/main" val="3667284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Data Will be Used in the Dashboard FAQ?</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37</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1888328235"/>
              </p:ext>
            </p:extLst>
          </p:nvPr>
        </p:nvGraphicFramePr>
        <p:xfrm>
          <a:off x="457200" y="1346200"/>
          <a:ext cx="8156449" cy="4597400"/>
        </p:xfrm>
        <a:graphic>
          <a:graphicData uri="http://schemas.openxmlformats.org/drawingml/2006/table">
            <a:tbl>
              <a:tblPr firstRow="1" bandRow="1">
                <a:tableStyleId>{9D7B26C5-4107-4FEC-AEDC-1716B250A1EF}</a:tableStyleId>
              </a:tblPr>
              <a:tblGrid>
                <a:gridCol w="1990765"/>
                <a:gridCol w="3082842"/>
                <a:gridCol w="3082842"/>
              </a:tblGrid>
              <a:tr h="370840">
                <a:tc>
                  <a:txBody>
                    <a:bodyPr/>
                    <a:lstStyle/>
                    <a:p>
                      <a:r>
                        <a:rPr lang="en-US" sz="1400" dirty="0" smtClean="0"/>
                        <a:t>Domain </a:t>
                      </a:r>
                      <a:endParaRPr lang="en-US" sz="1400" b="0" dirty="0">
                        <a:solidFill>
                          <a:schemeClr val="tx1"/>
                        </a:solidFill>
                      </a:endParaRPr>
                    </a:p>
                  </a:txBody>
                  <a:tcPr/>
                </a:tc>
                <a:tc>
                  <a:txBody>
                    <a:bodyPr/>
                    <a:lstStyle/>
                    <a:p>
                      <a:r>
                        <a:rPr lang="en-US" sz="1400" dirty="0" smtClean="0"/>
                        <a:t>Template</a:t>
                      </a:r>
                      <a:endParaRPr lang="en-US" sz="14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Frequency</a:t>
                      </a:r>
                    </a:p>
                    <a:p>
                      <a:endParaRPr lang="en-US" sz="1400" b="0" dirty="0">
                        <a:solidFill>
                          <a:schemeClr val="tx1"/>
                        </a:solidFill>
                      </a:endParaRPr>
                    </a:p>
                  </a:txBody>
                  <a:tcPr/>
                </a:tc>
              </a:tr>
              <a:tr h="370840">
                <a:tc>
                  <a:txBody>
                    <a:bodyPr/>
                    <a:lstStyle/>
                    <a:p>
                      <a:r>
                        <a:rPr lang="en-US" sz="1400" dirty="0" smtClean="0"/>
                        <a:t>Course &amp; Grades</a:t>
                      </a:r>
                      <a:endParaRPr lang="en-US" sz="1400" dirty="0"/>
                    </a:p>
                  </a:txBody>
                  <a:tcPr/>
                </a:tc>
                <a:tc>
                  <a:txBody>
                    <a:bodyPr/>
                    <a:lstStyle/>
                    <a:p>
                      <a:r>
                        <a:rPr lang="en-US" sz="1400" dirty="0" smtClean="0"/>
                        <a:t>Course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Beginning of Year</a:t>
                      </a:r>
                    </a:p>
                  </a:txBody>
                  <a:tcPr/>
                </a:tc>
              </a:tr>
              <a:tr h="370840">
                <a:tc>
                  <a:txBody>
                    <a:bodyPr/>
                    <a:lstStyle/>
                    <a:p>
                      <a:r>
                        <a:rPr lang="en-US" sz="1400" dirty="0" smtClean="0"/>
                        <a:t>Course &amp; Grades</a:t>
                      </a:r>
                      <a:endParaRPr lang="en-US" sz="1400" dirty="0"/>
                    </a:p>
                  </a:txBody>
                  <a:tcPr/>
                </a:tc>
                <a:tc>
                  <a:txBody>
                    <a:bodyPr/>
                    <a:lstStyle/>
                    <a:p>
                      <a:r>
                        <a:rPr lang="en-US" sz="1400" dirty="0" smtClean="0"/>
                        <a:t>Course</a:t>
                      </a:r>
                      <a:r>
                        <a:rPr lang="en-US" sz="1400" baseline="0" dirty="0" smtClean="0"/>
                        <a:t> Instructor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As-Needed</a:t>
                      </a:r>
                    </a:p>
                  </a:txBody>
                  <a:tcPr/>
                </a:tc>
              </a:tr>
              <a:tr h="370840">
                <a:tc>
                  <a:txBody>
                    <a:bodyPr/>
                    <a:lstStyle/>
                    <a:p>
                      <a:r>
                        <a:rPr lang="en-US" sz="1400" dirty="0" smtClean="0"/>
                        <a:t>Course &amp; Grades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Student</a:t>
                      </a:r>
                      <a:r>
                        <a:rPr lang="en-US" sz="1400" baseline="0" dirty="0" smtClean="0"/>
                        <a:t> Class Grade Detail</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Frequently</a:t>
                      </a:r>
                    </a:p>
                  </a:txBody>
                  <a:tcPr/>
                </a:tc>
              </a:tr>
              <a:tr h="370840">
                <a:tc>
                  <a:txBody>
                    <a:bodyPr/>
                    <a:lstStyle/>
                    <a:p>
                      <a:r>
                        <a:rPr lang="en-US" sz="1400" dirty="0" smtClean="0"/>
                        <a:t>Course &amp; Grades</a:t>
                      </a:r>
                      <a:endParaRPr lang="en-US" sz="1400" dirty="0"/>
                    </a:p>
                  </a:txBody>
                  <a:tcPr/>
                </a:tc>
                <a:tc>
                  <a:txBody>
                    <a:bodyPr/>
                    <a:lstStyle/>
                    <a:p>
                      <a:r>
                        <a:rPr lang="en-US" sz="1400" dirty="0" smtClean="0"/>
                        <a:t>Student</a:t>
                      </a:r>
                      <a:r>
                        <a:rPr lang="en-US" sz="1400" baseline="0" dirty="0" smtClean="0"/>
                        <a:t> Course Enrollment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Frequently</a:t>
                      </a:r>
                    </a:p>
                  </a:txBody>
                  <a:tcPr/>
                </a:tc>
              </a:tr>
              <a:tr h="370840">
                <a:tc>
                  <a:txBody>
                    <a:bodyPr/>
                    <a:lstStyle/>
                    <a:p>
                      <a:r>
                        <a:rPr lang="en-US" sz="1400" dirty="0" smtClean="0"/>
                        <a:t>Discipline</a:t>
                      </a:r>
                      <a:endParaRPr lang="en-US" sz="1400" dirty="0"/>
                    </a:p>
                  </a:txBody>
                  <a:tcPr/>
                </a:tc>
                <a:tc>
                  <a:txBody>
                    <a:bodyPr/>
                    <a:lstStyle/>
                    <a:p>
                      <a:r>
                        <a:rPr lang="en-US" sz="1400" dirty="0" smtClean="0"/>
                        <a:t>Incident Offender</a:t>
                      </a:r>
                      <a:r>
                        <a:rPr lang="en-US" sz="1400" baseline="0" dirty="0" smtClean="0"/>
                        <a:t>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Frequently</a:t>
                      </a:r>
                    </a:p>
                  </a:txBody>
                  <a:tcPr/>
                </a:tc>
              </a:tr>
              <a:tr h="370840">
                <a:tc>
                  <a:txBody>
                    <a:bodyPr/>
                    <a:lstStyle/>
                    <a:p>
                      <a:r>
                        <a:rPr lang="en-US" sz="1400" dirty="0" smtClean="0"/>
                        <a:t>Discipline</a:t>
                      </a:r>
                      <a:endParaRPr lang="en-US" sz="1400" dirty="0"/>
                    </a:p>
                  </a:txBody>
                  <a:tcPr/>
                </a:tc>
                <a:tc>
                  <a:txBody>
                    <a:bodyPr/>
                    <a:lstStyle/>
                    <a:p>
                      <a:r>
                        <a:rPr lang="en-US" sz="1400" dirty="0" smtClean="0"/>
                        <a:t>Incident Offender</a:t>
                      </a:r>
                      <a:r>
                        <a:rPr lang="en-US" sz="1400" baseline="0" dirty="0" smtClean="0"/>
                        <a:t> Infraction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Frequently</a:t>
                      </a:r>
                    </a:p>
                  </a:txBody>
                  <a:tcPr/>
                </a:tc>
              </a:tr>
              <a:tr h="370840">
                <a:tc>
                  <a:txBody>
                    <a:bodyPr/>
                    <a:lstStyle/>
                    <a:p>
                      <a:r>
                        <a:rPr lang="en-US" sz="1400" dirty="0" smtClean="0"/>
                        <a:t>Discipline</a:t>
                      </a:r>
                      <a:endParaRPr lang="en-US" sz="1400" dirty="0"/>
                    </a:p>
                  </a:txBody>
                  <a:tcPr/>
                </a:tc>
                <a:tc>
                  <a:txBody>
                    <a:bodyPr/>
                    <a:lstStyle/>
                    <a:p>
                      <a:r>
                        <a:rPr lang="en-US" sz="1400" dirty="0" smtClean="0"/>
                        <a:t>Incident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Frequently</a:t>
                      </a:r>
                    </a:p>
                  </a:txBody>
                  <a:tcPr/>
                </a:tc>
              </a:tr>
              <a:tr h="370840">
                <a:tc>
                  <a:txBody>
                    <a:bodyPr/>
                    <a:lstStyle/>
                    <a:p>
                      <a:r>
                        <a:rPr lang="en-US" sz="1400" dirty="0" smtClean="0"/>
                        <a:t>Discipline</a:t>
                      </a:r>
                      <a:endParaRPr lang="en-US" sz="1400" dirty="0"/>
                    </a:p>
                  </a:txBody>
                  <a:tcPr/>
                </a:tc>
                <a:tc>
                  <a:txBody>
                    <a:bodyPr/>
                    <a:lstStyle/>
                    <a:p>
                      <a:r>
                        <a:rPr lang="en-US" sz="1400" dirty="0" smtClean="0"/>
                        <a:t>Person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Frequently</a:t>
                      </a:r>
                    </a:p>
                  </a:txBody>
                  <a:tcPr/>
                </a:tc>
              </a:tr>
              <a:tr h="370840">
                <a:tc>
                  <a:txBody>
                    <a:bodyPr/>
                    <a:lstStyle/>
                    <a:p>
                      <a:r>
                        <a:rPr lang="en-US" sz="1400" dirty="0" smtClean="0"/>
                        <a:t>Location</a:t>
                      </a:r>
                      <a:endParaRPr lang="en-US" sz="1400" dirty="0"/>
                    </a:p>
                  </a:txBody>
                  <a:tcPr/>
                </a:tc>
                <a:tc>
                  <a:txBody>
                    <a:bodyPr/>
                    <a:lstStyle/>
                    <a:p>
                      <a:r>
                        <a:rPr lang="en-US" sz="1400" dirty="0" smtClean="0"/>
                        <a:t>Location Marking</a:t>
                      </a:r>
                      <a:r>
                        <a:rPr lang="en-US" sz="1400" baseline="0" dirty="0" smtClean="0"/>
                        <a:t> Period</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Beginning of Year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Location</a:t>
                      </a:r>
                    </a:p>
                  </a:txBody>
                  <a:tcPr/>
                </a:tc>
                <a:tc>
                  <a:txBody>
                    <a:bodyPr/>
                    <a:lstStyle/>
                    <a:p>
                      <a:r>
                        <a:rPr lang="en-US" sz="1400" dirty="0" smtClean="0"/>
                        <a:t>Location MP Calendar</a:t>
                      </a:r>
                      <a:r>
                        <a:rPr lang="en-US" sz="1400" baseline="0" dirty="0" smtClean="0"/>
                        <a:t> Date</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Beginning of</a:t>
                      </a:r>
                      <a:r>
                        <a:rPr lang="en-US" sz="1400" baseline="0" dirty="0" smtClean="0"/>
                        <a:t> Year</a:t>
                      </a:r>
                      <a:endParaRPr lang="en-US" sz="1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Staff</a:t>
                      </a:r>
                    </a:p>
                  </a:txBody>
                  <a:tcPr/>
                </a:tc>
                <a:tc>
                  <a:txBody>
                    <a:bodyPr/>
                    <a:lstStyle/>
                    <a:p>
                      <a:r>
                        <a:rPr lang="en-US" sz="1400" dirty="0" smtClean="0"/>
                        <a:t>Staff</a:t>
                      </a:r>
                      <a:r>
                        <a:rPr lang="en-US" sz="1400" baseline="0" dirty="0" smtClean="0"/>
                        <a:t> Assignment</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As-Needed</a:t>
                      </a:r>
                    </a:p>
                  </a:txBody>
                  <a:tcPr/>
                </a:tc>
              </a:tr>
            </a:tbl>
          </a:graphicData>
        </a:graphic>
      </p:graphicFrame>
    </p:spTree>
    <p:extLst>
      <p:ext uri="{BB962C8B-B14F-4D97-AF65-F5344CB8AC3E}">
        <p14:creationId xmlns:p14="http://schemas.microsoft.com/office/powerpoint/2010/main" val="1977578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2000"/>
          </a:xfrm>
        </p:spPr>
        <p:txBody>
          <a:bodyPr/>
          <a:lstStyle/>
          <a:p>
            <a:pPr lvl="0"/>
            <a:r>
              <a:rPr lang="en-US" altLang="en-US" b="1" dirty="0"/>
              <a:t>Will the dashboard work with any student information system?</a:t>
            </a:r>
          </a:p>
          <a:p>
            <a:pPr lvl="0"/>
            <a:r>
              <a:rPr lang="en-US" altLang="en-US" u="none" dirty="0" smtClean="0"/>
              <a:t>Yes, the </a:t>
            </a:r>
            <a:r>
              <a:rPr lang="en-US" altLang="en-US" u="none" dirty="0"/>
              <a:t>Dashboard </a:t>
            </a:r>
            <a:r>
              <a:rPr lang="en-US" altLang="en-US" u="none" dirty="0" smtClean="0"/>
              <a:t>is source system agnostic</a:t>
            </a:r>
            <a:endParaRPr lang="en-US" altLang="en-US" u="none" dirty="0"/>
          </a:p>
          <a:p>
            <a:pPr lvl="0"/>
            <a:r>
              <a:rPr lang="en-US" altLang="en-US" b="1" dirty="0"/>
              <a:t>Will parents be allowed to log into the </a:t>
            </a:r>
            <a:r>
              <a:rPr lang="en-US" altLang="en-US" b="1" dirty="0" smtClean="0"/>
              <a:t>Dashboard</a:t>
            </a:r>
            <a:r>
              <a:rPr lang="en-US" altLang="en-US" b="1" dirty="0"/>
              <a:t>?</a:t>
            </a:r>
          </a:p>
          <a:p>
            <a:pPr lvl="0"/>
            <a:r>
              <a:rPr lang="en-US" altLang="en-US" u="none" dirty="0" smtClean="0"/>
              <a:t>Parents will not have access to the Dashboard.</a:t>
            </a:r>
            <a:endParaRPr lang="en-US" altLang="en-US" u="none" dirty="0"/>
          </a:p>
          <a:p>
            <a:pPr lvl="0"/>
            <a:r>
              <a:rPr lang="en-US" altLang="en-US" b="1" dirty="0" smtClean="0"/>
              <a:t>Is the Dashboard data </a:t>
            </a:r>
            <a:r>
              <a:rPr lang="en-US" altLang="en-US" b="1" dirty="0"/>
              <a:t>restricted by </a:t>
            </a:r>
            <a:r>
              <a:rPr lang="en-US" altLang="en-US" b="1" dirty="0" smtClean="0"/>
              <a:t>user?</a:t>
            </a:r>
            <a:endParaRPr lang="en-US" altLang="en-US" b="1" dirty="0"/>
          </a:p>
          <a:p>
            <a:pPr lvl="0"/>
            <a:r>
              <a:rPr lang="en-US" altLang="en-US" u="none" dirty="0"/>
              <a:t>Dashboard access is restricted by user’s Staff Assignment Code which designates their role in the </a:t>
            </a:r>
            <a:r>
              <a:rPr lang="en-US" altLang="en-US" u="none" dirty="0" smtClean="0"/>
              <a:t>school.</a:t>
            </a:r>
            <a:endParaRPr lang="en-US" altLang="en-US" u="none" dirty="0"/>
          </a:p>
          <a:p>
            <a:pPr lvl="0"/>
            <a:r>
              <a:rPr lang="en-US" altLang="en-US" u="none" dirty="0"/>
              <a:t>This assignment code is very familiar to LEAs, a Principal can see all students within a school but a teacher can only view the students they </a:t>
            </a:r>
            <a:r>
              <a:rPr lang="en-US" altLang="en-US" u="none" dirty="0" smtClean="0"/>
              <a:t>teach.</a:t>
            </a:r>
            <a:endParaRPr lang="en-US" altLang="en-US" u="none" dirty="0"/>
          </a:p>
          <a:p>
            <a:endParaRPr lang="en-US" dirty="0"/>
          </a:p>
        </p:txBody>
      </p:sp>
      <p:sp>
        <p:nvSpPr>
          <p:cNvPr id="3" name="Title 2"/>
          <p:cNvSpPr>
            <a:spLocks noGrp="1"/>
          </p:cNvSpPr>
          <p:nvPr>
            <p:ph type="title"/>
          </p:nvPr>
        </p:nvSpPr>
        <p:spPr/>
        <p:txBody>
          <a:bodyPr/>
          <a:lstStyle/>
          <a:p>
            <a:r>
              <a:rPr lang="en-US" dirty="0" smtClean="0"/>
              <a:t>General FAQs I</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38</a:t>
            </a:fld>
            <a:endParaRPr lang="en-US" altLang="en-US" dirty="0"/>
          </a:p>
        </p:txBody>
      </p:sp>
    </p:spTree>
    <p:extLst>
      <p:ext uri="{BB962C8B-B14F-4D97-AF65-F5344CB8AC3E}">
        <p14:creationId xmlns:p14="http://schemas.microsoft.com/office/powerpoint/2010/main" val="3521908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a:t>Is there a cost involved</a:t>
            </a:r>
            <a:r>
              <a:rPr lang="en-US" altLang="en-US" b="1" dirty="0" smtClean="0"/>
              <a:t>?</a:t>
            </a:r>
          </a:p>
          <a:p>
            <a:r>
              <a:rPr lang="en-US" altLang="en-US" u="none" dirty="0" smtClean="0"/>
              <a:t>There is no cost to the district.  This is a free tool.</a:t>
            </a:r>
            <a:endParaRPr lang="en-US" altLang="en-US" u="none" dirty="0"/>
          </a:p>
          <a:p>
            <a:r>
              <a:rPr lang="en-US" altLang="en-US" b="1" dirty="0" smtClean="0"/>
              <a:t>What </a:t>
            </a:r>
            <a:r>
              <a:rPr lang="en-US" altLang="en-US" b="1" dirty="0"/>
              <a:t>does a district need to have in place for use? </a:t>
            </a:r>
            <a:endParaRPr lang="en-US" altLang="en-US" b="1" dirty="0" smtClean="0"/>
          </a:p>
          <a:p>
            <a:r>
              <a:rPr lang="en-US" altLang="en-US" u="none" dirty="0" smtClean="0"/>
              <a:t>If the LEA is able to prepare PIMS data submissions and can support the roles and responsibilities outlined in this presentation, then the LEA is ready for implementation.</a:t>
            </a:r>
            <a:endParaRPr lang="en-US" altLang="en-US" u="none" dirty="0"/>
          </a:p>
          <a:p>
            <a:r>
              <a:rPr lang="en-US" altLang="en-US" b="1" dirty="0"/>
              <a:t>What is the timeline for implementation? </a:t>
            </a:r>
            <a:endParaRPr lang="en-US" altLang="en-US" b="1" dirty="0" smtClean="0"/>
          </a:p>
          <a:p>
            <a:r>
              <a:rPr lang="en-US" altLang="en-US" u="none" dirty="0"/>
              <a:t>The data team should plan for a </a:t>
            </a:r>
            <a:r>
              <a:rPr lang="en-US" altLang="en-US" u="none" dirty="0" smtClean="0"/>
              <a:t>six-week </a:t>
            </a:r>
            <a:r>
              <a:rPr lang="en-US" altLang="en-US" u="none" dirty="0"/>
              <a:t>window to upload templates, perform User Acceptance Test and check for data accuracy prior to Staff trainings</a:t>
            </a:r>
            <a:r>
              <a:rPr lang="en-US" altLang="en-US" u="none" dirty="0" smtClean="0"/>
              <a:t>.</a:t>
            </a:r>
            <a:endParaRPr lang="en-US" altLang="en-US" u="none" dirty="0"/>
          </a:p>
        </p:txBody>
      </p:sp>
      <p:sp>
        <p:nvSpPr>
          <p:cNvPr id="3" name="Title 2"/>
          <p:cNvSpPr>
            <a:spLocks noGrp="1"/>
          </p:cNvSpPr>
          <p:nvPr>
            <p:ph type="title"/>
          </p:nvPr>
        </p:nvSpPr>
        <p:spPr/>
        <p:txBody>
          <a:bodyPr/>
          <a:lstStyle/>
          <a:p>
            <a:r>
              <a:rPr lang="en-US" dirty="0" smtClean="0"/>
              <a:t>General FAQs II</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39</a:t>
            </a:fld>
            <a:endParaRPr lang="en-US" altLang="en-US" dirty="0"/>
          </a:p>
        </p:txBody>
      </p:sp>
    </p:spTree>
    <p:extLst>
      <p:ext uri="{BB962C8B-B14F-4D97-AF65-F5344CB8AC3E}">
        <p14:creationId xmlns:p14="http://schemas.microsoft.com/office/powerpoint/2010/main" val="3331486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u="none" dirty="0" smtClean="0"/>
              <a:t>Participants will be able to:</a:t>
            </a:r>
          </a:p>
          <a:p>
            <a:pPr marL="342900" indent="-342900">
              <a:buFont typeface="Arial" panose="020B0604020202020204" pitchFamily="34" charset="0"/>
              <a:buChar char="•"/>
              <a:defRPr/>
            </a:pPr>
            <a:r>
              <a:rPr lang="en-US" u="none" dirty="0" smtClean="0"/>
              <a:t>Identify the benefits of LEA participation in the project</a:t>
            </a:r>
          </a:p>
          <a:p>
            <a:pPr marL="342900" indent="-342900">
              <a:buFont typeface="Arial" panose="020B0604020202020204" pitchFamily="34" charset="0"/>
              <a:buChar char="•"/>
              <a:defRPr/>
            </a:pPr>
            <a:r>
              <a:rPr lang="en-US" u="none" dirty="0" smtClean="0"/>
              <a:t>Summarize the implementation plan</a:t>
            </a:r>
          </a:p>
          <a:p>
            <a:pPr marL="342900" indent="-342900">
              <a:buFont typeface="Arial" panose="020B0604020202020204" pitchFamily="34" charset="0"/>
              <a:buChar char="•"/>
              <a:defRPr/>
            </a:pPr>
            <a:r>
              <a:rPr lang="en-US" u="none" dirty="0" smtClean="0"/>
              <a:t>Articulate the training and support that will be available to Dashboard participants</a:t>
            </a:r>
          </a:p>
          <a:p>
            <a:pPr marL="342900" indent="-342900">
              <a:buFont typeface="Arial" panose="020B0604020202020204" pitchFamily="34" charset="0"/>
              <a:buChar char="•"/>
              <a:defRPr/>
            </a:pPr>
            <a:r>
              <a:rPr lang="en-US" u="none" dirty="0" smtClean="0"/>
              <a:t>Identify the roles and responsibilities for the LEA, Intermediate Unit (IU) and PDE resources</a:t>
            </a:r>
          </a:p>
          <a:p>
            <a:pPr marL="342900" indent="-342900">
              <a:buFont typeface="Arial" panose="020B0604020202020204" pitchFamily="34" charset="0"/>
              <a:buChar char="•"/>
              <a:defRPr/>
            </a:pPr>
            <a:r>
              <a:rPr lang="en-US" u="none" dirty="0" smtClean="0"/>
              <a:t>Articulate the responses to FAQs</a:t>
            </a:r>
            <a:endParaRPr lang="en-US" u="none" dirty="0"/>
          </a:p>
          <a:p>
            <a:pPr marL="628650" indent="-342900">
              <a:defRPr/>
            </a:pPr>
            <a:endParaRPr lang="en-US" dirty="0"/>
          </a:p>
          <a:p>
            <a:pPr marL="1085850" lvl="1" indent="-342900">
              <a:buFont typeface="Wingdings" pitchFamily="2" charset="2"/>
              <a:buChar char="§"/>
              <a:defRPr/>
            </a:pPr>
            <a:endParaRPr lang="en-US" dirty="0"/>
          </a:p>
          <a:p>
            <a:pPr marL="1085850" lvl="1" indent="-342900">
              <a:buFont typeface="Wingdings" pitchFamily="2" charset="2"/>
              <a:buChar char="§"/>
              <a:defRPr/>
            </a:pPr>
            <a:endParaRPr lang="en-US" dirty="0"/>
          </a:p>
        </p:txBody>
      </p:sp>
      <p:sp>
        <p:nvSpPr>
          <p:cNvPr id="3" name="Title 2"/>
          <p:cNvSpPr>
            <a:spLocks noGrp="1"/>
          </p:cNvSpPr>
          <p:nvPr>
            <p:ph type="title"/>
          </p:nvPr>
        </p:nvSpPr>
        <p:spPr/>
        <p:txBody>
          <a:bodyPr/>
          <a:lstStyle/>
          <a:p>
            <a:r>
              <a:rPr lang="en-US" dirty="0" smtClean="0"/>
              <a:t>Course Learning Objectives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a:t>
            </a:fld>
            <a:endParaRPr lang="en-US" altLang="en-US" dirty="0"/>
          </a:p>
        </p:txBody>
      </p:sp>
    </p:spTree>
    <p:extLst>
      <p:ext uri="{BB962C8B-B14F-4D97-AF65-F5344CB8AC3E}">
        <p14:creationId xmlns:p14="http://schemas.microsoft.com/office/powerpoint/2010/main" val="3147709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smtClean="0"/>
              <a:t>Who will assign interventions to students?</a:t>
            </a:r>
          </a:p>
          <a:p>
            <a:r>
              <a:rPr lang="en-US" altLang="en-US" u="none" dirty="0"/>
              <a:t>The interventions will be assigned by the Student Assistance Team or as determined by individual </a:t>
            </a:r>
            <a:r>
              <a:rPr lang="en-US" altLang="en-US" u="none" dirty="0" smtClean="0"/>
              <a:t>LEAs.</a:t>
            </a:r>
            <a:endParaRPr lang="en-US" altLang="en-US" u="none" dirty="0"/>
          </a:p>
          <a:p>
            <a:r>
              <a:rPr lang="en-US" altLang="en-US" b="1" dirty="0" smtClean="0"/>
              <a:t>How </a:t>
            </a:r>
            <a:r>
              <a:rPr lang="en-US" altLang="en-US" b="1" dirty="0"/>
              <a:t>much training will the staff need to fully implement?</a:t>
            </a:r>
          </a:p>
          <a:p>
            <a:r>
              <a:rPr lang="en-US" altLang="en-US" u="none" dirty="0"/>
              <a:t>Training materials for the use of EWS are on the PDE SAS website in self-contained modules for customized training for LEA. </a:t>
            </a:r>
            <a:r>
              <a:rPr lang="en-US" altLang="en-US" u="none" dirty="0">
                <a:hlinkClick r:id="rId3"/>
              </a:rPr>
              <a:t>http://pdcenter.pdesas.org/</a:t>
            </a:r>
            <a:r>
              <a:rPr lang="en-US" altLang="en-US" u="none" dirty="0"/>
              <a:t> </a:t>
            </a:r>
          </a:p>
          <a:p>
            <a:endParaRPr lang="en-US" altLang="en-US" u="none" dirty="0"/>
          </a:p>
        </p:txBody>
      </p:sp>
      <p:sp>
        <p:nvSpPr>
          <p:cNvPr id="3" name="Title 2"/>
          <p:cNvSpPr>
            <a:spLocks noGrp="1"/>
          </p:cNvSpPr>
          <p:nvPr>
            <p:ph type="title"/>
          </p:nvPr>
        </p:nvSpPr>
        <p:spPr/>
        <p:txBody>
          <a:bodyPr/>
          <a:lstStyle/>
          <a:p>
            <a:r>
              <a:rPr lang="en-US" dirty="0" smtClean="0"/>
              <a:t>General FAQs III</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40</a:t>
            </a:fld>
            <a:endParaRPr lang="en-US" altLang="en-US" dirty="0"/>
          </a:p>
        </p:txBody>
      </p:sp>
    </p:spTree>
    <p:extLst>
      <p:ext uri="{BB962C8B-B14F-4D97-AF65-F5344CB8AC3E}">
        <p14:creationId xmlns:p14="http://schemas.microsoft.com/office/powerpoint/2010/main" val="4108303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41</a:t>
            </a:fld>
            <a:endParaRPr lang="en-US" altLang="en-US" dirty="0"/>
          </a:p>
        </p:txBody>
      </p:sp>
      <p:sp>
        <p:nvSpPr>
          <p:cNvPr id="3" name="Title 2"/>
          <p:cNvSpPr>
            <a:spLocks noGrp="1"/>
          </p:cNvSpPr>
          <p:nvPr>
            <p:ph type="title"/>
          </p:nvPr>
        </p:nvSpPr>
        <p:spPr/>
        <p:txBody>
          <a:bodyPr/>
          <a:lstStyle/>
          <a:p>
            <a:r>
              <a:rPr lang="en-US" dirty="0"/>
              <a:t>Wrap Up, </a:t>
            </a:r>
            <a:r>
              <a:rPr lang="en-US" dirty="0" smtClean="0"/>
              <a:t>Assessment and Evaluation</a:t>
            </a:r>
            <a:endParaRPr lang="en-US" dirty="0"/>
          </a:p>
        </p:txBody>
      </p:sp>
    </p:spTree>
    <p:extLst>
      <p:ext uri="{BB962C8B-B14F-4D97-AF65-F5344CB8AC3E}">
        <p14:creationId xmlns:p14="http://schemas.microsoft.com/office/powerpoint/2010/main" val="3322806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r>
              <a:rPr lang="en-US" dirty="0" smtClean="0"/>
              <a:t>Wrap Up</a:t>
            </a:r>
          </a:p>
          <a:p>
            <a:pPr marL="342900" indent="-342900">
              <a:buFont typeface="Arial" panose="020B0604020202020204" pitchFamily="34" charset="0"/>
              <a:buChar char="•"/>
              <a:defRPr/>
            </a:pPr>
            <a:r>
              <a:rPr lang="en-US" u="none" dirty="0" smtClean="0"/>
              <a:t>Identify </a:t>
            </a:r>
            <a:r>
              <a:rPr lang="en-US" u="none" dirty="0"/>
              <a:t>the benefits of LEA participation in the </a:t>
            </a:r>
            <a:r>
              <a:rPr lang="en-US" u="none" dirty="0" smtClean="0"/>
              <a:t>project.</a:t>
            </a:r>
          </a:p>
          <a:p>
            <a:pPr marL="342900" indent="-342900">
              <a:buFont typeface="Arial" panose="020B0604020202020204" pitchFamily="34" charset="0"/>
              <a:buChar char="•"/>
              <a:defRPr/>
            </a:pPr>
            <a:r>
              <a:rPr lang="en-US" u="none" dirty="0" smtClean="0"/>
              <a:t>What type of information will the Dashboard provide to educators?</a:t>
            </a:r>
            <a:endParaRPr lang="en-US" u="none" dirty="0"/>
          </a:p>
          <a:p>
            <a:pPr marL="342900" indent="-342900">
              <a:buFont typeface="Arial" panose="020B0604020202020204" pitchFamily="34" charset="0"/>
              <a:buChar char="•"/>
              <a:defRPr/>
            </a:pPr>
            <a:r>
              <a:rPr lang="en-US" u="none" dirty="0"/>
              <a:t>Summarize the implementation </a:t>
            </a:r>
            <a:r>
              <a:rPr lang="en-US" u="none" dirty="0" smtClean="0"/>
              <a:t>plan in a few sentences.</a:t>
            </a:r>
            <a:endParaRPr lang="en-US" u="none" dirty="0"/>
          </a:p>
          <a:p>
            <a:pPr marL="342900" indent="-342900">
              <a:buFont typeface="Arial" panose="020B0604020202020204" pitchFamily="34" charset="0"/>
              <a:buChar char="•"/>
              <a:defRPr/>
            </a:pPr>
            <a:r>
              <a:rPr lang="en-US" u="none" dirty="0" smtClean="0"/>
              <a:t>What are the </a:t>
            </a:r>
            <a:r>
              <a:rPr lang="en-US" u="none" dirty="0"/>
              <a:t>roles and responsibilities for the LEA, </a:t>
            </a:r>
            <a:r>
              <a:rPr lang="en-US" u="none" dirty="0" smtClean="0"/>
              <a:t>IU </a:t>
            </a:r>
            <a:r>
              <a:rPr lang="en-US" u="none" dirty="0"/>
              <a:t>and PDE </a:t>
            </a:r>
            <a:r>
              <a:rPr lang="en-US" u="none" dirty="0" smtClean="0"/>
              <a:t>resources?</a:t>
            </a:r>
            <a:endParaRPr lang="en-US" u="none" dirty="0"/>
          </a:p>
          <a:p>
            <a:pPr marL="285750">
              <a:defRPr/>
            </a:pPr>
            <a:endParaRPr lang="en-US" u="none" dirty="0"/>
          </a:p>
          <a:p>
            <a:pPr eaLnBrk="1" hangingPunct="1">
              <a:defRPr/>
            </a:pPr>
            <a:endParaRPr lang="en-US" dirty="0"/>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42</a:t>
            </a:fld>
            <a:endParaRPr lang="en-US" altLang="en-US" dirty="0"/>
          </a:p>
        </p:txBody>
      </p:sp>
    </p:spTree>
    <p:extLst>
      <p:ext uri="{BB962C8B-B14F-4D97-AF65-F5344CB8AC3E}">
        <p14:creationId xmlns:p14="http://schemas.microsoft.com/office/powerpoint/2010/main" val="295833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r>
              <a:rPr lang="en-US" dirty="0" smtClean="0"/>
              <a:t>Assessment</a:t>
            </a:r>
          </a:p>
          <a:p>
            <a:pPr marL="628650" indent="-342900">
              <a:buFont typeface="Arial" panose="020B0604020202020204" pitchFamily="34" charset="0"/>
              <a:buChar char="•"/>
              <a:defRPr/>
            </a:pPr>
            <a:r>
              <a:rPr lang="en-US" dirty="0" smtClean="0"/>
              <a:t>Take a moment and answer the questions on the brief assessment</a:t>
            </a:r>
            <a:endParaRPr lang="en-US" dirty="0"/>
          </a:p>
          <a:p>
            <a:pPr marL="285750">
              <a:defRPr/>
            </a:pPr>
            <a:endParaRPr lang="en-US" dirty="0"/>
          </a:p>
          <a:p>
            <a:pPr eaLnBrk="1" hangingPunct="1">
              <a:defRPr/>
            </a:pPr>
            <a:endParaRPr lang="en-US" sz="2400" dirty="0">
              <a:solidFill>
                <a:schemeClr val="bg1"/>
              </a:solidFill>
            </a:endParaRPr>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43</a:t>
            </a:fld>
            <a:endParaRPr lang="en-US" altLang="en-US" dirty="0"/>
          </a:p>
        </p:txBody>
      </p:sp>
      <p:sp>
        <p:nvSpPr>
          <p:cNvPr id="5" name="Rounded Rectangle 4"/>
          <p:cNvSpPr/>
          <p:nvPr/>
        </p:nvSpPr>
        <p:spPr>
          <a:xfrm>
            <a:off x="493776" y="3505200"/>
            <a:ext cx="8156448" cy="609600"/>
          </a:xfrm>
          <a:prstGeom prst="roundRect">
            <a:avLst/>
          </a:prstGeom>
          <a:solidFill>
            <a:schemeClr val="accent4">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Assessment</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3666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r>
              <a:rPr lang="en-US" dirty="0" smtClean="0"/>
              <a:t>Evaluation</a:t>
            </a:r>
          </a:p>
          <a:p>
            <a:pPr marL="628650" indent="-342900">
              <a:buFont typeface="Arial" panose="020B0604020202020204" pitchFamily="34" charset="0"/>
              <a:buChar char="•"/>
              <a:defRPr/>
            </a:pPr>
            <a:r>
              <a:rPr lang="en-US" dirty="0" smtClean="0"/>
              <a:t>Take a moment and answer the questions on the brief evaluation survey</a:t>
            </a:r>
            <a:endParaRPr lang="en-US" dirty="0"/>
          </a:p>
          <a:p>
            <a:pPr marL="285750">
              <a:defRPr/>
            </a:pPr>
            <a:endParaRPr lang="en-US" dirty="0"/>
          </a:p>
          <a:p>
            <a:pPr eaLnBrk="1" hangingPunct="1">
              <a:defRPr/>
            </a:pPr>
            <a:endParaRPr lang="en-US" sz="2400" dirty="0">
              <a:solidFill>
                <a:schemeClr val="bg1"/>
              </a:solidFill>
            </a:endParaRPr>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44</a:t>
            </a:fld>
            <a:endParaRPr lang="en-US" altLang="en-US" dirty="0"/>
          </a:p>
        </p:txBody>
      </p:sp>
      <p:sp>
        <p:nvSpPr>
          <p:cNvPr id="5" name="Rounded Rectangle 4"/>
          <p:cNvSpPr/>
          <p:nvPr/>
        </p:nvSpPr>
        <p:spPr>
          <a:xfrm>
            <a:off x="493776" y="3505200"/>
            <a:ext cx="8156448" cy="609600"/>
          </a:xfrm>
          <a:prstGeom prst="roundRect">
            <a:avLst/>
          </a:prstGeom>
          <a:solidFill>
            <a:schemeClr val="accent4">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Evaluation</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3368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Slide Number Placeholder 3"/>
          <p:cNvSpPr>
            <a:spLocks noGrp="1"/>
          </p:cNvSpPr>
          <p:nvPr>
            <p:ph type="sldNum" sz="quarter" idx="4294967295"/>
          </p:nvPr>
        </p:nvSpPr>
        <p:spPr>
          <a:xfrm>
            <a:off x="8686800" y="6400800"/>
            <a:ext cx="304800" cy="307975"/>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E14CEA-8BE4-4554-970D-16FA80747DED}" type="slidenum">
              <a:rPr lang="en-US" altLang="en-US" sz="1200">
                <a:latin typeface="Verdana" panose="020B0604030504040204" pitchFamily="34" charset="0"/>
                <a:ea typeface="Verdana" panose="020B0604030504040204" pitchFamily="34" charset="0"/>
                <a:cs typeface="Verdana" panose="020B0604030504040204" pitchFamily="34" charset="0"/>
              </a:rPr>
              <a:pPr>
                <a:spcBef>
                  <a:spcPct val="0"/>
                </a:spcBef>
                <a:buFontTx/>
                <a:buNone/>
              </a:pPr>
              <a:t>45</a:t>
            </a:fld>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5125" name="TextBox 6"/>
          <p:cNvSpPr txBox="1">
            <a:spLocks noChangeArrowheads="1"/>
          </p:cNvSpPr>
          <p:nvPr/>
        </p:nvSpPr>
        <p:spPr bwMode="auto">
          <a:xfrm>
            <a:off x="476250" y="2430463"/>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For more information on the </a:t>
            </a:r>
            <a:r>
              <a:rPr lang="en-US" alt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Overview of the PDE Educator Dashboard, </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please visit PDE’s website at </a:t>
            </a:r>
            <a:r>
              <a:rPr lang="en-US" altLang="en-US" sz="2000" u="sng" dirty="0">
                <a:solidFill>
                  <a:srgbClr val="0000FF"/>
                </a:solidFill>
                <a:latin typeface="Verdana" panose="020B0604030504040204" pitchFamily="34" charset="0"/>
                <a:ea typeface="Verdana" panose="020B0604030504040204" pitchFamily="34" charset="0"/>
                <a:cs typeface="Verdana" panose="020B0604030504040204" pitchFamily="34" charset="0"/>
              </a:rPr>
              <a:t>www.education.state.pa.us</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altLang="en-US"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126" name="TextBox 9"/>
          <p:cNvSpPr txBox="1">
            <a:spLocks noChangeArrowheads="1"/>
          </p:cNvSpPr>
          <p:nvPr/>
        </p:nvSpPr>
        <p:spPr bwMode="auto">
          <a:xfrm>
            <a:off x="457200" y="45720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i="1" dirty="0">
                <a:solidFill>
                  <a:srgbClr val="000000"/>
                </a:solidFill>
                <a:latin typeface="Verdana" panose="020B0604030504040204" pitchFamily="34" charset="0"/>
                <a:ea typeface="Verdana" panose="020B0604030504040204" pitchFamily="34" charset="0"/>
                <a:cs typeface="Verdana" panose="020B0604030504040204" pitchFamily="34" charset="0"/>
              </a:rPr>
              <a:t>The mission of the department is to academically prepare children and adults to succeed as productive citizens. The department seeks to ensure that the technical support, resources and opportunities are in place for all students, whether children or adults, to receive a high quality education.</a:t>
            </a:r>
            <a:endParaRPr lang="en-US" altLang="en-US" sz="1400"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688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5</a:t>
            </a:fld>
            <a:endParaRPr lang="en-US" altLang="en-US" dirty="0"/>
          </a:p>
        </p:txBody>
      </p:sp>
      <p:sp>
        <p:nvSpPr>
          <p:cNvPr id="3" name="Title 2"/>
          <p:cNvSpPr>
            <a:spLocks noGrp="1"/>
          </p:cNvSpPr>
          <p:nvPr>
            <p:ph type="title"/>
          </p:nvPr>
        </p:nvSpPr>
        <p:spPr/>
        <p:txBody>
          <a:bodyPr/>
          <a:lstStyle/>
          <a:p>
            <a:r>
              <a:rPr lang="en-US" dirty="0" smtClean="0"/>
              <a:t>Benefits of Participation</a:t>
            </a:r>
            <a:endParaRPr lang="en-US" dirty="0"/>
          </a:p>
        </p:txBody>
      </p:sp>
    </p:spTree>
    <p:extLst>
      <p:ext uri="{BB962C8B-B14F-4D97-AF65-F5344CB8AC3E}">
        <p14:creationId xmlns:p14="http://schemas.microsoft.com/office/powerpoint/2010/main" val="416102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en-US" u="none" dirty="0" smtClean="0"/>
              <a:t>The </a:t>
            </a:r>
            <a:r>
              <a:rPr lang="en-US" altLang="en-US" u="none" dirty="0"/>
              <a:t>Educator Dashboard is a </a:t>
            </a:r>
            <a:r>
              <a:rPr lang="en-US" altLang="en-US" i="1" u="none" dirty="0"/>
              <a:t>free</a:t>
            </a:r>
            <a:r>
              <a:rPr lang="en-US" altLang="en-US" u="none" dirty="0"/>
              <a:t>, </a:t>
            </a:r>
            <a:r>
              <a:rPr lang="en-US" altLang="en-US" i="1" u="none" dirty="0" smtClean="0"/>
              <a:t>voluntary </a:t>
            </a:r>
            <a:r>
              <a:rPr lang="en-US" altLang="en-US" u="none" dirty="0" smtClean="0"/>
              <a:t>tool available to all commonwealth local </a:t>
            </a:r>
            <a:r>
              <a:rPr lang="en-US" altLang="en-US" u="none" dirty="0"/>
              <a:t>education agencies</a:t>
            </a:r>
          </a:p>
          <a:p>
            <a:endParaRPr lang="en-US" dirty="0"/>
          </a:p>
        </p:txBody>
      </p:sp>
      <p:sp>
        <p:nvSpPr>
          <p:cNvPr id="4" name="Title 3"/>
          <p:cNvSpPr>
            <a:spLocks noGrp="1"/>
          </p:cNvSpPr>
          <p:nvPr>
            <p:ph type="title"/>
          </p:nvPr>
        </p:nvSpPr>
        <p:spPr/>
        <p:txBody>
          <a:bodyPr/>
          <a:lstStyle/>
          <a:p>
            <a:r>
              <a:rPr lang="en-US" dirty="0" smtClean="0"/>
              <a:t>Educator Dashboard Introduction</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a:t>
            </a:fld>
            <a:endParaRPr lang="en-US" altLang="en-US" dirty="0"/>
          </a:p>
        </p:txBody>
      </p:sp>
      <p:pic>
        <p:nvPicPr>
          <p:cNvPr id="7" name="Picture 6"/>
          <p:cNvPicPr>
            <a:picLocks noChangeAspect="1"/>
          </p:cNvPicPr>
          <p:nvPr/>
        </p:nvPicPr>
        <p:blipFill rotWithShape="1">
          <a:blip r:embed="rId3"/>
          <a:srcRect b="10655"/>
          <a:stretch/>
        </p:blipFill>
        <p:spPr>
          <a:xfrm>
            <a:off x="487912" y="2545023"/>
            <a:ext cx="3840480" cy="3322377"/>
          </a:xfrm>
          <a:prstGeom prst="rect">
            <a:avLst/>
          </a:prstGeom>
          <a:ln>
            <a:noFill/>
          </a:ln>
          <a:effectLst>
            <a:outerShdw blurRad="63500" sx="102000" sy="102000" algn="ctr" rotWithShape="0">
              <a:prstClr val="black">
                <a:alpha val="40000"/>
              </a:prstClr>
            </a:outerShdw>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654" t="877" r="3108" b="3135"/>
          <a:stretch/>
        </p:blipFill>
        <p:spPr>
          <a:xfrm>
            <a:off x="4822167" y="2575560"/>
            <a:ext cx="3895345" cy="329184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521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n-US" altLang="en-US" dirty="0" smtClean="0"/>
              <a:t>Building </a:t>
            </a:r>
            <a:r>
              <a:rPr lang="en-US" altLang="en-US" dirty="0"/>
              <a:t>on existing </a:t>
            </a:r>
            <a:r>
              <a:rPr lang="en-US" altLang="en-US" dirty="0" smtClean="0"/>
              <a:t>Pennsylvania Information Management Systems (PIMS) </a:t>
            </a:r>
            <a:r>
              <a:rPr lang="en-US" altLang="en-US" dirty="0"/>
              <a:t>functionality, the Educator Dashboard provides a specific lens through which the districts are able to:</a:t>
            </a:r>
          </a:p>
          <a:p>
            <a:pPr lvl="1"/>
            <a:r>
              <a:rPr lang="en-US" altLang="en-US" dirty="0"/>
              <a:t>Identify students at risk of dropping out</a:t>
            </a:r>
          </a:p>
          <a:p>
            <a:pPr lvl="1"/>
            <a:r>
              <a:rPr lang="en-US" altLang="en-US" dirty="0"/>
              <a:t>Build a library of </a:t>
            </a:r>
            <a:r>
              <a:rPr lang="en-US" altLang="en-US" dirty="0" smtClean="0"/>
              <a:t>district-specific </a:t>
            </a:r>
            <a:r>
              <a:rPr lang="en-US" altLang="en-US" dirty="0"/>
              <a:t>interventions</a:t>
            </a:r>
          </a:p>
          <a:p>
            <a:pPr lvl="1"/>
            <a:r>
              <a:rPr lang="en-US" altLang="en-US" dirty="0"/>
              <a:t>Increase community partnerships and support schools</a:t>
            </a:r>
          </a:p>
          <a:p>
            <a:pPr lvl="1"/>
            <a:r>
              <a:rPr lang="en-US" altLang="en-US" dirty="0"/>
              <a:t>Set goals for student achievement</a:t>
            </a:r>
          </a:p>
          <a:p>
            <a:pPr lvl="1"/>
            <a:r>
              <a:rPr lang="en-US" altLang="en-US" dirty="0"/>
              <a:t>Improve student success rates</a:t>
            </a:r>
          </a:p>
          <a:p>
            <a:endParaRPr lang="en-US" dirty="0"/>
          </a:p>
        </p:txBody>
      </p:sp>
      <p:sp>
        <p:nvSpPr>
          <p:cNvPr id="4" name="Title 3"/>
          <p:cNvSpPr>
            <a:spLocks noGrp="1"/>
          </p:cNvSpPr>
          <p:nvPr>
            <p:ph type="title"/>
          </p:nvPr>
        </p:nvSpPr>
        <p:spPr/>
        <p:txBody>
          <a:bodyPr/>
          <a:lstStyle/>
          <a:p>
            <a:r>
              <a:rPr lang="en-US" dirty="0" smtClean="0"/>
              <a:t>Educator Dashboard Overview</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7</a:t>
            </a:fld>
            <a:endParaRPr lang="en-US" altLang="en-US" dirty="0"/>
          </a:p>
        </p:txBody>
      </p:sp>
    </p:spTree>
    <p:extLst>
      <p:ext uri="{BB962C8B-B14F-4D97-AF65-F5344CB8AC3E}">
        <p14:creationId xmlns:p14="http://schemas.microsoft.com/office/powerpoint/2010/main" val="214556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The Educator Dashboard is based on the Ed-Fi Dashboard model</a:t>
            </a:r>
          </a:p>
          <a:p>
            <a:pPr marL="342900" indent="-342900">
              <a:buFont typeface="Arial" panose="020B0604020202020204" pitchFamily="34" charset="0"/>
              <a:buChar char="•"/>
            </a:pPr>
            <a:r>
              <a:rPr lang="en-US" u="none" dirty="0" smtClean="0"/>
              <a:t>The Ed-Fi Alliance is a partnership of education agencies across the country</a:t>
            </a:r>
          </a:p>
          <a:p>
            <a:pPr marL="342900" indent="-342900">
              <a:buFont typeface="Arial" panose="020B0604020202020204" pitchFamily="34" charset="0"/>
              <a:buChar char="•"/>
            </a:pPr>
            <a:r>
              <a:rPr lang="en-US" u="none" dirty="0" smtClean="0"/>
              <a:t>Alliance members collaborate to share insights and lessons learned</a:t>
            </a:r>
          </a:p>
          <a:p>
            <a:endParaRPr lang="en-US" u="none" dirty="0" smtClean="0"/>
          </a:p>
          <a:p>
            <a:endParaRPr lang="en-US" u="none" dirty="0"/>
          </a:p>
          <a:p>
            <a:endParaRPr lang="en-US" u="none" dirty="0"/>
          </a:p>
          <a:p>
            <a:endParaRPr lang="en-US" u="none" dirty="0" smtClean="0"/>
          </a:p>
          <a:p>
            <a:pPr algn="ctr"/>
            <a:r>
              <a:rPr lang="en-US" u="none" dirty="0" smtClean="0">
                <a:hlinkClick r:id="rId3"/>
              </a:rPr>
              <a:t>http</a:t>
            </a:r>
            <a:r>
              <a:rPr lang="en-US" u="none" dirty="0">
                <a:hlinkClick r:id="rId3"/>
              </a:rPr>
              <a:t>://www.ed-fi.org</a:t>
            </a:r>
            <a:r>
              <a:rPr lang="en-US" u="none" dirty="0" smtClean="0">
                <a:hlinkClick r:id="rId3"/>
              </a:rPr>
              <a:t>/</a:t>
            </a:r>
            <a:endParaRPr lang="en-US" u="none" dirty="0" smtClean="0"/>
          </a:p>
          <a:p>
            <a:endParaRPr lang="en-US" u="none" dirty="0"/>
          </a:p>
        </p:txBody>
      </p:sp>
      <p:sp>
        <p:nvSpPr>
          <p:cNvPr id="3" name="Title 2"/>
          <p:cNvSpPr>
            <a:spLocks noGrp="1"/>
          </p:cNvSpPr>
          <p:nvPr>
            <p:ph type="title"/>
          </p:nvPr>
        </p:nvSpPr>
        <p:spPr/>
        <p:txBody>
          <a:bodyPr/>
          <a:lstStyle/>
          <a:p>
            <a:r>
              <a:rPr lang="en-US" dirty="0" smtClean="0"/>
              <a:t>Field-tested Model</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a:t>
            </a:fld>
            <a:endParaRPr lang="en-US" altLang="en-US" dirty="0"/>
          </a:p>
        </p:txBody>
      </p:sp>
      <p:pic>
        <p:nvPicPr>
          <p:cNvPr id="5" name="Picture 4"/>
          <p:cNvPicPr>
            <a:picLocks noChangeAspect="1"/>
          </p:cNvPicPr>
          <p:nvPr/>
        </p:nvPicPr>
        <p:blipFill rotWithShape="1">
          <a:blip r:embed="rId4"/>
          <a:srcRect l="8125" t="12223" r="32500" b="20000"/>
          <a:stretch/>
        </p:blipFill>
        <p:spPr>
          <a:xfrm>
            <a:off x="2667001" y="3733800"/>
            <a:ext cx="3560163" cy="2286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895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PDE engaged Dr. Robert Balfanz to guide the development of the Educator Dashboard</a:t>
            </a:r>
          </a:p>
          <a:p>
            <a:pPr marL="342900" indent="-342900" eaLnBrk="1" hangingPunct="1">
              <a:buFont typeface="Arial" panose="020B0604020202020204" pitchFamily="34" charset="0"/>
              <a:buChar char="•"/>
              <a:defRPr/>
            </a:pPr>
            <a:r>
              <a:rPr lang="en-US" u="none" dirty="0"/>
              <a:t>Dr. Robert Balfanz of Johns Hopkins University’s Everyone Graduates Center is a leader of research on drop out prevention</a:t>
            </a:r>
          </a:p>
          <a:p>
            <a:pPr marL="342900" indent="-342900" eaLnBrk="1" hangingPunct="1">
              <a:buFont typeface="Arial" panose="020B0604020202020204" pitchFamily="34" charset="0"/>
              <a:buChar char="•"/>
              <a:defRPr/>
            </a:pPr>
            <a:r>
              <a:rPr lang="en-US" u="none" dirty="0"/>
              <a:t>Balfanz focuses on data-based factors that identify students at risk for dropping out </a:t>
            </a:r>
          </a:p>
        </p:txBody>
      </p:sp>
      <p:sp>
        <p:nvSpPr>
          <p:cNvPr id="3" name="Title 2"/>
          <p:cNvSpPr>
            <a:spLocks noGrp="1"/>
          </p:cNvSpPr>
          <p:nvPr>
            <p:ph type="title"/>
          </p:nvPr>
        </p:nvSpPr>
        <p:spPr/>
        <p:txBody>
          <a:bodyPr/>
          <a:lstStyle/>
          <a:p>
            <a:r>
              <a:rPr lang="en-US" dirty="0" smtClean="0"/>
              <a:t>Research-based Practices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a:t>
            </a:fld>
            <a:endParaRPr lang="en-US" altLang="en-US" dirty="0"/>
          </a:p>
        </p:txBody>
      </p:sp>
      <p:pic>
        <p:nvPicPr>
          <p:cNvPr id="5" name="Picture 4"/>
          <p:cNvPicPr>
            <a:picLocks noChangeAspect="1"/>
          </p:cNvPicPr>
          <p:nvPr/>
        </p:nvPicPr>
        <p:blipFill>
          <a:blip r:embed="rId3"/>
          <a:stretch>
            <a:fillRect/>
          </a:stretch>
        </p:blipFill>
        <p:spPr>
          <a:xfrm>
            <a:off x="4953000" y="4114800"/>
            <a:ext cx="3453651" cy="18288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762000" y="5830669"/>
            <a:ext cx="3581400" cy="646331"/>
          </a:xfrm>
          <a:prstGeom prst="rect">
            <a:avLst/>
          </a:prstGeom>
          <a:noFill/>
        </p:spPr>
        <p:txBody>
          <a:bodyPr wrap="square" rtlCol="0">
            <a:spAutoFit/>
          </a:bodyPr>
          <a:lstStyle/>
          <a:p>
            <a:r>
              <a:rPr lang="en-US" dirty="0">
                <a:hlinkClick r:id="rId4"/>
              </a:rPr>
              <a:t>http://www.every1graduates.org</a:t>
            </a:r>
            <a:r>
              <a:rPr lang="en-US" dirty="0" smtClean="0">
                <a:hlinkClick r:id="rId4"/>
              </a:rPr>
              <a:t>/</a:t>
            </a:r>
            <a:endParaRPr lang="en-US" dirty="0" smtClean="0"/>
          </a:p>
          <a:p>
            <a:endParaRPr lang="en-US" dirty="0"/>
          </a:p>
        </p:txBody>
      </p:sp>
      <p:pic>
        <p:nvPicPr>
          <p:cNvPr id="7" name="Picture 6"/>
          <p:cNvPicPr>
            <a:picLocks noChangeAspect="1"/>
          </p:cNvPicPr>
          <p:nvPr/>
        </p:nvPicPr>
        <p:blipFill>
          <a:blip r:embed="rId5"/>
          <a:stretch>
            <a:fillRect/>
          </a:stretch>
        </p:blipFill>
        <p:spPr>
          <a:xfrm>
            <a:off x="1447800" y="4153105"/>
            <a:ext cx="2009524" cy="16380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9612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6">
      <a:dk1>
        <a:sysClr val="windowText" lastClr="000000"/>
      </a:dk1>
      <a:lt1>
        <a:sysClr val="window" lastClr="FFFFFF"/>
      </a:lt1>
      <a:dk2>
        <a:srgbClr val="070153"/>
      </a:dk2>
      <a:lt2>
        <a:srgbClr val="B4BACC"/>
      </a:lt2>
      <a:accent1>
        <a:srgbClr val="E4C850"/>
      </a:accent1>
      <a:accent2>
        <a:srgbClr val="9CB084"/>
      </a:accent2>
      <a:accent3>
        <a:srgbClr val="6BB1C9"/>
      </a:accent3>
      <a:accent4>
        <a:srgbClr val="6585CF"/>
      </a:accent4>
      <a:accent5>
        <a:srgbClr val="6368D1"/>
      </a:accent5>
      <a:accent6>
        <a:srgbClr val="E6CC08"/>
      </a:accent6>
      <a:hlink>
        <a:srgbClr val="000F82"/>
      </a:hlink>
      <a:folHlink>
        <a:srgbClr val="274C9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48CD19314714EB1C751A172ABF2B2" ma:contentTypeVersion="0" ma:contentTypeDescription="Create a new document." ma:contentTypeScope="" ma:versionID="0dc1f5e7599ca1aa931583c117aec78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08C1B6-A349-426C-88B9-26FC73D70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5AD10B7-4E71-429E-87F6-53297014F929}">
  <ds:schemaRefs>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4130</TotalTime>
  <Words>4287</Words>
  <Application>Microsoft Office PowerPoint</Application>
  <PresentationFormat>On-screen Show (4:3)</PresentationFormat>
  <Paragraphs>455</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PowerPoint Presentation</vt:lpstr>
      <vt:lpstr>Agenda</vt:lpstr>
      <vt:lpstr>Course Pre-Requisites</vt:lpstr>
      <vt:lpstr>Course Learning Objectives</vt:lpstr>
      <vt:lpstr>Benefits of Participation</vt:lpstr>
      <vt:lpstr>Educator Dashboard Introduction</vt:lpstr>
      <vt:lpstr>Educator Dashboard Overview</vt:lpstr>
      <vt:lpstr>Field-tested Model</vt:lpstr>
      <vt:lpstr>Research-based Practices </vt:lpstr>
      <vt:lpstr>High Level Overview of the Early Warning System</vt:lpstr>
      <vt:lpstr>PDE Takes the Next Steps</vt:lpstr>
      <vt:lpstr>Intervention Catalog</vt:lpstr>
      <vt:lpstr>Benefit to Teachers and Administrators</vt:lpstr>
      <vt:lpstr>Project Overview &amp; Implementation</vt:lpstr>
      <vt:lpstr>PDE Educator Dashboard Project Timeline</vt:lpstr>
      <vt:lpstr>End User Process Map</vt:lpstr>
      <vt:lpstr>Security Statement</vt:lpstr>
      <vt:lpstr>Security Statement Cont’d</vt:lpstr>
      <vt:lpstr>Professional Development Pre-Work</vt:lpstr>
      <vt:lpstr>Professional Development and Training</vt:lpstr>
      <vt:lpstr>Course Descriptions I</vt:lpstr>
      <vt:lpstr>Course Descriptions II</vt:lpstr>
      <vt:lpstr>Course Descriptions III</vt:lpstr>
      <vt:lpstr>Course Descriptions IV</vt:lpstr>
      <vt:lpstr>Train the Trainer Model</vt:lpstr>
      <vt:lpstr>Support for the Dashboard</vt:lpstr>
      <vt:lpstr>Support for the Dashboard</vt:lpstr>
      <vt:lpstr>Roles &amp; Responsibilities</vt:lpstr>
      <vt:lpstr>LEA Roles &amp; Responsibilities </vt:lpstr>
      <vt:lpstr>LEA Roles &amp; Responsibilities </vt:lpstr>
      <vt:lpstr>Intermediate Unit Roles &amp; Responsibilities</vt:lpstr>
      <vt:lpstr>PDE Roles &amp; Responsibilities</vt:lpstr>
      <vt:lpstr>PDE Educator Dashboard FAQs</vt:lpstr>
      <vt:lpstr>PIMS and the Educator Dashboard FAQ</vt:lpstr>
      <vt:lpstr>PDE and Dashboard Data Access FAQ</vt:lpstr>
      <vt:lpstr>PIMS Data and Dashboard Data FAQ  </vt:lpstr>
      <vt:lpstr>What Data Will be Used in the Dashboard FAQ?</vt:lpstr>
      <vt:lpstr>General FAQs I</vt:lpstr>
      <vt:lpstr>General FAQs II</vt:lpstr>
      <vt:lpstr>General FAQs III</vt:lpstr>
      <vt:lpstr>Wrap Up, Assessment and Evaluation</vt:lpstr>
      <vt:lpstr>Wrap Up, Assessment and Evaluation</vt:lpstr>
      <vt:lpstr>Wrap Up, Assessment and Evaluation</vt:lpstr>
      <vt:lpstr>Wrap Up, Assessment and Evaluation</vt:lpstr>
      <vt:lpstr>PowerPoint Presentation</vt:lpstr>
    </vt:vector>
  </TitlesOfParts>
  <Company>Office of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Pennsylvania Department of Education</dc:creator>
  <cp:lastModifiedBy>Desai, Maithili</cp:lastModifiedBy>
  <cp:revision>153</cp:revision>
  <cp:lastPrinted>2014-07-21T14:03:30Z</cp:lastPrinted>
  <dcterms:created xsi:type="dcterms:W3CDTF">2011-11-29T20:35:02Z</dcterms:created>
  <dcterms:modified xsi:type="dcterms:W3CDTF">2015-02-09T18:18:05Z</dcterms:modified>
</cp:coreProperties>
</file>