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9" r:id="rId4"/>
    <p:sldId id="260" r:id="rId5"/>
    <p:sldId id="258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048"/>
    <p:restoredTop sz="83494"/>
  </p:normalViewPr>
  <p:slideViewPr>
    <p:cSldViewPr snapToGrid="0" snapToObjects="1">
      <p:cViewPr varScale="1">
        <p:scale>
          <a:sx n="84" d="100"/>
          <a:sy n="84" d="100"/>
        </p:scale>
        <p:origin x="51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3AD7C3-2929-7943-BA5B-CA9376A08C56}" type="datetimeFigureOut">
              <a:rPr lang="en-US" smtClean="0"/>
              <a:t>11/16/22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E74D20-9F9B-4F40-861D-C2FB4EB9ED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7421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I’d  like to walk you through our design for a SAS site that incorporates integral elements of our newly adopted standards.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E74D20-9F9B-4F40-861D-C2FB4EB9ED1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6354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initial thinking for the Hub is to make the site a “one stop shop” for all standards resources.  When fully populated, each tab will provide useful resources for curriculum development as well as classroom instruction.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E74D20-9F9B-4F40-861D-C2FB4EB9ED1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0574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standards document itself will include all STEELS standards – categorized by each of the content areas.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E74D20-9F9B-4F40-861D-C2FB4EB9ED1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6757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For every standard, there is a related Foundation Box. </a:t>
            </a:r>
            <a:r>
              <a:rPr lang="en-US" sz="1800" b="0" dirty="0">
                <a:solidFill>
                  <a:srgbClr val="595959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Foundation Boxes support instruction by providing connections to ensure the standards are taught with fidelity. </a:t>
            </a:r>
            <a:r>
              <a:rPr lang="en-US" dirty="0"/>
              <a:t>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When fully populated, users will be able to select a standard in the standards document and click on it to access the related Foundation Box.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E74D20-9F9B-4F40-861D-C2FB4EB9ED1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35450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Users can also access Foundation Boxes by grade level.  Thus, a Grade 1 teacher, for example, can access all Foundation Boxes relevant to Grade 1.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E74D20-9F9B-4F40-861D-C2FB4EB9ED1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4200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EE9F23-FBFA-E747-A113-05E8CF33EAE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4DE156F-A327-1E40-B3E6-5EA46E685E4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F51A51-423C-214F-AD43-17B52737FF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40AB4-9191-394A-8EB1-09CF0F8246E2}" type="datetimeFigureOut">
              <a:rPr lang="en-US" smtClean="0"/>
              <a:t>11/16/22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B9541C-F07C-BD42-969C-44C1A63840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DF3AE8-D731-D548-95EF-E8EA2EAAC9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4419D-D1C7-AE4F-8D48-2DFDE02F29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1297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7DE8C2-5CF5-F54E-A9C7-A1C9997905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8ED339E-D0BC-CC4D-BF3D-C159C24927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631D3E-13F3-874C-9C17-1F3F9E0175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40AB4-9191-394A-8EB1-09CF0F8246E2}" type="datetimeFigureOut">
              <a:rPr lang="en-US" smtClean="0"/>
              <a:t>11/16/22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E60DD5-8298-B747-A415-A9564F3A2E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68F8EE-572F-C041-9483-5633B9F879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4419D-D1C7-AE4F-8D48-2DFDE02F29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12029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2271D37-B43E-A24B-A4E3-A06A928D192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0CC0BDF-0BBD-064F-ADA7-538C0AE44F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FBFCA3-7A5D-3141-A629-227835158C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40AB4-9191-394A-8EB1-09CF0F8246E2}" type="datetimeFigureOut">
              <a:rPr lang="en-US" smtClean="0"/>
              <a:t>11/16/22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CAAC21-B5CD-B643-BA35-0BF715CAEB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9AFD5C-30DB-0B46-A85C-135C0669AE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4419D-D1C7-AE4F-8D48-2DFDE02F29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9481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A3CB8C-FBAC-444D-9CAC-2B6CF68849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184CB8-1760-FC49-8089-E4AFAA61F8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6524DB-148E-0447-B675-4B72790D0E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40AB4-9191-394A-8EB1-09CF0F8246E2}" type="datetimeFigureOut">
              <a:rPr lang="en-US" smtClean="0"/>
              <a:t>11/16/22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CD136E-A951-3F46-8F5E-11DAC6579A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661225-21D3-5940-940D-6562507A9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4419D-D1C7-AE4F-8D48-2DFDE02F29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9864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96C7C4-1764-594F-B836-8D6CBC8ED3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0BCB5B2-7BE8-264C-A1A7-1BD9BC915A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240EEC-F7C9-B14F-81F6-2F2F6041DA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40AB4-9191-394A-8EB1-09CF0F8246E2}" type="datetimeFigureOut">
              <a:rPr lang="en-US" smtClean="0"/>
              <a:t>11/16/22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53C2CD-F9DF-E04F-A180-EC19477637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03357C-A2A6-8D47-AA3D-AF8FB6DEC9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4419D-D1C7-AE4F-8D48-2DFDE02F29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76520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05F53D-6105-7E4C-B7F1-5954360240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232B8F-3AA3-C041-AF68-AF611742005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0DCA8D1-1BB7-E146-BB5E-957CA67A59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1FE1E19-BF5A-A04B-AA41-A6585A3A70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40AB4-9191-394A-8EB1-09CF0F8246E2}" type="datetimeFigureOut">
              <a:rPr lang="en-US" smtClean="0"/>
              <a:t>11/16/22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F47C275-630A-AC48-9383-00D39D3645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492AA00-82BF-0149-8506-9B2B5EE5A4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4419D-D1C7-AE4F-8D48-2DFDE02F29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2717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8BF1DC-E86F-364D-B5FE-C168856C36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A8051D-0B75-C34E-B03D-A3026791C4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769795E-7868-CC4F-BBA0-6556FBDEE4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E123953-BCC0-224B-836A-6FB7211B506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464EA09-22DA-B64D-9844-7C79A83FDAD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EE1716F-72AE-254E-BCC7-F5FCD95A3A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40AB4-9191-394A-8EB1-09CF0F8246E2}" type="datetimeFigureOut">
              <a:rPr lang="en-US" smtClean="0"/>
              <a:t>11/16/22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14FBC17-C206-B849-8114-45559C7360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40A8041-718F-9E45-BFBB-BF85D8ADC8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4419D-D1C7-AE4F-8D48-2DFDE02F29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40942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DBD9B2-7743-374C-9224-8938BBD669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829CD48-3B48-B34A-A312-F6752841D8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40AB4-9191-394A-8EB1-09CF0F8246E2}" type="datetimeFigureOut">
              <a:rPr lang="en-US" smtClean="0"/>
              <a:t>11/16/22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B8CABC8-9DAE-A64F-A261-2C5F9B3CBE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CB78E0B-E3E5-5249-B1B9-A97B164C47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4419D-D1C7-AE4F-8D48-2DFDE02F29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79559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270511A-C93C-3D41-89A5-CAABCB8346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40AB4-9191-394A-8EB1-09CF0F8246E2}" type="datetimeFigureOut">
              <a:rPr lang="en-US" smtClean="0"/>
              <a:t>11/16/22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3C63CFB-8FE8-0E4E-9B30-25206D57E5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88D4807-415F-B049-A477-588051C617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4419D-D1C7-AE4F-8D48-2DFDE02F29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1410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0C4505-0746-0C46-852C-057BA34238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228B12-FA0B-F849-98BB-CCD13E93F8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1A712C4-CD6B-1A49-91C5-65F239F449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51578BE-D6EB-9344-BE3D-C21E200C55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40AB4-9191-394A-8EB1-09CF0F8246E2}" type="datetimeFigureOut">
              <a:rPr lang="en-US" smtClean="0"/>
              <a:t>11/16/22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28542D-68C8-1D49-9B53-BA7AFF397A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A79843E-CAF4-C745-B4DD-6F477B183E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4419D-D1C7-AE4F-8D48-2DFDE02F29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26567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D87063-5CE4-604F-A19C-796CCC2297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16C6C2D-12E3-EB44-A2C0-359D4CF5FC8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6405632-5CE7-6447-8A15-D12277D208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DC26C63-2958-314C-9F35-04F8B7A1EC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40AB4-9191-394A-8EB1-09CF0F8246E2}" type="datetimeFigureOut">
              <a:rPr lang="en-US" smtClean="0"/>
              <a:t>11/16/22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A5667B9-7F53-2E4E-842D-C5A8F00AB8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DBB36E0-92B6-0A48-BA59-86908954D1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4419D-D1C7-AE4F-8D48-2DFDE02F29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32292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CCC7E08-3406-594C-8425-525A1CB738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7F5600-46F5-3A43-9767-B66C1AD563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707BA3-1775-EE44-BCF1-53A63BB1FF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140AB4-9191-394A-8EB1-09CF0F8246E2}" type="datetimeFigureOut">
              <a:rPr lang="en-US" smtClean="0"/>
              <a:t>11/16/22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DE27E0-2318-C44C-9583-04567D507DD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8A1474-D9E3-2F49-9BF8-D804F52CAC1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24419D-D1C7-AE4F-8D48-2DFDE02F29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14744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C95717-6C2A-2542-B1D7-0ABAD28268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21080" y="2250123"/>
            <a:ext cx="10302240" cy="2748597"/>
          </a:xfrm>
          <a:solidFill>
            <a:schemeClr val="accent1">
              <a:lumMod val="75000"/>
            </a:schemeClr>
          </a:solidFill>
          <a:ln w="9525"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br>
              <a:rPr lang="en-US" b="1" dirty="0"/>
            </a:br>
            <a:br>
              <a:rPr lang="en-US" b="1" dirty="0"/>
            </a:br>
            <a:br>
              <a:rPr lang="en-US" b="1" dirty="0"/>
            </a:br>
            <a:br>
              <a:rPr lang="en-US" b="1" dirty="0"/>
            </a:br>
            <a:br>
              <a:rPr lang="en-US" b="1" dirty="0"/>
            </a:br>
            <a:r>
              <a:rPr lang="en-US" b="1" dirty="0"/>
              <a:t>STEELS Hub</a:t>
            </a:r>
            <a:br>
              <a:rPr lang="en-US" dirty="0"/>
            </a:br>
            <a:br>
              <a:rPr lang="en-US" dirty="0"/>
            </a:br>
            <a:r>
              <a:rPr lang="en-US" sz="3600" b="1" u="sng" dirty="0">
                <a:solidFill>
                  <a:schemeClr val="bg1"/>
                </a:solidFill>
              </a:rPr>
              <a:t>S</a:t>
            </a:r>
            <a:r>
              <a:rPr lang="en-US" sz="3600" dirty="0">
                <a:solidFill>
                  <a:schemeClr val="bg1"/>
                </a:solidFill>
              </a:rPr>
              <a:t>cience, </a:t>
            </a:r>
            <a:r>
              <a:rPr lang="en-US" sz="3600" b="1" u="sng" dirty="0">
                <a:solidFill>
                  <a:schemeClr val="bg1"/>
                </a:solidFill>
              </a:rPr>
              <a:t>T</a:t>
            </a:r>
            <a:r>
              <a:rPr lang="en-US" sz="3600" dirty="0">
                <a:solidFill>
                  <a:schemeClr val="bg1"/>
                </a:solidFill>
              </a:rPr>
              <a:t>echnology &amp; </a:t>
            </a:r>
            <a:r>
              <a:rPr lang="en-US" sz="3600" b="1" u="sng" dirty="0">
                <a:solidFill>
                  <a:schemeClr val="bg1"/>
                </a:solidFill>
              </a:rPr>
              <a:t>E</a:t>
            </a:r>
            <a:r>
              <a:rPr lang="en-US" sz="3600" dirty="0">
                <a:solidFill>
                  <a:schemeClr val="bg1"/>
                </a:solidFill>
              </a:rPr>
              <a:t>ngineering, </a:t>
            </a:r>
            <a:r>
              <a:rPr lang="en-US" sz="3600" b="1" u="sng" dirty="0">
                <a:solidFill>
                  <a:schemeClr val="bg1"/>
                </a:solidFill>
              </a:rPr>
              <a:t>E</a:t>
            </a:r>
            <a:r>
              <a:rPr lang="en-US" sz="3600" dirty="0">
                <a:solidFill>
                  <a:schemeClr val="bg1"/>
                </a:solidFill>
              </a:rPr>
              <a:t>nvironmental </a:t>
            </a:r>
            <a:r>
              <a:rPr lang="en-US" sz="3600" b="1" u="sng" dirty="0">
                <a:solidFill>
                  <a:schemeClr val="bg1"/>
                </a:solidFill>
              </a:rPr>
              <a:t>L</a:t>
            </a:r>
            <a:r>
              <a:rPr lang="en-US" sz="3600" dirty="0">
                <a:solidFill>
                  <a:schemeClr val="bg1"/>
                </a:solidFill>
              </a:rPr>
              <a:t>iteracy &amp; </a:t>
            </a:r>
            <a:r>
              <a:rPr lang="en-US" sz="3600" b="1" u="sng" dirty="0">
                <a:solidFill>
                  <a:schemeClr val="bg1"/>
                </a:solidFill>
              </a:rPr>
              <a:t>S</a:t>
            </a:r>
            <a:r>
              <a:rPr lang="en-US" sz="3600" dirty="0">
                <a:solidFill>
                  <a:schemeClr val="bg1"/>
                </a:solidFill>
              </a:rPr>
              <a:t>ustainability</a:t>
            </a:r>
            <a:br>
              <a:rPr lang="en-US" sz="3600" dirty="0">
                <a:solidFill>
                  <a:schemeClr val="bg1"/>
                </a:solidFill>
              </a:rPr>
            </a:br>
            <a:br>
              <a:rPr lang="en-US" sz="3600" dirty="0">
                <a:solidFill>
                  <a:schemeClr val="bg1"/>
                </a:solidFill>
              </a:rPr>
            </a:br>
            <a:r>
              <a:rPr lang="en-US" sz="3600" i="1" dirty="0">
                <a:solidFill>
                  <a:schemeClr val="bg1"/>
                </a:solidFill>
              </a:rPr>
              <a:t>A Sneak Preview</a:t>
            </a:r>
            <a:br>
              <a:rPr lang="en-US" sz="3600" dirty="0"/>
            </a:b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707252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3A7432-9522-C24E-A66E-AE5FCC05D4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Hub Organization</a:t>
            </a:r>
          </a:p>
        </p:txBody>
      </p:sp>
      <p:pic>
        <p:nvPicPr>
          <p:cNvPr id="11" name="Content Placeholder 10">
            <a:extLst>
              <a:ext uri="{FF2B5EF4-FFF2-40B4-BE49-F238E27FC236}">
                <a16:creationId xmlns:a16="http://schemas.microsoft.com/office/drawing/2014/main" id="{CBE66947-8DA1-C34B-A219-952A6FF8649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091907" y="1848944"/>
            <a:ext cx="10272505" cy="4297680"/>
          </a:xfrm>
        </p:spPr>
      </p:pic>
    </p:spTree>
    <p:extLst>
      <p:ext uri="{BB962C8B-B14F-4D97-AF65-F5344CB8AC3E}">
        <p14:creationId xmlns:p14="http://schemas.microsoft.com/office/powerpoint/2010/main" val="30558339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13A806-ED4F-E749-9848-6AFB0CAE12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Standards Organization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1678A5FC-176C-9C4F-A57D-72C71DF5A5B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734820" y="1791494"/>
            <a:ext cx="8509000" cy="4267200"/>
          </a:xfrm>
        </p:spPr>
      </p:pic>
    </p:spTree>
    <p:extLst>
      <p:ext uri="{BB962C8B-B14F-4D97-AF65-F5344CB8AC3E}">
        <p14:creationId xmlns:p14="http://schemas.microsoft.com/office/powerpoint/2010/main" val="12934769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594E00-60F9-F14D-8B93-2EFE0D396E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Standards Connection to Foundation Boxes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1F553982-9902-2348-83B9-9892C5776F0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164241" y="1506650"/>
            <a:ext cx="7564697" cy="5029200"/>
          </a:xfrm>
        </p:spPr>
      </p:pic>
    </p:spTree>
    <p:extLst>
      <p:ext uri="{BB962C8B-B14F-4D97-AF65-F5344CB8AC3E}">
        <p14:creationId xmlns:p14="http://schemas.microsoft.com/office/powerpoint/2010/main" val="35806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3A7432-9522-C24E-A66E-AE5FCC05D4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Foundation Boxes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39427106-B9C7-D743-82D0-8115C510B43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846510" y="1485385"/>
            <a:ext cx="6714735" cy="5212080"/>
          </a:xfrm>
        </p:spPr>
      </p:pic>
    </p:spTree>
    <p:extLst>
      <p:ext uri="{BB962C8B-B14F-4D97-AF65-F5344CB8AC3E}">
        <p14:creationId xmlns:p14="http://schemas.microsoft.com/office/powerpoint/2010/main" val="42260474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1B06B0-BC60-374A-B664-40F83A6586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Professional Development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F5CB74-7D9C-FE4D-A122-0CED76255F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78025"/>
            <a:ext cx="10515600" cy="1908175"/>
          </a:xfrm>
        </p:spPr>
        <p:txBody>
          <a:bodyPr/>
          <a:lstStyle/>
          <a:p>
            <a:r>
              <a:rPr lang="en-US" dirty="0"/>
              <a:t>PDE content advisors will be scheduling a series of webinars to provide educators with a strong understanding of the integrated standards and how they impact teaching and learning.</a:t>
            </a:r>
          </a:p>
          <a:p>
            <a:r>
              <a:rPr lang="en-US" dirty="0"/>
              <a:t>All webinars will be recorded and posted in the STEELS Hub.</a:t>
            </a:r>
          </a:p>
        </p:txBody>
      </p:sp>
    </p:spTree>
    <p:extLst>
      <p:ext uri="{BB962C8B-B14F-4D97-AF65-F5344CB8AC3E}">
        <p14:creationId xmlns:p14="http://schemas.microsoft.com/office/powerpoint/2010/main" val="39098278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249</Words>
  <Application>Microsoft Macintosh PowerPoint</Application>
  <PresentationFormat>Widescreen</PresentationFormat>
  <Paragraphs>20</Paragraphs>
  <Slides>6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     STEELS Hub  Science, Technology &amp; Engineering, Environmental Literacy &amp; Sustainability  A Sneak Preview </vt:lpstr>
      <vt:lpstr>Hub Organization</vt:lpstr>
      <vt:lpstr>Standards Organization</vt:lpstr>
      <vt:lpstr>Standards Connection to Foundation Boxes</vt:lpstr>
      <vt:lpstr>Foundation Boxes</vt:lpstr>
      <vt:lpstr>Professional Development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STEELS Hub Science, Technology &amp; Engineering, Environmental Literacy &amp; Sustainability</dc:title>
  <dc:creator>Dyszel, Jean</dc:creator>
  <cp:lastModifiedBy>Dyszel, Jean</cp:lastModifiedBy>
  <cp:revision>16</cp:revision>
  <dcterms:created xsi:type="dcterms:W3CDTF">2022-11-16T20:36:58Z</dcterms:created>
  <dcterms:modified xsi:type="dcterms:W3CDTF">2022-11-16T21:20:31Z</dcterms:modified>
</cp:coreProperties>
</file>