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sldIdLst>
    <p:sldId id="256" r:id="rId2"/>
    <p:sldId id="257" r:id="rId3"/>
    <p:sldId id="258" r:id="rId4"/>
    <p:sldId id="260" r:id="rId5"/>
    <p:sldId id="259" r:id="rId6"/>
    <p:sldId id="261" r:id="rId7"/>
    <p:sldId id="263" r:id="rId8"/>
    <p:sldId id="264" r:id="rId9"/>
    <p:sldId id="265" r:id="rId10"/>
    <p:sldId id="266" r:id="rId11"/>
    <p:sldId id="267" r:id="rId12"/>
    <p:sldId id="268" r:id="rId13"/>
    <p:sldId id="269" r:id="rId14"/>
    <p:sldId id="332" r:id="rId15"/>
    <p:sldId id="333" r:id="rId16"/>
    <p:sldId id="270" r:id="rId17"/>
    <p:sldId id="272" r:id="rId18"/>
    <p:sldId id="273" r:id="rId19"/>
    <p:sldId id="334" r:id="rId20"/>
    <p:sldId id="327" r:id="rId21"/>
    <p:sldId id="328" r:id="rId22"/>
    <p:sldId id="340" r:id="rId23"/>
    <p:sldId id="329" r:id="rId24"/>
    <p:sldId id="330" r:id="rId25"/>
    <p:sldId id="275" r:id="rId26"/>
    <p:sldId id="276" r:id="rId27"/>
    <p:sldId id="277" r:id="rId28"/>
    <p:sldId id="279" r:id="rId29"/>
    <p:sldId id="331" r:id="rId30"/>
    <p:sldId id="280" r:id="rId31"/>
    <p:sldId id="281" r:id="rId32"/>
    <p:sldId id="282" r:id="rId33"/>
    <p:sldId id="284" r:id="rId34"/>
    <p:sldId id="335" r:id="rId35"/>
    <p:sldId id="285" r:id="rId36"/>
    <p:sldId id="286" r:id="rId37"/>
    <p:sldId id="287" r:id="rId38"/>
    <p:sldId id="288" r:id="rId39"/>
    <p:sldId id="290" r:id="rId40"/>
    <p:sldId id="291" r:id="rId41"/>
    <p:sldId id="336" r:id="rId42"/>
    <p:sldId id="292" r:id="rId43"/>
    <p:sldId id="293" r:id="rId44"/>
    <p:sldId id="294" r:id="rId45"/>
    <p:sldId id="296" r:id="rId46"/>
    <p:sldId id="337" r:id="rId47"/>
    <p:sldId id="297" r:id="rId48"/>
    <p:sldId id="298" r:id="rId49"/>
    <p:sldId id="300" r:id="rId50"/>
    <p:sldId id="301" r:id="rId51"/>
    <p:sldId id="338" r:id="rId52"/>
    <p:sldId id="308" r:id="rId53"/>
    <p:sldId id="309" r:id="rId54"/>
    <p:sldId id="310" r:id="rId55"/>
    <p:sldId id="311" r:id="rId56"/>
    <p:sldId id="312" r:id="rId57"/>
    <p:sldId id="313" r:id="rId58"/>
    <p:sldId id="315" r:id="rId59"/>
    <p:sldId id="339" r:id="rId60"/>
    <p:sldId id="326" r:id="rId6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632" autoAdjust="0"/>
  </p:normalViewPr>
  <p:slideViewPr>
    <p:cSldViewPr>
      <p:cViewPr>
        <p:scale>
          <a:sx n="68" d="100"/>
          <a:sy n="68" d="100"/>
        </p:scale>
        <p:origin x="-1230" y="21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333C219-811D-4C9F-98A9-2D53FE5FEFF9}" type="datetimeFigureOut">
              <a:rPr lang="en-US" smtClean="0"/>
              <a:t>9/15/2017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793E03E-415D-4D35-A0C7-1277F44EAD84}" type="slidenum">
              <a:rPr lang="en-US" smtClean="0"/>
              <a:t>‹#›</a:t>
            </a:fld>
            <a:endParaRPr lang="en-US"/>
          </a:p>
        </p:txBody>
      </p:sp>
    </p:spTree>
    <p:extLst>
      <p:ext uri="{BB962C8B-B14F-4D97-AF65-F5344CB8AC3E}">
        <p14:creationId xmlns:p14="http://schemas.microsoft.com/office/powerpoint/2010/main" val="4129040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nova.edu/hpdtesting/ctl/forms/itemwritingguidelines.pdf" TargetMode="External"/><Relationship Id="rId2" Type="http://schemas.openxmlformats.org/officeDocument/2006/relationships/slide" Target="../slides/slide13.xml"/><Relationship Id="rId1" Type="http://schemas.openxmlformats.org/officeDocument/2006/relationships/notesMaster" Target="../notesMasters/notesMaster1.xml"/><Relationship Id="rId5" Type="http://schemas.openxmlformats.org/officeDocument/2006/relationships/hyperlink" Target="http://scoring.msu.edu/writitem.html" TargetMode="External"/><Relationship Id="rId4" Type="http://schemas.openxmlformats.org/officeDocument/2006/relationships/hyperlink" Target="http://www.assess.com/docs/ASC_Item_Writing.pdf"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3" Type="http://schemas.openxmlformats.org/officeDocument/2006/relationships/hyperlink" Target="http://www.orau.gov/tdd/QualPrgm/Developing%20Short-Answer%20Test%20Items.pdf" TargetMode="External"/><Relationship Id="rId2" Type="http://schemas.openxmlformats.org/officeDocument/2006/relationships/slide" Target="../slides/slide36.xml"/><Relationship Id="rId1" Type="http://schemas.openxmlformats.org/officeDocument/2006/relationships/notesMaster" Target="../notesMasters/notesMaster1.xml"/><Relationship Id="rId4" Type="http://schemas.openxmlformats.org/officeDocument/2006/relationships/hyperlink" Target="http://www.nova.edu/hpdtesting/ctl/forms/matching.pdf" TargetMode="Externa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3" Type="http://schemas.openxmlformats.org/officeDocument/2006/relationships/hyperlink" Target="http://wps.prenhall.com/chet_brookhart_assessment_1/68/17543/4491024.cw/index.html" TargetMode="External"/><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3" Type="http://schemas.openxmlformats.org/officeDocument/2006/relationships/hyperlink" Target="http://www.mdk12.org/instruction/curriculum/hsa/government/ss_guidelines.html" TargetMode="External"/><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3" Type="http://schemas.openxmlformats.org/officeDocument/2006/relationships/hyperlink" Target="http://wps.prenhall.com/chet_brookhart_assessment_1/68/17543/4491084.cw/index.html" TargetMode="External"/><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93E03E-415D-4D35-A0C7-1277F44EAD84}" type="slidenum">
              <a:rPr lang="en-US" smtClean="0"/>
              <a:t>1</a:t>
            </a:fld>
            <a:endParaRPr lang="en-US"/>
          </a:p>
        </p:txBody>
      </p:sp>
    </p:spTree>
    <p:extLst>
      <p:ext uri="{BB962C8B-B14F-4D97-AF65-F5344CB8AC3E}">
        <p14:creationId xmlns:p14="http://schemas.microsoft.com/office/powerpoint/2010/main" val="7421829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a:spcBef>
                <a:spcPct val="0"/>
              </a:spcBef>
            </a:pPr>
            <a:r>
              <a:rPr lang="en-US" altLang="en-US" dirty="0" smtClean="0">
                <a:ea typeface="Times New Roman" pitchFamily="18" charset="0"/>
              </a:rPr>
              <a:t>Module 2.1.1 presents techniques for developing Selected Response Stand-Alone Items, meaning items that are not connected to a particular passage in which context toward providing an answer is provided. With selected response stand-alone items, the question is focused on one unique aspect of the targeted content standards. </a:t>
            </a:r>
          </a:p>
          <a:p>
            <a:pPr eaLnBrk="1" hangingPunct="1">
              <a:spcBef>
                <a:spcPct val="0"/>
              </a:spcBef>
            </a:pPr>
            <a:endParaRPr lang="en-US" altLang="en-US" dirty="0" smtClean="0">
              <a:ea typeface="ＭＳ Ｐゴシック" pitchFamily="34" charset="-128"/>
            </a:endParaRPr>
          </a:p>
        </p:txBody>
      </p:sp>
      <p:sp>
        <p:nvSpPr>
          <p:cNvPr id="116740"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fld id="{2C8DCAA5-196F-4069-8D50-53C9FCE18E19}" type="slidenum">
              <a:rPr lang="en-US" altLang="en-US" smtClean="0"/>
              <a:pPr eaLnBrk="1" hangingPunct="1">
                <a:spcBef>
                  <a:spcPct val="0"/>
                </a:spcBef>
              </a:pPr>
              <a:t>10</a:t>
            </a:fld>
            <a:endParaRPr lang="en-US" altLang="en-US" smtClean="0"/>
          </a:p>
        </p:txBody>
      </p:sp>
      <p:sp>
        <p:nvSpPr>
          <p:cNvPr id="116741" name="Footer Placeholder 4"/>
          <p:cNvSpPr txBox="1">
            <a:spLocks/>
          </p:cNvSpPr>
          <p:nvPr/>
        </p:nvSpPr>
        <p:spPr bwMode="auto">
          <a:xfrm>
            <a:off x="684812" y="8829675"/>
            <a:ext cx="303784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45" tIns="47022" rIns="94045" bIns="47022" anchor="b"/>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42950" indent="-285750"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r>
              <a:rPr lang="en-US" altLang="en-US"/>
              <a:t>Module #2-Assessment Items and Forms</a:t>
            </a:r>
          </a:p>
          <a:p>
            <a:pPr eaLnBrk="1" hangingPunct="1">
              <a:spcBef>
                <a:spcPct val="0"/>
              </a:spcBef>
            </a:pPr>
            <a:r>
              <a:rPr lang="en-US" altLang="en-US" sz="1100"/>
              <a:t>Pennsylvania Department of Education©</a:t>
            </a:r>
          </a:p>
          <a:p>
            <a:pPr eaLnBrk="1" hangingPunct="1">
              <a:spcBef>
                <a:spcPct val="0"/>
              </a:spcBef>
            </a:pPr>
            <a:endParaRPr lang="en-US" altLang="en-US" sz="11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pPr>
            <a:r>
              <a:rPr lang="en-US" altLang="en-US" sz="1000" dirty="0">
                <a:ea typeface="ＭＳ Ｐゴシック" pitchFamily="34" charset="-128"/>
              </a:rPr>
              <a:t>These item types provide the test-taker with a question, including associated information, as well as answer options. The associated information often takes the form of charts and illustrations so as to support the concept associated with the question. </a:t>
            </a:r>
          </a:p>
          <a:p>
            <a:pPr eaLnBrk="1" hangingPunct="1">
              <a:lnSpc>
                <a:spcPct val="90000"/>
              </a:lnSpc>
              <a:spcBef>
                <a:spcPct val="0"/>
              </a:spcBef>
            </a:pPr>
            <a:endParaRPr lang="en-US" altLang="en-US" sz="1000" dirty="0">
              <a:ea typeface="ＭＳ Ｐゴシック" pitchFamily="34" charset="-128"/>
            </a:endParaRPr>
          </a:p>
          <a:p>
            <a:pPr eaLnBrk="1" hangingPunct="1">
              <a:lnSpc>
                <a:spcPct val="90000"/>
              </a:lnSpc>
              <a:spcBef>
                <a:spcPct val="0"/>
              </a:spcBef>
            </a:pPr>
            <a:r>
              <a:rPr lang="en-US" altLang="en-US" sz="1000" dirty="0">
                <a:ea typeface="ＭＳ Ｐゴシック" pitchFamily="34" charset="-128"/>
              </a:rPr>
              <a:t>Multiple choice, true/false, matching and fill-in the blank items that use a vocabulary list or word bank fall under this category.  </a:t>
            </a:r>
          </a:p>
          <a:p>
            <a:pPr eaLnBrk="1" hangingPunct="1">
              <a:lnSpc>
                <a:spcPct val="90000"/>
              </a:lnSpc>
              <a:spcBef>
                <a:spcPct val="0"/>
              </a:spcBef>
            </a:pPr>
            <a:endParaRPr lang="en-US" altLang="en-US" sz="1000" dirty="0">
              <a:ea typeface="ＭＳ Ｐゴシック" pitchFamily="34" charset="-128"/>
            </a:endParaRPr>
          </a:p>
          <a:p>
            <a:pPr eaLnBrk="1" hangingPunct="1">
              <a:lnSpc>
                <a:spcPct val="90000"/>
              </a:lnSpc>
              <a:spcBef>
                <a:spcPct val="0"/>
              </a:spcBef>
            </a:pPr>
            <a:r>
              <a:rPr lang="en-US" altLang="en-US" sz="1000" dirty="0">
                <a:ea typeface="ＭＳ Ｐゴシック" pitchFamily="34" charset="-128"/>
              </a:rPr>
              <a:t>Selected Response items do have limitations in measuring achievement, including </a:t>
            </a:r>
          </a:p>
          <a:p>
            <a:pPr eaLnBrk="1" hangingPunct="1">
              <a:lnSpc>
                <a:spcPct val="90000"/>
              </a:lnSpc>
              <a:spcBef>
                <a:spcPct val="0"/>
              </a:spcBef>
            </a:pPr>
            <a:endParaRPr lang="en-US" altLang="en-US" sz="1000" dirty="0">
              <a:ea typeface="ＭＳ Ｐゴシック" pitchFamily="34" charset="-128"/>
            </a:endParaRPr>
          </a:p>
          <a:p>
            <a:pPr eaLnBrk="1" hangingPunct="1">
              <a:lnSpc>
                <a:spcPct val="90000"/>
              </a:lnSpc>
              <a:spcBef>
                <a:spcPct val="0"/>
              </a:spcBef>
            </a:pPr>
            <a:r>
              <a:rPr lang="en-US" altLang="en-US" sz="1000" dirty="0">
                <a:ea typeface="ＭＳ Ｐゴシック" pitchFamily="34" charset="-128"/>
              </a:rPr>
              <a:t>Guessing, where the ability to eliminate some choices provides as high as a 50-50 chance that the student will guess the correct answer as opposed to truly knowing the correct answer;</a:t>
            </a:r>
          </a:p>
          <a:p>
            <a:pPr eaLnBrk="1" hangingPunct="1">
              <a:lnSpc>
                <a:spcPct val="90000"/>
              </a:lnSpc>
              <a:spcBef>
                <a:spcPct val="0"/>
              </a:spcBef>
            </a:pPr>
            <a:endParaRPr lang="en-US" altLang="en-US" sz="1000" dirty="0">
              <a:ea typeface="ＭＳ Ｐゴシック" pitchFamily="34" charset="-128"/>
            </a:endParaRPr>
          </a:p>
          <a:p>
            <a:pPr eaLnBrk="1" hangingPunct="1">
              <a:lnSpc>
                <a:spcPct val="90000"/>
              </a:lnSpc>
              <a:spcBef>
                <a:spcPct val="0"/>
              </a:spcBef>
            </a:pPr>
            <a:r>
              <a:rPr lang="en-US" altLang="en-US" sz="1000" dirty="0">
                <a:ea typeface="ＭＳ Ｐゴシック" pitchFamily="34" charset="-128"/>
              </a:rPr>
              <a:t>Single answer (except for evidence-based designed), where there may be additional correct answers, but those answers are not provided among the choices;</a:t>
            </a:r>
          </a:p>
          <a:p>
            <a:pPr eaLnBrk="1" hangingPunct="1">
              <a:lnSpc>
                <a:spcPct val="90000"/>
              </a:lnSpc>
              <a:spcBef>
                <a:spcPct val="0"/>
              </a:spcBef>
            </a:pPr>
            <a:endParaRPr lang="en-US" altLang="en-US" sz="1000" dirty="0">
              <a:ea typeface="ＭＳ Ｐゴシック" pitchFamily="34" charset="-128"/>
            </a:endParaRPr>
          </a:p>
          <a:p>
            <a:pPr eaLnBrk="1" hangingPunct="1">
              <a:lnSpc>
                <a:spcPct val="90000"/>
              </a:lnSpc>
              <a:spcBef>
                <a:spcPct val="0"/>
              </a:spcBef>
            </a:pPr>
            <a:r>
              <a:rPr lang="en-US" altLang="en-US" sz="1000" dirty="0" err="1">
                <a:ea typeface="ＭＳ Ｐゴシック" pitchFamily="34" charset="-128"/>
              </a:rPr>
              <a:t>DoK</a:t>
            </a:r>
            <a:r>
              <a:rPr lang="en-US" altLang="en-US" sz="1000" dirty="0">
                <a:ea typeface="ＭＳ Ｐゴシック" pitchFamily="34" charset="-128"/>
              </a:rPr>
              <a:t> “ceiling,” where the ability for a selected response item to assess depth of knowledge above level 2 is, while not impossible, quite difficult, and</a:t>
            </a:r>
          </a:p>
          <a:p>
            <a:pPr eaLnBrk="1" hangingPunct="1">
              <a:lnSpc>
                <a:spcPct val="90000"/>
              </a:lnSpc>
              <a:spcBef>
                <a:spcPct val="0"/>
              </a:spcBef>
            </a:pPr>
            <a:endParaRPr lang="en-US" altLang="en-US" sz="1000" dirty="0">
              <a:ea typeface="ＭＳ Ｐゴシック" pitchFamily="34" charset="-128"/>
            </a:endParaRPr>
          </a:p>
          <a:p>
            <a:pPr eaLnBrk="1" hangingPunct="1">
              <a:lnSpc>
                <a:spcPct val="90000"/>
              </a:lnSpc>
              <a:spcBef>
                <a:spcPct val="0"/>
              </a:spcBef>
            </a:pPr>
            <a:r>
              <a:rPr lang="en-US" altLang="en-US" sz="1000" dirty="0">
                <a:ea typeface="ＭＳ Ｐゴシック" pitchFamily="34" charset="-128"/>
              </a:rPr>
              <a:t>Cueing, where the sentence structure or choice of words in the stem cues the test-taker to make a selection based on grammar rather than true understanding of the content. For example, ending an item stem with the adjective “an” can cue that the correct answer begins with a vowel, because this would make the answer grammatically correct. It would be important for all answer options to begin with a vowel, as any that didn’t would be eliminated based on cueing. </a:t>
            </a:r>
          </a:p>
          <a:p>
            <a:pPr eaLnBrk="1" hangingPunct="1">
              <a:lnSpc>
                <a:spcPct val="90000"/>
              </a:lnSpc>
              <a:spcBef>
                <a:spcPct val="0"/>
              </a:spcBef>
              <a:buFontTx/>
              <a:buChar char="•"/>
            </a:pPr>
            <a:endParaRPr lang="en-US" altLang="en-US" sz="1000" dirty="0">
              <a:ea typeface="ＭＳ Ｐゴシック" pitchFamily="34" charset="-128"/>
            </a:endParaRPr>
          </a:p>
          <a:p>
            <a:pPr eaLnBrk="1" hangingPunct="1">
              <a:lnSpc>
                <a:spcPct val="90000"/>
              </a:lnSpc>
              <a:spcBef>
                <a:spcPct val="0"/>
              </a:spcBef>
            </a:pPr>
            <a:r>
              <a:rPr lang="en-US" altLang="en-US" sz="1000" dirty="0">
                <a:ea typeface="ＭＳ Ｐゴシック" pitchFamily="34" charset="-128"/>
              </a:rPr>
              <a:t>Likewise, answer options using different sentence structure often result in providing the test-taker insight into the developed answer. For example, if the </a:t>
            </a:r>
            <a:r>
              <a:rPr lang="ja-JP" altLang="en-US" sz="1000" dirty="0">
                <a:ea typeface="ＭＳ Ｐゴシック" pitchFamily="34" charset="-128"/>
              </a:rPr>
              <a:t>“</a:t>
            </a:r>
            <a:r>
              <a:rPr lang="en-US" altLang="ja-JP" sz="1000" dirty="0">
                <a:ea typeface="ＭＳ Ｐゴシック" pitchFamily="34" charset="-128"/>
              </a:rPr>
              <a:t>longest, most complex</a:t>
            </a:r>
            <a:r>
              <a:rPr lang="ja-JP" altLang="en-US" sz="1000" dirty="0">
                <a:ea typeface="ＭＳ Ｐゴシック" pitchFamily="34" charset="-128"/>
              </a:rPr>
              <a:t>”</a:t>
            </a:r>
            <a:r>
              <a:rPr lang="en-US" altLang="ja-JP" sz="1000" dirty="0">
                <a:ea typeface="ＭＳ Ｐゴシック" pitchFamily="34" charset="-128"/>
              </a:rPr>
              <a:t> answer option is the correct answer, it provides a logical clue to the developed answer. It would best for all answer options to be of equal length and grammatical complexity.</a:t>
            </a:r>
            <a:endParaRPr lang="en-US" altLang="ja-JP" sz="1000" b="1" u="sng" dirty="0">
              <a:ea typeface="ＭＳ Ｐゴシック" pitchFamily="34" charset="-128"/>
            </a:endParaRPr>
          </a:p>
          <a:p>
            <a:pPr eaLnBrk="1" hangingPunct="1">
              <a:lnSpc>
                <a:spcPct val="90000"/>
              </a:lnSpc>
              <a:spcBef>
                <a:spcPct val="0"/>
              </a:spcBef>
              <a:buFontTx/>
              <a:buChar char="•"/>
            </a:pPr>
            <a:endParaRPr lang="en-US" altLang="en-US" sz="1000" b="1" u="sng" dirty="0">
              <a:ea typeface="ＭＳ Ｐゴシック" pitchFamily="34" charset="-128"/>
            </a:endParaRPr>
          </a:p>
        </p:txBody>
      </p:sp>
      <p:sp>
        <p:nvSpPr>
          <p:cNvPr id="11776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fontAlgn="base" hangingPunct="1">
              <a:spcBef>
                <a:spcPct val="0"/>
              </a:spcBef>
              <a:spcAft>
                <a:spcPct val="0"/>
              </a:spcAft>
            </a:pPr>
            <a:endParaRPr lang="en-US" altLang="en-US" smtClean="0"/>
          </a:p>
        </p:txBody>
      </p:sp>
      <p:sp>
        <p:nvSpPr>
          <p:cNvPr id="117765"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r>
              <a:rPr lang="en-US" altLang="en-US" smtClean="0"/>
              <a:t>Module #2-Assessment Items and Forms</a:t>
            </a:r>
          </a:p>
          <a:p>
            <a:pPr eaLnBrk="1" hangingPunct="1">
              <a:spcBef>
                <a:spcPct val="0"/>
              </a:spcBef>
            </a:pPr>
            <a:r>
              <a:rPr lang="en-US" altLang="en-US" sz="1100"/>
              <a:t>Pennsylvania Department of Education©</a:t>
            </a:r>
          </a:p>
          <a:p>
            <a:pPr eaLnBrk="1" hangingPunct="1">
              <a:spcBef>
                <a:spcPct val="0"/>
              </a:spcBef>
            </a:pPr>
            <a:endParaRPr lang="en-US" altLang="en-US" sz="1100"/>
          </a:p>
        </p:txBody>
      </p:sp>
      <p:sp>
        <p:nvSpPr>
          <p:cNvPr id="117766"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fld id="{3CF457AA-5994-485E-9C1C-A796822C2DF4}" type="slidenum">
              <a:rPr lang="en-US" altLang="en-US" smtClean="0"/>
              <a:pPr eaLnBrk="1" hangingPunct="1">
                <a:spcBef>
                  <a:spcPct val="0"/>
                </a:spcBef>
              </a:pPr>
              <a:t>11</a:t>
            </a:fld>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ea typeface="ＭＳ Ｐゴシック" pitchFamily="34" charset="-128"/>
              </a:rPr>
              <a:t>Implementing some simple suggestions can provide quality in Select Response Stand-alone items:</a:t>
            </a:r>
          </a:p>
          <a:p>
            <a:pPr eaLnBrk="1" hangingPunct="1">
              <a:spcBef>
                <a:spcPct val="0"/>
              </a:spcBef>
            </a:pPr>
            <a:endParaRPr lang="en-US" altLang="en-US" smtClean="0">
              <a:ea typeface="ＭＳ Ｐゴシック" pitchFamily="34" charset="-128"/>
            </a:endParaRPr>
          </a:p>
          <a:p>
            <a:pPr eaLnBrk="1" hangingPunct="1">
              <a:lnSpc>
                <a:spcPct val="120000"/>
              </a:lnSpc>
            </a:pPr>
            <a:r>
              <a:rPr lang="en-US" altLang="en-US" smtClean="0">
                <a:ea typeface="ＭＳ Ｐゴシック" pitchFamily="34" charset="-128"/>
              </a:rPr>
              <a:t>First, </a:t>
            </a:r>
            <a:r>
              <a:rPr lang="en-US" altLang="en-US" smtClean="0">
                <a:solidFill>
                  <a:srgbClr val="000000"/>
                </a:solidFill>
                <a:ea typeface="ＭＳ Ｐゴシック" pitchFamily="34" charset="-128"/>
              </a:rPr>
              <a:t>use three answer options for grades K-2 and four or more options for grades 3-12.</a:t>
            </a:r>
          </a:p>
          <a:p>
            <a:pPr eaLnBrk="1" hangingPunct="1">
              <a:lnSpc>
                <a:spcPct val="120000"/>
              </a:lnSpc>
            </a:pPr>
            <a:endParaRPr lang="en-US" altLang="en-US" smtClean="0">
              <a:solidFill>
                <a:srgbClr val="000000"/>
              </a:solidFill>
              <a:ea typeface="ＭＳ Ｐゴシック" pitchFamily="34" charset="-128"/>
            </a:endParaRPr>
          </a:p>
          <a:p>
            <a:pPr eaLnBrk="1" hangingPunct="1">
              <a:lnSpc>
                <a:spcPct val="120000"/>
              </a:lnSpc>
            </a:pPr>
            <a:r>
              <a:rPr lang="en-US" altLang="en-US" smtClean="0">
                <a:solidFill>
                  <a:srgbClr val="000000"/>
                </a:solidFill>
                <a:ea typeface="ＭＳ Ｐゴシック" pitchFamily="34" charset="-128"/>
              </a:rPr>
              <a:t>Second, keep options similar in length, sentence structure, and complexity of thought.</a:t>
            </a:r>
          </a:p>
          <a:p>
            <a:pPr eaLnBrk="1" hangingPunct="1">
              <a:lnSpc>
                <a:spcPct val="120000"/>
              </a:lnSpc>
            </a:pPr>
            <a:endParaRPr lang="en-US" altLang="en-US" smtClean="0">
              <a:solidFill>
                <a:srgbClr val="000000"/>
              </a:solidFill>
              <a:ea typeface="ＭＳ Ｐゴシック" pitchFamily="34" charset="-128"/>
            </a:endParaRPr>
          </a:p>
          <a:p>
            <a:pPr eaLnBrk="1" hangingPunct="1">
              <a:lnSpc>
                <a:spcPct val="120000"/>
              </a:lnSpc>
            </a:pPr>
            <a:r>
              <a:rPr lang="en-US" altLang="en-US" smtClean="0">
                <a:solidFill>
                  <a:srgbClr val="000000"/>
                </a:solidFill>
                <a:ea typeface="ＭＳ Ｐゴシック" pitchFamily="34" charset="-128"/>
              </a:rPr>
              <a:t>Third, ensure that all options are grammatically consistent with the stem.</a:t>
            </a:r>
            <a:endParaRPr lang="en-US" altLang="en-US" smtClean="0">
              <a:ea typeface="ＭＳ Ｐゴシック" pitchFamily="34" charset="-128"/>
            </a:endParaRPr>
          </a:p>
          <a:p>
            <a:pPr eaLnBrk="1" hangingPunct="1">
              <a:spcBef>
                <a:spcPct val="0"/>
              </a:spcBef>
            </a:pPr>
            <a:endParaRPr lang="en-US" altLang="en-US" u="sng" smtClean="0">
              <a:ea typeface="ＭＳ Ｐゴシック" pitchFamily="34" charset="-128"/>
            </a:endParaRPr>
          </a:p>
        </p:txBody>
      </p:sp>
      <p:sp>
        <p:nvSpPr>
          <p:cNvPr id="118788"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fontAlgn="base" hangingPunct="1">
              <a:spcBef>
                <a:spcPct val="0"/>
              </a:spcBef>
              <a:spcAft>
                <a:spcPct val="0"/>
              </a:spcAft>
            </a:pPr>
            <a:endParaRPr lang="en-US" altLang="en-US" smtClean="0"/>
          </a:p>
        </p:txBody>
      </p:sp>
      <p:sp>
        <p:nvSpPr>
          <p:cNvPr id="118789"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r>
              <a:rPr lang="en-US" altLang="en-US" smtClean="0"/>
              <a:t>Module #2-Assessment Items and Forms</a:t>
            </a:r>
          </a:p>
          <a:p>
            <a:pPr eaLnBrk="1" hangingPunct="1">
              <a:spcBef>
                <a:spcPct val="0"/>
              </a:spcBef>
            </a:pPr>
            <a:r>
              <a:rPr lang="en-US" altLang="en-US" sz="1100"/>
              <a:t>Pennsylvania Department of Education©</a:t>
            </a:r>
          </a:p>
          <a:p>
            <a:pPr eaLnBrk="1" hangingPunct="1">
              <a:spcBef>
                <a:spcPct val="0"/>
              </a:spcBef>
            </a:pPr>
            <a:endParaRPr lang="en-US" altLang="en-US" sz="1100"/>
          </a:p>
        </p:txBody>
      </p:sp>
      <p:sp>
        <p:nvSpPr>
          <p:cNvPr id="118790"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fld id="{77A8BB6D-45A7-4C10-8D43-889EAE54CD9F}" type="slidenum">
              <a:rPr lang="en-US" altLang="en-US" smtClean="0"/>
              <a:pPr eaLnBrk="1" hangingPunct="1">
                <a:spcBef>
                  <a:spcPct val="0"/>
                </a:spcBef>
              </a:pPr>
              <a:t>12</a:t>
            </a:fld>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pPr>
            <a:r>
              <a:rPr lang="en-US" altLang="en-US" dirty="0" smtClean="0">
                <a:ea typeface="ＭＳ Ｐゴシック" pitchFamily="34" charset="-128"/>
              </a:rPr>
              <a:t>Fourth, </a:t>
            </a:r>
            <a:r>
              <a:rPr lang="en-US" altLang="en-US" dirty="0" smtClean="0">
                <a:solidFill>
                  <a:srgbClr val="000000"/>
                </a:solidFill>
                <a:ea typeface="ＭＳ Ｐゴシック" pitchFamily="34" charset="-128"/>
              </a:rPr>
              <a:t>make sure distractors are plausible and realistic.</a:t>
            </a:r>
            <a:r>
              <a:rPr lang="en-US" altLang="en-US" dirty="0" smtClean="0">
                <a:ea typeface="ＭＳ Ｐゴシック" pitchFamily="34" charset="-128"/>
              </a:rPr>
              <a:t> Although the stem statement may appear obvious, a majority of selected response items that </a:t>
            </a:r>
            <a:r>
              <a:rPr lang="ja-JP" altLang="en-US" dirty="0" smtClean="0">
                <a:ea typeface="ＭＳ Ｐゴシック" pitchFamily="34" charset="-128"/>
              </a:rPr>
              <a:t>“</a:t>
            </a:r>
            <a:r>
              <a:rPr lang="en-US" altLang="ja-JP" dirty="0" smtClean="0">
                <a:ea typeface="ＭＳ Ｐゴシック" pitchFamily="34" charset="-128"/>
              </a:rPr>
              <a:t>perform poorly</a:t>
            </a:r>
            <a:r>
              <a:rPr lang="ja-JP" altLang="en-US" dirty="0" smtClean="0">
                <a:ea typeface="ＭＳ Ｐゴシック" pitchFamily="34" charset="-128"/>
              </a:rPr>
              <a:t>”</a:t>
            </a:r>
            <a:r>
              <a:rPr lang="en-US" altLang="ja-JP" dirty="0" smtClean="0">
                <a:ea typeface="ＭＳ Ｐゴシック" pitchFamily="34" charset="-128"/>
              </a:rPr>
              <a:t> on high stakes tests is a direct result of distractors that are poorly developed. Distractors are of poor quality when they… </a:t>
            </a:r>
          </a:p>
          <a:p>
            <a:pPr marL="1106481" lvl="2" indent="-174708">
              <a:lnSpc>
                <a:spcPct val="90000"/>
              </a:lnSpc>
              <a:spcBef>
                <a:spcPct val="0"/>
              </a:spcBef>
              <a:buFont typeface="Wingdings" pitchFamily="2" charset="2"/>
              <a:buChar char="§"/>
            </a:pPr>
            <a:r>
              <a:rPr lang="en-US" altLang="en-US" dirty="0" smtClean="0">
                <a:ea typeface="Times New Roman" pitchFamily="18" charset="0"/>
              </a:rPr>
              <a:t>fail to present commonly misunderstood concepts, </a:t>
            </a:r>
          </a:p>
          <a:p>
            <a:pPr marL="1106481" lvl="2" indent="-174708">
              <a:lnSpc>
                <a:spcPct val="90000"/>
              </a:lnSpc>
              <a:spcBef>
                <a:spcPct val="0"/>
              </a:spcBef>
              <a:buFont typeface="Wingdings" pitchFamily="2" charset="2"/>
              <a:buChar char="§"/>
            </a:pPr>
            <a:r>
              <a:rPr lang="en-US" altLang="en-US" dirty="0" smtClean="0">
                <a:ea typeface="Times New Roman" pitchFamily="18" charset="0"/>
              </a:rPr>
              <a:t>are illogical choices, </a:t>
            </a:r>
          </a:p>
          <a:p>
            <a:pPr marL="1106481" lvl="2" indent="-174708">
              <a:lnSpc>
                <a:spcPct val="90000"/>
              </a:lnSpc>
              <a:spcBef>
                <a:spcPct val="0"/>
              </a:spcBef>
              <a:buFont typeface="Wingdings" pitchFamily="2" charset="2"/>
              <a:buChar char="§"/>
            </a:pPr>
            <a:r>
              <a:rPr lang="en-US" altLang="en-US" dirty="0" smtClean="0">
                <a:ea typeface="Times New Roman" pitchFamily="18" charset="0"/>
              </a:rPr>
              <a:t>are beyond the context of the stem/question, or </a:t>
            </a:r>
          </a:p>
          <a:p>
            <a:pPr marL="1106481" lvl="2" indent="-174708">
              <a:lnSpc>
                <a:spcPct val="90000"/>
              </a:lnSpc>
              <a:spcBef>
                <a:spcPct val="0"/>
              </a:spcBef>
              <a:buFont typeface="Wingdings" pitchFamily="2" charset="2"/>
              <a:buChar char="§"/>
            </a:pPr>
            <a:r>
              <a:rPr lang="en-US" altLang="en-US" dirty="0" smtClean="0">
                <a:ea typeface="Times New Roman" pitchFamily="18" charset="0"/>
              </a:rPr>
              <a:t>queue other answers in subsequent items. </a:t>
            </a:r>
          </a:p>
          <a:p>
            <a:pPr marL="1106481" lvl="2" indent="-174708">
              <a:lnSpc>
                <a:spcPct val="90000"/>
              </a:lnSpc>
              <a:spcBef>
                <a:spcPct val="0"/>
              </a:spcBef>
            </a:pPr>
            <a:endParaRPr lang="en-US" altLang="en-US" dirty="0" smtClean="0">
              <a:ea typeface="Times New Roman" pitchFamily="18" charset="0"/>
            </a:endParaRPr>
          </a:p>
          <a:p>
            <a:pPr marL="1106481" lvl="2" indent="-174708">
              <a:lnSpc>
                <a:spcPct val="90000"/>
              </a:lnSpc>
              <a:spcBef>
                <a:spcPct val="0"/>
              </a:spcBef>
            </a:pPr>
            <a:r>
              <a:rPr lang="en-US" altLang="en-US" dirty="0" smtClean="0">
                <a:ea typeface="Times New Roman" pitchFamily="18" charset="0"/>
              </a:rPr>
              <a:t>Fifth, </a:t>
            </a:r>
            <a:r>
              <a:rPr lang="en-US" altLang="en-US" dirty="0" smtClean="0">
                <a:solidFill>
                  <a:srgbClr val="000000"/>
                </a:solidFill>
                <a:ea typeface="Times New Roman" pitchFamily="18" charset="0"/>
              </a:rPr>
              <a:t>present options in ascending/descending order when possible. </a:t>
            </a:r>
          </a:p>
          <a:p>
            <a:pPr marL="1106481" lvl="2" indent="-174708">
              <a:lnSpc>
                <a:spcPct val="90000"/>
              </a:lnSpc>
              <a:spcBef>
                <a:spcPct val="0"/>
              </a:spcBef>
            </a:pPr>
            <a:endParaRPr lang="en-US" altLang="en-US" dirty="0" smtClean="0">
              <a:solidFill>
                <a:srgbClr val="000000"/>
              </a:solidFill>
              <a:ea typeface="Times New Roman" pitchFamily="18" charset="0"/>
            </a:endParaRPr>
          </a:p>
          <a:p>
            <a:pPr marL="1106481" lvl="2" indent="-174708">
              <a:lnSpc>
                <a:spcPct val="90000"/>
              </a:lnSpc>
              <a:spcBef>
                <a:spcPct val="0"/>
              </a:spcBef>
            </a:pPr>
            <a:r>
              <a:rPr lang="en-US" altLang="en-US" dirty="0" smtClean="0">
                <a:solidFill>
                  <a:srgbClr val="000000"/>
                </a:solidFill>
                <a:ea typeface="Times New Roman" pitchFamily="18" charset="0"/>
              </a:rPr>
              <a:t>Sixth, avoid </a:t>
            </a:r>
            <a:r>
              <a:rPr lang="ja-JP" altLang="en-US" dirty="0" smtClean="0">
                <a:solidFill>
                  <a:srgbClr val="000000"/>
                </a:solidFill>
                <a:ea typeface="ＭＳ Ｐゴシック" pitchFamily="34" charset="-128"/>
              </a:rPr>
              <a:t>“</a:t>
            </a:r>
            <a:r>
              <a:rPr lang="en-US" altLang="ja-JP" dirty="0" smtClean="0">
                <a:solidFill>
                  <a:srgbClr val="000000"/>
                </a:solidFill>
                <a:ea typeface="ＭＳ Ｐゴシック" pitchFamily="34" charset="-128"/>
              </a:rPr>
              <a:t>All of the above.</a:t>
            </a:r>
            <a:r>
              <a:rPr lang="ja-JP" altLang="en-US" dirty="0" smtClean="0">
                <a:solidFill>
                  <a:srgbClr val="000000"/>
                </a:solidFill>
                <a:ea typeface="ＭＳ Ｐゴシック" pitchFamily="34" charset="-128"/>
              </a:rPr>
              <a:t>”</a:t>
            </a:r>
            <a:r>
              <a:rPr lang="en-US" altLang="ja-JP" dirty="0" smtClean="0">
                <a:solidFill>
                  <a:srgbClr val="000000"/>
                </a:solidFill>
                <a:ea typeface="ＭＳ Ｐゴシック" pitchFamily="34" charset="-128"/>
              </a:rPr>
              <a:t>, </a:t>
            </a:r>
            <a:r>
              <a:rPr lang="ja-JP" altLang="en-US" dirty="0" smtClean="0">
                <a:solidFill>
                  <a:srgbClr val="000000"/>
                </a:solidFill>
                <a:ea typeface="ＭＳ Ｐゴシック" pitchFamily="34" charset="-128"/>
              </a:rPr>
              <a:t>“</a:t>
            </a:r>
            <a:r>
              <a:rPr lang="en-US" altLang="ja-JP" dirty="0" smtClean="0">
                <a:solidFill>
                  <a:srgbClr val="000000"/>
                </a:solidFill>
                <a:ea typeface="ＭＳ Ｐゴシック" pitchFamily="34" charset="-128"/>
              </a:rPr>
              <a:t>None of the above.</a:t>
            </a:r>
            <a:r>
              <a:rPr lang="ja-JP" altLang="en-US" dirty="0" smtClean="0">
                <a:solidFill>
                  <a:srgbClr val="000000"/>
                </a:solidFill>
                <a:ea typeface="ＭＳ Ｐゴシック" pitchFamily="34" charset="-128"/>
              </a:rPr>
              <a:t>”</a:t>
            </a:r>
            <a:r>
              <a:rPr lang="en-US" altLang="ja-JP" dirty="0" smtClean="0">
                <a:solidFill>
                  <a:srgbClr val="000000"/>
                </a:solidFill>
                <a:ea typeface="ＭＳ Ｐゴシック" pitchFamily="34" charset="-128"/>
              </a:rPr>
              <a:t>, and </a:t>
            </a:r>
            <a:r>
              <a:rPr lang="ja-JP" altLang="en-US" dirty="0" smtClean="0">
                <a:solidFill>
                  <a:srgbClr val="000000"/>
                </a:solidFill>
                <a:ea typeface="ＭＳ Ｐゴシック" pitchFamily="34" charset="-128"/>
              </a:rPr>
              <a:t>“</a:t>
            </a:r>
            <a:r>
              <a:rPr lang="en-US" altLang="ja-JP" dirty="0" smtClean="0">
                <a:solidFill>
                  <a:srgbClr val="000000"/>
                </a:solidFill>
                <a:ea typeface="ＭＳ Ｐゴシック" pitchFamily="34" charset="-128"/>
              </a:rPr>
              <a:t>Both A and B are Correct,</a:t>
            </a:r>
            <a:r>
              <a:rPr lang="ja-JP" altLang="en-US" dirty="0" smtClean="0">
                <a:solidFill>
                  <a:srgbClr val="000000"/>
                </a:solidFill>
                <a:ea typeface="ＭＳ Ｐゴシック" pitchFamily="34" charset="-128"/>
              </a:rPr>
              <a:t>”</a:t>
            </a:r>
            <a:r>
              <a:rPr lang="en-US" altLang="ja-JP" dirty="0" smtClean="0">
                <a:solidFill>
                  <a:srgbClr val="000000"/>
                </a:solidFill>
                <a:ea typeface="ＭＳ Ｐゴシック" pitchFamily="34" charset="-128"/>
              </a:rPr>
              <a:t> and</a:t>
            </a:r>
          </a:p>
          <a:p>
            <a:pPr marL="1106481" lvl="2" indent="-174708">
              <a:lnSpc>
                <a:spcPct val="90000"/>
              </a:lnSpc>
              <a:spcBef>
                <a:spcPct val="0"/>
              </a:spcBef>
            </a:pPr>
            <a:endParaRPr lang="en-US" altLang="en-US" u="sng" dirty="0" smtClean="0">
              <a:solidFill>
                <a:srgbClr val="000000"/>
              </a:solidFill>
              <a:ea typeface="Times New Roman" pitchFamily="18" charset="0"/>
            </a:endParaRPr>
          </a:p>
          <a:p>
            <a:pPr marL="1106481" lvl="2" indent="-174708">
              <a:lnSpc>
                <a:spcPct val="90000"/>
              </a:lnSpc>
              <a:spcBef>
                <a:spcPct val="0"/>
              </a:spcBef>
            </a:pPr>
            <a:r>
              <a:rPr lang="en-US" altLang="en-US" dirty="0" smtClean="0">
                <a:solidFill>
                  <a:srgbClr val="000000"/>
                </a:solidFill>
                <a:ea typeface="Times New Roman" pitchFamily="18" charset="0"/>
              </a:rPr>
              <a:t>Seventh, refine by screening for bias, fairness, and sensitive topics. </a:t>
            </a:r>
          </a:p>
          <a:p>
            <a:pPr marL="1106481" lvl="2" indent="-174708">
              <a:lnSpc>
                <a:spcPct val="90000"/>
              </a:lnSpc>
              <a:spcBef>
                <a:spcPct val="0"/>
              </a:spcBef>
            </a:pPr>
            <a:endParaRPr lang="en-US" altLang="en-US" dirty="0" smtClean="0">
              <a:solidFill>
                <a:srgbClr val="000000"/>
              </a:solidFill>
              <a:ea typeface="Times New Roman" pitchFamily="18" charset="0"/>
            </a:endParaRPr>
          </a:p>
          <a:p>
            <a:pPr marL="1106481" lvl="2" indent="-174708">
              <a:lnSpc>
                <a:spcPct val="90000"/>
              </a:lnSpc>
              <a:spcBef>
                <a:spcPct val="0"/>
              </a:spcBef>
            </a:pPr>
            <a:endParaRPr lang="en-US" altLang="en-US" dirty="0" smtClean="0">
              <a:solidFill>
                <a:srgbClr val="000000"/>
              </a:solidFill>
              <a:ea typeface="Times New Roman" pitchFamily="18" charset="0"/>
            </a:endParaRPr>
          </a:p>
          <a:p>
            <a:pPr>
              <a:lnSpc>
                <a:spcPct val="90000"/>
              </a:lnSpc>
            </a:pPr>
            <a:r>
              <a:rPr lang="en-US" altLang="en-US" dirty="0" smtClean="0">
                <a:ea typeface="ＭＳ Ｐゴシック" pitchFamily="34" charset="-128"/>
              </a:rPr>
              <a:t>For additional guidelines on how to write SR Stand-Alone (and other types of SR, SCR and ECR) questions, follow these links:</a:t>
            </a:r>
          </a:p>
          <a:p>
            <a:pPr>
              <a:lnSpc>
                <a:spcPct val="90000"/>
              </a:lnSpc>
            </a:pPr>
            <a:r>
              <a:rPr lang="en-US" altLang="en-US" u="sng" dirty="0" smtClean="0">
                <a:ea typeface="ＭＳ Ｐゴシック" pitchFamily="34" charset="-128"/>
                <a:hlinkClick r:id="rId3"/>
              </a:rPr>
              <a:t>http://www.nova.edu/hpdtesting/ctl/forms/itemwritingguidelines.pdf</a:t>
            </a:r>
            <a:endParaRPr lang="en-US" altLang="en-US" dirty="0" smtClean="0">
              <a:ea typeface="ＭＳ Ｐゴシック" pitchFamily="34" charset="-128"/>
            </a:endParaRPr>
          </a:p>
          <a:p>
            <a:pPr>
              <a:lnSpc>
                <a:spcPct val="90000"/>
              </a:lnSpc>
            </a:pPr>
            <a:r>
              <a:rPr lang="en-US" altLang="en-US" u="sng" dirty="0" smtClean="0">
                <a:ea typeface="ＭＳ Ｐゴシック" pitchFamily="34" charset="-128"/>
                <a:hlinkClick r:id="rId4"/>
              </a:rPr>
              <a:t>http://www.assess.com/docs/ASC_Item_Writing.pdf</a:t>
            </a:r>
            <a:endParaRPr lang="en-US" altLang="en-US" dirty="0" smtClean="0">
              <a:ea typeface="ＭＳ Ｐゴシック" pitchFamily="34" charset="-128"/>
            </a:endParaRPr>
          </a:p>
          <a:p>
            <a:pPr>
              <a:lnSpc>
                <a:spcPct val="90000"/>
              </a:lnSpc>
            </a:pPr>
            <a:r>
              <a:rPr lang="en-US" altLang="en-US" u="sng" dirty="0" smtClean="0">
                <a:ea typeface="ＭＳ Ｐゴシック" pitchFamily="34" charset="-128"/>
                <a:hlinkClick r:id="rId5"/>
              </a:rPr>
              <a:t>http://scoring.msu.edu/writitem.html</a:t>
            </a:r>
            <a:r>
              <a:rPr lang="en-US" altLang="en-US" dirty="0" smtClean="0">
                <a:ea typeface="ＭＳ Ｐゴシック" pitchFamily="34" charset="-128"/>
              </a:rPr>
              <a:t> </a:t>
            </a:r>
            <a:endParaRPr lang="en-US" altLang="en-US" dirty="0" smtClean="0">
              <a:solidFill>
                <a:srgbClr val="000000"/>
              </a:solidFill>
              <a:ea typeface="ＭＳ Ｐゴシック" pitchFamily="34" charset="-128"/>
            </a:endParaRPr>
          </a:p>
          <a:p>
            <a:pPr marL="1106481" lvl="2" indent="-174708">
              <a:lnSpc>
                <a:spcPct val="90000"/>
              </a:lnSpc>
              <a:spcBef>
                <a:spcPct val="0"/>
              </a:spcBef>
            </a:pPr>
            <a:endParaRPr lang="en-US" altLang="en-US" dirty="0" smtClean="0">
              <a:solidFill>
                <a:srgbClr val="000000"/>
              </a:solidFill>
              <a:ea typeface="Times New Roman" pitchFamily="18" charset="0"/>
            </a:endParaRPr>
          </a:p>
          <a:p>
            <a:pPr marL="1106481" lvl="2" indent="-174708">
              <a:lnSpc>
                <a:spcPct val="90000"/>
              </a:lnSpc>
              <a:spcBef>
                <a:spcPct val="0"/>
              </a:spcBef>
            </a:pPr>
            <a:endParaRPr lang="en-US" altLang="en-US" u="sng" dirty="0" smtClean="0">
              <a:ea typeface="Times New Roman" pitchFamily="18" charset="0"/>
            </a:endParaRPr>
          </a:p>
        </p:txBody>
      </p:sp>
      <p:sp>
        <p:nvSpPr>
          <p:cNvPr id="119812"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fontAlgn="base" hangingPunct="1">
              <a:spcBef>
                <a:spcPct val="0"/>
              </a:spcBef>
              <a:spcAft>
                <a:spcPct val="0"/>
              </a:spcAft>
            </a:pPr>
            <a:endParaRPr lang="en-US" altLang="en-US" smtClean="0"/>
          </a:p>
        </p:txBody>
      </p:sp>
      <p:sp>
        <p:nvSpPr>
          <p:cNvPr id="119813"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r>
              <a:rPr lang="en-US" altLang="en-US" smtClean="0"/>
              <a:t>Module #2-Assessment Items and Forms</a:t>
            </a:r>
          </a:p>
          <a:p>
            <a:pPr eaLnBrk="1" hangingPunct="1">
              <a:spcBef>
                <a:spcPct val="0"/>
              </a:spcBef>
            </a:pPr>
            <a:r>
              <a:rPr lang="en-US" altLang="en-US" sz="1100"/>
              <a:t>Pennsylvania Department of Education©</a:t>
            </a:r>
          </a:p>
          <a:p>
            <a:pPr eaLnBrk="1" hangingPunct="1">
              <a:spcBef>
                <a:spcPct val="0"/>
              </a:spcBef>
            </a:pPr>
            <a:endParaRPr lang="en-US" altLang="en-US" sz="1100"/>
          </a:p>
        </p:txBody>
      </p:sp>
      <p:sp>
        <p:nvSpPr>
          <p:cNvPr id="119814"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fld id="{F4357459-F05F-45E3-8ACB-E4C17486B4F9}" type="slidenum">
              <a:rPr lang="en-US" altLang="en-US" smtClean="0"/>
              <a:pPr eaLnBrk="1" hangingPunct="1">
                <a:spcBef>
                  <a:spcPct val="0"/>
                </a:spcBef>
              </a:pPr>
              <a:t>13</a:t>
            </a:fld>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93E03E-415D-4D35-A0C7-1277F44EAD84}" type="slidenum">
              <a:rPr lang="en-US" smtClean="0"/>
              <a:t>14</a:t>
            </a:fld>
            <a:endParaRPr lang="en-US"/>
          </a:p>
        </p:txBody>
      </p:sp>
    </p:spTree>
    <p:extLst>
      <p:ext uri="{BB962C8B-B14F-4D97-AF65-F5344CB8AC3E}">
        <p14:creationId xmlns:p14="http://schemas.microsoft.com/office/powerpoint/2010/main" val="20539835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93E03E-415D-4D35-A0C7-1277F44EAD84}" type="slidenum">
              <a:rPr lang="en-US" smtClean="0"/>
              <a:t>15</a:t>
            </a:fld>
            <a:endParaRPr lang="en-US"/>
          </a:p>
        </p:txBody>
      </p:sp>
    </p:spTree>
    <p:extLst>
      <p:ext uri="{BB962C8B-B14F-4D97-AF65-F5344CB8AC3E}">
        <p14:creationId xmlns:p14="http://schemas.microsoft.com/office/powerpoint/2010/main" val="3600144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ea typeface="ＭＳ Ｐゴシック" pitchFamily="34" charset="-128"/>
              </a:rPr>
              <a:t>The procedural steps listed here reflect the process to complete the Item Framework Template. This template should be completed for each separate item. The Item Framework will help test item developers consider alignment characteristics of the item being developed.</a:t>
            </a:r>
          </a:p>
          <a:p>
            <a:pPr eaLnBrk="1" hangingPunct="1">
              <a:spcBef>
                <a:spcPct val="0"/>
              </a:spcBef>
            </a:pPr>
            <a:endParaRPr lang="en-US" altLang="en-US" dirty="0" smtClean="0">
              <a:ea typeface="ＭＳ Ｐゴシック" pitchFamily="34" charset="-128"/>
            </a:endParaRPr>
          </a:p>
          <a:p>
            <a:pPr eaLnBrk="1" hangingPunct="1">
              <a:spcBef>
                <a:spcPct val="0"/>
              </a:spcBef>
            </a:pPr>
            <a:r>
              <a:rPr lang="en-US" altLang="en-US" dirty="0" smtClean="0">
                <a:ea typeface="ＭＳ Ｐゴシック" pitchFamily="34" charset="-128"/>
              </a:rPr>
              <a:t>Review the </a:t>
            </a:r>
            <a:r>
              <a:rPr lang="en-US" altLang="en-US" i="1" dirty="0" smtClean="0">
                <a:ea typeface="ＭＳ Ｐゴシック" pitchFamily="34" charset="-128"/>
              </a:rPr>
              <a:t>Item Framework</a:t>
            </a:r>
            <a:r>
              <a:rPr lang="en-US" altLang="en-US" dirty="0" smtClean="0">
                <a:ea typeface="ＭＳ Ｐゴシック" pitchFamily="34" charset="-128"/>
              </a:rPr>
              <a:t>, and then determine which targeted content standard(s) is best measured using a stand-alone Selected Response item format.</a:t>
            </a:r>
          </a:p>
          <a:p>
            <a:pPr eaLnBrk="1" hangingPunct="1">
              <a:spcBef>
                <a:spcPct val="0"/>
              </a:spcBef>
            </a:pPr>
            <a:endParaRPr lang="en-US" altLang="en-US" u="sng" dirty="0" smtClean="0">
              <a:ea typeface="ＭＳ Ｐゴシック" pitchFamily="34" charset="-128"/>
            </a:endParaRPr>
          </a:p>
          <a:p>
            <a:pPr eaLnBrk="1" hangingPunct="1">
              <a:spcBef>
                <a:spcPct val="0"/>
              </a:spcBef>
            </a:pPr>
            <a:r>
              <a:rPr lang="en-US" altLang="en-US" dirty="0" smtClean="0">
                <a:solidFill>
                  <a:srgbClr val="000000"/>
                </a:solidFill>
                <a:ea typeface="ＭＳ Ｐゴシック" pitchFamily="34" charset="-128"/>
              </a:rPr>
              <a:t>Given the targeted content standard description(s), determine the item’s depth of knowledge.</a:t>
            </a:r>
            <a:endParaRPr lang="en-US" altLang="en-US" dirty="0" smtClean="0">
              <a:ea typeface="ＭＳ Ｐゴシック" pitchFamily="34" charset="-128"/>
            </a:endParaRPr>
          </a:p>
          <a:p>
            <a:pPr eaLnBrk="1" hangingPunct="1">
              <a:spcBef>
                <a:spcPct val="0"/>
              </a:spcBef>
            </a:pPr>
            <a:endParaRPr lang="en-US" altLang="en-US" dirty="0" smtClean="0">
              <a:ea typeface="ＭＳ Ｐゴシック" pitchFamily="34" charset="-128"/>
            </a:endParaRPr>
          </a:p>
          <a:p>
            <a:pPr eaLnBrk="1" hangingPunct="1">
              <a:spcBef>
                <a:spcPct val="0"/>
              </a:spcBef>
            </a:pPr>
            <a:r>
              <a:rPr lang="en-US" altLang="en-US" dirty="0" smtClean="0">
                <a:ea typeface="ＭＳ Ｐゴシック" pitchFamily="34" charset="-128"/>
              </a:rPr>
              <a:t>Create a question (stem), one correct answer, and plausible (realistic) distractors. If applicable, include any additional information needed to complete the item in the </a:t>
            </a:r>
            <a:r>
              <a:rPr lang="en-US" altLang="en-US" i="1" dirty="0" smtClean="0">
                <a:ea typeface="ＭＳ Ｐゴシック" pitchFamily="34" charset="-128"/>
              </a:rPr>
              <a:t>Introduction</a:t>
            </a:r>
            <a:r>
              <a:rPr lang="en-US" altLang="en-US" dirty="0" smtClean="0">
                <a:ea typeface="ＭＳ Ｐゴシック" pitchFamily="34" charset="-128"/>
              </a:rPr>
              <a:t>. Include graphics in the </a:t>
            </a:r>
            <a:r>
              <a:rPr lang="en-US" altLang="en-US" i="1" dirty="0" smtClean="0">
                <a:ea typeface="ＭＳ Ｐゴシック" pitchFamily="34" charset="-128"/>
              </a:rPr>
              <a:t>Images </a:t>
            </a:r>
            <a:r>
              <a:rPr lang="en-US" altLang="en-US" dirty="0" smtClean="0">
                <a:ea typeface="ＭＳ Ｐゴシック" pitchFamily="34" charset="-128"/>
              </a:rPr>
              <a:t>if the item requires one.</a:t>
            </a:r>
          </a:p>
          <a:p>
            <a:pPr eaLnBrk="1" hangingPunct="1">
              <a:spcBef>
                <a:spcPct val="0"/>
              </a:spcBef>
            </a:pPr>
            <a:endParaRPr lang="en-US" altLang="en-US" dirty="0" smtClean="0">
              <a:ea typeface="ＭＳ Ｐゴシック" pitchFamily="34" charset="-128"/>
            </a:endParaRPr>
          </a:p>
          <a:p>
            <a:pPr eaLnBrk="1" hangingPunct="1">
              <a:spcBef>
                <a:spcPct val="0"/>
              </a:spcBef>
            </a:pPr>
            <a:r>
              <a:rPr lang="en-US" altLang="en-US" dirty="0" smtClean="0">
                <a:ea typeface="ＭＳ Ｐゴシック" pitchFamily="34" charset="-128"/>
              </a:rPr>
              <a:t>Review the item and answer options for grammatical soundness.</a:t>
            </a:r>
          </a:p>
          <a:p>
            <a:pPr eaLnBrk="1" hangingPunct="1">
              <a:spcBef>
                <a:spcPct val="0"/>
              </a:spcBef>
            </a:pPr>
            <a:endParaRPr lang="en-US" altLang="en-US" u="sng" dirty="0" smtClean="0">
              <a:ea typeface="ＭＳ Ｐゴシック" pitchFamily="34" charset="-128"/>
            </a:endParaRPr>
          </a:p>
          <a:p>
            <a:pPr eaLnBrk="1" hangingPunct="1">
              <a:spcBef>
                <a:spcPct val="0"/>
              </a:spcBef>
            </a:pPr>
            <a:endParaRPr lang="en-US" altLang="en-US" dirty="0" smtClean="0">
              <a:ea typeface="ＭＳ Ｐゴシック" pitchFamily="34" charset="-128"/>
            </a:endParaRPr>
          </a:p>
        </p:txBody>
      </p:sp>
      <p:sp>
        <p:nvSpPr>
          <p:cNvPr id="12186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fontAlgn="base" hangingPunct="1">
              <a:spcBef>
                <a:spcPct val="0"/>
              </a:spcBef>
              <a:spcAft>
                <a:spcPct val="0"/>
              </a:spcAft>
            </a:pPr>
            <a:endParaRPr lang="en-US" altLang="en-US" smtClean="0"/>
          </a:p>
        </p:txBody>
      </p:sp>
      <p:sp>
        <p:nvSpPr>
          <p:cNvPr id="121861"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fld id="{170AC43A-4E75-4A06-AB9A-60F8CFB3C8CB}" type="slidenum">
              <a:rPr lang="en-US" altLang="en-US" smtClean="0"/>
              <a:pPr eaLnBrk="1" hangingPunct="1">
                <a:spcBef>
                  <a:spcPct val="0"/>
                </a:spcBef>
              </a:pPr>
              <a:t>16</a:t>
            </a:fld>
            <a:endParaRPr lang="en-US" altLang="en-US" smtClean="0"/>
          </a:p>
        </p:txBody>
      </p:sp>
      <p:sp>
        <p:nvSpPr>
          <p:cNvPr id="121862"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r>
              <a:rPr lang="en-US" altLang="en-US" smtClean="0"/>
              <a:t>Module #2-Assessment Items and Forms</a:t>
            </a:r>
          </a:p>
          <a:p>
            <a:pPr eaLnBrk="1" hangingPunct="1">
              <a:spcBef>
                <a:spcPct val="0"/>
              </a:spcBef>
            </a:pPr>
            <a:r>
              <a:rPr lang="en-US" altLang="en-US" sz="1100"/>
              <a:t>Pennsylvania Department of Education©</a:t>
            </a:r>
          </a:p>
          <a:p>
            <a:pPr eaLnBrk="1" hangingPunct="1">
              <a:spcBef>
                <a:spcPct val="0"/>
              </a:spcBef>
            </a:pPr>
            <a:endParaRPr lang="en-US" altLang="en-US" sz="11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545254" y="4416425"/>
            <a:ext cx="5919893" cy="4183063"/>
          </a:xfrm>
        </p:spPr>
        <p:txBody>
          <a:bodyPr wrap="square" numCol="1" anchor="t" anchorCtr="0" compatLnSpc="1">
            <a:prstTxWarp prst="textNoShape">
              <a:avLst/>
            </a:prstTxWarp>
            <a:normAutofit fontScale="92500" lnSpcReduction="10000"/>
          </a:bodyPr>
          <a:lstStyle/>
          <a:p>
            <a:pPr>
              <a:defRPr/>
            </a:pPr>
            <a:r>
              <a:rPr lang="en-US" altLang="en-US" dirty="0" smtClean="0">
                <a:ea typeface="ＭＳ Ｐゴシック" pitchFamily="34" charset="-128"/>
              </a:rPr>
              <a:t>Many of the guidelines for writing multiple choice format selected response items are true for writing true and false selected response items. Following these guidelines will help to strengthen assessments written in the true and false format:</a:t>
            </a:r>
          </a:p>
          <a:p>
            <a:pPr>
              <a:defRPr/>
            </a:pPr>
            <a:endParaRPr lang="en-US" altLang="en-US" dirty="0" smtClean="0">
              <a:ea typeface="ＭＳ Ｐゴシック" pitchFamily="34" charset="-128"/>
            </a:endParaRPr>
          </a:p>
          <a:p>
            <a:pPr>
              <a:defRPr/>
            </a:pPr>
            <a:r>
              <a:rPr lang="en-US" altLang="en-US" u="sng" dirty="0" smtClean="0">
                <a:ea typeface="ＭＳ Ｐゴシック" pitchFamily="34" charset="-128"/>
              </a:rPr>
              <a:t>  1 </a:t>
            </a:r>
            <a:r>
              <a:rPr lang="en-US" altLang="en-US" dirty="0" smtClean="0">
                <a:ea typeface="ＭＳ Ｐゴシック" pitchFamily="34" charset="-128"/>
              </a:rPr>
              <a:t>Construct statements that are definitely true or definitely false, without additional qualifications.</a:t>
            </a:r>
          </a:p>
          <a:p>
            <a:pPr>
              <a:defRPr/>
            </a:pPr>
            <a:r>
              <a:rPr lang="en-US" altLang="en-US" u="sng" dirty="0" smtClean="0">
                <a:ea typeface="ＭＳ Ｐゴシック" pitchFamily="34" charset="-128"/>
              </a:rPr>
              <a:t>  2 </a:t>
            </a:r>
            <a:r>
              <a:rPr lang="en-US" altLang="en-US" dirty="0" smtClean="0">
                <a:ea typeface="ＭＳ Ｐゴシック" pitchFamily="34" charset="-128"/>
              </a:rPr>
              <a:t>Use relatively short statements.</a:t>
            </a:r>
          </a:p>
          <a:p>
            <a:pPr>
              <a:defRPr/>
            </a:pPr>
            <a:r>
              <a:rPr lang="en-US" altLang="en-US" u="sng" dirty="0" smtClean="0">
                <a:ea typeface="ＭＳ Ｐゴシック" pitchFamily="34" charset="-128"/>
              </a:rPr>
              <a:t>  3 </a:t>
            </a:r>
            <a:r>
              <a:rPr lang="en-US" altLang="en-US" dirty="0" smtClean="0">
                <a:ea typeface="ＭＳ Ｐゴシック" pitchFamily="34" charset="-128"/>
              </a:rPr>
              <a:t>Eliminate extraneous material.</a:t>
            </a:r>
          </a:p>
          <a:p>
            <a:pPr>
              <a:defRPr/>
            </a:pPr>
            <a:r>
              <a:rPr lang="en-US" altLang="en-US" u="sng" dirty="0" smtClean="0">
                <a:ea typeface="ＭＳ Ｐゴシック" pitchFamily="34" charset="-128"/>
              </a:rPr>
              <a:t>  4 </a:t>
            </a:r>
            <a:r>
              <a:rPr lang="en-US" altLang="en-US" dirty="0" smtClean="0">
                <a:ea typeface="ＭＳ Ｐゴシック" pitchFamily="34" charset="-128"/>
              </a:rPr>
              <a:t>Keep true and false statements approximately the same length.</a:t>
            </a:r>
          </a:p>
          <a:p>
            <a:pPr>
              <a:defRPr/>
            </a:pPr>
            <a:r>
              <a:rPr lang="en-US" altLang="en-US" u="sng" dirty="0" smtClean="0">
                <a:ea typeface="ＭＳ Ｐゴシック" pitchFamily="34" charset="-128"/>
              </a:rPr>
              <a:t>  5 </a:t>
            </a:r>
            <a:r>
              <a:rPr lang="en-US" altLang="en-US" dirty="0" smtClean="0">
                <a:ea typeface="ＭＳ Ｐゴシック" pitchFamily="34" charset="-128"/>
              </a:rPr>
              <a:t>Include an equal number of true and false questions.</a:t>
            </a:r>
          </a:p>
          <a:p>
            <a:pPr>
              <a:defRPr/>
            </a:pPr>
            <a:r>
              <a:rPr lang="en-US" altLang="en-US" u="sng" dirty="0" smtClean="0">
                <a:ea typeface="ＭＳ Ｐゴシック" pitchFamily="34" charset="-128"/>
              </a:rPr>
              <a:t>  6 </a:t>
            </a:r>
            <a:r>
              <a:rPr lang="en-US" altLang="en-US" dirty="0" smtClean="0">
                <a:ea typeface="ＭＳ Ｐゴシック" pitchFamily="34" charset="-128"/>
              </a:rPr>
              <a:t>Test only one idea in each question.</a:t>
            </a:r>
          </a:p>
          <a:p>
            <a:pPr>
              <a:defRPr/>
            </a:pPr>
            <a:r>
              <a:rPr lang="en-US" altLang="en-US" u="sng" dirty="0" smtClean="0">
                <a:ea typeface="ＭＳ Ｐゴシック" pitchFamily="34" charset="-128"/>
              </a:rPr>
              <a:t>  7 </a:t>
            </a:r>
            <a:r>
              <a:rPr lang="en-US" altLang="en-US" dirty="0" smtClean="0">
                <a:ea typeface="ＭＳ Ｐゴシック" pitchFamily="34" charset="-128"/>
              </a:rPr>
              <a:t>Have students circle T or F for each question rather than write the letter which can lead to debate.</a:t>
            </a:r>
          </a:p>
          <a:p>
            <a:pPr>
              <a:defRPr/>
            </a:pPr>
            <a:r>
              <a:rPr lang="en-US" altLang="en-US" u="sng" dirty="0" smtClean="0">
                <a:ea typeface="ＭＳ Ｐゴシック" pitchFamily="34" charset="-128"/>
              </a:rPr>
              <a:t>  8 </a:t>
            </a:r>
            <a:r>
              <a:rPr lang="en-US" altLang="en-US" dirty="0" smtClean="0">
                <a:ea typeface="ＭＳ Ｐゴシック" pitchFamily="34" charset="-128"/>
              </a:rPr>
              <a:t>Avoid verbal clues, specific determiners (e.g., the, a, an), and complex sentences.</a:t>
            </a:r>
          </a:p>
          <a:p>
            <a:pPr>
              <a:defRPr/>
            </a:pPr>
            <a:r>
              <a:rPr lang="en-US" altLang="en-US" u="sng" dirty="0" smtClean="0">
                <a:ea typeface="ＭＳ Ｐゴシック" pitchFamily="34" charset="-128"/>
              </a:rPr>
              <a:t>  9 </a:t>
            </a:r>
            <a:r>
              <a:rPr lang="en-US" altLang="en-US" dirty="0" smtClean="0">
                <a:ea typeface="ＭＳ Ｐゴシック" pitchFamily="34" charset="-128"/>
              </a:rPr>
              <a:t>Avoid absolute terms such as, never or always.</a:t>
            </a:r>
          </a:p>
          <a:p>
            <a:pPr>
              <a:defRPr/>
            </a:pPr>
            <a:r>
              <a:rPr lang="en-US" altLang="en-US" u="sng" dirty="0" smtClean="0">
                <a:ea typeface="ＭＳ Ｐゴシック" pitchFamily="34" charset="-128"/>
              </a:rPr>
              <a:t>  10 </a:t>
            </a:r>
            <a:r>
              <a:rPr lang="en-US" altLang="en-US" dirty="0" smtClean="0">
                <a:ea typeface="ＭＳ Ｐゴシック" pitchFamily="34" charset="-128"/>
              </a:rPr>
              <a:t>Do not arrange answers in a pattern (i.e., TTFFTTFF, TFTFTF).</a:t>
            </a:r>
          </a:p>
          <a:p>
            <a:pPr>
              <a:defRPr/>
            </a:pPr>
            <a:r>
              <a:rPr lang="en-US" altLang="en-US" u="sng" dirty="0" smtClean="0">
                <a:ea typeface="ＭＳ Ｐゴシック" pitchFamily="34" charset="-128"/>
              </a:rPr>
              <a:t>  11 </a:t>
            </a:r>
            <a:r>
              <a:rPr lang="en-US" altLang="en-US" dirty="0" smtClean="0">
                <a:ea typeface="ＭＳ Ｐゴシック" pitchFamily="34" charset="-128"/>
              </a:rPr>
              <a:t>Avoid taking statements directly from text.</a:t>
            </a:r>
          </a:p>
          <a:p>
            <a:pPr>
              <a:defRPr/>
            </a:pPr>
            <a:r>
              <a:rPr lang="en-US" altLang="en-US" u="sng" dirty="0" smtClean="0">
                <a:ea typeface="ＭＳ Ｐゴシック" pitchFamily="34" charset="-128"/>
              </a:rPr>
              <a:t>  12 </a:t>
            </a:r>
            <a:r>
              <a:rPr lang="en-US" altLang="en-US" dirty="0" smtClean="0">
                <a:ea typeface="ＭＳ Ｐゴシック" pitchFamily="34" charset="-128"/>
              </a:rPr>
              <a:t>Always state the question positively.</a:t>
            </a:r>
          </a:p>
          <a:p>
            <a:pPr>
              <a:defRPr/>
            </a:pPr>
            <a:endParaRPr lang="en-US" altLang="en-US" dirty="0" smtClean="0">
              <a:ea typeface="ＭＳ Ｐゴシック" pitchFamily="34" charset="-128"/>
            </a:endParaRPr>
          </a:p>
          <a:p>
            <a:pPr>
              <a:defRPr/>
            </a:pPr>
            <a:endParaRPr lang="en-US" altLang="en-US" dirty="0" smtClean="0">
              <a:ea typeface="ＭＳ Ｐゴシック" pitchFamily="34" charset="-128"/>
            </a:endParaRPr>
          </a:p>
          <a:p>
            <a:pPr>
              <a:defRPr/>
            </a:pPr>
            <a:r>
              <a:rPr lang="en-US" altLang="en-US" dirty="0" smtClean="0">
                <a:ea typeface="ＭＳ Ｐゴシック" pitchFamily="34" charset="-128"/>
              </a:rPr>
              <a:t>Activity Directions:</a:t>
            </a:r>
          </a:p>
          <a:p>
            <a:pPr>
              <a:defRPr/>
            </a:pPr>
            <a:r>
              <a:rPr lang="en-US" altLang="en-US" dirty="0" smtClean="0">
                <a:ea typeface="ＭＳ Ｐゴシック" pitchFamily="34" charset="-128"/>
              </a:rPr>
              <a:t>Using Participant Material 2  - “Item Framework” create a Selected Response Multiple Choice Question to support this standard for 8</a:t>
            </a:r>
            <a:r>
              <a:rPr lang="en-US" altLang="en-US" baseline="30000" dirty="0" smtClean="0">
                <a:ea typeface="ＭＳ Ｐゴシック" pitchFamily="34" charset="-128"/>
              </a:rPr>
              <a:t>th</a:t>
            </a:r>
            <a:r>
              <a:rPr lang="en-US" altLang="en-US" dirty="0" smtClean="0">
                <a:ea typeface="ＭＳ Ｐゴシック" pitchFamily="34" charset="-128"/>
              </a:rPr>
              <a:t> grade History: </a:t>
            </a:r>
          </a:p>
          <a:p>
            <a:pPr>
              <a:defRPr/>
            </a:pPr>
            <a:r>
              <a:rPr lang="en-US" altLang="en-US" dirty="0" smtClean="0">
                <a:ea typeface="ＭＳ Ｐゴシック" pitchFamily="34" charset="-128"/>
              </a:rPr>
              <a:t> </a:t>
            </a:r>
          </a:p>
          <a:p>
            <a:pPr>
              <a:defRPr/>
            </a:pPr>
            <a:r>
              <a:rPr lang="en-US" altLang="en-US" b="1" dirty="0" smtClean="0">
                <a:ea typeface="ＭＳ Ｐゴシック" pitchFamily="34" charset="-128"/>
              </a:rPr>
              <a:t>8.3.8.A:</a:t>
            </a:r>
            <a:r>
              <a:rPr lang="en-US" altLang="en-US" dirty="0" smtClean="0">
                <a:ea typeface="ＭＳ Ｐゴシック" pitchFamily="34" charset="-128"/>
              </a:rPr>
              <a:t> Examine the role groups and individuals played in the </a:t>
            </a:r>
            <a:r>
              <a:rPr lang="en-US" altLang="en-US" b="1" dirty="0" smtClean="0">
                <a:ea typeface="ＭＳ Ｐゴシック" pitchFamily="34" charset="-128"/>
              </a:rPr>
              <a:t>social, political,</a:t>
            </a:r>
            <a:r>
              <a:rPr lang="en-US" altLang="en-US" dirty="0" smtClean="0">
                <a:ea typeface="ＭＳ Ｐゴシック" pitchFamily="34" charset="-128"/>
              </a:rPr>
              <a:t> cultural, and </a:t>
            </a:r>
            <a:r>
              <a:rPr lang="en-US" altLang="en-US" b="1" dirty="0" smtClean="0">
                <a:ea typeface="ＭＳ Ｐゴシック" pitchFamily="34" charset="-128"/>
              </a:rPr>
              <a:t>economic</a:t>
            </a:r>
            <a:r>
              <a:rPr lang="en-US" altLang="en-US" dirty="0" smtClean="0">
                <a:ea typeface="ＭＳ Ｐゴシック" pitchFamily="34" charset="-128"/>
              </a:rPr>
              <a:t> development of the United States.</a:t>
            </a:r>
          </a:p>
          <a:p>
            <a:pPr>
              <a:defRPr/>
            </a:pPr>
            <a:r>
              <a:rPr lang="en-US" altLang="en-US" dirty="0" smtClean="0">
                <a:ea typeface="ＭＳ Ｐゴシック" pitchFamily="34" charset="-128"/>
              </a:rPr>
              <a:t> </a:t>
            </a:r>
          </a:p>
          <a:p>
            <a:pPr>
              <a:defRPr/>
            </a:pPr>
            <a:r>
              <a:rPr lang="en-US" altLang="en-US" dirty="0" smtClean="0">
                <a:ea typeface="ＭＳ Ｐゴシック" pitchFamily="34" charset="-128"/>
              </a:rPr>
              <a:t>(Use your general knowledge, since you did not undergo a specific course of instruction.) </a:t>
            </a:r>
          </a:p>
          <a:p>
            <a:pPr>
              <a:defRPr/>
            </a:pPr>
            <a:endParaRPr lang="en-US" altLang="en-US" dirty="0" smtClean="0">
              <a:ea typeface="ＭＳ Ｐゴシック" pitchFamily="34" charset="-128"/>
            </a:endParaRPr>
          </a:p>
          <a:p>
            <a:pPr>
              <a:defRPr/>
            </a:pPr>
            <a:endParaRPr lang="en-US" altLang="en-US" dirty="0" smtClean="0">
              <a:ea typeface="ＭＳ Ｐゴシック" pitchFamily="34" charset="-128"/>
            </a:endParaRPr>
          </a:p>
        </p:txBody>
      </p:sp>
      <p:sp>
        <p:nvSpPr>
          <p:cNvPr id="123908"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fontAlgn="base" hangingPunct="1">
              <a:spcBef>
                <a:spcPct val="0"/>
              </a:spcBef>
              <a:spcAft>
                <a:spcPct val="0"/>
              </a:spcAft>
            </a:pPr>
            <a:endParaRPr lang="en-US" altLang="en-US" smtClean="0"/>
          </a:p>
        </p:txBody>
      </p:sp>
      <p:sp>
        <p:nvSpPr>
          <p:cNvPr id="123909"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r>
              <a:rPr lang="en-US" altLang="en-US" smtClean="0"/>
              <a:t>Module #2-</a:t>
            </a:r>
            <a:r>
              <a:rPr lang="en-US" altLang="en-US" i="1" smtClean="0"/>
              <a:t>Assessment Items and Forms</a:t>
            </a:r>
          </a:p>
          <a:p>
            <a:pPr eaLnBrk="1" hangingPunct="1">
              <a:spcBef>
                <a:spcPct val="0"/>
              </a:spcBef>
            </a:pPr>
            <a:r>
              <a:rPr lang="en-US" altLang="en-US" sz="1100"/>
              <a:t>Pennsylvania Department of Education©</a:t>
            </a:r>
          </a:p>
          <a:p>
            <a:pPr eaLnBrk="1" hangingPunct="1">
              <a:spcBef>
                <a:spcPct val="0"/>
              </a:spcBef>
            </a:pPr>
            <a:endParaRPr lang="en-US" altLang="en-US" sz="1100"/>
          </a:p>
        </p:txBody>
      </p:sp>
      <p:sp>
        <p:nvSpPr>
          <p:cNvPr id="123910"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fld id="{B0FEA0AC-DF38-4C40-8430-2EF0A14B8AF9}" type="slidenum">
              <a:rPr lang="en-US" altLang="en-US" smtClean="0"/>
              <a:pPr eaLnBrk="1" hangingPunct="1">
                <a:spcBef>
                  <a:spcPct val="0"/>
                </a:spcBef>
              </a:pPr>
              <a:t>17</a:t>
            </a:fld>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itchFamily="34" charset="-128"/>
              </a:rPr>
              <a:t>Items written items in the </a:t>
            </a:r>
            <a:r>
              <a:rPr lang="ja-JP" altLang="en-US" dirty="0" smtClean="0">
                <a:ea typeface="ＭＳ Ｐゴシック" pitchFamily="34" charset="-128"/>
              </a:rPr>
              <a:t>“</a:t>
            </a:r>
            <a:r>
              <a:rPr lang="en-US" altLang="ja-JP" dirty="0" smtClean="0">
                <a:ea typeface="ＭＳ Ｐゴシック" pitchFamily="34" charset="-128"/>
              </a:rPr>
              <a:t>matching</a:t>
            </a:r>
            <a:r>
              <a:rPr lang="ja-JP" altLang="en-US" dirty="0" smtClean="0">
                <a:ea typeface="ＭＳ Ｐゴシック" pitchFamily="34" charset="-128"/>
              </a:rPr>
              <a:t>”</a:t>
            </a:r>
            <a:r>
              <a:rPr lang="en-US" altLang="ja-JP" dirty="0" smtClean="0">
                <a:ea typeface="ＭＳ Ｐゴシック" pitchFamily="34" charset="-128"/>
              </a:rPr>
              <a:t> format also share many of the guidelines provided for multiple choice and true-false items. </a:t>
            </a:r>
          </a:p>
          <a:p>
            <a:endParaRPr lang="en-US" altLang="en-US" dirty="0" smtClean="0">
              <a:ea typeface="ＭＳ Ｐゴシック" pitchFamily="34" charset="-128"/>
            </a:endParaRPr>
          </a:p>
          <a:p>
            <a:pPr>
              <a:spcBef>
                <a:spcPts val="1223"/>
              </a:spcBef>
            </a:pPr>
            <a:r>
              <a:rPr lang="en-US" altLang="en-US" u="sng" dirty="0" smtClean="0">
                <a:ea typeface="ＭＳ Ｐゴシック" pitchFamily="34" charset="-128"/>
              </a:rPr>
              <a:t>  1 </a:t>
            </a:r>
            <a:r>
              <a:rPr lang="en-US" altLang="en-US" dirty="0" smtClean="0">
                <a:ea typeface="ＭＳ Ｐゴシック" pitchFamily="34" charset="-128"/>
              </a:rPr>
              <a:t>Provide more possible options than questions. </a:t>
            </a:r>
          </a:p>
          <a:p>
            <a:pPr>
              <a:spcBef>
                <a:spcPts val="1223"/>
              </a:spcBef>
            </a:pPr>
            <a:r>
              <a:rPr lang="en-US" altLang="en-US" u="sng" dirty="0" smtClean="0">
                <a:ea typeface="ＭＳ Ｐゴシック" pitchFamily="34" charset="-128"/>
              </a:rPr>
              <a:t>  2 </a:t>
            </a:r>
            <a:r>
              <a:rPr lang="en-US" altLang="en-US" dirty="0" smtClean="0">
                <a:ea typeface="ＭＳ Ｐゴシック" pitchFamily="34" charset="-128"/>
              </a:rPr>
              <a:t>Use longer phrases as questions and shorter phrases as options. </a:t>
            </a:r>
          </a:p>
          <a:p>
            <a:pPr>
              <a:spcBef>
                <a:spcPts val="1223"/>
              </a:spcBef>
            </a:pPr>
            <a:r>
              <a:rPr lang="en-US" altLang="en-US" u="sng" dirty="0" smtClean="0">
                <a:ea typeface="ＭＳ Ｐゴシック" pitchFamily="34" charset="-128"/>
              </a:rPr>
              <a:t>  3 </a:t>
            </a:r>
            <a:r>
              <a:rPr lang="en-US" altLang="en-US" dirty="0" smtClean="0">
                <a:ea typeface="ＭＳ Ｐゴシック" pitchFamily="34" charset="-128"/>
              </a:rPr>
              <a:t>Keep questions and options short and homogeneous. </a:t>
            </a:r>
          </a:p>
          <a:p>
            <a:pPr>
              <a:spcBef>
                <a:spcPts val="1223"/>
              </a:spcBef>
            </a:pPr>
            <a:r>
              <a:rPr lang="en-US" altLang="en-US" u="sng" dirty="0" smtClean="0">
                <a:ea typeface="ＭＳ Ｐゴシック" pitchFamily="34" charset="-128"/>
              </a:rPr>
              <a:t>  4 </a:t>
            </a:r>
            <a:r>
              <a:rPr lang="en-US" altLang="en-US" dirty="0" smtClean="0">
                <a:ea typeface="ＭＳ Ｐゴシック" pitchFamily="34" charset="-128"/>
              </a:rPr>
              <a:t>Avoid verbal cues and specific determiners (e.g., the, a, an). </a:t>
            </a:r>
          </a:p>
          <a:p>
            <a:pPr>
              <a:spcBef>
                <a:spcPts val="1223"/>
              </a:spcBef>
            </a:pPr>
            <a:r>
              <a:rPr lang="en-US" altLang="en-US" u="sng" dirty="0" smtClean="0">
                <a:ea typeface="ＭＳ Ｐゴシック" pitchFamily="34" charset="-128"/>
              </a:rPr>
              <a:t>  5 </a:t>
            </a:r>
            <a:r>
              <a:rPr lang="en-US" altLang="en-US" dirty="0" smtClean="0">
                <a:ea typeface="ＭＳ Ｐゴシック" pitchFamily="34" charset="-128"/>
              </a:rPr>
              <a:t>Number each question and use alphabetical letters for the options.   </a:t>
            </a:r>
          </a:p>
          <a:p>
            <a:pPr>
              <a:spcBef>
                <a:spcPts val="1223"/>
              </a:spcBef>
            </a:pPr>
            <a:r>
              <a:rPr lang="en-US" altLang="en-US" u="sng" dirty="0" smtClean="0">
                <a:ea typeface="ＭＳ Ｐゴシック" pitchFamily="34" charset="-128"/>
              </a:rPr>
              <a:t>  6 </a:t>
            </a:r>
            <a:r>
              <a:rPr lang="en-US" altLang="en-US" dirty="0" smtClean="0">
                <a:ea typeface="ＭＳ Ｐゴシック" pitchFamily="34" charset="-128"/>
              </a:rPr>
              <a:t>Specify in the directions the basis for matching and whether or not responses can be used more than once. </a:t>
            </a:r>
          </a:p>
          <a:p>
            <a:pPr>
              <a:spcBef>
                <a:spcPts val="1223"/>
              </a:spcBef>
            </a:pPr>
            <a:r>
              <a:rPr lang="en-US" altLang="en-US" u="sng" dirty="0" smtClean="0">
                <a:ea typeface="ＭＳ Ｐゴシック" pitchFamily="34" charset="-128"/>
              </a:rPr>
              <a:t>  7 </a:t>
            </a:r>
            <a:r>
              <a:rPr lang="en-US" altLang="en-US" dirty="0" smtClean="0">
                <a:ea typeface="ＭＳ Ｐゴシック" pitchFamily="34" charset="-128"/>
              </a:rPr>
              <a:t>Make all questions and all options the same type (e.g., a list of events to be matched with a list of dates). </a:t>
            </a:r>
          </a:p>
          <a:p>
            <a:endParaRPr lang="en-US" altLang="en-US" dirty="0" smtClean="0">
              <a:ea typeface="ＭＳ Ｐゴシック" pitchFamily="34" charset="-128"/>
            </a:endParaRPr>
          </a:p>
        </p:txBody>
      </p:sp>
      <p:sp>
        <p:nvSpPr>
          <p:cNvPr id="124932"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fontAlgn="base" hangingPunct="1">
              <a:spcBef>
                <a:spcPct val="0"/>
              </a:spcBef>
              <a:spcAft>
                <a:spcPct val="0"/>
              </a:spcAft>
            </a:pPr>
            <a:endParaRPr lang="en-US" altLang="en-US" smtClean="0"/>
          </a:p>
        </p:txBody>
      </p:sp>
      <p:sp>
        <p:nvSpPr>
          <p:cNvPr id="124933"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r>
              <a:rPr lang="en-US" altLang="en-US" smtClean="0"/>
              <a:t>Module #2-</a:t>
            </a:r>
            <a:r>
              <a:rPr lang="en-US" altLang="en-US" i="1" smtClean="0"/>
              <a:t>Assessment Items and Forms</a:t>
            </a:r>
          </a:p>
          <a:p>
            <a:pPr eaLnBrk="1" hangingPunct="1">
              <a:spcBef>
                <a:spcPct val="0"/>
              </a:spcBef>
            </a:pPr>
            <a:r>
              <a:rPr lang="en-US" altLang="en-US" sz="1100"/>
              <a:t>Pennsylvania Department of Education©</a:t>
            </a:r>
          </a:p>
          <a:p>
            <a:pPr eaLnBrk="1" hangingPunct="1">
              <a:spcBef>
                <a:spcPct val="0"/>
              </a:spcBef>
            </a:pPr>
            <a:endParaRPr lang="en-US" altLang="en-US" sz="1100"/>
          </a:p>
        </p:txBody>
      </p:sp>
      <p:sp>
        <p:nvSpPr>
          <p:cNvPr id="124934"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fld id="{ACC93E81-7D9D-4A5B-A152-04C5547D4592}" type="slidenum">
              <a:rPr lang="en-US" altLang="en-US" smtClean="0"/>
              <a:pPr eaLnBrk="1" hangingPunct="1">
                <a:spcBef>
                  <a:spcPct val="0"/>
                </a:spcBef>
              </a:pPr>
              <a:t>18</a:t>
            </a:fld>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93E03E-415D-4D35-A0C7-1277F44EAD84}" type="slidenum">
              <a:rPr lang="en-US" smtClean="0"/>
              <a:t>19</a:t>
            </a:fld>
            <a:endParaRPr lang="en-US"/>
          </a:p>
        </p:txBody>
      </p:sp>
    </p:spTree>
    <p:extLst>
      <p:ext uri="{BB962C8B-B14F-4D97-AF65-F5344CB8AC3E}">
        <p14:creationId xmlns:p14="http://schemas.microsoft.com/office/powerpoint/2010/main" val="31333405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 typeface="Wingdings" pitchFamily="2" charset="2"/>
              <a:buNone/>
            </a:pPr>
            <a:r>
              <a:rPr lang="en-US" altLang="en-US" smtClean="0">
                <a:ea typeface="ＭＳ Ｐゴシック" pitchFamily="34" charset="-128"/>
              </a:rPr>
              <a:t>Module #2 of the Assessment Literacy Series, Assessment Items and Forms, focuses on developing items and tasks used to assess student learning of content standards, as well as outlining how to organize test items and tasks into an operational test form. </a:t>
            </a:r>
          </a:p>
          <a:p>
            <a:pPr eaLnBrk="1" hangingPunct="1">
              <a:spcBef>
                <a:spcPct val="0"/>
              </a:spcBef>
              <a:buFont typeface="Wingdings" pitchFamily="2" charset="2"/>
              <a:buNone/>
            </a:pPr>
            <a:endParaRPr lang="en-US" altLang="en-US" smtClean="0">
              <a:ea typeface="ＭＳ Ｐゴシック" pitchFamily="34" charset="-128"/>
            </a:endParaRPr>
          </a:p>
          <a:p>
            <a:pPr eaLnBrk="1" hangingPunct="1">
              <a:spcBef>
                <a:spcPct val="0"/>
              </a:spcBef>
              <a:buFont typeface="Wingdings" pitchFamily="2" charset="2"/>
              <a:buNone/>
            </a:pPr>
            <a:r>
              <a:rPr lang="en-US" altLang="en-US" i="1" smtClean="0">
                <a:ea typeface="ＭＳ Ｐゴシック" pitchFamily="34" charset="-128"/>
              </a:rPr>
              <a:t>Training activities have been developed to support learning and are aligned to certain slides throughout the PowerPoint presentation. These </a:t>
            </a:r>
            <a:r>
              <a:rPr lang="en-US" altLang="en-US" b="1" i="1" smtClean="0">
                <a:ea typeface="ＭＳ Ｐゴシック" pitchFamily="34" charset="-128"/>
              </a:rPr>
              <a:t>KEYSTONE ACTIVITIES</a:t>
            </a:r>
            <a:r>
              <a:rPr lang="en-US" altLang="en-US" i="1" smtClean="0">
                <a:ea typeface="ＭＳ Ｐゴシック" pitchFamily="34" charset="-128"/>
              </a:rPr>
              <a:t> are found on a separate document and should be used with the slides featuring the Keystone and Mortarboard symbol.</a:t>
            </a:r>
          </a:p>
          <a:p>
            <a:pPr eaLnBrk="1" hangingPunct="1">
              <a:spcBef>
                <a:spcPct val="0"/>
              </a:spcBef>
              <a:buFont typeface="Wingdings" pitchFamily="2" charset="2"/>
              <a:buNone/>
            </a:pPr>
            <a:endParaRPr lang="en-US" altLang="en-US" i="1" smtClean="0">
              <a:ea typeface="ＭＳ Ｐゴシック" pitchFamily="34" charset="-128"/>
            </a:endParaRPr>
          </a:p>
          <a:p>
            <a:pPr eaLnBrk="1" hangingPunct="1">
              <a:spcBef>
                <a:spcPct val="0"/>
              </a:spcBef>
              <a:buFont typeface="Wingdings" pitchFamily="2" charset="2"/>
              <a:buNone/>
            </a:pPr>
            <a:endParaRPr lang="en-US" altLang="en-US" i="1" smtClean="0">
              <a:ea typeface="ＭＳ Ｐゴシック" pitchFamily="34" charset="-128"/>
            </a:endParaRPr>
          </a:p>
          <a:p>
            <a:pPr eaLnBrk="1" hangingPunct="1">
              <a:spcBef>
                <a:spcPct val="0"/>
              </a:spcBef>
              <a:buFont typeface="Wingdings" pitchFamily="2" charset="2"/>
              <a:buNone/>
            </a:pPr>
            <a:endParaRPr lang="en-US" altLang="en-US" i="1" smtClean="0">
              <a:ea typeface="ＭＳ Ｐゴシック" pitchFamily="34" charset="-128"/>
            </a:endParaRPr>
          </a:p>
          <a:p>
            <a:pPr eaLnBrk="1" hangingPunct="1">
              <a:spcBef>
                <a:spcPct val="0"/>
              </a:spcBef>
              <a:buFont typeface="Wingdings" pitchFamily="2" charset="2"/>
              <a:buNone/>
            </a:pPr>
            <a:r>
              <a:rPr lang="en-US" altLang="en-US" smtClean="0">
                <a:ea typeface="ＭＳ Ｐゴシック" pitchFamily="34" charset="-128"/>
              </a:rPr>
              <a:t>Use the “Anticipation Guide—Module 2: Assessment Items and Forms” found in the Module 2 Training Set to preview participant knowledge regarding assessment design. (Answers to Agree/Disagree are provided here, but not in the Training Set for Module 2.)</a:t>
            </a:r>
          </a:p>
          <a:p>
            <a:pPr eaLnBrk="1" hangingPunct="1">
              <a:spcBef>
                <a:spcPct val="0"/>
              </a:spcBef>
              <a:buFont typeface="Wingdings" pitchFamily="2" charset="2"/>
              <a:buNone/>
            </a:pPr>
            <a:endParaRPr lang="en-US" altLang="en-US" smtClean="0">
              <a:ea typeface="ＭＳ Ｐゴシック" pitchFamily="34" charset="-128"/>
            </a:endParaRPr>
          </a:p>
          <a:p>
            <a:pPr eaLnBrk="1" hangingPunct="1">
              <a:spcBef>
                <a:spcPct val="0"/>
              </a:spcBef>
              <a:buFont typeface="Wingdings" pitchFamily="2" charset="2"/>
              <a:buNone/>
            </a:pPr>
            <a:endParaRPr lang="en-US" altLang="en-US" smtClean="0">
              <a:ea typeface="ＭＳ Ｐゴシック" pitchFamily="34" charset="-128"/>
            </a:endParaRPr>
          </a:p>
          <a:p>
            <a:pPr eaLnBrk="1" hangingPunct="1">
              <a:spcBef>
                <a:spcPct val="0"/>
              </a:spcBef>
              <a:buFont typeface="Wingdings" pitchFamily="2" charset="2"/>
              <a:buNone/>
            </a:pPr>
            <a:endParaRPr lang="en-US" altLang="en-US" smtClean="0">
              <a:ea typeface="ＭＳ Ｐゴシック" pitchFamily="34" charset="-128"/>
            </a:endParaRPr>
          </a:p>
          <a:p>
            <a:pPr eaLnBrk="1" hangingPunct="1">
              <a:spcBef>
                <a:spcPct val="0"/>
              </a:spcBef>
              <a:buFont typeface="Wingdings" pitchFamily="2" charset="2"/>
              <a:buNone/>
            </a:pPr>
            <a:endParaRPr lang="en-US" altLang="en-US" smtClean="0">
              <a:ea typeface="ＭＳ Ｐゴシック" pitchFamily="34" charset="-128"/>
            </a:endParaRPr>
          </a:p>
          <a:p>
            <a:pPr eaLnBrk="1" hangingPunct="1">
              <a:spcBef>
                <a:spcPct val="0"/>
              </a:spcBef>
              <a:buFont typeface="Wingdings" pitchFamily="2" charset="2"/>
              <a:buNone/>
            </a:pPr>
            <a:endParaRPr lang="en-US" altLang="en-US" smtClean="0">
              <a:ea typeface="ＭＳ Ｐゴシック" pitchFamily="34" charset="-128"/>
            </a:endParaRPr>
          </a:p>
        </p:txBody>
      </p:sp>
      <p:sp>
        <p:nvSpPr>
          <p:cNvPr id="100356" name="Footer Placeholder 3"/>
          <p:cNvSpPr>
            <a:spLocks noGrp="1"/>
          </p:cNvSpPr>
          <p:nvPr>
            <p:ph type="ftr" sz="quarter" idx="4"/>
          </p:nvPr>
        </p:nvSpPr>
        <p:spPr bwMode="auto">
          <a:xfrm>
            <a:off x="228812" y="8767764"/>
            <a:ext cx="3037840" cy="46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r>
              <a:rPr lang="en-US" altLang="en-US" smtClean="0"/>
              <a:t>Module #2-Assessment Items and Forms</a:t>
            </a:r>
          </a:p>
          <a:p>
            <a:pPr eaLnBrk="1" hangingPunct="1">
              <a:spcBef>
                <a:spcPct val="0"/>
              </a:spcBef>
            </a:pPr>
            <a:r>
              <a:rPr lang="en-US" altLang="en-US" smtClean="0"/>
              <a:t>Pennsylvania Department of Education©</a:t>
            </a:r>
          </a:p>
        </p:txBody>
      </p:sp>
      <p:sp>
        <p:nvSpPr>
          <p:cNvPr id="100357" name="Slide Number Placeholder 4"/>
          <p:cNvSpPr>
            <a:spLocks noGrp="1"/>
          </p:cNvSpPr>
          <p:nvPr>
            <p:ph type="sldNum" sz="quarter" idx="5"/>
          </p:nvPr>
        </p:nvSpPr>
        <p:spPr bwMode="auto">
          <a:xfrm>
            <a:off x="3941728" y="8828089"/>
            <a:ext cx="3037840" cy="46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fld id="{26B61CE6-B464-4669-BCC1-C7FCD07272F9}" type="slidenum">
              <a:rPr lang="en-US" altLang="en-US" smtClean="0"/>
              <a:pPr eaLnBrk="1" hangingPunct="1">
                <a:spcBef>
                  <a:spcPct val="0"/>
                </a:spcBef>
              </a:pPr>
              <a:t>2</a:t>
            </a:fld>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1. Use three answer options for grades K-2 and four or more options for grades 3-12.</a:t>
            </a:r>
          </a:p>
          <a:p>
            <a:endParaRPr lang="en-US" dirty="0"/>
          </a:p>
          <a:p>
            <a:r>
              <a:rPr lang="en-US" dirty="0"/>
              <a:t>4. Make sure distractors are plausible (realistic).</a:t>
            </a:r>
          </a:p>
          <a:p>
            <a:endParaRPr lang="en-US" dirty="0"/>
          </a:p>
          <a:p>
            <a:r>
              <a:rPr lang="en-US" dirty="0"/>
              <a:t>5. Present options in ascending/descending order when possible.</a:t>
            </a:r>
          </a:p>
          <a:p>
            <a:endParaRPr lang="en-US" dirty="0"/>
          </a:p>
          <a:p>
            <a:r>
              <a:rPr lang="en-US" dirty="0"/>
              <a:t>6. Avoid “All of the above.”, “None of the above.”, and “Both A and B are Correct.”</a:t>
            </a:r>
          </a:p>
          <a:p>
            <a:endParaRPr lang="en-US" dirty="0"/>
          </a:p>
          <a:p>
            <a:endParaRPr lang="en-US" dirty="0"/>
          </a:p>
          <a:p>
            <a:r>
              <a:rPr lang="en-US" b="1" dirty="0"/>
              <a:t> </a:t>
            </a:r>
            <a:endParaRPr lang="en-US" dirty="0"/>
          </a:p>
          <a:p>
            <a:endParaRPr lang="en-US" dirty="0"/>
          </a:p>
        </p:txBody>
      </p:sp>
      <p:sp>
        <p:nvSpPr>
          <p:cNvPr id="4" name="Slide Number Placeholder 3"/>
          <p:cNvSpPr>
            <a:spLocks noGrp="1"/>
          </p:cNvSpPr>
          <p:nvPr>
            <p:ph type="sldNum" sz="quarter" idx="10"/>
          </p:nvPr>
        </p:nvSpPr>
        <p:spPr/>
        <p:txBody>
          <a:bodyPr/>
          <a:lstStyle/>
          <a:p>
            <a:fld id="{7793E03E-415D-4D35-A0C7-1277F44EAD84}" type="slidenum">
              <a:rPr lang="en-US" smtClean="0"/>
              <a:t>20</a:t>
            </a:fld>
            <a:endParaRPr lang="en-US"/>
          </a:p>
        </p:txBody>
      </p:sp>
    </p:spTree>
    <p:extLst>
      <p:ext uri="{BB962C8B-B14F-4D97-AF65-F5344CB8AC3E}">
        <p14:creationId xmlns:p14="http://schemas.microsoft.com/office/powerpoint/2010/main" val="10917788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 </a:t>
            </a:r>
            <a:endParaRPr lang="en-US" dirty="0"/>
          </a:p>
          <a:p>
            <a:endParaRPr lang="en-US" dirty="0"/>
          </a:p>
        </p:txBody>
      </p:sp>
      <p:sp>
        <p:nvSpPr>
          <p:cNvPr id="4" name="Slide Number Placeholder 3"/>
          <p:cNvSpPr>
            <a:spLocks noGrp="1"/>
          </p:cNvSpPr>
          <p:nvPr>
            <p:ph type="sldNum" sz="quarter" idx="10"/>
          </p:nvPr>
        </p:nvSpPr>
        <p:spPr/>
        <p:txBody>
          <a:bodyPr/>
          <a:lstStyle/>
          <a:p>
            <a:fld id="{7793E03E-415D-4D35-A0C7-1277F44EAD84}" type="slidenum">
              <a:rPr lang="en-US" smtClean="0"/>
              <a:t>21</a:t>
            </a:fld>
            <a:endParaRPr lang="en-US"/>
          </a:p>
        </p:txBody>
      </p:sp>
    </p:spTree>
    <p:extLst>
      <p:ext uri="{BB962C8B-B14F-4D97-AF65-F5344CB8AC3E}">
        <p14:creationId xmlns:p14="http://schemas.microsoft.com/office/powerpoint/2010/main" val="5076398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student will understand the use of the term “regular physical activity” because that has been used during instruction.  The assessment should reflect the terminology /vocabulary</a:t>
            </a:r>
            <a:r>
              <a:rPr lang="en-US" baseline="0" dirty="0" smtClean="0"/>
              <a:t> used in the instruction.</a:t>
            </a:r>
            <a:endParaRPr lang="en-US" dirty="0"/>
          </a:p>
        </p:txBody>
      </p:sp>
      <p:sp>
        <p:nvSpPr>
          <p:cNvPr id="4" name="Slide Number Placeholder 3"/>
          <p:cNvSpPr>
            <a:spLocks noGrp="1"/>
          </p:cNvSpPr>
          <p:nvPr>
            <p:ph type="sldNum" sz="quarter" idx="10"/>
          </p:nvPr>
        </p:nvSpPr>
        <p:spPr/>
        <p:txBody>
          <a:bodyPr/>
          <a:lstStyle/>
          <a:p>
            <a:fld id="{7793E03E-415D-4D35-A0C7-1277F44EAD84}" type="slidenum">
              <a:rPr lang="en-US" smtClean="0"/>
              <a:t>22</a:t>
            </a:fld>
            <a:endParaRPr lang="en-US"/>
          </a:p>
        </p:txBody>
      </p:sp>
    </p:spTree>
    <p:extLst>
      <p:ext uri="{BB962C8B-B14F-4D97-AF65-F5344CB8AC3E}">
        <p14:creationId xmlns:p14="http://schemas.microsoft.com/office/powerpoint/2010/main" val="11068550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Use </a:t>
            </a:r>
            <a:r>
              <a:rPr lang="en-US" b="1" dirty="0"/>
              <a:t>four</a:t>
            </a:r>
            <a:r>
              <a:rPr lang="en-US" dirty="0"/>
              <a:t> or more options for grades 3-12.</a:t>
            </a:r>
          </a:p>
          <a:p>
            <a:r>
              <a:rPr lang="en-US" dirty="0"/>
              <a:t>2. Keep options similar in length, sentence structure, and complexity of thought.</a:t>
            </a:r>
          </a:p>
          <a:p>
            <a:r>
              <a:rPr lang="en-US" dirty="0"/>
              <a:t>3. Ensure that all options are grammatically consistent with the stem.</a:t>
            </a:r>
          </a:p>
          <a:p>
            <a:r>
              <a:rPr lang="en-US" dirty="0"/>
              <a:t>4. Make sure distractors are plausible (realistic).</a:t>
            </a:r>
          </a:p>
          <a:p>
            <a:r>
              <a:rPr lang="en-US" dirty="0"/>
              <a:t>5. Present options in ascending/descending order when possible.</a:t>
            </a:r>
          </a:p>
          <a:p>
            <a:r>
              <a:rPr lang="en-US" dirty="0"/>
              <a:t>6. Avoid “All of the above.”, “None of the above.”, and “Both A and B are Correct.”</a:t>
            </a:r>
          </a:p>
          <a:p>
            <a:r>
              <a:rPr lang="en-US" dirty="0"/>
              <a:t>7. Refine by screening for bias, fairness, and sensitive topics. </a:t>
            </a:r>
          </a:p>
          <a:p>
            <a:endParaRPr lang="en-US" dirty="0"/>
          </a:p>
        </p:txBody>
      </p:sp>
      <p:sp>
        <p:nvSpPr>
          <p:cNvPr id="4" name="Slide Number Placeholder 3"/>
          <p:cNvSpPr>
            <a:spLocks noGrp="1"/>
          </p:cNvSpPr>
          <p:nvPr>
            <p:ph type="sldNum" sz="quarter" idx="10"/>
          </p:nvPr>
        </p:nvSpPr>
        <p:spPr/>
        <p:txBody>
          <a:bodyPr/>
          <a:lstStyle/>
          <a:p>
            <a:fld id="{7793E03E-415D-4D35-A0C7-1277F44EAD84}" type="slidenum">
              <a:rPr lang="en-US" smtClean="0"/>
              <a:t>23</a:t>
            </a:fld>
            <a:endParaRPr lang="en-US"/>
          </a:p>
        </p:txBody>
      </p:sp>
    </p:spTree>
    <p:extLst>
      <p:ext uri="{BB962C8B-B14F-4D97-AF65-F5344CB8AC3E}">
        <p14:creationId xmlns:p14="http://schemas.microsoft.com/office/powerpoint/2010/main" val="11691688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 is the correct answer</a:t>
            </a:r>
            <a:endParaRPr lang="en-US" dirty="0"/>
          </a:p>
          <a:p>
            <a:endParaRPr lang="en-US" dirty="0"/>
          </a:p>
        </p:txBody>
      </p:sp>
      <p:sp>
        <p:nvSpPr>
          <p:cNvPr id="4" name="Slide Number Placeholder 3"/>
          <p:cNvSpPr>
            <a:spLocks noGrp="1"/>
          </p:cNvSpPr>
          <p:nvPr>
            <p:ph type="sldNum" sz="quarter" idx="10"/>
          </p:nvPr>
        </p:nvSpPr>
        <p:spPr/>
        <p:txBody>
          <a:bodyPr/>
          <a:lstStyle/>
          <a:p>
            <a:fld id="{7793E03E-415D-4D35-A0C7-1277F44EAD84}" type="slidenum">
              <a:rPr lang="en-US" smtClean="0"/>
              <a:t>24</a:t>
            </a:fld>
            <a:endParaRPr lang="en-US"/>
          </a:p>
        </p:txBody>
      </p:sp>
    </p:spTree>
    <p:extLst>
      <p:ext uri="{BB962C8B-B14F-4D97-AF65-F5344CB8AC3E}">
        <p14:creationId xmlns:p14="http://schemas.microsoft.com/office/powerpoint/2010/main" val="6148570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ea typeface="ＭＳ Ｐゴシック" pitchFamily="34" charset="-128"/>
              </a:rPr>
              <a:t>Selected Response format is often used with “passage-based” items, meaning the question, or set of questions, is reflecting content interpretation of a select piece of narrative informational text. For traditional measures of reading comprehension, test-takers are presented a piece of literature. The test taker must first read and understand the selected informational text and then respond to questions </a:t>
            </a:r>
            <a:r>
              <a:rPr lang="en-US" altLang="en-US" u="sng" dirty="0" smtClean="0">
                <a:ea typeface="ＭＳ Ｐゴシック" pitchFamily="34" charset="-128"/>
              </a:rPr>
              <a:t>directly</a:t>
            </a:r>
            <a:r>
              <a:rPr lang="en-US" altLang="en-US" dirty="0" smtClean="0">
                <a:ea typeface="ＭＳ Ｐゴシック" pitchFamily="34" charset="-128"/>
              </a:rPr>
              <a:t> linked to the text.</a:t>
            </a:r>
          </a:p>
          <a:p>
            <a:pPr eaLnBrk="1" hangingPunct="1">
              <a:spcBef>
                <a:spcPct val="0"/>
              </a:spcBef>
            </a:pPr>
            <a:endParaRPr lang="en-US" altLang="en-US" dirty="0" smtClean="0">
              <a:ea typeface="ＭＳ Ｐゴシック" pitchFamily="34" charset="-128"/>
            </a:endParaRPr>
          </a:p>
        </p:txBody>
      </p:sp>
      <p:sp>
        <p:nvSpPr>
          <p:cNvPr id="126980"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fld id="{BBA46285-AD7F-499E-BF9B-17EF1D0387C3}" type="slidenum">
              <a:rPr lang="en-US" altLang="en-US" smtClean="0"/>
              <a:pPr eaLnBrk="1" hangingPunct="1">
                <a:spcBef>
                  <a:spcPct val="0"/>
                </a:spcBef>
              </a:pPr>
              <a:t>25</a:t>
            </a:fld>
            <a:endParaRPr lang="en-US" altLang="en-US" smtClean="0"/>
          </a:p>
        </p:txBody>
      </p:sp>
      <p:sp>
        <p:nvSpPr>
          <p:cNvPr id="126981"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r>
              <a:rPr lang="en-US" altLang="en-US" smtClean="0"/>
              <a:t>Module #2-Assessment Items and Forms</a:t>
            </a:r>
          </a:p>
          <a:p>
            <a:pPr eaLnBrk="1" hangingPunct="1">
              <a:spcBef>
                <a:spcPct val="0"/>
              </a:spcBef>
            </a:pPr>
            <a:r>
              <a:rPr lang="en-US" altLang="en-US" sz="1100"/>
              <a:t>Pennsylvania Department of Education©</a:t>
            </a:r>
          </a:p>
          <a:p>
            <a:pPr eaLnBrk="1" hangingPunct="1">
              <a:spcBef>
                <a:spcPct val="0"/>
              </a:spcBef>
            </a:pPr>
            <a:endParaRPr lang="en-US" altLang="en-US" sz="11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bwMode="auto">
          <a:xfrm>
            <a:off x="560388" y="696913"/>
            <a:ext cx="5876925" cy="44084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3" name="Notes Placeholder 2"/>
          <p:cNvSpPr>
            <a:spLocks noGrp="1"/>
          </p:cNvSpPr>
          <p:nvPr>
            <p:ph type="body" idx="1"/>
          </p:nvPr>
        </p:nvSpPr>
        <p:spPr bwMode="auto">
          <a:xfrm>
            <a:off x="701040" y="5638801"/>
            <a:ext cx="5608320" cy="917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ea typeface="ＭＳ Ｐゴシック" pitchFamily="34" charset="-128"/>
              </a:rPr>
              <a:t>The example provided is an </a:t>
            </a:r>
            <a:r>
              <a:rPr lang="en-US" altLang="en-US" u="sng" dirty="0" smtClean="0">
                <a:ea typeface="ＭＳ Ｐゴシック" pitchFamily="34" charset="-128"/>
              </a:rPr>
              <a:t>excerpt </a:t>
            </a:r>
            <a:r>
              <a:rPr lang="en-US" altLang="en-US" dirty="0" smtClean="0">
                <a:ea typeface="ＭＳ Ｐゴシック" pitchFamily="34" charset="-128"/>
              </a:rPr>
              <a:t>from the actual passage. The excerpt approach allows for longer text/passages to be selected and presented in segments. Long passages (greater than a single page) must be used with caution, giving consideration to the maximum length of the test’s design. </a:t>
            </a:r>
          </a:p>
        </p:txBody>
      </p:sp>
      <p:sp>
        <p:nvSpPr>
          <p:cNvPr id="12800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fontAlgn="base" hangingPunct="1">
              <a:spcBef>
                <a:spcPct val="0"/>
              </a:spcBef>
              <a:spcAft>
                <a:spcPct val="0"/>
              </a:spcAft>
            </a:pPr>
            <a:endParaRPr lang="en-US" altLang="en-US" smtClean="0"/>
          </a:p>
        </p:txBody>
      </p:sp>
      <p:sp>
        <p:nvSpPr>
          <p:cNvPr id="128005"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r>
              <a:rPr lang="en-US" altLang="en-US" smtClean="0"/>
              <a:t>Module #2-Assessment Items and Forms</a:t>
            </a:r>
          </a:p>
          <a:p>
            <a:pPr eaLnBrk="1" hangingPunct="1">
              <a:spcBef>
                <a:spcPct val="0"/>
              </a:spcBef>
            </a:pPr>
            <a:r>
              <a:rPr lang="en-US" altLang="en-US" sz="1100"/>
              <a:t>Pennsylvania Department of Education©</a:t>
            </a:r>
          </a:p>
          <a:p>
            <a:pPr eaLnBrk="1" hangingPunct="1">
              <a:spcBef>
                <a:spcPct val="0"/>
              </a:spcBef>
            </a:pPr>
            <a:endParaRPr lang="en-US" altLang="en-US" sz="1100"/>
          </a:p>
        </p:txBody>
      </p:sp>
      <p:sp>
        <p:nvSpPr>
          <p:cNvPr id="128006"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fld id="{1B506ACF-C5E6-4309-845A-12BD007BFED8}" type="slidenum">
              <a:rPr lang="en-US" altLang="en-US" smtClean="0"/>
              <a:pPr eaLnBrk="1" hangingPunct="1">
                <a:spcBef>
                  <a:spcPct val="0"/>
                </a:spcBef>
              </a:pPr>
              <a:t>26</a:t>
            </a:fld>
            <a:endParaRPr lang="en-US"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90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ea typeface="ＭＳ Ｐゴシック" pitchFamily="34" charset="-128"/>
              </a:rPr>
              <a:t>While the general guidelines for Selected Response items continue to apply, additional guidelines should be considered to ensure that the test questions are linked to the passage and scenario.</a:t>
            </a:r>
          </a:p>
          <a:p>
            <a:pPr eaLnBrk="1" hangingPunct="1">
              <a:spcBef>
                <a:spcPct val="0"/>
              </a:spcBef>
            </a:pPr>
            <a:endParaRPr lang="en-US" altLang="en-US" smtClean="0">
              <a:ea typeface="ＭＳ Ｐゴシック" pitchFamily="34" charset="-128"/>
            </a:endParaRPr>
          </a:p>
          <a:p>
            <a:pPr eaLnBrk="1" hangingPunct="1">
              <a:spcBef>
                <a:spcPct val="0"/>
              </a:spcBef>
            </a:pPr>
            <a:r>
              <a:rPr lang="en-US" altLang="en-US" smtClean="0">
                <a:ea typeface="ＭＳ Ｐゴシック" pitchFamily="34" charset="-128"/>
              </a:rPr>
              <a:t>Selected text and scenarios should be both developmentally appropriate and “cold reads,” meaning that the test-takers have not previously read the presented text. This approach ensures that key story elements, facts, concepts, etc., cannot be memorized or rehearsed.</a:t>
            </a:r>
          </a:p>
          <a:p>
            <a:pPr eaLnBrk="1" hangingPunct="1">
              <a:spcBef>
                <a:spcPct val="0"/>
              </a:spcBef>
            </a:pPr>
            <a:endParaRPr lang="en-US" altLang="en-US" smtClean="0">
              <a:ea typeface="ＭＳ Ｐゴシック" pitchFamily="34" charset="-128"/>
            </a:endParaRPr>
          </a:p>
          <a:p>
            <a:pPr eaLnBrk="1" hangingPunct="1">
              <a:spcBef>
                <a:spcPct val="0"/>
              </a:spcBef>
            </a:pPr>
            <a:r>
              <a:rPr lang="en-US" altLang="en-US" smtClean="0">
                <a:ea typeface="ＭＳ Ｐゴシック" pitchFamily="34" charset="-128"/>
              </a:rPr>
              <a:t>The text length should vary based upon the total amount of time available to complete the assessment.</a:t>
            </a:r>
          </a:p>
          <a:p>
            <a:pPr eaLnBrk="1" hangingPunct="1">
              <a:spcBef>
                <a:spcPct val="0"/>
              </a:spcBef>
            </a:pPr>
            <a:endParaRPr lang="en-US" altLang="en-US" smtClean="0">
              <a:ea typeface="ＭＳ Ｐゴシック" pitchFamily="34" charset="-128"/>
            </a:endParaRPr>
          </a:p>
          <a:p>
            <a:pPr eaLnBrk="1" hangingPunct="1">
              <a:spcBef>
                <a:spcPct val="0"/>
              </a:spcBef>
            </a:pPr>
            <a:r>
              <a:rPr lang="en-US" altLang="en-US" smtClean="0">
                <a:ea typeface="ＭＳ Ｐゴシック" pitchFamily="34" charset="-128"/>
              </a:rPr>
              <a:t>Passage lines within the text should be numbered for referencing purposes, and</a:t>
            </a:r>
          </a:p>
          <a:p>
            <a:pPr eaLnBrk="1" hangingPunct="1">
              <a:spcBef>
                <a:spcPct val="0"/>
              </a:spcBef>
            </a:pPr>
            <a:endParaRPr lang="en-US" altLang="en-US" smtClean="0">
              <a:ea typeface="ＭＳ Ｐゴシック" pitchFamily="34" charset="-128"/>
            </a:endParaRPr>
          </a:p>
          <a:p>
            <a:pPr eaLnBrk="1" hangingPunct="1">
              <a:spcBef>
                <a:spcPct val="0"/>
              </a:spcBef>
            </a:pPr>
            <a:r>
              <a:rPr lang="en-US" altLang="en-US" smtClean="0">
                <a:ea typeface="ＭＳ Ｐゴシック" pitchFamily="34" charset="-128"/>
              </a:rPr>
              <a:t>Questions should be directly linked to the passage. If multiple passages are used for comparison purposes, place passages adjacent to each other, and then list applicable questions.</a:t>
            </a:r>
          </a:p>
          <a:p>
            <a:pPr eaLnBrk="1" hangingPunct="1">
              <a:spcBef>
                <a:spcPct val="0"/>
              </a:spcBef>
            </a:pPr>
            <a:endParaRPr lang="en-US" altLang="en-US" smtClean="0">
              <a:ea typeface="ＭＳ Ｐゴシック" pitchFamily="34" charset="-128"/>
            </a:endParaRPr>
          </a:p>
          <a:p>
            <a:pPr eaLnBrk="1" hangingPunct="1">
              <a:spcBef>
                <a:spcPct val="0"/>
              </a:spcBef>
            </a:pPr>
            <a:endParaRPr lang="en-US" altLang="en-US" u="sng" smtClean="0">
              <a:ea typeface="ＭＳ Ｐゴシック" pitchFamily="34" charset="-128"/>
            </a:endParaRPr>
          </a:p>
          <a:p>
            <a:pPr eaLnBrk="1" hangingPunct="1">
              <a:spcBef>
                <a:spcPct val="0"/>
              </a:spcBef>
            </a:pPr>
            <a:endParaRPr lang="en-US" altLang="en-US" u="sng" smtClean="0">
              <a:ea typeface="ＭＳ Ｐゴシック" pitchFamily="34" charset="-128"/>
            </a:endParaRPr>
          </a:p>
        </p:txBody>
      </p:sp>
      <p:sp>
        <p:nvSpPr>
          <p:cNvPr id="129028"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fontAlgn="base" hangingPunct="1">
              <a:spcBef>
                <a:spcPct val="0"/>
              </a:spcBef>
              <a:spcAft>
                <a:spcPct val="0"/>
              </a:spcAft>
            </a:pPr>
            <a:endParaRPr lang="en-US" altLang="en-US" smtClean="0"/>
          </a:p>
        </p:txBody>
      </p:sp>
      <p:sp>
        <p:nvSpPr>
          <p:cNvPr id="129029"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r>
              <a:rPr lang="en-US" altLang="en-US" smtClean="0"/>
              <a:t>Module #2-Assessment Items and Forms</a:t>
            </a:r>
          </a:p>
          <a:p>
            <a:pPr eaLnBrk="1" hangingPunct="1">
              <a:spcBef>
                <a:spcPct val="0"/>
              </a:spcBef>
            </a:pPr>
            <a:r>
              <a:rPr lang="en-US" altLang="en-US" sz="1100"/>
              <a:t>Pennsylvania Department of Education©</a:t>
            </a:r>
          </a:p>
          <a:p>
            <a:pPr eaLnBrk="1" hangingPunct="1">
              <a:spcBef>
                <a:spcPct val="0"/>
              </a:spcBef>
            </a:pPr>
            <a:endParaRPr lang="en-US" altLang="en-US" sz="1100"/>
          </a:p>
        </p:txBody>
      </p:sp>
      <p:sp>
        <p:nvSpPr>
          <p:cNvPr id="129030"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fld id="{6354F3AE-64AF-4DAD-AE6C-264E928C40E8}" type="slidenum">
              <a:rPr lang="en-US" altLang="en-US" smtClean="0"/>
              <a:pPr eaLnBrk="1" hangingPunct="1">
                <a:spcBef>
                  <a:spcPct val="0"/>
                </a:spcBef>
              </a:pPr>
              <a:t>27</a:t>
            </a:fld>
            <a:endParaRPr lang="en-US"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xfrm>
            <a:off x="560388" y="696913"/>
            <a:ext cx="5876925" cy="44084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099" name="Notes Placeholder 2"/>
          <p:cNvSpPr>
            <a:spLocks noGrp="1"/>
          </p:cNvSpPr>
          <p:nvPr>
            <p:ph type="body" idx="1"/>
          </p:nvPr>
        </p:nvSpPr>
        <p:spPr bwMode="auto">
          <a:xfrm>
            <a:off x="701040" y="5410201"/>
            <a:ext cx="5608320" cy="2822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ea typeface="ＭＳ Ｐゴシック" pitchFamily="34" charset="-128"/>
              </a:rPr>
              <a:t>The Quality Assurance Checklist for Selected Response Passage Based items is also similar to that of the Stand-Alone items, except where fairness is concerned. </a:t>
            </a:r>
          </a:p>
          <a:p>
            <a:pPr eaLnBrk="1" hangingPunct="1">
              <a:spcBef>
                <a:spcPct val="0"/>
              </a:spcBef>
            </a:pPr>
            <a:endParaRPr lang="en-US" altLang="en-US" dirty="0" smtClean="0">
              <a:ea typeface="ＭＳ Ｐゴシック" pitchFamily="34" charset="-128"/>
            </a:endParaRPr>
          </a:p>
          <a:p>
            <a:pPr eaLnBrk="1" hangingPunct="1">
              <a:spcBef>
                <a:spcPct val="0"/>
              </a:spcBef>
            </a:pPr>
            <a:r>
              <a:rPr lang="en-US" altLang="en-US" u="sng" dirty="0" smtClean="0">
                <a:ea typeface="ＭＳ Ｐゴシック" pitchFamily="34" charset="-128"/>
              </a:rPr>
              <a:t>  1  </a:t>
            </a:r>
            <a:r>
              <a:rPr lang="en-US" altLang="en-US" dirty="0" smtClean="0">
                <a:ea typeface="ＭＳ Ｐゴシック" pitchFamily="34" charset="-128"/>
              </a:rPr>
              <a:t>In this case, passages and scenarios should not have not been read by the test-takers, the passages should be cold reads. This ensures that reading skills are being assessed, as opposed to memorization and rehearsal skills. </a:t>
            </a:r>
          </a:p>
          <a:p>
            <a:pPr eaLnBrk="1" hangingPunct="1">
              <a:spcBef>
                <a:spcPct val="0"/>
              </a:spcBef>
            </a:pPr>
            <a:endParaRPr lang="en-US" altLang="en-US" dirty="0" smtClean="0">
              <a:ea typeface="ＭＳ Ｐゴシック" pitchFamily="34" charset="-128"/>
            </a:endParaRPr>
          </a:p>
          <a:p>
            <a:pPr eaLnBrk="1" hangingPunct="1">
              <a:spcBef>
                <a:spcPct val="0"/>
              </a:spcBef>
            </a:pPr>
            <a:r>
              <a:rPr lang="en-US" altLang="en-US" b="1" dirty="0" smtClean="0">
                <a:ea typeface="ＭＳ Ｐゴシック" pitchFamily="34" charset="-128"/>
              </a:rPr>
              <a:t>Activity associated with Passage Based Items:</a:t>
            </a:r>
          </a:p>
          <a:p>
            <a:pPr eaLnBrk="1" hangingPunct="1">
              <a:spcBef>
                <a:spcPct val="0"/>
              </a:spcBef>
            </a:pPr>
            <a:endParaRPr lang="en-US" altLang="en-US" dirty="0" smtClean="0">
              <a:ea typeface="ＭＳ Ｐゴシック" pitchFamily="34" charset="-128"/>
            </a:endParaRPr>
          </a:p>
          <a:p>
            <a:pPr eaLnBrk="1" hangingPunct="1">
              <a:spcBef>
                <a:spcPct val="0"/>
              </a:spcBef>
            </a:pPr>
            <a:r>
              <a:rPr lang="en-US" altLang="en-US" dirty="0" smtClean="0">
                <a:ea typeface="ＭＳ Ｐゴシック" pitchFamily="34" charset="-128"/>
              </a:rPr>
              <a:t>Participants will need Participant Materials 3, 4, and 5 as well as Handout 2.1.2</a:t>
            </a:r>
          </a:p>
          <a:p>
            <a:pPr eaLnBrk="1" hangingPunct="1">
              <a:spcBef>
                <a:spcPct val="0"/>
              </a:spcBef>
            </a:pPr>
            <a:r>
              <a:rPr lang="en-US" altLang="en-US" u="sng" dirty="0" smtClean="0">
                <a:ea typeface="ＭＳ Ｐゴシック" pitchFamily="34" charset="-128"/>
              </a:rPr>
              <a:t>See </a:t>
            </a:r>
            <a:r>
              <a:rPr lang="en-US" altLang="en-US" u="sng" dirty="0" err="1" smtClean="0">
                <a:ea typeface="ＭＳ Ｐゴシック" pitchFamily="34" charset="-128"/>
              </a:rPr>
              <a:t>Facilitor’s</a:t>
            </a:r>
            <a:r>
              <a:rPr lang="en-US" altLang="en-US" u="sng" dirty="0" smtClean="0">
                <a:ea typeface="ＭＳ Ｐゴシック" pitchFamily="34" charset="-128"/>
              </a:rPr>
              <a:t> Guide for directions on activities </a:t>
            </a:r>
            <a:r>
              <a:rPr lang="en-US" altLang="en-US" b="1" u="sng" dirty="0" smtClean="0">
                <a:ea typeface="ＭＳ Ｐゴシック" pitchFamily="34" charset="-128"/>
              </a:rPr>
              <a:t>After Slide 30</a:t>
            </a:r>
          </a:p>
          <a:p>
            <a:pPr eaLnBrk="1" hangingPunct="1">
              <a:spcBef>
                <a:spcPct val="0"/>
              </a:spcBef>
            </a:pPr>
            <a:endParaRPr lang="en-US" altLang="en-US" b="1" u="sng" dirty="0" smtClean="0">
              <a:ea typeface="ＭＳ Ｐゴシック" pitchFamily="34" charset="-128"/>
            </a:endParaRPr>
          </a:p>
          <a:p>
            <a:pPr eaLnBrk="1" hangingPunct="1">
              <a:spcBef>
                <a:spcPct val="0"/>
              </a:spcBef>
            </a:pPr>
            <a:r>
              <a:rPr lang="en-US" altLang="en-US" b="1" u="sng" dirty="0" smtClean="0">
                <a:ea typeface="ＭＳ Ｐゴシック" pitchFamily="34" charset="-128"/>
              </a:rPr>
              <a:t>Please note – there are not necessarily “right answers” to these activities – the value is in the discussion.</a:t>
            </a:r>
            <a:endParaRPr lang="en-US" altLang="en-US" u="sng" dirty="0" smtClean="0">
              <a:ea typeface="ＭＳ Ｐゴシック" pitchFamily="34" charset="-128"/>
            </a:endParaRPr>
          </a:p>
          <a:p>
            <a:pPr eaLnBrk="1" hangingPunct="1">
              <a:spcBef>
                <a:spcPct val="0"/>
              </a:spcBef>
            </a:pPr>
            <a:endParaRPr lang="en-US" altLang="en-US" dirty="0" smtClean="0">
              <a:ea typeface="ＭＳ Ｐゴシック" pitchFamily="34" charset="-128"/>
            </a:endParaRPr>
          </a:p>
        </p:txBody>
      </p:sp>
      <p:sp>
        <p:nvSpPr>
          <p:cNvPr id="13210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fontAlgn="base" hangingPunct="1">
              <a:spcBef>
                <a:spcPct val="0"/>
              </a:spcBef>
              <a:spcAft>
                <a:spcPct val="0"/>
              </a:spcAft>
            </a:pPr>
            <a:endParaRPr lang="en-US" altLang="en-US" smtClean="0"/>
          </a:p>
        </p:txBody>
      </p:sp>
      <p:sp>
        <p:nvSpPr>
          <p:cNvPr id="132101"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fld id="{0F43C4B0-9070-4D6F-B548-9992CF4C0FF1}" type="slidenum">
              <a:rPr lang="en-US" altLang="en-US" smtClean="0"/>
              <a:pPr eaLnBrk="1" hangingPunct="1">
                <a:spcBef>
                  <a:spcPct val="0"/>
                </a:spcBef>
              </a:pPr>
              <a:t>28</a:t>
            </a:fld>
            <a:endParaRPr lang="en-US" altLang="en-US" smtClean="0"/>
          </a:p>
        </p:txBody>
      </p:sp>
      <p:sp>
        <p:nvSpPr>
          <p:cNvPr id="132102"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r>
              <a:rPr lang="en-US" altLang="en-US" smtClean="0"/>
              <a:t>Module #2-Assessment Items and Forms</a:t>
            </a:r>
          </a:p>
          <a:p>
            <a:pPr eaLnBrk="1" hangingPunct="1">
              <a:spcBef>
                <a:spcPct val="0"/>
              </a:spcBef>
            </a:pPr>
            <a:r>
              <a:rPr lang="en-US" altLang="en-US" sz="1100"/>
              <a:t>Pennsylvania Department of Education©</a:t>
            </a:r>
          </a:p>
          <a:p>
            <a:pPr eaLnBrk="1" hangingPunct="1">
              <a:spcBef>
                <a:spcPct val="0"/>
              </a:spcBef>
            </a:pPr>
            <a:endParaRPr lang="en-US" altLang="en-US" sz="110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93E03E-415D-4D35-A0C7-1277F44EAD84}" type="slidenum">
              <a:rPr lang="en-US" smtClean="0"/>
              <a:t>29</a:t>
            </a:fld>
            <a:endParaRPr lang="en-US"/>
          </a:p>
        </p:txBody>
      </p:sp>
    </p:spTree>
    <p:extLst>
      <p:ext uri="{BB962C8B-B14F-4D97-AF65-F5344CB8AC3E}">
        <p14:creationId xmlns:p14="http://schemas.microsoft.com/office/powerpoint/2010/main" val="27158690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a:r>
              <a:rPr lang="en-US" altLang="en-US" smtClean="0">
                <a:ea typeface="Times New Roman" pitchFamily="18" charset="0"/>
              </a:rPr>
              <a:t>Items, tasks and forms are part of the “Building” phase of assessment construction. Once a test or assessment has been designed, </a:t>
            </a:r>
          </a:p>
          <a:p>
            <a:pPr marL="0" lvl="1"/>
            <a:endParaRPr lang="en-US" altLang="en-US" smtClean="0">
              <a:ea typeface="Times New Roman" pitchFamily="18" charset="0"/>
            </a:endParaRPr>
          </a:p>
          <a:p>
            <a:pPr marL="0" lvl="1"/>
            <a:r>
              <a:rPr lang="en-US" altLang="en-US" smtClean="0">
                <a:ea typeface="Times New Roman" pitchFamily="18" charset="0"/>
              </a:rPr>
              <a:t>items and tasks serve as the individual tools used to measure student achievement of content standards. Collectively, they are organized into operational forms. As with building a house, a variety of tools can and should be used to guarantee quality assessment construction. Module 2 will introduce eight item/task types. There are, however, additional item/task variations on the eight types presented. </a:t>
            </a:r>
          </a:p>
        </p:txBody>
      </p:sp>
      <p:sp>
        <p:nvSpPr>
          <p:cNvPr id="10138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fontAlgn="base" hangingPunct="1">
              <a:spcBef>
                <a:spcPct val="0"/>
              </a:spcBef>
              <a:spcAft>
                <a:spcPct val="0"/>
              </a:spcAft>
            </a:pPr>
            <a:endParaRPr lang="en-US" altLang="en-US" smtClean="0"/>
          </a:p>
        </p:txBody>
      </p:sp>
      <p:sp>
        <p:nvSpPr>
          <p:cNvPr id="101381"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r>
              <a:rPr lang="en-US" altLang="en-US" smtClean="0"/>
              <a:t>Module #2-</a:t>
            </a:r>
            <a:r>
              <a:rPr lang="en-US" altLang="en-US" i="1" smtClean="0"/>
              <a:t>Assessment Items and Forms</a:t>
            </a:r>
          </a:p>
          <a:p>
            <a:pPr eaLnBrk="1" hangingPunct="1">
              <a:spcBef>
                <a:spcPct val="0"/>
              </a:spcBef>
            </a:pPr>
            <a:r>
              <a:rPr lang="en-US" altLang="en-US" sz="1100"/>
              <a:t>Pennsylvania Department of Education©</a:t>
            </a:r>
          </a:p>
          <a:p>
            <a:pPr eaLnBrk="1" hangingPunct="1">
              <a:spcBef>
                <a:spcPct val="0"/>
              </a:spcBef>
            </a:pPr>
            <a:endParaRPr lang="en-US" altLang="en-US" sz="1100"/>
          </a:p>
        </p:txBody>
      </p:sp>
      <p:sp>
        <p:nvSpPr>
          <p:cNvPr id="101382"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fld id="{CB4191B5-AAB7-4B0A-BC27-BD3025F0328D}" type="slidenum">
              <a:rPr lang="en-US" altLang="en-US" smtClean="0"/>
              <a:pPr eaLnBrk="1" hangingPunct="1">
                <a:spcBef>
                  <a:spcPct val="0"/>
                </a:spcBef>
              </a:pPr>
              <a:t>3</a:t>
            </a:fld>
            <a:endParaRPr lang="en-US"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ea typeface="ＭＳ Ｐゴシック" pitchFamily="34" charset="-128"/>
              </a:rPr>
              <a:t>A third type of selected response items is called evidence-based items, meaning that a given selected response in one question provides a partial context for a subsequent question. </a:t>
            </a:r>
          </a:p>
          <a:p>
            <a:pPr eaLnBrk="1" hangingPunct="1">
              <a:spcBef>
                <a:spcPct val="0"/>
              </a:spcBef>
            </a:pPr>
            <a:endParaRPr lang="en-US" altLang="en-US" smtClean="0">
              <a:ea typeface="ＭＳ Ｐゴシック" pitchFamily="34" charset="-128"/>
            </a:endParaRPr>
          </a:p>
          <a:p>
            <a:pPr eaLnBrk="1" hangingPunct="1">
              <a:spcBef>
                <a:spcPct val="0"/>
              </a:spcBef>
            </a:pPr>
            <a:r>
              <a:rPr lang="en-US" altLang="en-US" smtClean="0">
                <a:ea typeface="ＭＳ Ｐゴシック" pitchFamily="34" charset="-128"/>
              </a:rPr>
              <a:t>Evidence-based selected response items are unique in their design, as there is a decision logic process similar to that used in short constructed response items and extended constructed response items. This decision logic process requires the test-taker to create the most correct answer </a:t>
            </a:r>
            <a:r>
              <a:rPr lang="en-US" altLang="en-US" u="sng" smtClean="0">
                <a:ea typeface="ＭＳ Ｐゴシック" pitchFamily="34" charset="-128"/>
              </a:rPr>
              <a:t>and</a:t>
            </a:r>
            <a:r>
              <a:rPr lang="en-US" altLang="en-US" smtClean="0">
                <a:ea typeface="ＭＳ Ｐゴシック" pitchFamily="34" charset="-128"/>
              </a:rPr>
              <a:t> justify or explain the rationale for the response. Answer options in the “support” component of the question provide a one-to-one rationale to the answer option in the first question.</a:t>
            </a:r>
          </a:p>
        </p:txBody>
      </p:sp>
      <p:sp>
        <p:nvSpPr>
          <p:cNvPr id="133124"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fld id="{72621505-2FC6-4320-99E9-84360C7B97D6}" type="slidenum">
              <a:rPr lang="en-US" altLang="en-US" smtClean="0"/>
              <a:pPr eaLnBrk="1" hangingPunct="1">
                <a:spcBef>
                  <a:spcPct val="0"/>
                </a:spcBef>
              </a:pPr>
              <a:t>30</a:t>
            </a:fld>
            <a:endParaRPr lang="en-US" altLang="en-US" smtClean="0"/>
          </a:p>
        </p:txBody>
      </p:sp>
      <p:sp>
        <p:nvSpPr>
          <p:cNvPr id="133125"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r>
              <a:rPr lang="en-US" altLang="en-US" smtClean="0"/>
              <a:t>Module #2-Assessment Items and Forms</a:t>
            </a:r>
          </a:p>
          <a:p>
            <a:pPr eaLnBrk="1" hangingPunct="1">
              <a:spcBef>
                <a:spcPct val="0"/>
              </a:spcBef>
            </a:pPr>
            <a:r>
              <a:rPr lang="en-US" altLang="en-US" sz="1100"/>
              <a:t>Pennsylvania Department of Education©</a:t>
            </a:r>
          </a:p>
          <a:p>
            <a:pPr eaLnBrk="1" hangingPunct="1">
              <a:spcBef>
                <a:spcPct val="0"/>
              </a:spcBef>
            </a:pPr>
            <a:endParaRPr lang="en-US" altLang="en-US" sz="110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xfrm>
            <a:off x="560388" y="696913"/>
            <a:ext cx="5876925" cy="44084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4147" name="Notes Placeholder 2"/>
          <p:cNvSpPr>
            <a:spLocks noGrp="1"/>
          </p:cNvSpPr>
          <p:nvPr>
            <p:ph type="body" idx="1"/>
          </p:nvPr>
        </p:nvSpPr>
        <p:spPr bwMode="auto">
          <a:xfrm>
            <a:off x="701040" y="5486400"/>
            <a:ext cx="5608320" cy="993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ea typeface="ＭＳ Ｐゴシック" pitchFamily="34" charset="-128"/>
              </a:rPr>
              <a:t>In this evidence-based item example, note the relationship between the two questions. Specifically, note how Question 2 requires the test-taker to select an answer in Question 1, and how Question 2’s design attempts to provide a selected rationale for the answer identified in Question 1. </a:t>
            </a:r>
            <a:endParaRPr lang="en-US" altLang="en-US" b="1" u="sng" dirty="0" smtClean="0">
              <a:ea typeface="ＭＳ Ｐゴシック" pitchFamily="34" charset="-128"/>
            </a:endParaRPr>
          </a:p>
        </p:txBody>
      </p:sp>
      <p:sp>
        <p:nvSpPr>
          <p:cNvPr id="134148"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fontAlgn="base" hangingPunct="1">
              <a:spcBef>
                <a:spcPct val="0"/>
              </a:spcBef>
              <a:spcAft>
                <a:spcPct val="0"/>
              </a:spcAft>
            </a:pPr>
            <a:endParaRPr lang="en-US" altLang="en-US" smtClean="0"/>
          </a:p>
        </p:txBody>
      </p:sp>
      <p:sp>
        <p:nvSpPr>
          <p:cNvPr id="134149"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r>
              <a:rPr lang="en-US" altLang="en-US" smtClean="0"/>
              <a:t>Module #2-Assessment Items and Forms</a:t>
            </a:r>
          </a:p>
          <a:p>
            <a:pPr eaLnBrk="1" hangingPunct="1">
              <a:spcBef>
                <a:spcPct val="0"/>
              </a:spcBef>
            </a:pPr>
            <a:r>
              <a:rPr lang="en-US" altLang="en-US" sz="1100"/>
              <a:t>Pennsylvania Department of Education©</a:t>
            </a:r>
          </a:p>
          <a:p>
            <a:pPr eaLnBrk="1" hangingPunct="1">
              <a:spcBef>
                <a:spcPct val="0"/>
              </a:spcBef>
            </a:pPr>
            <a:endParaRPr lang="en-US" altLang="en-US" sz="1100"/>
          </a:p>
        </p:txBody>
      </p:sp>
      <p:sp>
        <p:nvSpPr>
          <p:cNvPr id="134150"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fld id="{36595F52-11BD-491D-B6CD-93CCEF3FD4E7}" type="slidenum">
              <a:rPr lang="en-US" altLang="en-US" smtClean="0"/>
              <a:pPr eaLnBrk="1" hangingPunct="1">
                <a:spcBef>
                  <a:spcPct val="0"/>
                </a:spcBef>
              </a:pPr>
              <a:t>31</a:t>
            </a:fld>
            <a:endParaRPr lang="en-US" alt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ea typeface="ＭＳ Ｐゴシック" pitchFamily="34" charset="-128"/>
              </a:rPr>
              <a:t>Because evidence-based items utilize two or more questions that are related to each other, it is important to</a:t>
            </a:r>
          </a:p>
          <a:p>
            <a:pPr eaLnBrk="1" hangingPunct="1">
              <a:spcBef>
                <a:spcPct val="0"/>
              </a:spcBef>
            </a:pPr>
            <a:endParaRPr lang="en-US" altLang="en-US" dirty="0" smtClean="0">
              <a:ea typeface="ＭＳ Ｐゴシック" pitchFamily="34" charset="-128"/>
            </a:endParaRPr>
          </a:p>
          <a:p>
            <a:pPr eaLnBrk="1" hangingPunct="1">
              <a:spcBef>
                <a:spcPct val="0"/>
              </a:spcBef>
            </a:pPr>
            <a:r>
              <a:rPr lang="en-US" altLang="en-US" dirty="0" smtClean="0">
                <a:ea typeface="ＭＳ Ｐゴシック" pitchFamily="34" charset="-128"/>
              </a:rPr>
              <a:t>Develop the Selected Response items in tandem with each other and  </a:t>
            </a:r>
          </a:p>
          <a:p>
            <a:pPr eaLnBrk="1" hangingPunct="1">
              <a:spcBef>
                <a:spcPct val="0"/>
              </a:spcBef>
            </a:pPr>
            <a:endParaRPr lang="en-US" altLang="en-US" dirty="0" smtClean="0">
              <a:ea typeface="ＭＳ Ｐゴシック" pitchFamily="34" charset="-128"/>
            </a:endParaRPr>
          </a:p>
          <a:p>
            <a:pPr eaLnBrk="1" hangingPunct="1">
              <a:spcBef>
                <a:spcPct val="0"/>
              </a:spcBef>
            </a:pPr>
            <a:r>
              <a:rPr lang="en-US" altLang="en-US" dirty="0" smtClean="0">
                <a:ea typeface="ＭＳ Ｐゴシック" pitchFamily="34" charset="-128"/>
              </a:rPr>
              <a:t>Create distractors for the first question and parallel distractors for the second question. </a:t>
            </a:r>
          </a:p>
          <a:p>
            <a:pPr eaLnBrk="1" hangingPunct="1">
              <a:spcBef>
                <a:spcPct val="0"/>
              </a:spcBef>
            </a:pPr>
            <a:endParaRPr lang="en-US" altLang="en-US" u="sng" dirty="0" smtClean="0">
              <a:ea typeface="ＭＳ Ｐゴシック" pitchFamily="34" charset="-128"/>
            </a:endParaRPr>
          </a:p>
          <a:p>
            <a:pPr eaLnBrk="1" hangingPunct="1">
              <a:spcBef>
                <a:spcPct val="0"/>
              </a:spcBef>
            </a:pPr>
            <a:r>
              <a:rPr lang="en-US" altLang="en-US" dirty="0" smtClean="0">
                <a:ea typeface="ＭＳ Ｐゴシック" pitchFamily="34" charset="-128"/>
              </a:rPr>
              <a:t>For SR items with multiple correct answers supporting the first question, ensure they do not inadvertently expose the first correct answer. Given the correct answer in the first referenced question, ensure subsequent “rationale” questions provide a definitive correct answer. Remember that questions can easily “cue” each other, resulting in test-takers being provided clues to the correct answers. </a:t>
            </a:r>
            <a:endParaRPr lang="en-US" altLang="en-US" b="1" u="sng" dirty="0" smtClean="0">
              <a:ea typeface="ＭＳ Ｐゴシック" pitchFamily="34" charset="-128"/>
            </a:endParaRPr>
          </a:p>
          <a:p>
            <a:pPr eaLnBrk="1" hangingPunct="1">
              <a:spcBef>
                <a:spcPct val="0"/>
              </a:spcBef>
            </a:pPr>
            <a:endParaRPr lang="en-US" altLang="en-US" dirty="0" smtClean="0">
              <a:ea typeface="ＭＳ Ｐゴシック" pitchFamily="34" charset="-128"/>
            </a:endParaRPr>
          </a:p>
          <a:p>
            <a:pPr eaLnBrk="1" hangingPunct="1">
              <a:spcBef>
                <a:spcPct val="0"/>
              </a:spcBef>
            </a:pPr>
            <a:r>
              <a:rPr lang="en-US" altLang="en-US" dirty="0" smtClean="0">
                <a:ea typeface="ＭＳ Ｐゴシック" pitchFamily="34" charset="-128"/>
              </a:rPr>
              <a:t>Ensure test-takers are familiar with this item design. Have students practice taking evidence-based selected response test items before experiencing them in a high-stakes assessment setting.</a:t>
            </a:r>
            <a:endParaRPr lang="en-US" altLang="en-US" b="1" u="sng" dirty="0" smtClean="0">
              <a:ea typeface="ＭＳ Ｐゴシック" pitchFamily="34" charset="-128"/>
            </a:endParaRPr>
          </a:p>
        </p:txBody>
      </p:sp>
      <p:sp>
        <p:nvSpPr>
          <p:cNvPr id="135172"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fontAlgn="base" hangingPunct="1">
              <a:spcBef>
                <a:spcPct val="0"/>
              </a:spcBef>
              <a:spcAft>
                <a:spcPct val="0"/>
              </a:spcAft>
            </a:pPr>
            <a:endParaRPr lang="en-US" altLang="en-US" smtClean="0"/>
          </a:p>
        </p:txBody>
      </p:sp>
      <p:sp>
        <p:nvSpPr>
          <p:cNvPr id="135173"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r>
              <a:rPr lang="en-US" altLang="en-US" smtClean="0"/>
              <a:t>Module #2-Assessment Items and Forms</a:t>
            </a:r>
          </a:p>
          <a:p>
            <a:pPr eaLnBrk="1" hangingPunct="1">
              <a:spcBef>
                <a:spcPct val="0"/>
              </a:spcBef>
            </a:pPr>
            <a:r>
              <a:rPr lang="en-US" altLang="en-US" sz="1100"/>
              <a:t>Pennsylvania Department of Education©</a:t>
            </a:r>
          </a:p>
          <a:p>
            <a:pPr eaLnBrk="1" hangingPunct="1">
              <a:spcBef>
                <a:spcPct val="0"/>
              </a:spcBef>
            </a:pPr>
            <a:endParaRPr lang="en-US" altLang="en-US" sz="1100"/>
          </a:p>
        </p:txBody>
      </p:sp>
      <p:sp>
        <p:nvSpPr>
          <p:cNvPr id="135174"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fld id="{CB3457E7-2E90-44CE-9FFC-4EF42A2A2F2E}" type="slidenum">
              <a:rPr lang="en-US" altLang="en-US" smtClean="0"/>
              <a:pPr eaLnBrk="1" hangingPunct="1">
                <a:spcBef>
                  <a:spcPct val="0"/>
                </a:spcBef>
              </a:pPr>
              <a:t>32</a:t>
            </a:fld>
            <a:endParaRPr lang="en-US" alt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pPr>
            <a:r>
              <a:rPr lang="en-US" altLang="en-US" i="1" dirty="0" smtClean="0">
                <a:ea typeface="ＭＳ Ｐゴシック" pitchFamily="34" charset="-128"/>
              </a:rPr>
              <a:t>Keystone activity: use the evidence based question to do several things: item tagging, checklist review. (There could be some perceived problems with the question.)</a:t>
            </a:r>
          </a:p>
          <a:p>
            <a:pPr eaLnBrk="1" hangingPunct="1">
              <a:lnSpc>
                <a:spcPct val="90000"/>
              </a:lnSpc>
              <a:spcBef>
                <a:spcPct val="0"/>
              </a:spcBef>
            </a:pPr>
            <a:endParaRPr lang="en-US" altLang="en-US" dirty="0" smtClean="0">
              <a:ea typeface="ＭＳ Ｐゴシック" pitchFamily="34" charset="-128"/>
            </a:endParaRPr>
          </a:p>
          <a:p>
            <a:pPr eaLnBrk="1" hangingPunct="1">
              <a:lnSpc>
                <a:spcPct val="90000"/>
              </a:lnSpc>
              <a:spcBef>
                <a:spcPct val="0"/>
              </a:spcBef>
            </a:pPr>
            <a:r>
              <a:rPr lang="en-US" altLang="en-US" dirty="0" smtClean="0">
                <a:ea typeface="ＭＳ Ｐゴシック" pitchFamily="34" charset="-128"/>
              </a:rPr>
              <a:t>The quality assurance checklist for evidence-based items is identical to those for stand-alone and passage-based items, but additional detail should be included.</a:t>
            </a:r>
          </a:p>
          <a:p>
            <a:pPr eaLnBrk="1" hangingPunct="1">
              <a:lnSpc>
                <a:spcPct val="90000"/>
              </a:lnSpc>
              <a:spcBef>
                <a:spcPct val="0"/>
              </a:spcBef>
            </a:pPr>
            <a:endParaRPr lang="en-US" altLang="en-US" dirty="0" smtClean="0">
              <a:ea typeface="ＭＳ Ｐゴシック" pitchFamily="34" charset="-128"/>
            </a:endParaRPr>
          </a:p>
          <a:p>
            <a:pPr eaLnBrk="1" hangingPunct="1">
              <a:lnSpc>
                <a:spcPct val="90000"/>
              </a:lnSpc>
              <a:spcBef>
                <a:spcPct val="0"/>
              </a:spcBef>
            </a:pPr>
            <a:r>
              <a:rPr lang="en-US" altLang="en-US" dirty="0" smtClean="0">
                <a:ea typeface="ＭＳ Ｐゴシック" pitchFamily="34" charset="-128"/>
              </a:rPr>
              <a:t>Ensures question and answer options do not </a:t>
            </a:r>
            <a:r>
              <a:rPr lang="ja-JP" altLang="en-US" dirty="0" smtClean="0">
                <a:ea typeface="ＭＳ Ｐゴシック" pitchFamily="34" charset="-128"/>
              </a:rPr>
              <a:t>“</a:t>
            </a:r>
            <a:r>
              <a:rPr lang="en-US" altLang="ja-JP" dirty="0" smtClean="0">
                <a:ea typeface="ＭＳ Ｐゴシック" pitchFamily="34" charset="-128"/>
              </a:rPr>
              <a:t>cue</a:t>
            </a:r>
            <a:r>
              <a:rPr lang="ja-JP" altLang="en-US" dirty="0" smtClean="0">
                <a:ea typeface="ＭＳ Ｐゴシック" pitchFamily="34" charset="-128"/>
              </a:rPr>
              <a:t>”</a:t>
            </a:r>
            <a:r>
              <a:rPr lang="en-US" altLang="ja-JP" dirty="0" smtClean="0">
                <a:ea typeface="ＭＳ Ｐゴシック" pitchFamily="34" charset="-128"/>
              </a:rPr>
              <a:t> each other. </a:t>
            </a:r>
          </a:p>
          <a:p>
            <a:pPr eaLnBrk="1" hangingPunct="1">
              <a:lnSpc>
                <a:spcPct val="90000"/>
              </a:lnSpc>
              <a:spcBef>
                <a:spcPct val="0"/>
              </a:spcBef>
            </a:pPr>
            <a:r>
              <a:rPr lang="en-US" altLang="en-US" dirty="0" smtClean="0">
                <a:ea typeface="ＭＳ Ｐゴシック" pitchFamily="34" charset="-128"/>
              </a:rPr>
              <a:t>Presents a definite, explicit, and singular question, which is worded positively.</a:t>
            </a:r>
          </a:p>
          <a:p>
            <a:pPr eaLnBrk="1" hangingPunct="1">
              <a:lnSpc>
                <a:spcPct val="90000"/>
              </a:lnSpc>
              <a:spcBef>
                <a:spcPct val="0"/>
              </a:spcBef>
            </a:pPr>
            <a:endParaRPr lang="en-US" altLang="en-US" dirty="0" smtClean="0">
              <a:ea typeface="ＭＳ Ｐゴシック" pitchFamily="34" charset="-128"/>
            </a:endParaRPr>
          </a:p>
          <a:p>
            <a:pPr eaLnBrk="1" hangingPunct="1">
              <a:lnSpc>
                <a:spcPct val="90000"/>
              </a:lnSpc>
              <a:spcBef>
                <a:spcPct val="0"/>
              </a:spcBef>
            </a:pPr>
            <a:r>
              <a:rPr lang="en-US" altLang="en-US" dirty="0" smtClean="0">
                <a:ea typeface="ＭＳ Ｐゴシック" pitchFamily="34" charset="-128"/>
              </a:rPr>
              <a:t>Contains only one correct answer, with each distractor being plausible and/or representing common misconceptions.</a:t>
            </a:r>
          </a:p>
          <a:p>
            <a:pPr eaLnBrk="1" hangingPunct="1">
              <a:lnSpc>
                <a:spcPct val="90000"/>
              </a:lnSpc>
              <a:spcBef>
                <a:spcPct val="0"/>
              </a:spcBef>
            </a:pPr>
            <a:endParaRPr lang="en-US" altLang="en-US" dirty="0" smtClean="0">
              <a:ea typeface="ＭＳ Ｐゴシック" pitchFamily="34" charset="-128"/>
            </a:endParaRPr>
          </a:p>
          <a:p>
            <a:pPr eaLnBrk="1" hangingPunct="1">
              <a:lnSpc>
                <a:spcPct val="90000"/>
              </a:lnSpc>
              <a:spcBef>
                <a:spcPct val="0"/>
              </a:spcBef>
            </a:pPr>
            <a:r>
              <a:rPr lang="en-US" altLang="en-US" dirty="0" smtClean="0">
                <a:ea typeface="ＭＳ Ｐゴシック" pitchFamily="34" charset="-128"/>
              </a:rPr>
              <a:t>Consists of answer options being of similar length, structure, and format.</a:t>
            </a:r>
          </a:p>
          <a:p>
            <a:pPr eaLnBrk="1" hangingPunct="1">
              <a:lnSpc>
                <a:spcPct val="90000"/>
              </a:lnSpc>
              <a:spcBef>
                <a:spcPct val="0"/>
              </a:spcBef>
            </a:pPr>
            <a:endParaRPr lang="en-US" altLang="en-US" dirty="0" smtClean="0">
              <a:ea typeface="ＭＳ Ｐゴシック" pitchFamily="34" charset="-128"/>
            </a:endParaRPr>
          </a:p>
          <a:p>
            <a:pPr eaLnBrk="1" hangingPunct="1">
              <a:lnSpc>
                <a:spcPct val="90000"/>
              </a:lnSpc>
              <a:spcBef>
                <a:spcPct val="0"/>
              </a:spcBef>
            </a:pPr>
            <a:r>
              <a:rPr lang="en-US" altLang="en-US" dirty="0" smtClean="0">
                <a:ea typeface="ＭＳ Ｐゴシック" pitchFamily="34" charset="-128"/>
              </a:rPr>
              <a:t>Places charts, tables, graphs, and/or images within the item.</a:t>
            </a:r>
          </a:p>
          <a:p>
            <a:pPr eaLnBrk="1" hangingPunct="1">
              <a:lnSpc>
                <a:spcPct val="90000"/>
              </a:lnSpc>
              <a:spcBef>
                <a:spcPct val="0"/>
              </a:spcBef>
            </a:pPr>
            <a:r>
              <a:rPr lang="en-US" altLang="en-US" dirty="0" smtClean="0">
                <a:ea typeface="ＭＳ Ｐゴシック" pitchFamily="34" charset="-128"/>
              </a:rPr>
              <a:t>Uses consistent grammar among the question (stem) and answer options.</a:t>
            </a:r>
          </a:p>
          <a:p>
            <a:pPr eaLnBrk="1" hangingPunct="1">
              <a:lnSpc>
                <a:spcPct val="90000"/>
              </a:lnSpc>
              <a:spcBef>
                <a:spcPct val="0"/>
              </a:spcBef>
            </a:pPr>
            <a:endParaRPr lang="en-US" altLang="en-US" dirty="0" smtClean="0">
              <a:ea typeface="ＭＳ Ｐゴシック" pitchFamily="34" charset="-128"/>
            </a:endParaRPr>
          </a:p>
          <a:p>
            <a:pPr eaLnBrk="1" hangingPunct="1">
              <a:lnSpc>
                <a:spcPct val="90000"/>
              </a:lnSpc>
              <a:spcBef>
                <a:spcPct val="0"/>
              </a:spcBef>
            </a:pPr>
            <a:r>
              <a:rPr lang="en-US" altLang="en-US" dirty="0" smtClean="0">
                <a:ea typeface="ＭＳ Ｐゴシック" pitchFamily="34" charset="-128"/>
              </a:rPr>
              <a:t>Arranges answer options in logical order.</a:t>
            </a:r>
          </a:p>
          <a:p>
            <a:pPr eaLnBrk="1" hangingPunct="1">
              <a:lnSpc>
                <a:spcPct val="90000"/>
              </a:lnSpc>
              <a:spcBef>
                <a:spcPct val="0"/>
              </a:spcBef>
            </a:pPr>
            <a:r>
              <a:rPr lang="en-US" altLang="en-US" dirty="0" smtClean="0">
                <a:ea typeface="ＭＳ Ｐゴシック" pitchFamily="34" charset="-128"/>
              </a:rPr>
              <a:t>Avoids repeating the same words or phrases in each of the answer options.</a:t>
            </a:r>
          </a:p>
          <a:p>
            <a:pPr eaLnBrk="1" hangingPunct="1">
              <a:lnSpc>
                <a:spcPct val="90000"/>
              </a:lnSpc>
              <a:spcBef>
                <a:spcPct val="0"/>
              </a:spcBef>
            </a:pPr>
            <a:endParaRPr lang="en-US" altLang="en-US" dirty="0" smtClean="0">
              <a:ea typeface="ＭＳ Ｐゴシック" pitchFamily="34" charset="-128"/>
            </a:endParaRPr>
          </a:p>
          <a:p>
            <a:pPr eaLnBrk="1" hangingPunct="1">
              <a:lnSpc>
                <a:spcPct val="90000"/>
              </a:lnSpc>
              <a:spcBef>
                <a:spcPct val="0"/>
              </a:spcBef>
            </a:pPr>
            <a:r>
              <a:rPr lang="en-US" altLang="en-US" dirty="0" smtClean="0">
                <a:ea typeface="ＭＳ Ｐゴシック" pitchFamily="34" charset="-128"/>
              </a:rPr>
              <a:t>Activity Instructions: - Participants will need materials PP 6 and 7 and Handout 2.1.3</a:t>
            </a:r>
          </a:p>
          <a:p>
            <a:pPr eaLnBrk="1" hangingPunct="1">
              <a:lnSpc>
                <a:spcPct val="90000"/>
              </a:lnSpc>
              <a:spcBef>
                <a:spcPct val="0"/>
              </a:spcBef>
            </a:pPr>
            <a:r>
              <a:rPr lang="en-US" altLang="en-US" dirty="0" smtClean="0">
                <a:ea typeface="ＭＳ Ｐゴシック" pitchFamily="34" charset="-128"/>
              </a:rPr>
              <a:t>Directions can be found in Facilitator notes</a:t>
            </a:r>
            <a:r>
              <a:rPr lang="en-US" altLang="en-US" b="1" dirty="0" smtClean="0">
                <a:ea typeface="ＭＳ Ｐゴシック" pitchFamily="34" charset="-128"/>
              </a:rPr>
              <a:t> After Slide 38</a:t>
            </a:r>
            <a:endParaRPr lang="en-US" altLang="en-US" dirty="0" smtClean="0">
              <a:ea typeface="ＭＳ Ｐゴシック" pitchFamily="34" charset="-128"/>
            </a:endParaRPr>
          </a:p>
          <a:p>
            <a:pPr marL="640594" lvl="1" indent="-174708">
              <a:lnSpc>
                <a:spcPct val="90000"/>
              </a:lnSpc>
              <a:spcBef>
                <a:spcPct val="0"/>
              </a:spcBef>
              <a:buFont typeface="Wingdings" pitchFamily="2" charset="2"/>
              <a:buChar char="q"/>
            </a:pPr>
            <a:endParaRPr lang="en-US" altLang="en-US" dirty="0" smtClean="0">
              <a:ea typeface="Times New Roman" pitchFamily="18" charset="0"/>
            </a:endParaRPr>
          </a:p>
          <a:p>
            <a:pPr marL="640594" lvl="1" indent="-174708">
              <a:lnSpc>
                <a:spcPct val="90000"/>
              </a:lnSpc>
              <a:spcBef>
                <a:spcPct val="0"/>
              </a:spcBef>
            </a:pPr>
            <a:endParaRPr lang="en-US" altLang="en-US" dirty="0" smtClean="0">
              <a:ea typeface="Times New Roman" pitchFamily="18" charset="0"/>
            </a:endParaRPr>
          </a:p>
        </p:txBody>
      </p:sp>
      <p:sp>
        <p:nvSpPr>
          <p:cNvPr id="13824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fontAlgn="base" hangingPunct="1">
              <a:spcBef>
                <a:spcPct val="0"/>
              </a:spcBef>
              <a:spcAft>
                <a:spcPct val="0"/>
              </a:spcAft>
            </a:pPr>
            <a:endParaRPr lang="en-US" altLang="en-US" smtClean="0"/>
          </a:p>
        </p:txBody>
      </p:sp>
      <p:sp>
        <p:nvSpPr>
          <p:cNvPr id="138245"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fld id="{991170A5-FEF2-4A1C-9C90-D41318C8EBB4}" type="slidenum">
              <a:rPr lang="en-US" altLang="en-US" smtClean="0"/>
              <a:pPr eaLnBrk="1" hangingPunct="1">
                <a:spcBef>
                  <a:spcPct val="0"/>
                </a:spcBef>
              </a:pPr>
              <a:t>33</a:t>
            </a:fld>
            <a:endParaRPr lang="en-US" altLang="en-US" smtClean="0"/>
          </a:p>
        </p:txBody>
      </p:sp>
      <p:sp>
        <p:nvSpPr>
          <p:cNvPr id="138246"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r>
              <a:rPr lang="en-US" altLang="en-US" smtClean="0"/>
              <a:t>Module #2-Assessment Items and Forms</a:t>
            </a:r>
          </a:p>
          <a:p>
            <a:pPr eaLnBrk="1" hangingPunct="1">
              <a:spcBef>
                <a:spcPct val="0"/>
              </a:spcBef>
            </a:pPr>
            <a:r>
              <a:rPr lang="en-US" altLang="en-US" sz="1100"/>
              <a:t>Pennsylvania Department of Education©</a:t>
            </a:r>
          </a:p>
          <a:p>
            <a:pPr eaLnBrk="1" hangingPunct="1">
              <a:spcBef>
                <a:spcPct val="0"/>
              </a:spcBef>
            </a:pPr>
            <a:endParaRPr lang="en-US" altLang="en-US" sz="110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93E03E-415D-4D35-A0C7-1277F44EAD84}" type="slidenum">
              <a:rPr lang="en-US" smtClean="0"/>
              <a:t>34</a:t>
            </a:fld>
            <a:endParaRPr lang="en-US"/>
          </a:p>
        </p:txBody>
      </p:sp>
    </p:spTree>
    <p:extLst>
      <p:ext uri="{BB962C8B-B14F-4D97-AF65-F5344CB8AC3E}">
        <p14:creationId xmlns:p14="http://schemas.microsoft.com/office/powerpoint/2010/main" val="65607762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ea typeface="ＭＳ Ｐゴシック" pitchFamily="34" charset="-128"/>
              </a:rPr>
              <a:t>Short Constructed Response items require the test-taker to provide an answer to a question stem rather than </a:t>
            </a:r>
            <a:r>
              <a:rPr lang="en-US" altLang="en-US" u="sng" dirty="0" smtClean="0">
                <a:ea typeface="ＭＳ Ｐゴシック" pitchFamily="34" charset="-128"/>
              </a:rPr>
              <a:t>select</a:t>
            </a:r>
            <a:r>
              <a:rPr lang="en-US" altLang="en-US" dirty="0" smtClean="0">
                <a:ea typeface="ＭＳ Ｐゴシック" pitchFamily="34" charset="-128"/>
              </a:rPr>
              <a:t> an answer already provided. From a design perspective, Short Constructed Response items eliminate “guessing” and provide the test-takers with the opportunity to develop and explain responses to content-based items. These items are able to provide test administrators with insight into “depth” of content knowledge for a particular content standard, especially when coupled with the other constructed response items also focused on a particular standard. </a:t>
            </a:r>
          </a:p>
          <a:p>
            <a:pPr eaLnBrk="1" hangingPunct="1">
              <a:spcBef>
                <a:spcPct val="0"/>
              </a:spcBef>
            </a:pPr>
            <a:endParaRPr lang="en-US" altLang="en-US" dirty="0" smtClean="0">
              <a:ea typeface="ＭＳ Ｐゴシック" pitchFamily="34" charset="-128"/>
            </a:endParaRPr>
          </a:p>
          <a:p>
            <a:pPr eaLnBrk="1" hangingPunct="1">
              <a:spcBef>
                <a:spcPct val="0"/>
              </a:spcBef>
            </a:pPr>
            <a:endParaRPr lang="en-US" altLang="en-US" dirty="0" smtClean="0">
              <a:ea typeface="ＭＳ Ｐゴシック" pitchFamily="34" charset="-128"/>
            </a:endParaRPr>
          </a:p>
          <a:p>
            <a:pPr eaLnBrk="1" hangingPunct="1">
              <a:spcBef>
                <a:spcPct val="0"/>
              </a:spcBef>
            </a:pPr>
            <a:r>
              <a:rPr lang="en-US" altLang="en-US" dirty="0" smtClean="0">
                <a:ea typeface="ＭＳ Ｐゴシック" pitchFamily="34" charset="-128"/>
              </a:rPr>
              <a:t> </a:t>
            </a:r>
          </a:p>
          <a:p>
            <a:pPr eaLnBrk="1" hangingPunct="1">
              <a:spcBef>
                <a:spcPct val="0"/>
              </a:spcBef>
            </a:pPr>
            <a:endParaRPr lang="en-US" altLang="en-US" dirty="0" smtClean="0">
              <a:ea typeface="ＭＳ Ｐゴシック" pitchFamily="34" charset="-128"/>
            </a:endParaRPr>
          </a:p>
        </p:txBody>
      </p:sp>
      <p:sp>
        <p:nvSpPr>
          <p:cNvPr id="139268"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fld id="{F3640EA2-C232-4ECF-8023-D0968080B2BB}" type="slidenum">
              <a:rPr lang="en-US" altLang="en-US" smtClean="0"/>
              <a:pPr eaLnBrk="1" hangingPunct="1">
                <a:spcBef>
                  <a:spcPct val="0"/>
                </a:spcBef>
              </a:pPr>
              <a:t>35</a:t>
            </a:fld>
            <a:endParaRPr lang="en-US" altLang="en-US" smtClean="0"/>
          </a:p>
        </p:txBody>
      </p:sp>
      <p:sp>
        <p:nvSpPr>
          <p:cNvPr id="139269"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r>
              <a:rPr lang="en-US" altLang="en-US" smtClean="0"/>
              <a:t>Module #2-Assessment Items and Forms</a:t>
            </a:r>
          </a:p>
          <a:p>
            <a:pPr eaLnBrk="1" hangingPunct="1">
              <a:spcBef>
                <a:spcPct val="0"/>
              </a:spcBef>
            </a:pPr>
            <a:r>
              <a:rPr lang="en-US" altLang="en-US" sz="1100"/>
              <a:t>Pennsylvania Department of Education©</a:t>
            </a:r>
          </a:p>
          <a:p>
            <a:pPr eaLnBrk="1" hangingPunct="1">
              <a:spcBef>
                <a:spcPct val="0"/>
              </a:spcBef>
            </a:pPr>
            <a:endParaRPr lang="en-US" altLang="en-US" sz="110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0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ea typeface="ＭＳ Ｐゴシック" pitchFamily="34" charset="-128"/>
              </a:rPr>
              <a:t>Short Constructed Response Items provide the test-taker with a question or task that requires the development of a response; no answer bank is provided. </a:t>
            </a:r>
          </a:p>
          <a:p>
            <a:pPr eaLnBrk="1" hangingPunct="1">
              <a:spcBef>
                <a:spcPct val="0"/>
              </a:spcBef>
            </a:pPr>
            <a:endParaRPr lang="en-US" altLang="en-US" dirty="0" smtClean="0">
              <a:ea typeface="ＭＳ Ｐゴシック" pitchFamily="34" charset="-128"/>
            </a:endParaRPr>
          </a:p>
          <a:p>
            <a:pPr eaLnBrk="1" hangingPunct="1">
              <a:spcBef>
                <a:spcPct val="0"/>
              </a:spcBef>
            </a:pPr>
            <a:r>
              <a:rPr lang="en-US" altLang="en-US" dirty="0" smtClean="0">
                <a:ea typeface="ＭＳ Ｐゴシック" pitchFamily="34" charset="-128"/>
              </a:rPr>
              <a:t>Short Constructed Response items are used extensively by educators, in the form of short answer, two-step mathematic/science equations, or labeling and locating items. These items can assess depth of knowledge  ranging from DoK1 to DoK3; however, DoK3 is very difficult to measure using this item-type. </a:t>
            </a:r>
          </a:p>
          <a:p>
            <a:pPr eaLnBrk="1" hangingPunct="1">
              <a:spcBef>
                <a:spcPct val="0"/>
              </a:spcBef>
            </a:pPr>
            <a:endParaRPr lang="en-US" altLang="en-US" dirty="0" smtClean="0">
              <a:ea typeface="ＭＳ Ｐゴシック" pitchFamily="34" charset="-128"/>
            </a:endParaRPr>
          </a:p>
          <a:p>
            <a:pPr eaLnBrk="1" hangingPunct="1">
              <a:spcBef>
                <a:spcPct val="0"/>
              </a:spcBef>
            </a:pPr>
            <a:endParaRPr lang="en-US" altLang="en-US" dirty="0" smtClean="0">
              <a:ea typeface="ＭＳ Ｐゴシック" pitchFamily="34" charset="-128"/>
            </a:endParaRPr>
          </a:p>
          <a:p>
            <a:r>
              <a:rPr lang="en-US" altLang="en-US" dirty="0" smtClean="0">
                <a:ea typeface="ＭＳ Ｐゴシック" pitchFamily="34" charset="-128"/>
              </a:rPr>
              <a:t>2.1.4.SCR Stand Alone Items</a:t>
            </a:r>
          </a:p>
          <a:p>
            <a:r>
              <a:rPr lang="en-US" altLang="en-US" b="1" dirty="0" smtClean="0">
                <a:ea typeface="ＭＳ Ｐゴシック" pitchFamily="34" charset="-128"/>
              </a:rPr>
              <a:t>After Slide 40:</a:t>
            </a:r>
            <a:endParaRPr lang="en-US" altLang="en-US" dirty="0" smtClean="0">
              <a:ea typeface="ＭＳ Ｐゴシック" pitchFamily="34" charset="-128"/>
            </a:endParaRPr>
          </a:p>
          <a:p>
            <a:r>
              <a:rPr lang="en-US" altLang="en-US" dirty="0" smtClean="0">
                <a:ea typeface="ＭＳ Ｐゴシック" pitchFamily="34" charset="-128"/>
              </a:rPr>
              <a:t>For additional guidelines on how to write SR Stand-Alone (and other types of SR, SCR and ECR) questions, follow this link:</a:t>
            </a:r>
          </a:p>
          <a:p>
            <a:r>
              <a:rPr lang="en-US" altLang="en-US" u="sng" dirty="0" smtClean="0">
                <a:ea typeface="ＭＳ Ｐゴシック" pitchFamily="34" charset="-128"/>
                <a:hlinkClick r:id="rId3"/>
              </a:rPr>
              <a:t>http://www.orau.gov/tdd/QualPrgm/Developing%20Short-Answer%20Test%20Items.pdf</a:t>
            </a:r>
            <a:endParaRPr lang="en-US" altLang="en-US" dirty="0" smtClean="0">
              <a:ea typeface="ＭＳ Ｐゴシック" pitchFamily="34" charset="-128"/>
            </a:endParaRPr>
          </a:p>
          <a:p>
            <a:r>
              <a:rPr lang="en-US" altLang="en-US" u="sng" dirty="0" smtClean="0">
                <a:ea typeface="ＭＳ Ｐゴシック" pitchFamily="34" charset="-128"/>
                <a:hlinkClick r:id="rId4"/>
              </a:rPr>
              <a:t>http://www.nova.edu/hpdtesting/ctl/forms/matching.pdf</a:t>
            </a:r>
            <a:r>
              <a:rPr lang="en-US" altLang="en-US" dirty="0" smtClean="0">
                <a:ea typeface="ＭＳ Ｐゴシック" pitchFamily="34" charset="-128"/>
              </a:rPr>
              <a:t> (items 69-74) </a:t>
            </a:r>
          </a:p>
        </p:txBody>
      </p:sp>
      <p:sp>
        <p:nvSpPr>
          <p:cNvPr id="140292"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fontAlgn="base" hangingPunct="1">
              <a:spcBef>
                <a:spcPct val="0"/>
              </a:spcBef>
              <a:spcAft>
                <a:spcPct val="0"/>
              </a:spcAft>
            </a:pPr>
            <a:endParaRPr lang="en-US" altLang="en-US" smtClean="0"/>
          </a:p>
        </p:txBody>
      </p:sp>
      <p:sp>
        <p:nvSpPr>
          <p:cNvPr id="140293"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r>
              <a:rPr lang="en-US" altLang="en-US" smtClean="0"/>
              <a:t>Module #2-Assessment Items and Forms</a:t>
            </a:r>
          </a:p>
          <a:p>
            <a:pPr eaLnBrk="1" hangingPunct="1">
              <a:spcBef>
                <a:spcPct val="0"/>
              </a:spcBef>
            </a:pPr>
            <a:r>
              <a:rPr lang="en-US" altLang="en-US" sz="1100"/>
              <a:t>Pennsylvania Department of Education©</a:t>
            </a:r>
          </a:p>
          <a:p>
            <a:pPr eaLnBrk="1" hangingPunct="1">
              <a:spcBef>
                <a:spcPct val="0"/>
              </a:spcBef>
            </a:pPr>
            <a:endParaRPr lang="en-US" altLang="en-US" sz="1100"/>
          </a:p>
        </p:txBody>
      </p:sp>
      <p:sp>
        <p:nvSpPr>
          <p:cNvPr id="140294"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fld id="{F293F585-2FEC-4891-9FEA-D9FEFD35FD23}" type="slidenum">
              <a:rPr lang="en-US" altLang="en-US" smtClean="0"/>
              <a:pPr eaLnBrk="1" hangingPunct="1">
                <a:spcBef>
                  <a:spcPct val="0"/>
                </a:spcBef>
              </a:pPr>
              <a:t>36</a:t>
            </a:fld>
            <a:endParaRPr lang="en-US" alt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1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a:spcBef>
                <a:spcPct val="0"/>
              </a:spcBef>
            </a:pPr>
            <a:r>
              <a:rPr lang="en-US" altLang="en-US" smtClean="0">
                <a:ea typeface="Times New Roman" pitchFamily="18" charset="0"/>
              </a:rPr>
              <a:t>Short Constructed Response items demonstrate both strengths and weaknesses when used to measure specific content standards. Some general guidelines regarding the writing and use of Short Constructed Items should be noted and implemented:</a:t>
            </a:r>
          </a:p>
          <a:p>
            <a:pPr eaLnBrk="1" hangingPunct="1">
              <a:spcBef>
                <a:spcPct val="0"/>
              </a:spcBef>
            </a:pPr>
            <a:endParaRPr lang="en-US" altLang="en-US" smtClean="0">
              <a:ea typeface="ＭＳ Ｐゴシック" pitchFamily="34" charset="-128"/>
            </a:endParaRPr>
          </a:p>
          <a:p>
            <a:pPr eaLnBrk="1" hangingPunct="1">
              <a:spcBef>
                <a:spcPct val="0"/>
              </a:spcBef>
            </a:pPr>
            <a:r>
              <a:rPr lang="en-US" altLang="en-US" smtClean="0">
                <a:ea typeface="ＭＳ Ｐゴシック" pitchFamily="34" charset="-128"/>
              </a:rPr>
              <a:t>The test taker should be able to solve the problem or question in one or two steps.</a:t>
            </a:r>
          </a:p>
          <a:p>
            <a:pPr eaLnBrk="1" hangingPunct="1">
              <a:spcBef>
                <a:spcPct val="0"/>
              </a:spcBef>
            </a:pPr>
            <a:endParaRPr lang="en-US" altLang="en-US" smtClean="0">
              <a:ea typeface="ＭＳ Ｐゴシック" pitchFamily="34" charset="-128"/>
            </a:endParaRPr>
          </a:p>
          <a:p>
            <a:pPr eaLnBrk="1" hangingPunct="1">
              <a:spcBef>
                <a:spcPct val="0"/>
              </a:spcBef>
            </a:pPr>
            <a:r>
              <a:rPr lang="en-US" altLang="en-US" smtClean="0">
                <a:ea typeface="ＭＳ Ｐゴシック" pitchFamily="34" charset="-128"/>
              </a:rPr>
              <a:t>The items typically focus on DoK Levels 1 or 2, this item format is less able to assess depth of knowledge at level 3.</a:t>
            </a:r>
          </a:p>
          <a:p>
            <a:pPr eaLnBrk="1" hangingPunct="1">
              <a:spcBef>
                <a:spcPct val="0"/>
              </a:spcBef>
            </a:pPr>
            <a:endParaRPr lang="en-US" altLang="en-US" smtClean="0">
              <a:ea typeface="ＭＳ Ｐゴシック" pitchFamily="34" charset="-128"/>
            </a:endParaRPr>
          </a:p>
          <a:p>
            <a:pPr eaLnBrk="1" hangingPunct="1">
              <a:spcBef>
                <a:spcPct val="0"/>
              </a:spcBef>
            </a:pPr>
            <a:r>
              <a:rPr lang="en-US" altLang="en-US" smtClean="0">
                <a:ea typeface="ＭＳ Ｐゴシック" pitchFamily="34" charset="-128"/>
              </a:rPr>
              <a:t>The response provided by the test taker should be brief, not taking more than 2-5 minutes to construct.</a:t>
            </a:r>
          </a:p>
          <a:p>
            <a:pPr eaLnBrk="1" hangingPunct="1">
              <a:spcBef>
                <a:spcPct val="0"/>
              </a:spcBef>
            </a:pPr>
            <a:endParaRPr lang="en-US" altLang="en-US" smtClean="0">
              <a:ea typeface="ＭＳ Ｐゴシック" pitchFamily="34" charset="-128"/>
            </a:endParaRPr>
          </a:p>
          <a:p>
            <a:pPr eaLnBrk="1" hangingPunct="1">
              <a:spcBef>
                <a:spcPct val="0"/>
              </a:spcBef>
            </a:pPr>
            <a:r>
              <a:rPr lang="en-US" altLang="en-US" smtClean="0">
                <a:ea typeface="ＭＳ Ｐゴシック" pitchFamily="34" charset="-128"/>
              </a:rPr>
              <a:t>The value of each Short Constructed response item should be between one and three points toward the overall score, based on the item’s ability to only measure a single content dimension. Multi-dimensional tasks (and rubrics) should be measured using either extended constructed response (ECR) or performance task (PT) designs. </a:t>
            </a:r>
          </a:p>
          <a:p>
            <a:pPr eaLnBrk="1" hangingPunct="1">
              <a:spcBef>
                <a:spcPct val="0"/>
              </a:spcBef>
            </a:pPr>
            <a:endParaRPr lang="en-US" altLang="en-US" smtClean="0">
              <a:ea typeface="ＭＳ Ｐゴシック" pitchFamily="34" charset="-128"/>
            </a:endParaRPr>
          </a:p>
          <a:p>
            <a:pPr marL="0" lvl="1">
              <a:spcBef>
                <a:spcPct val="0"/>
              </a:spcBef>
            </a:pPr>
            <a:r>
              <a:rPr lang="en-US" altLang="en-US" smtClean="0">
                <a:ea typeface="Times New Roman" pitchFamily="18" charset="0"/>
              </a:rPr>
              <a:t>Human scorers will be needed to evaluate the test-takers response. Module 3 will articulate ways in which scoring rubrics and guidelines require detailed procedures, especially when multiple scorers are used for a set of test-takers. </a:t>
            </a:r>
          </a:p>
          <a:p>
            <a:pPr eaLnBrk="1" hangingPunct="1">
              <a:spcBef>
                <a:spcPct val="0"/>
              </a:spcBef>
            </a:pPr>
            <a:endParaRPr lang="en-US" altLang="en-US" u="sng" smtClean="0">
              <a:ea typeface="ＭＳ Ｐゴシック" pitchFamily="34" charset="-128"/>
            </a:endParaRPr>
          </a:p>
        </p:txBody>
      </p:sp>
      <p:sp>
        <p:nvSpPr>
          <p:cNvPr id="141316"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r>
              <a:rPr lang="en-US" altLang="en-US" smtClean="0"/>
              <a:t>Module #2-Assessment Items and Forms</a:t>
            </a:r>
          </a:p>
          <a:p>
            <a:pPr eaLnBrk="1" hangingPunct="1">
              <a:spcBef>
                <a:spcPct val="0"/>
              </a:spcBef>
            </a:pPr>
            <a:r>
              <a:rPr lang="en-US" altLang="en-US" sz="1100"/>
              <a:t>Pennsylvania Department of Education©</a:t>
            </a:r>
          </a:p>
          <a:p>
            <a:pPr eaLnBrk="1" hangingPunct="1">
              <a:spcBef>
                <a:spcPct val="0"/>
              </a:spcBef>
            </a:pPr>
            <a:endParaRPr lang="en-US" altLang="en-US" sz="110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2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b="1" u="sng" smtClean="0">
              <a:ea typeface="ＭＳ Ｐゴシック" pitchFamily="34" charset="-128"/>
            </a:endParaRPr>
          </a:p>
          <a:p>
            <a:pPr>
              <a:lnSpc>
                <a:spcPct val="120000"/>
              </a:lnSpc>
              <a:spcAft>
                <a:spcPts val="611"/>
              </a:spcAft>
            </a:pPr>
            <a:r>
              <a:rPr lang="en-US" altLang="en-US" smtClean="0">
                <a:ea typeface="ＭＳ Ｐゴシック" pitchFamily="34" charset="-128"/>
              </a:rPr>
              <a:t>Use developmentally appropriate language for test-takers.</a:t>
            </a:r>
          </a:p>
          <a:p>
            <a:pPr eaLnBrk="1" hangingPunct="1"/>
            <a:r>
              <a:rPr lang="en-US" altLang="en-US" smtClean="0">
                <a:ea typeface="ＭＳ Ｐゴシック" pitchFamily="34" charset="-128"/>
              </a:rPr>
              <a:t>Make performance expectations clear.</a:t>
            </a:r>
          </a:p>
          <a:p>
            <a:pPr marL="815302" lvl="1" indent="-349415">
              <a:buClr>
                <a:schemeClr val="accent1"/>
              </a:buClr>
            </a:pPr>
            <a:r>
              <a:rPr lang="en-US" altLang="en-US" smtClean="0">
                <a:ea typeface="Times New Roman" pitchFamily="18" charset="0"/>
              </a:rPr>
              <a:t>“Explain” vs. “Discuss”</a:t>
            </a:r>
          </a:p>
          <a:p>
            <a:pPr marL="815302" lvl="1" indent="-349415">
              <a:spcAft>
                <a:spcPts val="611"/>
              </a:spcAft>
              <a:buClr>
                <a:schemeClr val="accent1"/>
              </a:buClr>
            </a:pPr>
            <a:r>
              <a:rPr lang="en-US" altLang="en-US" smtClean="0">
                <a:ea typeface="Times New Roman" pitchFamily="18" charset="0"/>
              </a:rPr>
              <a:t>“Describe” vs. “Comment”</a:t>
            </a:r>
          </a:p>
          <a:p>
            <a:pPr eaLnBrk="1" hangingPunct="1"/>
            <a:r>
              <a:rPr lang="en-US" altLang="en-US" smtClean="0">
                <a:ea typeface="ＭＳ Ｐゴシック" pitchFamily="34" charset="-128"/>
              </a:rPr>
              <a:t>State the extent of the expected answer.</a:t>
            </a:r>
          </a:p>
          <a:p>
            <a:pPr marL="815302" lvl="1" indent="-349415">
              <a:spcAft>
                <a:spcPts val="611"/>
              </a:spcAft>
              <a:buClr>
                <a:schemeClr val="accent1"/>
              </a:buClr>
            </a:pPr>
            <a:r>
              <a:rPr lang="en-US" altLang="en-US" smtClean="0">
                <a:ea typeface="Times New Roman" pitchFamily="18" charset="0"/>
              </a:rPr>
              <a:t>“Give three reasons” vs. “Give some reasons”</a:t>
            </a:r>
          </a:p>
          <a:p>
            <a:pPr eaLnBrk="1" hangingPunct="1"/>
            <a:r>
              <a:rPr lang="en-US" altLang="en-US" smtClean="0">
                <a:ea typeface="ＭＳ Ｐゴシック" pitchFamily="34" charset="-128"/>
              </a:rPr>
              <a:t>Create well-developed scoring criteria or a rubric for each task.</a:t>
            </a:r>
          </a:p>
          <a:p>
            <a:pPr eaLnBrk="1" hangingPunct="1"/>
            <a:endParaRPr lang="en-US" altLang="en-US" smtClean="0">
              <a:ea typeface="ＭＳ Ｐゴシック" pitchFamily="34" charset="-128"/>
            </a:endParaRPr>
          </a:p>
          <a:p>
            <a:pPr eaLnBrk="1" hangingPunct="1"/>
            <a:r>
              <a:rPr lang="en-US" altLang="en-US" smtClean="0">
                <a:ea typeface="ＭＳ Ｐゴシック" pitchFamily="34" charset="-128"/>
              </a:rPr>
              <a:t>The semantics used to articulate the performance expectations need to be directive and concise. Vague response criteria disadvantages test-takers; enumerating the parameters of the response is crucial. </a:t>
            </a:r>
            <a:endParaRPr lang="en-US" altLang="en-US" b="1" u="sng" smtClean="0">
              <a:ea typeface="ＭＳ Ｐゴシック" pitchFamily="34" charset="-128"/>
            </a:endParaRPr>
          </a:p>
        </p:txBody>
      </p:sp>
      <p:sp>
        <p:nvSpPr>
          <p:cNvPr id="14234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fontAlgn="base" hangingPunct="1">
              <a:spcBef>
                <a:spcPct val="0"/>
              </a:spcBef>
              <a:spcAft>
                <a:spcPct val="0"/>
              </a:spcAft>
            </a:pPr>
            <a:endParaRPr lang="en-US" altLang="en-US" smtClean="0"/>
          </a:p>
        </p:txBody>
      </p:sp>
      <p:sp>
        <p:nvSpPr>
          <p:cNvPr id="142341"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r>
              <a:rPr lang="en-US" altLang="en-US" smtClean="0"/>
              <a:t>Module #2-Assessment Items and Forms</a:t>
            </a:r>
          </a:p>
          <a:p>
            <a:pPr eaLnBrk="1" hangingPunct="1">
              <a:spcBef>
                <a:spcPct val="0"/>
              </a:spcBef>
            </a:pPr>
            <a:r>
              <a:rPr lang="en-US" altLang="en-US" sz="1100"/>
              <a:t>Pennsylvania Department of Education©</a:t>
            </a:r>
          </a:p>
          <a:p>
            <a:pPr eaLnBrk="1" hangingPunct="1">
              <a:spcBef>
                <a:spcPct val="0"/>
              </a:spcBef>
            </a:pPr>
            <a:endParaRPr lang="en-US" altLang="en-US" sz="1100"/>
          </a:p>
        </p:txBody>
      </p:sp>
      <p:sp>
        <p:nvSpPr>
          <p:cNvPr id="142342"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fld id="{687C4850-FA63-4D23-B3FC-955836184ED6}" type="slidenum">
              <a:rPr lang="en-US" altLang="en-US" smtClean="0"/>
              <a:pPr eaLnBrk="1" hangingPunct="1">
                <a:spcBef>
                  <a:spcPct val="0"/>
                </a:spcBef>
              </a:pPr>
              <a:t>38</a:t>
            </a:fld>
            <a:endParaRPr lang="en-US" alt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5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ea typeface="ＭＳ Ｐゴシック" pitchFamily="34" charset="-128"/>
              </a:rPr>
              <a:t>The Business Finance item example provides opportunity for two separate short constructed responses. After studying the Check Register Transaction, the test-taker is asked to first</a:t>
            </a:r>
          </a:p>
          <a:p>
            <a:pPr eaLnBrk="1" hangingPunct="1">
              <a:spcBef>
                <a:spcPct val="0"/>
              </a:spcBef>
            </a:pPr>
            <a:endParaRPr lang="en-US" altLang="en-US" dirty="0" smtClean="0">
              <a:ea typeface="ＭＳ Ｐゴシック" pitchFamily="34" charset="-128"/>
            </a:endParaRPr>
          </a:p>
          <a:p>
            <a:pPr eaLnBrk="1" hangingPunct="1">
              <a:spcBef>
                <a:spcPct val="0"/>
              </a:spcBef>
            </a:pPr>
            <a:r>
              <a:rPr lang="en-US" altLang="en-US" u="sng" dirty="0" smtClean="0">
                <a:ea typeface="ＭＳ Ｐゴシック" pitchFamily="34" charset="-128"/>
              </a:rPr>
              <a:t>  1 </a:t>
            </a:r>
            <a:r>
              <a:rPr lang="en-US" altLang="en-US" dirty="0" smtClean="0">
                <a:ea typeface="ＭＳ Ｐゴシック" pitchFamily="34" charset="-128"/>
              </a:rPr>
              <a:t> provide a single numerical answer regarding an amount of money to be deposited. The test developer could have framed this part of the question as a selected response, possibly a multiple choice question. Since it was designed as a short constructed response, decisions will need to be made regarding the scoring. Will points be awarded based on the response being right or wrong, or will points be awarded based on numbers that are within a range of the correct answer?</a:t>
            </a:r>
          </a:p>
          <a:p>
            <a:pPr eaLnBrk="1" hangingPunct="1">
              <a:spcBef>
                <a:spcPct val="0"/>
              </a:spcBef>
            </a:pPr>
            <a:endParaRPr lang="en-US" altLang="en-US" dirty="0" smtClean="0">
              <a:ea typeface="ＭＳ Ｐゴシック" pitchFamily="34" charset="-128"/>
            </a:endParaRPr>
          </a:p>
          <a:p>
            <a:pPr eaLnBrk="1" hangingPunct="1">
              <a:spcBef>
                <a:spcPct val="0"/>
              </a:spcBef>
            </a:pPr>
            <a:r>
              <a:rPr lang="en-US" altLang="en-US" u="sng" dirty="0" smtClean="0">
                <a:ea typeface="ＭＳ Ｐゴシック" pitchFamily="34" charset="-128"/>
              </a:rPr>
              <a:t>  2  </a:t>
            </a:r>
            <a:r>
              <a:rPr lang="en-US" altLang="en-US" dirty="0" smtClean="0">
                <a:ea typeface="ＭＳ Ｐゴシック" pitchFamily="34" charset="-128"/>
              </a:rPr>
              <a:t>The second part of the question asks the test-taker to show their work. Again, decisions will have to be made on scoring. Is this response designed to support scoring of the first part of the question, or will it be scored separately? If it is scored separately, what are the criteria found in the rubric and what points will be awarded based on levels of accomplishment of those criteria?</a:t>
            </a:r>
          </a:p>
          <a:p>
            <a:pPr eaLnBrk="1" hangingPunct="1">
              <a:spcBef>
                <a:spcPct val="0"/>
              </a:spcBef>
            </a:pPr>
            <a:endParaRPr lang="en-US" altLang="en-US" dirty="0" smtClean="0">
              <a:ea typeface="ＭＳ Ｐゴシック" pitchFamily="34" charset="-128"/>
            </a:endParaRPr>
          </a:p>
          <a:p>
            <a:pPr eaLnBrk="1" hangingPunct="1">
              <a:spcBef>
                <a:spcPct val="0"/>
              </a:spcBef>
            </a:pPr>
            <a:r>
              <a:rPr lang="en-US" altLang="en-US" dirty="0" smtClean="0">
                <a:ea typeface="ＭＳ Ｐゴシック" pitchFamily="34" charset="-128"/>
              </a:rPr>
              <a:t>It is important to recognize that, while short constructed response items may look like easily developed fill-in-the-blank question stems, they are infinitely more complex to develop where scoring is concerned.</a:t>
            </a:r>
            <a:endParaRPr lang="en-US" altLang="en-US" u="sng" dirty="0" smtClean="0">
              <a:ea typeface="ＭＳ Ｐゴシック" pitchFamily="34" charset="-128"/>
            </a:endParaRPr>
          </a:p>
          <a:p>
            <a:pPr eaLnBrk="1" hangingPunct="1">
              <a:spcBef>
                <a:spcPct val="0"/>
              </a:spcBef>
            </a:pPr>
            <a:endParaRPr lang="en-US" altLang="en-US" dirty="0" smtClean="0">
              <a:ea typeface="ＭＳ Ｐゴシック" pitchFamily="34" charset="-128"/>
            </a:endParaRPr>
          </a:p>
          <a:p>
            <a:pPr eaLnBrk="1" hangingPunct="1">
              <a:spcBef>
                <a:spcPct val="0"/>
              </a:spcBef>
            </a:pPr>
            <a:endParaRPr lang="en-US" altLang="en-US" dirty="0" smtClean="0">
              <a:ea typeface="ＭＳ Ｐゴシック" pitchFamily="34" charset="-128"/>
            </a:endParaRPr>
          </a:p>
        </p:txBody>
      </p:sp>
      <p:sp>
        <p:nvSpPr>
          <p:cNvPr id="145412"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fontAlgn="base" hangingPunct="1">
              <a:spcBef>
                <a:spcPct val="0"/>
              </a:spcBef>
              <a:spcAft>
                <a:spcPct val="0"/>
              </a:spcAft>
            </a:pPr>
            <a:endParaRPr lang="en-US" altLang="en-US" smtClean="0"/>
          </a:p>
        </p:txBody>
      </p:sp>
      <p:sp>
        <p:nvSpPr>
          <p:cNvPr id="145413"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r>
              <a:rPr lang="en-US" altLang="en-US" smtClean="0"/>
              <a:t>Module #2-Assessment Items and Forms</a:t>
            </a:r>
          </a:p>
          <a:p>
            <a:pPr eaLnBrk="1" hangingPunct="1">
              <a:spcBef>
                <a:spcPct val="0"/>
              </a:spcBef>
            </a:pPr>
            <a:r>
              <a:rPr lang="en-US" altLang="en-US" sz="1100"/>
              <a:t>Pennsylvania Department of Education©</a:t>
            </a:r>
          </a:p>
          <a:p>
            <a:pPr eaLnBrk="1" hangingPunct="1">
              <a:spcBef>
                <a:spcPct val="0"/>
              </a:spcBef>
            </a:pPr>
            <a:endParaRPr lang="en-US" altLang="en-US" sz="1100"/>
          </a:p>
        </p:txBody>
      </p:sp>
      <p:sp>
        <p:nvSpPr>
          <p:cNvPr id="145414"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fld id="{8930F0CE-70C1-4C58-8562-CB83B366AD63}" type="slidenum">
              <a:rPr lang="en-US" altLang="en-US" smtClean="0"/>
              <a:pPr eaLnBrk="1" hangingPunct="1">
                <a:spcBef>
                  <a:spcPct val="0"/>
                </a:spcBef>
              </a:pPr>
              <a:t>39</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ea typeface="ＭＳ Ｐゴシック" pitchFamily="34" charset="-128"/>
              </a:rPr>
              <a:t>Participant objectives for Module 2 include the ability to use materials and concepts presented toward</a:t>
            </a:r>
          </a:p>
          <a:p>
            <a:pPr eaLnBrk="1" hangingPunct="1">
              <a:spcBef>
                <a:spcPct val="0"/>
              </a:spcBef>
            </a:pPr>
            <a:endParaRPr lang="en-US" altLang="en-US" smtClean="0">
              <a:ea typeface="ＭＳ Ｐゴシック" pitchFamily="34" charset="-128"/>
            </a:endParaRPr>
          </a:p>
          <a:p>
            <a:pPr eaLnBrk="1" hangingPunct="1">
              <a:spcBef>
                <a:spcPct val="0"/>
              </a:spcBef>
            </a:pPr>
            <a:r>
              <a:rPr lang="en-US" altLang="en-US" smtClean="0">
                <a:ea typeface="ＭＳ Ｐゴシック" pitchFamily="34" charset="-128"/>
              </a:rPr>
              <a:t>developing assessment items and tasks and </a:t>
            </a:r>
          </a:p>
          <a:p>
            <a:pPr eaLnBrk="1" hangingPunct="1">
              <a:spcBef>
                <a:spcPct val="0"/>
              </a:spcBef>
            </a:pPr>
            <a:endParaRPr lang="en-US" altLang="en-US" smtClean="0">
              <a:ea typeface="ＭＳ Ｐゴシック" pitchFamily="34" charset="-128"/>
            </a:endParaRPr>
          </a:p>
          <a:p>
            <a:pPr eaLnBrk="1" hangingPunct="1">
              <a:spcBef>
                <a:spcPct val="0"/>
              </a:spcBef>
            </a:pPr>
            <a:r>
              <a:rPr lang="en-US" altLang="en-US" smtClean="0">
                <a:ea typeface="ＭＳ Ｐゴシック" pitchFamily="34" charset="-128"/>
              </a:rPr>
              <a:t>using assessment items and tasks in the construction of an operational test form. </a:t>
            </a:r>
            <a:endParaRPr lang="en-US" altLang="en-US" u="sng" smtClean="0">
              <a:ea typeface="ＭＳ Ｐゴシック" pitchFamily="34" charset="-128"/>
            </a:endParaRPr>
          </a:p>
        </p:txBody>
      </p:sp>
      <p:sp>
        <p:nvSpPr>
          <p:cNvPr id="1034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fld id="{5A147281-BF69-49B9-A6D9-6FA6D53719E8}" type="slidenum">
              <a:rPr lang="en-US" altLang="en-US" smtClean="0"/>
              <a:pPr eaLnBrk="1" hangingPunct="1">
                <a:spcBef>
                  <a:spcPct val="0"/>
                </a:spcBef>
              </a:pPr>
              <a:t>4</a:t>
            </a:fld>
            <a:endParaRPr lang="en-US" altLang="en-US" smtClean="0"/>
          </a:p>
        </p:txBody>
      </p:sp>
      <p:sp>
        <p:nvSpPr>
          <p:cNvPr id="103429" name="Footer Placeholder 3"/>
          <p:cNvSpPr>
            <a:spLocks noGrp="1"/>
          </p:cNvSpPr>
          <p:nvPr>
            <p:ph type="ftr" sz="quarter" idx="4"/>
          </p:nvPr>
        </p:nvSpPr>
        <p:spPr bwMode="auto">
          <a:xfrm>
            <a:off x="228812" y="8767764"/>
            <a:ext cx="3037840" cy="46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r>
              <a:rPr lang="en-US" altLang="en-US" smtClean="0"/>
              <a:t>Module #2-Assessment Items and Forms</a:t>
            </a:r>
          </a:p>
          <a:p>
            <a:pPr eaLnBrk="1" hangingPunct="1">
              <a:spcBef>
                <a:spcPct val="0"/>
              </a:spcBef>
            </a:pPr>
            <a:r>
              <a:rPr lang="en-US" altLang="en-US" smtClean="0"/>
              <a:t>Pennsylvania Department of Education©</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6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ea typeface="ＭＳ Ｐゴシック" pitchFamily="34" charset="-128"/>
              </a:rPr>
              <a:t>The quality assurance checklist can be applied to short constructed response stand-alone items, with some additional considerations:</a:t>
            </a:r>
          </a:p>
          <a:p>
            <a:pPr eaLnBrk="1" hangingPunct="1">
              <a:spcBef>
                <a:spcPct val="0"/>
              </a:spcBef>
            </a:pPr>
            <a:endParaRPr lang="en-US" altLang="en-US" dirty="0" smtClean="0">
              <a:ea typeface="ＭＳ Ｐゴシック" pitchFamily="34" charset="-128"/>
            </a:endParaRPr>
          </a:p>
          <a:p>
            <a:pPr>
              <a:spcBef>
                <a:spcPct val="0"/>
              </a:spcBef>
              <a:spcAft>
                <a:spcPts val="1223"/>
              </a:spcAft>
            </a:pPr>
            <a:r>
              <a:rPr lang="en-US" altLang="en-US" dirty="0" smtClean="0">
                <a:ea typeface="ＭＳ Ｐゴシック" pitchFamily="34" charset="-128"/>
              </a:rPr>
              <a:t>The item presents a prompt, scenario, or passage using content- specific terminology, along with developmentally appropriate references.</a:t>
            </a:r>
          </a:p>
          <a:p>
            <a:pPr>
              <a:spcBef>
                <a:spcPct val="0"/>
              </a:spcBef>
              <a:spcAft>
                <a:spcPts val="611"/>
              </a:spcAft>
            </a:pPr>
            <a:endParaRPr lang="en-US" altLang="en-US" dirty="0" smtClean="0">
              <a:ea typeface="ＭＳ Ｐゴシック" pitchFamily="34" charset="-128"/>
            </a:endParaRPr>
          </a:p>
          <a:p>
            <a:pPr>
              <a:spcBef>
                <a:spcPct val="0"/>
              </a:spcBef>
              <a:spcAft>
                <a:spcPts val="611"/>
              </a:spcAft>
            </a:pPr>
            <a:r>
              <a:rPr lang="en-US" altLang="en-US" dirty="0" smtClean="0">
                <a:ea typeface="ＭＳ Ｐゴシック" pitchFamily="34" charset="-128"/>
              </a:rPr>
              <a:t>The item ensures the prompt, passage, or scenario is concise, free of jargon, and grammatically correct.</a:t>
            </a:r>
          </a:p>
          <a:p>
            <a:pPr>
              <a:spcBef>
                <a:spcPct val="0"/>
              </a:spcBef>
              <a:spcAft>
                <a:spcPts val="611"/>
              </a:spcAft>
            </a:pPr>
            <a:r>
              <a:rPr lang="en-US" altLang="en-US" dirty="0" smtClean="0">
                <a:ea typeface="ＭＳ Ｐゴシック" pitchFamily="34" charset="-128"/>
              </a:rPr>
              <a:t>The item stem uses appropriate verbs to communicate expectations.</a:t>
            </a:r>
          </a:p>
          <a:p>
            <a:pPr>
              <a:spcBef>
                <a:spcPct val="0"/>
              </a:spcBef>
              <a:spcAft>
                <a:spcPts val="611"/>
              </a:spcAft>
            </a:pPr>
            <a:endParaRPr lang="en-US" altLang="en-US" dirty="0" smtClean="0">
              <a:ea typeface="ＭＳ Ｐゴシック" pitchFamily="34" charset="-128"/>
            </a:endParaRPr>
          </a:p>
          <a:p>
            <a:pPr>
              <a:spcBef>
                <a:spcPct val="0"/>
              </a:spcBef>
              <a:spcAft>
                <a:spcPts val="611"/>
              </a:spcAft>
            </a:pPr>
            <a:r>
              <a:rPr lang="en-US" altLang="en-US" dirty="0" smtClean="0">
                <a:ea typeface="ＭＳ Ｐゴシック" pitchFamily="34" charset="-128"/>
              </a:rPr>
              <a:t>The item stem articulates response instructions using a clear sentence structure.</a:t>
            </a:r>
          </a:p>
          <a:p>
            <a:pPr eaLnBrk="1" hangingPunct="1">
              <a:spcBef>
                <a:spcPct val="0"/>
              </a:spcBef>
              <a:buFont typeface="Wingdings" pitchFamily="2" charset="2"/>
              <a:buNone/>
            </a:pPr>
            <a:r>
              <a:rPr lang="en-US" altLang="en-US" dirty="0" smtClean="0">
                <a:ea typeface="ＭＳ Ｐゴシック" pitchFamily="34" charset="-128"/>
              </a:rPr>
              <a:t>The item stem communicates in clear, unambiguous terms the extent of the expected answer.</a:t>
            </a:r>
          </a:p>
          <a:p>
            <a:pPr eaLnBrk="1" hangingPunct="1">
              <a:spcBef>
                <a:spcPct val="0"/>
              </a:spcBef>
            </a:pPr>
            <a:endParaRPr lang="en-US" altLang="en-US" dirty="0" smtClean="0">
              <a:ea typeface="ＭＳ Ｐゴシック" pitchFamily="34" charset="-128"/>
            </a:endParaRPr>
          </a:p>
        </p:txBody>
      </p:sp>
      <p:sp>
        <p:nvSpPr>
          <p:cNvPr id="146436"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fontAlgn="base" hangingPunct="1">
              <a:spcBef>
                <a:spcPct val="0"/>
              </a:spcBef>
              <a:spcAft>
                <a:spcPct val="0"/>
              </a:spcAft>
            </a:pPr>
            <a:endParaRPr lang="en-US" altLang="en-US" smtClean="0"/>
          </a:p>
        </p:txBody>
      </p:sp>
      <p:sp>
        <p:nvSpPr>
          <p:cNvPr id="146437"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fld id="{5DCF449F-A2CE-4BC9-9C33-F47965AE9A9A}" type="slidenum">
              <a:rPr lang="en-US" altLang="en-US" smtClean="0"/>
              <a:pPr eaLnBrk="1" hangingPunct="1">
                <a:spcBef>
                  <a:spcPct val="0"/>
                </a:spcBef>
              </a:pPr>
              <a:t>40</a:t>
            </a:fld>
            <a:endParaRPr lang="en-US" altLang="en-US" smtClean="0"/>
          </a:p>
        </p:txBody>
      </p:sp>
      <p:sp>
        <p:nvSpPr>
          <p:cNvPr id="146438"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r>
              <a:rPr lang="en-US" altLang="en-US" smtClean="0"/>
              <a:t>Module #2-Assessment Items and Forms</a:t>
            </a:r>
          </a:p>
          <a:p>
            <a:pPr eaLnBrk="1" hangingPunct="1">
              <a:spcBef>
                <a:spcPct val="0"/>
              </a:spcBef>
            </a:pPr>
            <a:r>
              <a:rPr lang="en-US" altLang="en-US" sz="1100"/>
              <a:t>Pennsylvania Department of Education©</a:t>
            </a:r>
          </a:p>
          <a:p>
            <a:pPr eaLnBrk="1" hangingPunct="1">
              <a:spcBef>
                <a:spcPct val="0"/>
              </a:spcBef>
            </a:pPr>
            <a:endParaRPr lang="en-US" altLang="en-US" sz="110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93E03E-415D-4D35-A0C7-1277F44EAD84}" type="slidenum">
              <a:rPr lang="en-US" smtClean="0"/>
              <a:t>41</a:t>
            </a:fld>
            <a:endParaRPr lang="en-US"/>
          </a:p>
        </p:txBody>
      </p:sp>
    </p:spTree>
    <p:extLst>
      <p:ext uri="{BB962C8B-B14F-4D97-AF65-F5344CB8AC3E}">
        <p14:creationId xmlns:p14="http://schemas.microsoft.com/office/powerpoint/2010/main" val="6093032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7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ea typeface="ＭＳ Ｐゴシック" pitchFamily="34" charset="-128"/>
              </a:rPr>
              <a:t>From a design perspective, short constructed response passage-based items differ from the stand-alone items in that content is provided with the question, eliminating “guessing” and providing the test taker with the opportunity to develop and explain responses based on that content. This type of item provides test administrators with insight into “depth” of content knowledge for a particular content standard, especially when coupled with additional and different constructed response items that are focused on a particular standard.  </a:t>
            </a:r>
          </a:p>
          <a:p>
            <a:pPr eaLnBrk="1" hangingPunct="1">
              <a:spcBef>
                <a:spcPct val="0"/>
              </a:spcBef>
            </a:pPr>
            <a:endParaRPr lang="en-US" altLang="en-US" dirty="0" smtClean="0">
              <a:ea typeface="ＭＳ Ｐゴシック" pitchFamily="34" charset="-128"/>
            </a:endParaRPr>
          </a:p>
        </p:txBody>
      </p:sp>
      <p:sp>
        <p:nvSpPr>
          <p:cNvPr id="147460"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fld id="{9D058AEF-ABC2-4F38-8DBA-D99F9CB3BF86}" type="slidenum">
              <a:rPr lang="en-US" altLang="en-US" smtClean="0"/>
              <a:pPr eaLnBrk="1" hangingPunct="1">
                <a:spcBef>
                  <a:spcPct val="0"/>
                </a:spcBef>
              </a:pPr>
              <a:t>42</a:t>
            </a:fld>
            <a:endParaRPr lang="en-US" altLang="en-US" smtClean="0"/>
          </a:p>
        </p:txBody>
      </p:sp>
      <p:sp>
        <p:nvSpPr>
          <p:cNvPr id="147461"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r>
              <a:rPr lang="en-US" altLang="en-US" smtClean="0"/>
              <a:t>Module #2-Assessment Items and Forms</a:t>
            </a:r>
          </a:p>
          <a:p>
            <a:pPr eaLnBrk="1" hangingPunct="1">
              <a:spcBef>
                <a:spcPct val="0"/>
              </a:spcBef>
            </a:pPr>
            <a:r>
              <a:rPr lang="en-US" altLang="en-US" sz="1100"/>
              <a:t>Pennsylvania Department of Education©</a:t>
            </a:r>
          </a:p>
          <a:p>
            <a:pPr eaLnBrk="1" hangingPunct="1">
              <a:spcBef>
                <a:spcPct val="0"/>
              </a:spcBef>
            </a:pPr>
            <a:endParaRPr lang="en-US" altLang="en-US" sz="110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p:cNvSpPr>
            <a:spLocks noGrp="1" noRot="1" noChangeAspect="1" noTextEdit="1"/>
          </p:cNvSpPr>
          <p:nvPr>
            <p:ph type="sldImg"/>
          </p:nvPr>
        </p:nvSpPr>
        <p:spPr bwMode="auto">
          <a:xfrm>
            <a:off x="560388" y="696913"/>
            <a:ext cx="5876925" cy="44084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8483" name="Notes Placeholder 2"/>
          <p:cNvSpPr>
            <a:spLocks noGrp="1"/>
          </p:cNvSpPr>
          <p:nvPr>
            <p:ph type="body" idx="1"/>
          </p:nvPr>
        </p:nvSpPr>
        <p:spPr bwMode="auto">
          <a:xfrm>
            <a:off x="701040" y="5410201"/>
            <a:ext cx="5608320" cy="2822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ea typeface="ＭＳ Ｐゴシック" pitchFamily="34" charset="-128"/>
              </a:rPr>
              <a:t>Short constructed passage-based items can be selected from across the range of content standards. As an example, social studies standards emphasizing the reading and interpretation of historical text can be readily measured by this item type, since referencing material provided is a key component of this item type. Short Constructed Response passage-based items are used extensively by educators, often as short answer or two-step mathematics or science equations. Like their stand-alone cohorts, these items typically measure depths of knowledge from DoK1 to DoK3; however, DoK3 is very difficult to measure using this item-type. </a:t>
            </a:r>
          </a:p>
          <a:p>
            <a:pPr eaLnBrk="1" hangingPunct="1">
              <a:spcBef>
                <a:spcPct val="0"/>
              </a:spcBef>
            </a:pPr>
            <a:endParaRPr lang="en-US" altLang="en-US" smtClean="0">
              <a:ea typeface="ＭＳ Ｐゴシック" pitchFamily="34" charset="-128"/>
            </a:endParaRPr>
          </a:p>
          <a:p>
            <a:pPr eaLnBrk="1" hangingPunct="1">
              <a:spcBef>
                <a:spcPct val="0"/>
              </a:spcBef>
            </a:pPr>
            <a:r>
              <a:rPr lang="en-US" altLang="en-US" smtClean="0">
                <a:ea typeface="ＭＳ Ｐゴシック" pitchFamily="34" charset="-128"/>
              </a:rPr>
              <a:t>Short Constructed passage based items include the following types, to name a few:</a:t>
            </a:r>
          </a:p>
          <a:p>
            <a:pPr lvl="1" indent="-186032">
              <a:buClr>
                <a:srgbClr val="376092"/>
              </a:buClr>
            </a:pPr>
            <a:r>
              <a:rPr lang="en-US" altLang="en-US" smtClean="0">
                <a:ea typeface="Times New Roman" pitchFamily="18" charset="0"/>
              </a:rPr>
              <a:t>Passage Short Answer,</a:t>
            </a:r>
          </a:p>
          <a:p>
            <a:pPr lvl="1" indent="-186032">
              <a:buClr>
                <a:srgbClr val="376092"/>
              </a:buClr>
            </a:pPr>
            <a:r>
              <a:rPr lang="en-US" altLang="en-US" smtClean="0">
                <a:ea typeface="Times New Roman" pitchFamily="18" charset="0"/>
              </a:rPr>
              <a:t>Scenario Analysis, and</a:t>
            </a:r>
          </a:p>
          <a:p>
            <a:pPr lvl="1" indent="-186032">
              <a:buClr>
                <a:srgbClr val="376092"/>
              </a:buClr>
            </a:pPr>
            <a:r>
              <a:rPr lang="en-US" altLang="en-US" smtClean="0">
                <a:ea typeface="Times New Roman" pitchFamily="18" charset="0"/>
              </a:rPr>
              <a:t>Literacy Interpretation.</a:t>
            </a:r>
          </a:p>
          <a:p>
            <a:pPr eaLnBrk="1" hangingPunct="1">
              <a:spcBef>
                <a:spcPct val="0"/>
              </a:spcBef>
            </a:pPr>
            <a:endParaRPr lang="en-US" altLang="en-US" u="sng" smtClean="0">
              <a:ea typeface="ＭＳ Ｐゴシック" pitchFamily="34" charset="-128"/>
            </a:endParaRPr>
          </a:p>
        </p:txBody>
      </p:sp>
      <p:sp>
        <p:nvSpPr>
          <p:cNvPr id="14848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fontAlgn="base" hangingPunct="1">
              <a:spcBef>
                <a:spcPct val="0"/>
              </a:spcBef>
              <a:spcAft>
                <a:spcPct val="0"/>
              </a:spcAft>
            </a:pPr>
            <a:endParaRPr lang="en-US" altLang="en-US" smtClean="0"/>
          </a:p>
        </p:txBody>
      </p:sp>
      <p:sp>
        <p:nvSpPr>
          <p:cNvPr id="148485"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r>
              <a:rPr lang="en-US" altLang="en-US" smtClean="0"/>
              <a:t>Module #2-Assessment Items and Forms</a:t>
            </a:r>
          </a:p>
          <a:p>
            <a:pPr eaLnBrk="1" hangingPunct="1">
              <a:spcBef>
                <a:spcPct val="0"/>
              </a:spcBef>
            </a:pPr>
            <a:r>
              <a:rPr lang="en-US" altLang="en-US" sz="1100"/>
              <a:t>Pennsylvania Department of Education©</a:t>
            </a:r>
          </a:p>
          <a:p>
            <a:pPr eaLnBrk="1" hangingPunct="1">
              <a:spcBef>
                <a:spcPct val="0"/>
              </a:spcBef>
            </a:pPr>
            <a:endParaRPr lang="en-US" altLang="en-US" sz="1100"/>
          </a:p>
        </p:txBody>
      </p:sp>
      <p:sp>
        <p:nvSpPr>
          <p:cNvPr id="148486"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fld id="{B0EA12A8-DFE5-424D-835C-77022B62BB3C}" type="slidenum">
              <a:rPr lang="en-US" altLang="en-US" smtClean="0"/>
              <a:pPr eaLnBrk="1" hangingPunct="1">
                <a:spcBef>
                  <a:spcPct val="0"/>
                </a:spcBef>
              </a:pPr>
              <a:t>43</a:t>
            </a:fld>
            <a:endParaRPr lang="en-US" alt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Slide Image Placeholder 1"/>
          <p:cNvSpPr>
            <a:spLocks noGrp="1" noRot="1" noChangeAspect="1" noTextEdit="1"/>
          </p:cNvSpPr>
          <p:nvPr>
            <p:ph type="sldImg"/>
          </p:nvPr>
        </p:nvSpPr>
        <p:spPr bwMode="auto">
          <a:xfrm>
            <a:off x="558800" y="696913"/>
            <a:ext cx="5776913" cy="43322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9507" name="Notes Placeholder 2"/>
          <p:cNvSpPr>
            <a:spLocks noGrp="1"/>
          </p:cNvSpPr>
          <p:nvPr>
            <p:ph type="body" idx="1"/>
          </p:nvPr>
        </p:nvSpPr>
        <p:spPr bwMode="auto">
          <a:xfrm>
            <a:off x="701040" y="5334000"/>
            <a:ext cx="5608320" cy="10699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ea typeface="ＭＳ Ｐゴシック" pitchFamily="34" charset="-128"/>
              </a:rPr>
              <a:t>This example uses a passage extracted from a more in-depth narrative of the societal impact of deforestation. The question requires test-takers to use facts from the passage/text provided. It requires the test-takers to interpret the implied rationale as to why society—meaning people-- should prevent rainforest destruction. </a:t>
            </a:r>
            <a:endParaRPr lang="en-US" altLang="en-US" b="1" u="sng" smtClean="0">
              <a:ea typeface="ＭＳ Ｐゴシック" pitchFamily="34" charset="-128"/>
            </a:endParaRPr>
          </a:p>
        </p:txBody>
      </p:sp>
      <p:sp>
        <p:nvSpPr>
          <p:cNvPr id="149508"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fontAlgn="base" hangingPunct="1">
              <a:spcBef>
                <a:spcPct val="0"/>
              </a:spcBef>
              <a:spcAft>
                <a:spcPct val="0"/>
              </a:spcAft>
            </a:pPr>
            <a:endParaRPr lang="en-US" altLang="en-US" smtClean="0"/>
          </a:p>
        </p:txBody>
      </p:sp>
      <p:sp>
        <p:nvSpPr>
          <p:cNvPr id="149509"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r>
              <a:rPr lang="en-US" altLang="en-US" smtClean="0"/>
              <a:t>Module #2-Assessment Items and Forms</a:t>
            </a:r>
          </a:p>
          <a:p>
            <a:pPr eaLnBrk="1" hangingPunct="1">
              <a:spcBef>
                <a:spcPct val="0"/>
              </a:spcBef>
            </a:pPr>
            <a:r>
              <a:rPr lang="en-US" altLang="en-US" sz="1100"/>
              <a:t>Pennsylvania Department of Education©</a:t>
            </a:r>
          </a:p>
          <a:p>
            <a:pPr eaLnBrk="1" hangingPunct="1">
              <a:spcBef>
                <a:spcPct val="0"/>
              </a:spcBef>
            </a:pPr>
            <a:endParaRPr lang="en-US" altLang="en-US" sz="1100"/>
          </a:p>
        </p:txBody>
      </p:sp>
      <p:sp>
        <p:nvSpPr>
          <p:cNvPr id="149510"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fld id="{220F924E-02E2-4F40-9ADA-91313FC03AB1}" type="slidenum">
              <a:rPr lang="en-US" altLang="en-US" smtClean="0"/>
              <a:pPr eaLnBrk="1" hangingPunct="1">
                <a:spcBef>
                  <a:spcPct val="0"/>
                </a:spcBef>
              </a:pPr>
              <a:t>44</a:t>
            </a:fld>
            <a:endParaRPr lang="en-US" alt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2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100" dirty="0">
                <a:ea typeface="ＭＳ Ｐゴシック" pitchFamily="34" charset="-128"/>
              </a:rPr>
              <a:t>The Quality Assurance Checklist for Targeted Content Standards, Cognitive Level, Developmental Appropriateness, Sensitivity, Bias, Fairness and Editing, as applied to Selected Response Items and Short Constructed Response Stand-alone items, continues to be applicable. </a:t>
            </a:r>
          </a:p>
          <a:p>
            <a:pPr eaLnBrk="1" hangingPunct="1">
              <a:spcBef>
                <a:spcPct val="0"/>
              </a:spcBef>
            </a:pPr>
            <a:endParaRPr lang="en-US" altLang="en-US" sz="1100" dirty="0">
              <a:ea typeface="ＭＳ Ｐゴシック" pitchFamily="34" charset="-128"/>
            </a:endParaRPr>
          </a:p>
          <a:p>
            <a:pPr eaLnBrk="1" hangingPunct="1">
              <a:spcBef>
                <a:spcPct val="0"/>
              </a:spcBef>
            </a:pPr>
            <a:r>
              <a:rPr lang="en-US" altLang="en-US" sz="1100" dirty="0">
                <a:ea typeface="ＭＳ Ｐゴシック" pitchFamily="34" charset="-128"/>
              </a:rPr>
              <a:t>One item of the Task Question Detail is different; again, accommodating the inclusion of passage-based content.</a:t>
            </a:r>
          </a:p>
          <a:p>
            <a:pPr eaLnBrk="1" hangingPunct="1">
              <a:spcBef>
                <a:spcPct val="0"/>
              </a:spcBef>
            </a:pPr>
            <a:endParaRPr lang="en-US" altLang="en-US" sz="1100" dirty="0">
              <a:ea typeface="ＭＳ Ｐゴシック" pitchFamily="34" charset="-128"/>
            </a:endParaRPr>
          </a:p>
          <a:p>
            <a:pPr eaLnBrk="1" hangingPunct="1">
              <a:spcBef>
                <a:spcPct val="0"/>
              </a:spcBef>
            </a:pPr>
            <a:r>
              <a:rPr lang="en-US" altLang="en-US" sz="1100" dirty="0">
                <a:ea typeface="ＭＳ Ｐゴシック" pitchFamily="34" charset="-128"/>
              </a:rPr>
              <a:t>Verify that the passage excerpts have readability levels that are appropriate for the test-taker. </a:t>
            </a:r>
          </a:p>
          <a:p>
            <a:pPr eaLnBrk="1" hangingPunct="1">
              <a:spcBef>
                <a:spcPct val="0"/>
              </a:spcBef>
            </a:pPr>
            <a:endParaRPr lang="en-US" altLang="en-US" sz="1100" dirty="0">
              <a:ea typeface="ＭＳ Ｐゴシック" pitchFamily="34" charset="-128"/>
            </a:endParaRPr>
          </a:p>
          <a:p>
            <a:pPr eaLnBrk="1" hangingPunct="1">
              <a:spcBef>
                <a:spcPct val="0"/>
              </a:spcBef>
            </a:pPr>
            <a:endParaRPr lang="en-US" altLang="en-US" sz="1100" dirty="0">
              <a:ea typeface="ＭＳ Ｐゴシック" pitchFamily="34" charset="-128"/>
            </a:endParaRPr>
          </a:p>
          <a:p>
            <a:pPr eaLnBrk="1" hangingPunct="1">
              <a:spcBef>
                <a:spcPct val="0"/>
              </a:spcBef>
            </a:pPr>
            <a:r>
              <a:rPr lang="en-US" altLang="en-US" sz="1100" dirty="0">
                <a:ea typeface="ＭＳ Ｐゴシック" pitchFamily="34" charset="-128"/>
              </a:rPr>
              <a:t>Activity Instructions – Participants will need Materials pages 11 through 13 and handout 2.1.5 to complete the activity. Turn to facilitator notes for directions on completion of activities </a:t>
            </a:r>
            <a:r>
              <a:rPr lang="en-US" altLang="en-US" sz="1100" b="1" dirty="0">
                <a:ea typeface="ＭＳ Ｐゴシック" pitchFamily="34" charset="-128"/>
              </a:rPr>
              <a:t>After Slide 52</a:t>
            </a:r>
          </a:p>
          <a:p>
            <a:pPr eaLnBrk="1" hangingPunct="1">
              <a:spcBef>
                <a:spcPct val="0"/>
              </a:spcBef>
            </a:pPr>
            <a:endParaRPr lang="en-US" altLang="en-US" sz="1100" b="1" dirty="0">
              <a:ea typeface="ＭＳ Ｐゴシック" pitchFamily="34" charset="-128"/>
            </a:endParaRPr>
          </a:p>
          <a:p>
            <a:pPr eaLnBrk="1" hangingPunct="1">
              <a:spcBef>
                <a:spcPct val="0"/>
              </a:spcBef>
            </a:pPr>
            <a:endParaRPr lang="en-US" altLang="en-US" sz="1100" b="1" dirty="0">
              <a:ea typeface="ＭＳ Ｐゴシック" pitchFamily="34" charset="-128"/>
            </a:endParaRPr>
          </a:p>
          <a:p>
            <a:pPr eaLnBrk="1" hangingPunct="1">
              <a:spcBef>
                <a:spcPct val="0"/>
              </a:spcBef>
            </a:pPr>
            <a:r>
              <a:rPr lang="en-US" altLang="en-US" sz="1100" b="1" dirty="0">
                <a:ea typeface="ＭＳ Ｐゴシック" pitchFamily="34" charset="-128"/>
              </a:rPr>
              <a:t>If you need additional ideas/supports – consider:</a:t>
            </a:r>
          </a:p>
          <a:p>
            <a:r>
              <a:rPr lang="en-US" altLang="en-US" sz="1100" dirty="0">
                <a:ea typeface="ＭＳ Ｐゴシック" pitchFamily="34" charset="-128"/>
              </a:rPr>
              <a:t>Test your knowledge about SR and SCR item development and use by completing this 22 item Selected Response test from Pearson.</a:t>
            </a:r>
          </a:p>
          <a:p>
            <a:r>
              <a:rPr lang="en-US" altLang="en-US" sz="1100" u="sng" dirty="0">
                <a:ea typeface="ＭＳ Ｐゴシック" pitchFamily="34" charset="-128"/>
                <a:hlinkClick r:id="rId3"/>
              </a:rPr>
              <a:t>http://wps.prenhall.com/chet_brookhart_assessment_1/68/17543/4491024.cw/index.html</a:t>
            </a:r>
            <a:r>
              <a:rPr lang="en-US" altLang="en-US" sz="1100" dirty="0">
                <a:ea typeface="ＭＳ Ｐゴシック" pitchFamily="34" charset="-128"/>
              </a:rPr>
              <a:t> </a:t>
            </a:r>
          </a:p>
          <a:p>
            <a:endParaRPr lang="en-US" altLang="en-US" sz="1100" dirty="0">
              <a:ea typeface="ＭＳ Ｐゴシック" pitchFamily="34" charset="-128"/>
            </a:endParaRPr>
          </a:p>
          <a:p>
            <a:r>
              <a:rPr lang="en-US" altLang="en-US" sz="1100" dirty="0">
                <a:ea typeface="ＭＳ Ｐゴシック" pitchFamily="34" charset="-128"/>
              </a:rPr>
              <a:t>OR</a:t>
            </a:r>
          </a:p>
          <a:p>
            <a:endParaRPr lang="en-US" altLang="en-US" sz="1100" dirty="0">
              <a:ea typeface="ＭＳ Ｐゴシック" pitchFamily="34" charset="-128"/>
            </a:endParaRPr>
          </a:p>
          <a:p>
            <a:endParaRPr lang="en-US" altLang="en-US" sz="1100" dirty="0">
              <a:ea typeface="ＭＳ Ｐゴシック" pitchFamily="34" charset="-128"/>
            </a:endParaRPr>
          </a:p>
        </p:txBody>
      </p:sp>
      <p:sp>
        <p:nvSpPr>
          <p:cNvPr id="15258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fontAlgn="base" hangingPunct="1">
              <a:spcBef>
                <a:spcPct val="0"/>
              </a:spcBef>
              <a:spcAft>
                <a:spcPct val="0"/>
              </a:spcAft>
            </a:pPr>
            <a:endParaRPr lang="en-US" altLang="en-US" smtClean="0"/>
          </a:p>
        </p:txBody>
      </p:sp>
      <p:sp>
        <p:nvSpPr>
          <p:cNvPr id="152581"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fld id="{A7E13119-8F71-4A85-9428-FD1ED0899E5E}" type="slidenum">
              <a:rPr lang="en-US" altLang="en-US" smtClean="0"/>
              <a:pPr eaLnBrk="1" hangingPunct="1">
                <a:spcBef>
                  <a:spcPct val="0"/>
                </a:spcBef>
              </a:pPr>
              <a:t>45</a:t>
            </a:fld>
            <a:endParaRPr lang="en-US" altLang="en-US" smtClean="0"/>
          </a:p>
        </p:txBody>
      </p:sp>
      <p:sp>
        <p:nvSpPr>
          <p:cNvPr id="152582"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r>
              <a:rPr lang="en-US" altLang="en-US" smtClean="0"/>
              <a:t>Module #2-Assessment Items and Forms</a:t>
            </a:r>
          </a:p>
          <a:p>
            <a:pPr eaLnBrk="1" hangingPunct="1">
              <a:spcBef>
                <a:spcPct val="0"/>
              </a:spcBef>
            </a:pPr>
            <a:r>
              <a:rPr lang="en-US" altLang="en-US" sz="1100"/>
              <a:t>Pennsylvania Department of Education©</a:t>
            </a:r>
          </a:p>
          <a:p>
            <a:pPr eaLnBrk="1" hangingPunct="1">
              <a:spcBef>
                <a:spcPct val="0"/>
              </a:spcBef>
            </a:pPr>
            <a:endParaRPr lang="en-US" altLang="en-US" sz="110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93E03E-415D-4D35-A0C7-1277F44EAD84}" type="slidenum">
              <a:rPr lang="en-US" smtClean="0"/>
              <a:t>46</a:t>
            </a:fld>
            <a:endParaRPr lang="en-US"/>
          </a:p>
        </p:txBody>
      </p:sp>
    </p:spTree>
    <p:extLst>
      <p:ext uri="{BB962C8B-B14F-4D97-AF65-F5344CB8AC3E}">
        <p14:creationId xmlns:p14="http://schemas.microsoft.com/office/powerpoint/2010/main" val="337017099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ea typeface="ＭＳ Ｐゴシック" pitchFamily="34" charset="-128"/>
              </a:rPr>
              <a:t>Extended Constructed Response Items, like Selected Response and Short Constructed Response Items, can be written as stand-alone items or as passage-based items. From a design perspective, Extended Constructed Response items eliminate test-taker guessing and afford the test-taker the opportunity to develop detailed responses across multiple content standards.  These items are often used as components of performance tasks that attempt to reach the most complex thinking, assessing depth of knowledge at levels 3 and 4. Extended Constructed Response items are able to provide insight into the detailed aspects of the targeted content standards. </a:t>
            </a:r>
          </a:p>
          <a:p>
            <a:pPr eaLnBrk="1" hangingPunct="1">
              <a:spcBef>
                <a:spcPct val="0"/>
              </a:spcBef>
            </a:pPr>
            <a:endParaRPr lang="en-US" altLang="en-US" dirty="0" smtClean="0">
              <a:ea typeface="ＭＳ Ｐゴシック" pitchFamily="34" charset="-128"/>
            </a:endParaRPr>
          </a:p>
          <a:p>
            <a:pPr eaLnBrk="1" hangingPunct="1">
              <a:spcBef>
                <a:spcPct val="0"/>
              </a:spcBef>
            </a:pPr>
            <a:endParaRPr lang="en-US" altLang="en-US" dirty="0" smtClean="0">
              <a:ea typeface="ＭＳ Ｐゴシック" pitchFamily="34" charset="-128"/>
            </a:endParaRPr>
          </a:p>
          <a:p>
            <a:r>
              <a:rPr lang="en-US" altLang="en-US" dirty="0" smtClean="0">
                <a:ea typeface="ＭＳ Ｐゴシック" pitchFamily="34" charset="-128"/>
              </a:rPr>
              <a:t>For additional guidelines on how to write ECR Stand-Alone items, follow this link:</a:t>
            </a:r>
          </a:p>
          <a:p>
            <a:r>
              <a:rPr lang="en-US" altLang="en-US" dirty="0" smtClean="0">
                <a:ea typeface="ＭＳ Ｐゴシック" pitchFamily="34" charset="-128"/>
              </a:rPr>
              <a:t> </a:t>
            </a:r>
          </a:p>
          <a:p>
            <a:r>
              <a:rPr lang="en-US" altLang="en-US" u="sng" dirty="0" smtClean="0">
                <a:ea typeface="ＭＳ Ｐゴシック" pitchFamily="34" charset="-128"/>
                <a:hlinkClick r:id="rId3"/>
              </a:rPr>
              <a:t>http://www.mdk12.org/instruction/curriculum/hsa/government/ss_guidelines.html</a:t>
            </a:r>
            <a:r>
              <a:rPr lang="en-US" altLang="en-US" dirty="0" smtClean="0">
                <a:ea typeface="ＭＳ Ｐゴシック" pitchFamily="34" charset="-128"/>
              </a:rPr>
              <a:t> </a:t>
            </a:r>
          </a:p>
          <a:p>
            <a:pPr eaLnBrk="1" hangingPunct="1">
              <a:spcBef>
                <a:spcPct val="0"/>
              </a:spcBef>
            </a:pPr>
            <a:endParaRPr lang="en-US" altLang="en-US" dirty="0" smtClean="0">
              <a:ea typeface="ＭＳ Ｐゴシック" pitchFamily="34" charset="-128"/>
            </a:endParaRPr>
          </a:p>
        </p:txBody>
      </p:sp>
      <p:sp>
        <p:nvSpPr>
          <p:cNvPr id="153604"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fld id="{5BB233E8-1BC2-49B0-959E-AB9C2069F5EB}" type="slidenum">
              <a:rPr lang="en-US" altLang="en-US" smtClean="0"/>
              <a:pPr eaLnBrk="1" hangingPunct="1">
                <a:spcBef>
                  <a:spcPct val="0"/>
                </a:spcBef>
              </a:pPr>
              <a:t>47</a:t>
            </a:fld>
            <a:endParaRPr lang="en-US" altLang="en-US" smtClean="0"/>
          </a:p>
        </p:txBody>
      </p:sp>
      <p:sp>
        <p:nvSpPr>
          <p:cNvPr id="153605"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r>
              <a:rPr lang="en-US" altLang="en-US" smtClean="0"/>
              <a:t>Module #2-Assessment Items and Forms</a:t>
            </a:r>
          </a:p>
          <a:p>
            <a:pPr eaLnBrk="1" hangingPunct="1">
              <a:spcBef>
                <a:spcPct val="0"/>
              </a:spcBef>
            </a:pPr>
            <a:r>
              <a:rPr lang="en-US" altLang="en-US" sz="1100"/>
              <a:t>Pennsylvania Department of Education©</a:t>
            </a:r>
          </a:p>
          <a:p>
            <a:pPr eaLnBrk="1" hangingPunct="1">
              <a:spcBef>
                <a:spcPct val="0"/>
              </a:spcBef>
            </a:pPr>
            <a:endParaRPr lang="en-US" altLang="en-US" sz="110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7" name="Notes Placeholder 2"/>
          <p:cNvSpPr>
            <a:spLocks noGrp="1"/>
          </p:cNvSpPr>
          <p:nvPr>
            <p:ph type="body" idx="1"/>
          </p:nvPr>
        </p:nvSpPr>
        <p:spPr bwMode="auto">
          <a:xfrm>
            <a:off x="701040" y="4416426"/>
            <a:ext cx="5608320" cy="3883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ea typeface="ＭＳ Ｐゴシック" pitchFamily="34" charset="-128"/>
              </a:rPr>
              <a:t>Extended Constructed Response item types are used by educators in a range of subject areas, specifically, solving multi-step mathematical tasks, converting units and balancing equations, developing healthy menus, etc. These items types can address the full range of cognitive demand—DoK-- and provide detailed information about the skills, knowledge, and abilities of test-takers.</a:t>
            </a:r>
          </a:p>
          <a:p>
            <a:pPr eaLnBrk="1" hangingPunct="1">
              <a:spcBef>
                <a:spcPct val="0"/>
              </a:spcBef>
            </a:pPr>
            <a:endParaRPr lang="en-US" altLang="en-US" smtClean="0">
              <a:ea typeface="ＭＳ Ｐゴシック" pitchFamily="34" charset="-128"/>
            </a:endParaRPr>
          </a:p>
          <a:p>
            <a:pPr eaLnBrk="1" hangingPunct="1">
              <a:spcBef>
                <a:spcPct val="0"/>
              </a:spcBef>
            </a:pPr>
            <a:r>
              <a:rPr lang="en-US" altLang="en-US" smtClean="0">
                <a:ea typeface="ＭＳ Ｐゴシック" pitchFamily="34" charset="-128"/>
              </a:rPr>
              <a:t>Extended Constructed Response items</a:t>
            </a:r>
          </a:p>
          <a:p>
            <a:pPr eaLnBrk="1" hangingPunct="1">
              <a:spcBef>
                <a:spcPct val="0"/>
              </a:spcBef>
            </a:pPr>
            <a:endParaRPr lang="en-US" altLang="en-US" smtClean="0">
              <a:ea typeface="ＭＳ Ｐゴシック" pitchFamily="34" charset="-128"/>
            </a:endParaRPr>
          </a:p>
          <a:p>
            <a:pPr marL="0" lvl="1">
              <a:spcBef>
                <a:spcPct val="0"/>
              </a:spcBef>
            </a:pPr>
            <a:r>
              <a:rPr lang="en-US" altLang="en-US" smtClean="0">
                <a:ea typeface="Times New Roman" pitchFamily="18" charset="0"/>
              </a:rPr>
              <a:t>are solved using multiple steps and often organized and presented to the test-taker in parts (e.g., Part A, Part B).</a:t>
            </a:r>
          </a:p>
          <a:p>
            <a:pPr eaLnBrk="1" hangingPunct="1">
              <a:spcBef>
                <a:spcPct val="0"/>
              </a:spcBef>
            </a:pPr>
            <a:endParaRPr lang="en-US" altLang="en-US" u="sng" smtClean="0">
              <a:ea typeface="ＭＳ Ｐゴシック" pitchFamily="34" charset="-128"/>
            </a:endParaRPr>
          </a:p>
          <a:p>
            <a:pPr marL="0" lvl="1">
              <a:spcBef>
                <a:spcPct val="0"/>
              </a:spcBef>
            </a:pPr>
            <a:r>
              <a:rPr lang="en-US" altLang="en-US" smtClean="0">
                <a:ea typeface="Times New Roman" pitchFamily="18" charset="0"/>
              </a:rPr>
              <a:t>are worth four or more points towards the overall score and may require 5-10 minutes to for the test-taker to formulate an answer.</a:t>
            </a:r>
          </a:p>
          <a:p>
            <a:pPr marL="0" lvl="1">
              <a:spcBef>
                <a:spcPct val="0"/>
              </a:spcBef>
            </a:pPr>
            <a:endParaRPr lang="en-US" altLang="en-US" smtClean="0">
              <a:ea typeface="Times New Roman" pitchFamily="18" charset="0"/>
            </a:endParaRPr>
          </a:p>
          <a:p>
            <a:pPr marL="0" lvl="1">
              <a:spcBef>
                <a:spcPct val="0"/>
              </a:spcBef>
            </a:pPr>
            <a:r>
              <a:rPr lang="en-US" altLang="en-US" smtClean="0">
                <a:ea typeface="Times New Roman" pitchFamily="18" charset="0"/>
              </a:rPr>
              <a:t>require significant human scorer time and effort, typically require exemplars and scoring calibration efforts when  multiple scorers are used. There is significant scoring burden associated with this item-type, not only in developing the rubrics and response exemplars but also in reducing rater drift and bias that can readily create score variances that are based upon the rater rather than the actual response accuracy. </a:t>
            </a:r>
            <a:endParaRPr lang="en-US" altLang="en-US" b="1" u="sng" smtClean="0">
              <a:ea typeface="Times New Roman" pitchFamily="18" charset="0"/>
            </a:endParaRPr>
          </a:p>
        </p:txBody>
      </p:sp>
      <p:sp>
        <p:nvSpPr>
          <p:cNvPr id="154628"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r>
              <a:rPr lang="en-US" altLang="en-US" smtClean="0"/>
              <a:t>Module #2-Assessment Items and Forms</a:t>
            </a:r>
          </a:p>
          <a:p>
            <a:pPr eaLnBrk="1" hangingPunct="1">
              <a:spcBef>
                <a:spcPct val="0"/>
              </a:spcBef>
            </a:pPr>
            <a:r>
              <a:rPr lang="en-US" altLang="en-US" sz="1100"/>
              <a:t>Pennsylvania Department of Education©</a:t>
            </a:r>
          </a:p>
          <a:p>
            <a:pPr eaLnBrk="1" hangingPunct="1">
              <a:spcBef>
                <a:spcPct val="0"/>
              </a:spcBef>
            </a:pPr>
            <a:endParaRPr lang="en-US" altLang="en-US" sz="110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Slide Image Placeholder 1"/>
          <p:cNvSpPr>
            <a:spLocks noGrp="1" noRot="1" noChangeAspect="1" noTextEdit="1"/>
          </p:cNvSpPr>
          <p:nvPr>
            <p:ph type="sldImg"/>
          </p:nvPr>
        </p:nvSpPr>
        <p:spPr bwMode="auto">
          <a:xfrm>
            <a:off x="663575" y="696913"/>
            <a:ext cx="5775325" cy="43322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7699" name="Notes Placeholder 2"/>
          <p:cNvSpPr>
            <a:spLocks noGrp="1"/>
          </p:cNvSpPr>
          <p:nvPr>
            <p:ph type="body" idx="1"/>
          </p:nvPr>
        </p:nvSpPr>
        <p:spPr bwMode="auto">
          <a:xfrm>
            <a:off x="701040" y="5181600"/>
            <a:ext cx="5608320" cy="10699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ea typeface="ＭＳ Ｐゴシック" pitchFamily="34" charset="-128"/>
              </a:rPr>
              <a:t>Note in this Geometry example how the mathematical Extended Constructed Response is organized into three subordinate questions. The purpose of this design is to ensure test-takers focus on key aspects of the standard (i.e., geometric principles associated with 2-dimensional figures, line segments, circles, etc.)</a:t>
            </a:r>
            <a:endParaRPr lang="en-US" altLang="en-US" b="1" u="sng" smtClean="0">
              <a:ea typeface="ＭＳ Ｐゴシック" pitchFamily="34" charset="-128"/>
            </a:endParaRPr>
          </a:p>
        </p:txBody>
      </p:sp>
      <p:sp>
        <p:nvSpPr>
          <p:cNvPr id="15770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fontAlgn="base" hangingPunct="1">
              <a:spcBef>
                <a:spcPct val="0"/>
              </a:spcBef>
              <a:spcAft>
                <a:spcPct val="0"/>
              </a:spcAft>
            </a:pPr>
            <a:endParaRPr lang="en-US" altLang="en-US" smtClean="0"/>
          </a:p>
        </p:txBody>
      </p:sp>
      <p:sp>
        <p:nvSpPr>
          <p:cNvPr id="157701"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r>
              <a:rPr lang="en-US" altLang="en-US" smtClean="0"/>
              <a:t>Module #2-Assessment Items and Forms</a:t>
            </a:r>
          </a:p>
          <a:p>
            <a:pPr eaLnBrk="1" hangingPunct="1">
              <a:spcBef>
                <a:spcPct val="0"/>
              </a:spcBef>
            </a:pPr>
            <a:r>
              <a:rPr lang="en-US" altLang="en-US" sz="1100"/>
              <a:t>Pennsylvania Department of Education©</a:t>
            </a:r>
          </a:p>
          <a:p>
            <a:pPr eaLnBrk="1" hangingPunct="1">
              <a:spcBef>
                <a:spcPct val="0"/>
              </a:spcBef>
            </a:pPr>
            <a:endParaRPr lang="en-US" altLang="en-US" sz="1100"/>
          </a:p>
        </p:txBody>
      </p:sp>
      <p:sp>
        <p:nvSpPr>
          <p:cNvPr id="157702"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fld id="{2F0EFF78-051C-447B-A6D3-DC07D1BC2A10}" type="slidenum">
              <a:rPr lang="en-US" altLang="en-US" smtClean="0"/>
              <a:pPr eaLnBrk="1" hangingPunct="1">
                <a:spcBef>
                  <a:spcPct val="0"/>
                </a:spcBef>
              </a:pPr>
              <a:t>49</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ea typeface="ＭＳ Ｐゴシック" pitchFamily="34" charset="-128"/>
              </a:rPr>
              <a:t>To build assessment items and tasks, test developers need some very specific tools and skills to insure that the items built are quality tools for measuring student achievement of content standards. </a:t>
            </a:r>
          </a:p>
          <a:p>
            <a:pPr eaLnBrk="1" hangingPunct="1"/>
            <a:endParaRPr lang="en-US" altLang="en-US" smtClean="0">
              <a:ea typeface="ＭＳ Ｐゴシック" pitchFamily="34" charset="-128"/>
            </a:endParaRPr>
          </a:p>
          <a:p>
            <a:pPr eaLnBrk="1" hangingPunct="1"/>
            <a:r>
              <a:rPr lang="en-US" altLang="en-US" smtClean="0">
                <a:ea typeface="ＭＳ Ｐゴシック" pitchFamily="34" charset="-128"/>
              </a:rPr>
              <a:t>While there are some over-arching skills and concepts that apply to each of the eight assessment item/task types, there are also some very specific details that should be addressed for each individual type. Module 2 will present guidelines and procedural steps for each type, highlighting the similarities and differences among types.</a:t>
            </a:r>
          </a:p>
        </p:txBody>
      </p:sp>
      <p:sp>
        <p:nvSpPr>
          <p:cNvPr id="10240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fontAlgn="base" hangingPunct="1">
              <a:spcBef>
                <a:spcPct val="0"/>
              </a:spcBef>
              <a:spcAft>
                <a:spcPct val="0"/>
              </a:spcAft>
            </a:pPr>
            <a:endParaRPr lang="en-US" altLang="en-US" smtClean="0"/>
          </a:p>
        </p:txBody>
      </p:sp>
      <p:sp>
        <p:nvSpPr>
          <p:cNvPr id="102405"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r>
              <a:rPr lang="en-US" altLang="en-US" smtClean="0"/>
              <a:t>Module #2-</a:t>
            </a:r>
            <a:r>
              <a:rPr lang="en-US" altLang="en-US" i="1" smtClean="0"/>
              <a:t>Assessment Items and Forms</a:t>
            </a:r>
          </a:p>
          <a:p>
            <a:pPr eaLnBrk="1" hangingPunct="1">
              <a:spcBef>
                <a:spcPct val="0"/>
              </a:spcBef>
            </a:pPr>
            <a:r>
              <a:rPr lang="en-US" altLang="en-US" sz="1100"/>
              <a:t>Pennsylvania Department of Education©</a:t>
            </a:r>
          </a:p>
          <a:p>
            <a:pPr eaLnBrk="1" hangingPunct="1">
              <a:spcBef>
                <a:spcPct val="0"/>
              </a:spcBef>
            </a:pPr>
            <a:endParaRPr lang="en-US" altLang="en-US" sz="1100"/>
          </a:p>
        </p:txBody>
      </p:sp>
      <p:sp>
        <p:nvSpPr>
          <p:cNvPr id="102406"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fld id="{14536121-BFFE-440F-A9F9-13478D9A2D59}" type="slidenum">
              <a:rPr lang="en-US" altLang="en-US" smtClean="0"/>
              <a:pPr eaLnBrk="1" hangingPunct="1">
                <a:spcBef>
                  <a:spcPct val="0"/>
                </a:spcBef>
              </a:pPr>
              <a:t>5</a:t>
            </a:fld>
            <a:endParaRPr lang="en-US" alt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8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ea typeface="ＭＳ Ｐゴシック" pitchFamily="34" charset="-128"/>
              </a:rPr>
              <a:t>The Quality Assurance Checklist Task Topics continue to be applicable for Extended Constructed Response Items. </a:t>
            </a:r>
          </a:p>
          <a:p>
            <a:pPr eaLnBrk="1" hangingPunct="1">
              <a:spcBef>
                <a:spcPct val="0"/>
              </a:spcBef>
            </a:pPr>
            <a:endParaRPr lang="en-US" altLang="en-US" dirty="0" smtClean="0">
              <a:ea typeface="ＭＳ Ｐゴシック" pitchFamily="34" charset="-128"/>
            </a:endParaRPr>
          </a:p>
          <a:p>
            <a:pPr eaLnBrk="1" hangingPunct="1">
              <a:spcBef>
                <a:spcPct val="0"/>
              </a:spcBef>
            </a:pPr>
            <a:r>
              <a:rPr lang="en-US" altLang="en-US" dirty="0" smtClean="0">
                <a:ea typeface="ＭＳ Ｐゴシック" pitchFamily="34" charset="-128"/>
              </a:rPr>
              <a:t>When formulating Task Questions, however, there is some unique detail that differs from Short Constructed Response items:</a:t>
            </a:r>
          </a:p>
          <a:p>
            <a:pPr eaLnBrk="1" hangingPunct="1">
              <a:spcBef>
                <a:spcPct val="0"/>
              </a:spcBef>
            </a:pPr>
            <a:endParaRPr lang="en-US" altLang="en-US" dirty="0" smtClean="0">
              <a:ea typeface="ＭＳ Ｐゴシック" pitchFamily="34" charset="-128"/>
            </a:endParaRPr>
          </a:p>
          <a:p>
            <a:pPr>
              <a:spcBef>
                <a:spcPct val="0"/>
              </a:spcBef>
              <a:spcAft>
                <a:spcPts val="611"/>
              </a:spcAft>
            </a:pPr>
            <a:r>
              <a:rPr lang="en-US" altLang="en-US" dirty="0" smtClean="0">
                <a:ea typeface="ＭＳ Ｐゴシック" pitchFamily="34" charset="-128"/>
              </a:rPr>
              <a:t>The item should present a prompt or scenario using content-specific terminology, along with developmentally appropriate references.</a:t>
            </a:r>
          </a:p>
          <a:p>
            <a:pPr>
              <a:spcBef>
                <a:spcPct val="0"/>
              </a:spcBef>
              <a:spcAft>
                <a:spcPts val="611"/>
              </a:spcAft>
            </a:pPr>
            <a:endParaRPr lang="en-US" altLang="en-US" dirty="0" smtClean="0">
              <a:ea typeface="ＭＳ Ｐゴシック" pitchFamily="34" charset="-128"/>
            </a:endParaRPr>
          </a:p>
          <a:p>
            <a:pPr>
              <a:spcBef>
                <a:spcPct val="0"/>
              </a:spcBef>
              <a:spcAft>
                <a:spcPts val="611"/>
              </a:spcAft>
            </a:pPr>
            <a:r>
              <a:rPr lang="en-US" altLang="en-US" dirty="0" smtClean="0">
                <a:ea typeface="ＭＳ Ｐゴシック" pitchFamily="34" charset="-128"/>
              </a:rPr>
              <a:t>The item should align the prompt or scenario and test-taker response requirements with the targeted content standard(s) identified in the test specification. </a:t>
            </a:r>
          </a:p>
          <a:p>
            <a:pPr>
              <a:spcBef>
                <a:spcPct val="0"/>
              </a:spcBef>
              <a:spcAft>
                <a:spcPts val="611"/>
              </a:spcAft>
            </a:pPr>
            <a:endParaRPr lang="en-US" altLang="en-US" dirty="0" smtClean="0">
              <a:ea typeface="ＭＳ Ｐゴシック" pitchFamily="34" charset="-128"/>
            </a:endParaRPr>
          </a:p>
          <a:p>
            <a:pPr>
              <a:spcBef>
                <a:spcPct val="0"/>
              </a:spcBef>
              <a:spcAft>
                <a:spcPts val="611"/>
              </a:spcAft>
            </a:pPr>
            <a:r>
              <a:rPr lang="en-US" altLang="en-US" dirty="0" smtClean="0">
                <a:ea typeface="ＭＳ Ｐゴシック" pitchFamily="34" charset="-128"/>
              </a:rPr>
              <a:t>The item should ensure that non-content specific behaviors (e.g., attitude, motivational levels, engagement, attendance, etc.) are not articulated in either the response criteria or scoring rubric. </a:t>
            </a:r>
          </a:p>
          <a:p>
            <a:pPr eaLnBrk="1" hangingPunct="1">
              <a:spcBef>
                <a:spcPct val="0"/>
              </a:spcBef>
            </a:pPr>
            <a:endParaRPr lang="en-US" altLang="en-US" dirty="0" smtClean="0">
              <a:ea typeface="ＭＳ Ｐゴシック" pitchFamily="34" charset="-128"/>
            </a:endParaRPr>
          </a:p>
        </p:txBody>
      </p:sp>
      <p:sp>
        <p:nvSpPr>
          <p:cNvPr id="15872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fontAlgn="base" hangingPunct="1">
              <a:spcBef>
                <a:spcPct val="0"/>
              </a:spcBef>
              <a:spcAft>
                <a:spcPct val="0"/>
              </a:spcAft>
            </a:pPr>
            <a:endParaRPr lang="en-US" altLang="en-US" smtClean="0"/>
          </a:p>
        </p:txBody>
      </p:sp>
      <p:sp>
        <p:nvSpPr>
          <p:cNvPr id="158725"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fld id="{AD628A30-6C30-4C4B-8F44-A483F4764CD1}" type="slidenum">
              <a:rPr lang="en-US" altLang="en-US" smtClean="0"/>
              <a:pPr eaLnBrk="1" hangingPunct="1">
                <a:spcBef>
                  <a:spcPct val="0"/>
                </a:spcBef>
              </a:pPr>
              <a:t>50</a:t>
            </a:fld>
            <a:endParaRPr lang="en-US" altLang="en-US" smtClean="0"/>
          </a:p>
        </p:txBody>
      </p:sp>
      <p:sp>
        <p:nvSpPr>
          <p:cNvPr id="158726"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r>
              <a:rPr lang="en-US" altLang="en-US" smtClean="0"/>
              <a:t>Module #2-Assessment Items and Forms</a:t>
            </a:r>
          </a:p>
          <a:p>
            <a:pPr eaLnBrk="1" hangingPunct="1">
              <a:spcBef>
                <a:spcPct val="0"/>
              </a:spcBef>
            </a:pPr>
            <a:r>
              <a:rPr lang="en-US" altLang="en-US" sz="1100"/>
              <a:t>Pennsylvania Department of Education©</a:t>
            </a:r>
          </a:p>
          <a:p>
            <a:pPr eaLnBrk="1" hangingPunct="1">
              <a:spcBef>
                <a:spcPct val="0"/>
              </a:spcBef>
            </a:pPr>
            <a:endParaRPr lang="en-US" altLang="en-US" sz="110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93E03E-415D-4D35-A0C7-1277F44EAD84}" type="slidenum">
              <a:rPr lang="en-US" smtClean="0"/>
              <a:t>51</a:t>
            </a:fld>
            <a:endParaRPr lang="en-US"/>
          </a:p>
        </p:txBody>
      </p:sp>
    </p:spTree>
    <p:extLst>
      <p:ext uri="{BB962C8B-B14F-4D97-AF65-F5344CB8AC3E}">
        <p14:creationId xmlns:p14="http://schemas.microsoft.com/office/powerpoint/2010/main" val="369916727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0"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eaLnBrk="1" hangingPunct="1">
              <a:spcBef>
                <a:spcPct val="0"/>
              </a:spcBef>
              <a:defRPr/>
            </a:pPr>
            <a:r>
              <a:rPr lang="en-US" altLang="en-US" dirty="0" smtClean="0">
                <a:ea typeface="ＭＳ Ｐゴシック" pitchFamily="34" charset="-128"/>
              </a:rPr>
              <a:t>The term </a:t>
            </a:r>
            <a:r>
              <a:rPr lang="ja-JP" altLang="en-US" dirty="0" smtClean="0">
                <a:ea typeface="ＭＳ Ｐゴシック" pitchFamily="34" charset="-128"/>
              </a:rPr>
              <a:t>“</a:t>
            </a:r>
            <a:r>
              <a:rPr lang="en-US" altLang="ja-JP" dirty="0" smtClean="0">
                <a:ea typeface="ＭＳ Ｐゴシック" pitchFamily="34" charset="-128"/>
              </a:rPr>
              <a:t>performance task</a:t>
            </a:r>
            <a:r>
              <a:rPr lang="ja-JP" altLang="en-US" dirty="0" smtClean="0">
                <a:ea typeface="ＭＳ Ｐゴシック" pitchFamily="34" charset="-128"/>
              </a:rPr>
              <a:t>”</a:t>
            </a:r>
            <a:r>
              <a:rPr lang="en-US" altLang="ja-JP" dirty="0" smtClean="0">
                <a:ea typeface="ＭＳ Ｐゴシック" pitchFamily="34" charset="-128"/>
              </a:rPr>
              <a:t> is a generic item-type classification.  Performance tasks encompass a wide-range of products or demonstrations created by the test-taker in response to stimuli and parameters created by the item developer.  Classroom-based performance tasks range from research papers to science labs, as well as performance-based tasks including athletic, robotic, horticulture, culinary arts, music composition and performance, visual arts, etc.  In the aforementioned examples, the test-taker must apply the skills and knowledge learned in the </a:t>
            </a:r>
            <a:r>
              <a:rPr lang="ja-JP" altLang="en-US" dirty="0" smtClean="0">
                <a:ea typeface="ＭＳ Ｐゴシック" pitchFamily="34" charset="-128"/>
              </a:rPr>
              <a:t>“</a:t>
            </a:r>
            <a:r>
              <a:rPr lang="en-US" altLang="ja-JP" dirty="0" smtClean="0">
                <a:ea typeface="ＭＳ Ｐゴシック" pitchFamily="34" charset="-128"/>
              </a:rPr>
              <a:t>classroom</a:t>
            </a:r>
            <a:r>
              <a:rPr lang="ja-JP" altLang="en-US" dirty="0" smtClean="0">
                <a:ea typeface="ＭＳ Ｐゴシック" pitchFamily="34" charset="-128"/>
              </a:rPr>
              <a:t>”</a:t>
            </a:r>
            <a:r>
              <a:rPr lang="en-US" altLang="ja-JP" dirty="0" smtClean="0">
                <a:ea typeface="ＭＳ Ｐゴシック" pitchFamily="34" charset="-128"/>
              </a:rPr>
              <a:t> through an observable demonstration or product given time, resources, and expectation parameters.</a:t>
            </a:r>
          </a:p>
          <a:p>
            <a:pPr eaLnBrk="1" hangingPunct="1">
              <a:spcBef>
                <a:spcPct val="0"/>
              </a:spcBef>
              <a:defRPr/>
            </a:pPr>
            <a:endParaRPr lang="en-US" altLang="en-US" dirty="0" smtClean="0">
              <a:ea typeface="ＭＳ Ｐゴシック" pitchFamily="34" charset="-128"/>
            </a:endParaRPr>
          </a:p>
          <a:p>
            <a:pPr eaLnBrk="1" hangingPunct="1">
              <a:spcBef>
                <a:spcPct val="0"/>
              </a:spcBef>
              <a:defRPr/>
            </a:pPr>
            <a:r>
              <a:rPr lang="en-US" altLang="en-US" dirty="0" smtClean="0">
                <a:ea typeface="ＭＳ Ｐゴシック" pitchFamily="34" charset="-128"/>
              </a:rPr>
              <a:t>Module 2.1.8 focuses on a multi-day tasks in which different phases, days and subtasks are evaluated independently.  Other variations of evaluation can include designs that result in an </a:t>
            </a:r>
            <a:r>
              <a:rPr lang="ja-JP" altLang="en-US" dirty="0" smtClean="0">
                <a:ea typeface="ＭＳ Ｐゴシック" pitchFamily="34" charset="-128"/>
              </a:rPr>
              <a:t>“</a:t>
            </a:r>
            <a:r>
              <a:rPr lang="en-US" altLang="ja-JP" dirty="0" smtClean="0">
                <a:ea typeface="ＭＳ Ｐゴシック" pitchFamily="34" charset="-128"/>
              </a:rPr>
              <a:t>culminating event</a:t>
            </a:r>
            <a:r>
              <a:rPr lang="ja-JP" altLang="en-US" dirty="0" smtClean="0">
                <a:ea typeface="ＭＳ Ｐゴシック" pitchFamily="34" charset="-128"/>
              </a:rPr>
              <a:t>”</a:t>
            </a:r>
            <a:r>
              <a:rPr lang="en-US" altLang="ja-JP" dirty="0" smtClean="0">
                <a:ea typeface="ＭＳ Ｐゴシック" pitchFamily="34" charset="-128"/>
              </a:rPr>
              <a:t> focused on a final product or demonstration. These types of tasks are evaluated using a multi-dimensional rubric.</a:t>
            </a:r>
          </a:p>
          <a:p>
            <a:pPr eaLnBrk="1" hangingPunct="1">
              <a:spcBef>
                <a:spcPct val="0"/>
              </a:spcBef>
              <a:defRPr/>
            </a:pPr>
            <a:endParaRPr lang="en-US" altLang="ja-JP" dirty="0" smtClean="0">
              <a:ea typeface="ＭＳ Ｐゴシック" pitchFamily="34" charset="-128"/>
            </a:endParaRPr>
          </a:p>
          <a:p>
            <a:pPr eaLnBrk="1" hangingPunct="1">
              <a:spcBef>
                <a:spcPct val="0"/>
              </a:spcBef>
              <a:defRPr/>
            </a:pPr>
            <a:endParaRPr lang="en-US" altLang="ja-JP" dirty="0" smtClean="0">
              <a:ea typeface="ＭＳ Ｐゴシック" pitchFamily="34" charset="-128"/>
            </a:endParaRPr>
          </a:p>
          <a:p>
            <a:pPr eaLnBrk="1" hangingPunct="1">
              <a:spcBef>
                <a:spcPct val="0"/>
              </a:spcBef>
              <a:defRPr/>
            </a:pPr>
            <a:r>
              <a:rPr lang="en-US" altLang="ja-JP" b="1" dirty="0" smtClean="0">
                <a:ea typeface="ＭＳ Ｐゴシック" pitchFamily="34" charset="-128"/>
              </a:rPr>
              <a:t>Optional activity/more information:</a:t>
            </a:r>
          </a:p>
          <a:p>
            <a:pPr eaLnBrk="1" hangingPunct="1">
              <a:spcBef>
                <a:spcPct val="0"/>
              </a:spcBef>
              <a:defRPr/>
            </a:pPr>
            <a:endParaRPr lang="en-US" altLang="ja-JP" b="1" dirty="0" smtClean="0">
              <a:ea typeface="ＭＳ Ｐゴシック" pitchFamily="34" charset="-128"/>
            </a:endParaRPr>
          </a:p>
          <a:p>
            <a:pPr>
              <a:defRPr/>
            </a:pPr>
            <a:r>
              <a:rPr lang="en-US" altLang="en-US" b="1" dirty="0" smtClean="0">
                <a:ea typeface="ＭＳ Ｐゴシック" pitchFamily="34" charset="-128"/>
              </a:rPr>
              <a:t>After Slide 64:</a:t>
            </a:r>
            <a:endParaRPr lang="en-US" altLang="en-US" dirty="0" smtClean="0">
              <a:ea typeface="ＭＳ Ｐゴシック" pitchFamily="34" charset="-128"/>
            </a:endParaRPr>
          </a:p>
          <a:p>
            <a:pPr>
              <a:defRPr/>
            </a:pPr>
            <a:r>
              <a:rPr lang="en-US" altLang="en-US" dirty="0" smtClean="0">
                <a:ea typeface="ＭＳ Ｐゴシック" pitchFamily="34" charset="-128"/>
              </a:rPr>
              <a:t>Test your knowledge about Performance Task item development and use by completing this 22 item Selected Response test from Pearson.</a:t>
            </a:r>
          </a:p>
          <a:p>
            <a:pPr>
              <a:defRPr/>
            </a:pPr>
            <a:r>
              <a:rPr lang="en-US" altLang="en-US" u="sng" dirty="0" smtClean="0">
                <a:ea typeface="ＭＳ Ｐゴシック" pitchFamily="34" charset="-128"/>
                <a:hlinkClick r:id="rId3"/>
              </a:rPr>
              <a:t>http://wps.prenhall.com/chet_brookhart_assessment_1/68/17543/4491084.cw/index.html</a:t>
            </a:r>
            <a:r>
              <a:rPr lang="en-US" altLang="en-US" dirty="0" smtClean="0">
                <a:ea typeface="ＭＳ Ｐゴシック" pitchFamily="34" charset="-128"/>
              </a:rPr>
              <a:t> </a:t>
            </a:r>
            <a:endParaRPr lang="en-US" altLang="ja-JP" b="1" dirty="0" smtClean="0">
              <a:ea typeface="ＭＳ Ｐゴシック" pitchFamily="34" charset="-128"/>
            </a:endParaRPr>
          </a:p>
          <a:p>
            <a:pPr>
              <a:spcBef>
                <a:spcPct val="0"/>
              </a:spcBef>
              <a:spcAft>
                <a:spcPts val="611"/>
              </a:spcAft>
              <a:buFont typeface="Wingdings" pitchFamily="2" charset="2"/>
              <a:buChar char="q"/>
              <a:defRPr/>
            </a:pPr>
            <a:endParaRPr lang="en-US" altLang="en-US" dirty="0" smtClean="0">
              <a:ea typeface="ＭＳ Ｐゴシック" pitchFamily="34" charset="-128"/>
            </a:endParaRPr>
          </a:p>
        </p:txBody>
      </p:sp>
      <p:sp>
        <p:nvSpPr>
          <p:cNvPr id="166916"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fld id="{5806DA47-DDCE-43BF-9020-1BE23C999A5A}" type="slidenum">
              <a:rPr lang="en-US" altLang="en-US" smtClean="0"/>
              <a:pPr eaLnBrk="1" hangingPunct="1">
                <a:spcBef>
                  <a:spcPct val="0"/>
                </a:spcBef>
              </a:pPr>
              <a:t>52</a:t>
            </a:fld>
            <a:endParaRPr lang="en-US" altLang="en-US" smtClean="0"/>
          </a:p>
        </p:txBody>
      </p:sp>
      <p:sp>
        <p:nvSpPr>
          <p:cNvPr id="166917"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r>
              <a:rPr lang="en-US" altLang="en-US" smtClean="0"/>
              <a:t>Module #2-Assessment Items and Forms</a:t>
            </a:r>
          </a:p>
          <a:p>
            <a:pPr eaLnBrk="1" hangingPunct="1">
              <a:spcBef>
                <a:spcPct val="0"/>
              </a:spcBef>
            </a:pPr>
            <a:r>
              <a:rPr lang="en-US" altLang="en-US" sz="1100"/>
              <a:t>Pennsylvania Department of Education©</a:t>
            </a:r>
          </a:p>
          <a:p>
            <a:pPr eaLnBrk="1" hangingPunct="1">
              <a:spcBef>
                <a:spcPct val="0"/>
              </a:spcBef>
            </a:pPr>
            <a:endParaRPr lang="en-US" altLang="en-US" sz="110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7939" name="Notes Placeholder 2"/>
          <p:cNvSpPr>
            <a:spLocks noGrp="1"/>
          </p:cNvSpPr>
          <p:nvPr>
            <p:ph type="body" idx="1"/>
          </p:nvPr>
        </p:nvSpPr>
        <p:spPr bwMode="auto">
          <a:xfrm>
            <a:off x="701040" y="4343400"/>
            <a:ext cx="5608320" cy="3959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ea typeface="ＭＳ Ｐゴシック" pitchFamily="34" charset="-128"/>
            </a:endParaRPr>
          </a:p>
          <a:p>
            <a:pPr eaLnBrk="1" hangingPunct="1">
              <a:spcBef>
                <a:spcPct val="0"/>
              </a:spcBef>
            </a:pPr>
            <a:r>
              <a:rPr lang="en-US" altLang="en-US" smtClean="0">
                <a:ea typeface="ＭＳ Ｐゴシック" pitchFamily="34" charset="-128"/>
              </a:rPr>
              <a:t>Performance tasks are typically comprised of multiple content standards that represent different dimensions of those standards, so multiple tasks are developed to evaluate the subcomponents of the task..</a:t>
            </a:r>
          </a:p>
          <a:p>
            <a:pPr eaLnBrk="1" hangingPunct="1">
              <a:spcBef>
                <a:spcPct val="0"/>
              </a:spcBef>
            </a:pPr>
            <a:endParaRPr lang="en-US" altLang="en-US" smtClean="0">
              <a:ea typeface="ＭＳ Ｐゴシック" pitchFamily="34" charset="-128"/>
            </a:endParaRPr>
          </a:p>
          <a:p>
            <a:pPr eaLnBrk="1" hangingPunct="1">
              <a:spcBef>
                <a:spcPct val="0"/>
              </a:spcBef>
            </a:pPr>
            <a:r>
              <a:rPr lang="en-US" altLang="en-US" smtClean="0">
                <a:ea typeface="ＭＳ Ｐゴシック" pitchFamily="34" charset="-128"/>
              </a:rPr>
              <a:t>Administered over an extended time period.</a:t>
            </a:r>
          </a:p>
          <a:p>
            <a:pPr eaLnBrk="1" hangingPunct="1">
              <a:spcBef>
                <a:spcPct val="0"/>
              </a:spcBef>
            </a:pPr>
            <a:endParaRPr lang="en-US" altLang="en-US" smtClean="0">
              <a:ea typeface="ＭＳ Ｐゴシック" pitchFamily="34" charset="-128"/>
            </a:endParaRPr>
          </a:p>
          <a:p>
            <a:pPr eaLnBrk="1" hangingPunct="1">
              <a:spcBef>
                <a:spcPct val="0"/>
              </a:spcBef>
            </a:pPr>
            <a:r>
              <a:rPr lang="en-US" altLang="en-US" smtClean="0">
                <a:ea typeface="ＭＳ Ｐゴシック" pitchFamily="34" charset="-128"/>
              </a:rPr>
              <a:t>Typically a culminating event/project (e.g., final portfolio, performance, or project).</a:t>
            </a:r>
          </a:p>
          <a:p>
            <a:pPr eaLnBrk="1" hangingPunct="1">
              <a:spcBef>
                <a:spcPct val="0"/>
              </a:spcBef>
            </a:pPr>
            <a:endParaRPr lang="en-US" altLang="en-US" smtClean="0">
              <a:ea typeface="ＭＳ Ｐゴシック" pitchFamily="34" charset="-128"/>
            </a:endParaRPr>
          </a:p>
          <a:p>
            <a:pPr eaLnBrk="1" hangingPunct="1">
              <a:spcBef>
                <a:spcPct val="0"/>
              </a:spcBef>
            </a:pPr>
            <a:r>
              <a:rPr lang="en-US" altLang="en-US" smtClean="0">
                <a:ea typeface="ＭＳ Ｐゴシック" pitchFamily="34" charset="-128"/>
              </a:rPr>
              <a:t>Measuring high levels of DoK (e.g., Level 4).</a:t>
            </a:r>
          </a:p>
          <a:p>
            <a:pPr eaLnBrk="1" hangingPunct="1">
              <a:spcBef>
                <a:spcPct val="0"/>
              </a:spcBef>
            </a:pPr>
            <a:endParaRPr lang="en-US" altLang="en-US" smtClean="0">
              <a:ea typeface="ＭＳ Ｐゴシック" pitchFamily="34" charset="-128"/>
            </a:endParaRPr>
          </a:p>
          <a:p>
            <a:pPr eaLnBrk="1" hangingPunct="1">
              <a:spcBef>
                <a:spcPct val="0"/>
              </a:spcBef>
            </a:pPr>
            <a:r>
              <a:rPr lang="en-US" altLang="en-US" smtClean="0">
                <a:ea typeface="ＭＳ Ｐゴシック" pitchFamily="34" charset="-128"/>
              </a:rPr>
              <a:t>Often used in conjunction with “on-demand” items/tasks (i.e., Selected Response, Short Constructed Response, and Extended Constructed Response) at key phases or milestones in the learning process.</a:t>
            </a:r>
            <a:endParaRPr lang="en-US" altLang="en-US" i="1" smtClean="0">
              <a:ea typeface="ＭＳ Ｐゴシック" pitchFamily="34" charset="-128"/>
            </a:endParaRPr>
          </a:p>
          <a:p>
            <a:pPr eaLnBrk="1" hangingPunct="1">
              <a:spcBef>
                <a:spcPct val="0"/>
              </a:spcBef>
            </a:pPr>
            <a:endParaRPr lang="en-US" altLang="en-US" smtClean="0">
              <a:ea typeface="ＭＳ Ｐゴシック" pitchFamily="34" charset="-128"/>
            </a:endParaRPr>
          </a:p>
        </p:txBody>
      </p:sp>
      <p:sp>
        <p:nvSpPr>
          <p:cNvPr id="167940"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r>
              <a:rPr lang="en-US" altLang="en-US" smtClean="0"/>
              <a:t>Module #2-Assessment Items and Forms</a:t>
            </a:r>
          </a:p>
          <a:p>
            <a:pPr eaLnBrk="1" hangingPunct="1">
              <a:spcBef>
                <a:spcPct val="0"/>
              </a:spcBef>
            </a:pPr>
            <a:r>
              <a:rPr lang="en-US" altLang="en-US" sz="1100"/>
              <a:t>Pennsylvania Department of Education©</a:t>
            </a:r>
          </a:p>
          <a:p>
            <a:pPr eaLnBrk="1" hangingPunct="1">
              <a:spcBef>
                <a:spcPct val="0"/>
              </a:spcBef>
            </a:pPr>
            <a:endParaRPr lang="en-US" altLang="en-US" sz="1100"/>
          </a:p>
        </p:txBody>
      </p:sp>
      <p:sp>
        <p:nvSpPr>
          <p:cNvPr id="167941"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fld id="{A0DE6CD7-9CEF-4E4B-BD15-1BC1A4EBCB57}" type="slidenum">
              <a:rPr lang="en-US" altLang="en-US" smtClean="0"/>
              <a:pPr eaLnBrk="1" hangingPunct="1">
                <a:spcBef>
                  <a:spcPct val="0"/>
                </a:spcBef>
              </a:pPr>
              <a:t>53</a:t>
            </a:fld>
            <a:endParaRPr lang="en-US" alt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8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spcAft>
                <a:spcPts val="611"/>
              </a:spcAft>
            </a:pPr>
            <a:r>
              <a:rPr lang="en-US" altLang="en-US" smtClean="0">
                <a:ea typeface="ＭＳ Ｐゴシック" pitchFamily="34" charset="-128"/>
              </a:rPr>
              <a:t>Performance task items have some unique strengths and limitations. The strengths include</a:t>
            </a:r>
          </a:p>
          <a:p>
            <a:pPr>
              <a:spcBef>
                <a:spcPct val="0"/>
              </a:spcBef>
              <a:spcAft>
                <a:spcPts val="611"/>
              </a:spcAft>
            </a:pPr>
            <a:endParaRPr lang="en-US" altLang="en-US" smtClean="0">
              <a:ea typeface="ＭＳ Ｐゴシック" pitchFamily="34" charset="-128"/>
            </a:endParaRPr>
          </a:p>
          <a:p>
            <a:pPr>
              <a:spcBef>
                <a:spcPct val="0"/>
              </a:spcBef>
              <a:spcAft>
                <a:spcPts val="611"/>
              </a:spcAft>
            </a:pPr>
            <a:r>
              <a:rPr lang="en-US" altLang="en-US" smtClean="0">
                <a:ea typeface="ＭＳ Ｐゴシック" pitchFamily="34" charset="-128"/>
              </a:rPr>
              <a:t>the high levels of DoK that can be assessed, the ability to measure multiple standards,  the ability to begin the task at multiple entry points, and the elimination of a  “no guessing factor.”</a:t>
            </a:r>
          </a:p>
          <a:p>
            <a:pPr>
              <a:spcBef>
                <a:spcPct val="0"/>
              </a:spcBef>
              <a:spcAft>
                <a:spcPts val="611"/>
              </a:spcAft>
            </a:pPr>
            <a:endParaRPr lang="en-US" altLang="en-US" smtClean="0">
              <a:ea typeface="ＭＳ Ｐゴシック" pitchFamily="34" charset="-128"/>
            </a:endParaRPr>
          </a:p>
          <a:p>
            <a:pPr>
              <a:spcBef>
                <a:spcPct val="0"/>
              </a:spcBef>
              <a:spcAft>
                <a:spcPts val="611"/>
              </a:spcAft>
            </a:pPr>
            <a:r>
              <a:rPr lang="en-US" altLang="en-US" smtClean="0">
                <a:ea typeface="ＭＳ Ｐゴシック" pitchFamily="34" charset="-128"/>
              </a:rPr>
              <a:t>Limitations of this item type are that they are time consuming for test-takers to complete, the scoring systems are complex to develop and implement, completion of the task requires a sustained effort on the part of the test-taker, and the consumption of resources required--ranging from time and human scoring resources to unique materials needed to complete a performance task—can be extensive.</a:t>
            </a:r>
          </a:p>
          <a:p>
            <a:pPr lvl="1">
              <a:spcBef>
                <a:spcPct val="0"/>
              </a:spcBef>
              <a:spcAft>
                <a:spcPts val="611"/>
              </a:spcAft>
            </a:pPr>
            <a:endParaRPr lang="en-US" altLang="en-US" smtClean="0">
              <a:ea typeface="Times New Roman" pitchFamily="18" charset="0"/>
            </a:endParaRPr>
          </a:p>
          <a:p>
            <a:endParaRPr lang="en-US" altLang="en-US" smtClean="0">
              <a:ea typeface="ＭＳ Ｐゴシック" pitchFamily="34" charset="-128"/>
            </a:endParaRPr>
          </a:p>
        </p:txBody>
      </p:sp>
      <p:sp>
        <p:nvSpPr>
          <p:cNvPr id="16896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fontAlgn="base" hangingPunct="1">
              <a:spcBef>
                <a:spcPct val="0"/>
              </a:spcBef>
              <a:spcAft>
                <a:spcPct val="0"/>
              </a:spcAft>
            </a:pPr>
            <a:endParaRPr lang="en-US" altLang="en-US" smtClean="0"/>
          </a:p>
        </p:txBody>
      </p:sp>
      <p:sp>
        <p:nvSpPr>
          <p:cNvPr id="168965"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r>
              <a:rPr lang="en-US" altLang="en-US" smtClean="0"/>
              <a:t>Module #2-</a:t>
            </a:r>
            <a:r>
              <a:rPr lang="en-US" altLang="en-US" i="1" smtClean="0"/>
              <a:t>Assessment Items and Forms</a:t>
            </a:r>
          </a:p>
          <a:p>
            <a:pPr eaLnBrk="1" hangingPunct="1">
              <a:spcBef>
                <a:spcPct val="0"/>
              </a:spcBef>
            </a:pPr>
            <a:r>
              <a:rPr lang="en-US" altLang="en-US" sz="1100"/>
              <a:t>Pennsylvania Department of Education©</a:t>
            </a:r>
          </a:p>
          <a:p>
            <a:pPr eaLnBrk="1" hangingPunct="1">
              <a:spcBef>
                <a:spcPct val="0"/>
              </a:spcBef>
            </a:pPr>
            <a:endParaRPr lang="en-US" altLang="en-US" sz="1100"/>
          </a:p>
        </p:txBody>
      </p:sp>
      <p:sp>
        <p:nvSpPr>
          <p:cNvPr id="168966"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fld id="{1E621FA4-EF58-4F55-B99F-2388CCC3FFFE}" type="slidenum">
              <a:rPr lang="en-US" altLang="en-US" smtClean="0"/>
              <a:pPr eaLnBrk="1" hangingPunct="1">
                <a:spcBef>
                  <a:spcPct val="0"/>
                </a:spcBef>
              </a:pPr>
              <a:t>54</a:t>
            </a:fld>
            <a:endParaRPr lang="en-US" alt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Slide Image Placeholder 1"/>
          <p:cNvSpPr>
            <a:spLocks noGrp="1" noRot="1" noChangeAspect="1" noTextEdit="1"/>
          </p:cNvSpPr>
          <p:nvPr>
            <p:ph type="sldImg"/>
          </p:nvPr>
        </p:nvSpPr>
        <p:spPr bwMode="auto">
          <a:xfrm>
            <a:off x="661988" y="696913"/>
            <a:ext cx="5675312" cy="42560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9987" name="Notes Placeholder 2"/>
          <p:cNvSpPr>
            <a:spLocks noGrp="1"/>
          </p:cNvSpPr>
          <p:nvPr>
            <p:ph type="body" idx="1"/>
          </p:nvPr>
        </p:nvSpPr>
        <p:spPr bwMode="auto">
          <a:xfrm>
            <a:off x="701040" y="5257801"/>
            <a:ext cx="5608320" cy="993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ea typeface="ＭＳ Ｐゴシック" pitchFamily="34" charset="-128"/>
              </a:rPr>
              <a:t>In this performance task example, note that there are several different subordinate tasks within the greater performance task.</a:t>
            </a:r>
          </a:p>
          <a:p>
            <a:pPr eaLnBrk="1" hangingPunct="1">
              <a:spcBef>
                <a:spcPct val="0"/>
              </a:spcBef>
            </a:pPr>
            <a:endParaRPr lang="en-US" altLang="en-US" dirty="0" smtClean="0">
              <a:ea typeface="ＭＳ Ｐゴシック" pitchFamily="34" charset="-128"/>
            </a:endParaRPr>
          </a:p>
          <a:p>
            <a:pPr eaLnBrk="1" hangingPunct="1">
              <a:spcBef>
                <a:spcPct val="0"/>
              </a:spcBef>
            </a:pPr>
            <a:r>
              <a:rPr lang="en-US" altLang="en-US" dirty="0" smtClean="0">
                <a:ea typeface="ＭＳ Ｐゴシック" pitchFamily="34" charset="-128"/>
              </a:rPr>
              <a:t>Each of these tasks must be accounted for in the scoring.</a:t>
            </a:r>
            <a:endParaRPr lang="en-US" altLang="en-US" u="sng" dirty="0" smtClean="0">
              <a:ea typeface="ＭＳ Ｐゴシック" pitchFamily="34" charset="-128"/>
            </a:endParaRPr>
          </a:p>
        </p:txBody>
      </p:sp>
      <p:sp>
        <p:nvSpPr>
          <p:cNvPr id="169988"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fontAlgn="base" hangingPunct="1">
              <a:spcBef>
                <a:spcPct val="0"/>
              </a:spcBef>
              <a:spcAft>
                <a:spcPct val="0"/>
              </a:spcAft>
            </a:pPr>
            <a:endParaRPr lang="en-US" altLang="en-US" smtClean="0"/>
          </a:p>
        </p:txBody>
      </p:sp>
      <p:sp>
        <p:nvSpPr>
          <p:cNvPr id="169989"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r>
              <a:rPr lang="en-US" altLang="en-US" smtClean="0"/>
              <a:t>Module #2-Assessment Items and Forms</a:t>
            </a:r>
          </a:p>
          <a:p>
            <a:pPr eaLnBrk="1" hangingPunct="1">
              <a:spcBef>
                <a:spcPct val="0"/>
              </a:spcBef>
            </a:pPr>
            <a:r>
              <a:rPr lang="en-US" altLang="en-US" sz="1100"/>
              <a:t>Pennsylvania Department of Education©</a:t>
            </a:r>
          </a:p>
          <a:p>
            <a:pPr eaLnBrk="1" hangingPunct="1">
              <a:spcBef>
                <a:spcPct val="0"/>
              </a:spcBef>
            </a:pPr>
            <a:endParaRPr lang="en-US" altLang="en-US" sz="1100"/>
          </a:p>
        </p:txBody>
      </p:sp>
      <p:sp>
        <p:nvSpPr>
          <p:cNvPr id="169990"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fld id="{E7E5CC9F-94C6-4ACE-BE86-27B93046D3EB}" type="slidenum">
              <a:rPr lang="en-US" altLang="en-US" smtClean="0"/>
              <a:pPr eaLnBrk="1" hangingPunct="1">
                <a:spcBef>
                  <a:spcPct val="0"/>
                </a:spcBef>
              </a:pPr>
              <a:t>55</a:t>
            </a:fld>
            <a:endParaRPr lang="en-US" alt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Slide Image Placeholder 1"/>
          <p:cNvSpPr>
            <a:spLocks noGrp="1" noRot="1" noChangeAspect="1" noTextEdit="1"/>
          </p:cNvSpPr>
          <p:nvPr>
            <p:ph type="sldImg"/>
          </p:nvPr>
        </p:nvSpPr>
        <p:spPr bwMode="auto">
          <a:xfrm>
            <a:off x="560388" y="696913"/>
            <a:ext cx="5876925" cy="44084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1011" name="Notes Placeholder 2"/>
          <p:cNvSpPr>
            <a:spLocks noGrp="1"/>
          </p:cNvSpPr>
          <p:nvPr>
            <p:ph type="body" idx="1"/>
          </p:nvPr>
        </p:nvSpPr>
        <p:spPr bwMode="auto">
          <a:xfrm>
            <a:off x="701040" y="5257800"/>
            <a:ext cx="5608320" cy="841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ea typeface="ＭＳ Ｐゴシック" pitchFamily="34" charset="-128"/>
              </a:rPr>
              <a:t>The “Safety and Sanitation Competency Task List” is </a:t>
            </a:r>
            <a:r>
              <a:rPr lang="en-US" altLang="en-US" b="1" u="sng" smtClean="0">
                <a:ea typeface="ＭＳ Ｐゴシック" pitchFamily="34" charset="-128"/>
              </a:rPr>
              <a:t>not</a:t>
            </a:r>
            <a:r>
              <a:rPr lang="en-US" altLang="en-US" smtClean="0">
                <a:ea typeface="ＭＳ Ｐゴシック" pitchFamily="34" charset="-128"/>
              </a:rPr>
              <a:t> the scoring rubric used to judge the prepared meal.  Rather, it is a tool used to ensure the safe creation of the meal. This tool is used to support scoring of the second subtask.</a:t>
            </a:r>
          </a:p>
        </p:txBody>
      </p:sp>
      <p:sp>
        <p:nvSpPr>
          <p:cNvPr id="171012"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fontAlgn="base" hangingPunct="1">
              <a:spcBef>
                <a:spcPct val="0"/>
              </a:spcBef>
              <a:spcAft>
                <a:spcPct val="0"/>
              </a:spcAft>
            </a:pPr>
            <a:endParaRPr lang="en-US" altLang="en-US" smtClean="0"/>
          </a:p>
        </p:txBody>
      </p:sp>
      <p:sp>
        <p:nvSpPr>
          <p:cNvPr id="171013"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r>
              <a:rPr lang="en-US" altLang="en-US" smtClean="0"/>
              <a:t>Module #2-Assessment Items and Forms</a:t>
            </a:r>
          </a:p>
          <a:p>
            <a:pPr eaLnBrk="1" hangingPunct="1">
              <a:spcBef>
                <a:spcPct val="0"/>
              </a:spcBef>
            </a:pPr>
            <a:r>
              <a:rPr lang="en-US" altLang="en-US" sz="1100"/>
              <a:t>Pennsylvania Department of Education©</a:t>
            </a:r>
          </a:p>
          <a:p>
            <a:pPr eaLnBrk="1" hangingPunct="1">
              <a:spcBef>
                <a:spcPct val="0"/>
              </a:spcBef>
            </a:pPr>
            <a:endParaRPr lang="en-US" altLang="en-US" sz="1100"/>
          </a:p>
        </p:txBody>
      </p:sp>
      <p:sp>
        <p:nvSpPr>
          <p:cNvPr id="171014"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fld id="{489945E2-5CA2-4C5A-AE8E-7D8234C06E99}" type="slidenum">
              <a:rPr lang="en-US" altLang="en-US" smtClean="0"/>
              <a:pPr eaLnBrk="1" hangingPunct="1">
                <a:spcBef>
                  <a:spcPct val="0"/>
                </a:spcBef>
              </a:pPr>
              <a:t>56</a:t>
            </a:fld>
            <a:endParaRPr lang="en-US" alt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Slide Image Placeholder 1"/>
          <p:cNvSpPr>
            <a:spLocks noGrp="1" noRot="1" noChangeAspect="1" noTextEdit="1"/>
          </p:cNvSpPr>
          <p:nvPr>
            <p:ph type="sldImg"/>
          </p:nvPr>
        </p:nvSpPr>
        <p:spPr bwMode="auto">
          <a:xfrm>
            <a:off x="558800" y="696913"/>
            <a:ext cx="5776913" cy="43322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2035" name="Notes Placeholder 2"/>
          <p:cNvSpPr>
            <a:spLocks noGrp="1"/>
          </p:cNvSpPr>
          <p:nvPr>
            <p:ph type="body" idx="1"/>
          </p:nvPr>
        </p:nvSpPr>
        <p:spPr bwMode="auto">
          <a:xfrm>
            <a:off x="701040" y="5410200"/>
            <a:ext cx="5608320" cy="993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ea typeface="ＭＳ Ｐゴシック" pitchFamily="34" charset="-128"/>
              </a:rPr>
              <a:t>A complete rubric is used to score the quality of performance of the subtasks. </a:t>
            </a:r>
          </a:p>
          <a:p>
            <a:endParaRPr lang="en-US" altLang="en-US" smtClean="0">
              <a:ea typeface="ＭＳ Ｐゴシック" pitchFamily="34" charset="-128"/>
            </a:endParaRPr>
          </a:p>
          <a:p>
            <a:r>
              <a:rPr lang="en-US" altLang="en-US" smtClean="0">
                <a:ea typeface="ＭＳ Ｐゴシック" pitchFamily="34" charset="-128"/>
              </a:rPr>
              <a:t>In this rubric, dimensions of the learning are scored, as opposed to scoring each of the subtasks.</a:t>
            </a:r>
          </a:p>
        </p:txBody>
      </p:sp>
      <p:sp>
        <p:nvSpPr>
          <p:cNvPr id="172036"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fontAlgn="base" hangingPunct="1">
              <a:spcBef>
                <a:spcPct val="0"/>
              </a:spcBef>
              <a:spcAft>
                <a:spcPct val="0"/>
              </a:spcAft>
            </a:pPr>
            <a:endParaRPr lang="en-US" altLang="en-US" smtClean="0"/>
          </a:p>
        </p:txBody>
      </p:sp>
      <p:sp>
        <p:nvSpPr>
          <p:cNvPr id="172037"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r>
              <a:rPr lang="en-US" altLang="en-US" smtClean="0"/>
              <a:t>Module #2-</a:t>
            </a:r>
            <a:r>
              <a:rPr lang="en-US" altLang="en-US" i="1" smtClean="0"/>
              <a:t>Assessment Items and Forms</a:t>
            </a:r>
          </a:p>
          <a:p>
            <a:pPr eaLnBrk="1" hangingPunct="1">
              <a:spcBef>
                <a:spcPct val="0"/>
              </a:spcBef>
            </a:pPr>
            <a:r>
              <a:rPr lang="en-US" altLang="en-US" sz="1100"/>
              <a:t>Pennsylvania Department of Education©</a:t>
            </a:r>
          </a:p>
          <a:p>
            <a:pPr eaLnBrk="1" hangingPunct="1">
              <a:spcBef>
                <a:spcPct val="0"/>
              </a:spcBef>
            </a:pPr>
            <a:endParaRPr lang="en-US" altLang="en-US" sz="1100"/>
          </a:p>
        </p:txBody>
      </p:sp>
      <p:sp>
        <p:nvSpPr>
          <p:cNvPr id="172038"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fld id="{70796910-246E-4CB6-B236-029428CEC275}" type="slidenum">
              <a:rPr lang="en-US" altLang="en-US" smtClean="0"/>
              <a:pPr eaLnBrk="1" hangingPunct="1">
                <a:spcBef>
                  <a:spcPct val="0"/>
                </a:spcBef>
              </a:pPr>
              <a:t>57</a:t>
            </a:fld>
            <a:endParaRPr lang="en-US" alt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Slide Image Placeholder 1"/>
          <p:cNvSpPr>
            <a:spLocks noGrp="1" noRot="1" noChangeAspect="1" noTextEdit="1"/>
          </p:cNvSpPr>
          <p:nvPr>
            <p:ph type="sldImg"/>
          </p:nvPr>
        </p:nvSpPr>
        <p:spPr bwMode="auto">
          <a:xfrm>
            <a:off x="506413" y="685800"/>
            <a:ext cx="5894387" cy="4419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5107"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fontAlgn="base" hangingPunct="1">
              <a:spcBef>
                <a:spcPct val="0"/>
              </a:spcBef>
              <a:spcAft>
                <a:spcPct val="0"/>
              </a:spcAft>
            </a:pPr>
            <a:endParaRPr lang="en-US" altLang="en-US" smtClean="0"/>
          </a:p>
        </p:txBody>
      </p:sp>
      <p:sp>
        <p:nvSpPr>
          <p:cNvPr id="175108"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fld id="{41D3105B-84A6-47BA-AD89-FDB945A5B6F5}" type="slidenum">
              <a:rPr lang="en-US" altLang="en-US" smtClean="0"/>
              <a:pPr eaLnBrk="1" hangingPunct="1">
                <a:spcBef>
                  <a:spcPct val="0"/>
                </a:spcBef>
              </a:pPr>
              <a:t>58</a:t>
            </a:fld>
            <a:endParaRPr lang="en-US" altLang="en-US" smtClean="0"/>
          </a:p>
        </p:txBody>
      </p:sp>
      <p:sp>
        <p:nvSpPr>
          <p:cNvPr id="175109" name="Notes Placeholder 6"/>
          <p:cNvSpPr>
            <a:spLocks noGrp="1"/>
          </p:cNvSpPr>
          <p:nvPr>
            <p:ph type="body" sz="quarter" idx="13"/>
          </p:nvPr>
        </p:nvSpPr>
        <p:spPr bwMode="auto">
          <a:xfrm>
            <a:off x="701040" y="5181601"/>
            <a:ext cx="5608320" cy="765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ea typeface="ＭＳ Ｐゴシック" pitchFamily="34" charset="-128"/>
              </a:rPr>
              <a:t>The Quality Assurance Checklist used for reviewing all other items continues to be purposeful for review of Performance Task items.</a:t>
            </a:r>
          </a:p>
        </p:txBody>
      </p:sp>
      <p:sp>
        <p:nvSpPr>
          <p:cNvPr id="175110"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r>
              <a:rPr lang="en-US" altLang="en-US" smtClean="0"/>
              <a:t>Module #2-Assessment Items and Forms</a:t>
            </a:r>
          </a:p>
          <a:p>
            <a:pPr eaLnBrk="1" hangingPunct="1">
              <a:spcBef>
                <a:spcPct val="0"/>
              </a:spcBef>
            </a:pPr>
            <a:r>
              <a:rPr lang="en-US" altLang="en-US" sz="1100"/>
              <a:t>Pennsylvania Department of Education©</a:t>
            </a:r>
          </a:p>
          <a:p>
            <a:pPr eaLnBrk="1" hangingPunct="1">
              <a:spcBef>
                <a:spcPct val="0"/>
              </a:spcBef>
            </a:pPr>
            <a:endParaRPr lang="en-US" altLang="en-US" sz="110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93E03E-415D-4D35-A0C7-1277F44EAD84}" type="slidenum">
              <a:rPr lang="en-US" smtClean="0"/>
              <a:t>59</a:t>
            </a:fld>
            <a:endParaRPr lang="en-US"/>
          </a:p>
        </p:txBody>
      </p:sp>
    </p:spTree>
    <p:extLst>
      <p:ext uri="{BB962C8B-B14F-4D97-AF65-F5344CB8AC3E}">
        <p14:creationId xmlns:p14="http://schemas.microsoft.com/office/powerpoint/2010/main" val="8604020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ea typeface="ＭＳ Ｐゴシック" pitchFamily="34" charset="-128"/>
              </a:rPr>
              <a:t>There are key tasks that should take place both before and after assessment items and tasks are constructed:</a:t>
            </a:r>
          </a:p>
          <a:p>
            <a:pPr eaLnBrk="1" hangingPunct="1">
              <a:spcBef>
                <a:spcPct val="0"/>
              </a:spcBef>
            </a:pPr>
            <a:endParaRPr lang="en-US" altLang="en-US" dirty="0" smtClean="0">
              <a:ea typeface="ＭＳ Ｐゴシック" pitchFamily="34" charset="-128"/>
            </a:endParaRPr>
          </a:p>
          <a:p>
            <a:pPr eaLnBrk="1" hangingPunct="1">
              <a:spcBef>
                <a:spcPct val="0"/>
              </a:spcBef>
            </a:pPr>
            <a:r>
              <a:rPr lang="en-US" altLang="en-US" dirty="0" smtClean="0">
                <a:ea typeface="ＭＳ Ｐゴシック" pitchFamily="34" charset="-128"/>
              </a:rPr>
              <a:t>Before constructing items and tasks, the specification tables and blueprints developed during the Design phase should be studied to ensure that the alignment dimensions of content match (CM) and depth of knowledge (</a:t>
            </a:r>
            <a:r>
              <a:rPr lang="en-US" altLang="en-US" dirty="0" err="1" smtClean="0">
                <a:ea typeface="ＭＳ Ｐゴシック" pitchFamily="34" charset="-128"/>
              </a:rPr>
              <a:t>DoK</a:t>
            </a:r>
            <a:r>
              <a:rPr lang="en-US" altLang="en-US" dirty="0" smtClean="0">
                <a:ea typeface="ＭＳ Ｐゴシック" pitchFamily="34" charset="-128"/>
              </a:rPr>
              <a:t>) are emphasized when building items and tasks. </a:t>
            </a:r>
          </a:p>
          <a:p>
            <a:pPr eaLnBrk="1" hangingPunct="1">
              <a:spcBef>
                <a:spcPct val="0"/>
              </a:spcBef>
            </a:pPr>
            <a:endParaRPr lang="en-US" altLang="en-US" dirty="0" smtClean="0">
              <a:ea typeface="ＭＳ Ｐゴシック" pitchFamily="34" charset="-128"/>
            </a:endParaRPr>
          </a:p>
          <a:p>
            <a:pPr eaLnBrk="1" hangingPunct="1">
              <a:spcBef>
                <a:spcPct val="0"/>
              </a:spcBef>
            </a:pPr>
            <a:r>
              <a:rPr lang="en-US" altLang="en-US" dirty="0" smtClean="0">
                <a:ea typeface="ＭＳ Ｐゴシック" pitchFamily="34" charset="-128"/>
              </a:rPr>
              <a:t>After the items, tasks and forms are built, review the blueprints and specification tables to ensure that Item-Task Sufficiency (ITS) and content pattern (CP) are reflected in the operational test form. The form’s design should match the test specification tables. </a:t>
            </a:r>
            <a:endParaRPr lang="en-US" altLang="en-US" b="1" u="sng" dirty="0" smtClean="0">
              <a:ea typeface="ＭＳ Ｐゴシック" pitchFamily="34" charset="-128"/>
            </a:endParaRPr>
          </a:p>
        </p:txBody>
      </p:sp>
      <p:sp>
        <p:nvSpPr>
          <p:cNvPr id="108548"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fld id="{CAEDC62C-C174-4EB6-95DF-B8700801F20A}" type="slidenum">
              <a:rPr lang="en-US" altLang="en-US" smtClean="0"/>
              <a:pPr eaLnBrk="1" hangingPunct="1">
                <a:spcBef>
                  <a:spcPct val="0"/>
                </a:spcBef>
              </a:pPr>
              <a:t>6</a:t>
            </a:fld>
            <a:endParaRPr lang="en-US" altLang="en-US" smtClean="0"/>
          </a:p>
        </p:txBody>
      </p:sp>
      <p:sp>
        <p:nvSpPr>
          <p:cNvPr id="108549" name="Footer Placeholder 3"/>
          <p:cNvSpPr>
            <a:spLocks noGrp="1"/>
          </p:cNvSpPr>
          <p:nvPr>
            <p:ph type="ftr" sz="quarter" idx="4"/>
          </p:nvPr>
        </p:nvSpPr>
        <p:spPr bwMode="auto">
          <a:xfrm>
            <a:off x="228812" y="8767764"/>
            <a:ext cx="3037840" cy="46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r>
              <a:rPr lang="en-US" altLang="en-US" smtClean="0"/>
              <a:t>Module #2-Assessment Items and Forms</a:t>
            </a:r>
          </a:p>
          <a:p>
            <a:pPr eaLnBrk="1" hangingPunct="1">
              <a:spcBef>
                <a:spcPct val="0"/>
              </a:spcBef>
            </a:pPr>
            <a:r>
              <a:rPr lang="en-US" altLang="en-US" smtClean="0"/>
              <a:t>Pennsylvania Department of Education©</a:t>
            </a: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93E03E-415D-4D35-A0C7-1277F44EAD84}" type="slidenum">
              <a:rPr lang="en-US" smtClean="0"/>
              <a:t>60</a:t>
            </a:fld>
            <a:endParaRPr lang="en-US"/>
          </a:p>
        </p:txBody>
      </p:sp>
    </p:spTree>
    <p:extLst>
      <p:ext uri="{BB962C8B-B14F-4D97-AF65-F5344CB8AC3E}">
        <p14:creationId xmlns:p14="http://schemas.microsoft.com/office/powerpoint/2010/main" val="6970997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a:spcBef>
                <a:spcPct val="0"/>
              </a:spcBef>
            </a:pPr>
            <a:r>
              <a:rPr lang="en-US" altLang="en-US" sz="1100" dirty="0">
                <a:ea typeface="Times New Roman" pitchFamily="18" charset="0"/>
              </a:rPr>
              <a:t>Before looking at each of the specific item types, there are some general guidelines that can be applied to the major item and task types. Item/task quality reduces the likelihood of construct-irrelevant variance being introduced into the score inferences. Persons responsible to write items and tasks should</a:t>
            </a:r>
          </a:p>
          <a:p>
            <a:pPr eaLnBrk="1" hangingPunct="1">
              <a:spcBef>
                <a:spcPct val="0"/>
              </a:spcBef>
            </a:pPr>
            <a:endParaRPr lang="en-US" altLang="en-US" sz="1100" dirty="0">
              <a:ea typeface="ＭＳ Ｐゴシック" pitchFamily="34" charset="-128"/>
            </a:endParaRPr>
          </a:p>
          <a:p>
            <a:pPr eaLnBrk="1" hangingPunct="1">
              <a:spcBef>
                <a:spcPct val="0"/>
              </a:spcBef>
            </a:pPr>
            <a:r>
              <a:rPr lang="en-US" altLang="en-US" sz="1100" dirty="0">
                <a:ea typeface="ＭＳ Ｐゴシック" pitchFamily="34" charset="-128"/>
              </a:rPr>
              <a:t>Focus on both the targeted content standards and their implied depth of knowledge. Items and tasks must match the content standard being assessed as well as matching the level of complexity implied in the content standard.</a:t>
            </a:r>
          </a:p>
          <a:p>
            <a:pPr eaLnBrk="1" hangingPunct="1">
              <a:spcBef>
                <a:spcPct val="0"/>
              </a:spcBef>
            </a:pPr>
            <a:endParaRPr lang="en-US" altLang="en-US" sz="1100" dirty="0">
              <a:ea typeface="ＭＳ Ｐゴシック" pitchFamily="34" charset="-128"/>
            </a:endParaRPr>
          </a:p>
          <a:p>
            <a:pPr eaLnBrk="1" hangingPunct="1">
              <a:spcBef>
                <a:spcPct val="0"/>
              </a:spcBef>
            </a:pPr>
            <a:r>
              <a:rPr lang="en-US" altLang="en-US" sz="1100" dirty="0">
                <a:solidFill>
                  <a:srgbClr val="000000"/>
                </a:solidFill>
                <a:ea typeface="ＭＳ Ｐゴシック" pitchFamily="34" charset="-128"/>
              </a:rPr>
              <a:t>For Selected Response items, develop questions and answer options at the same time. For short constructed response items, develop a range of possible answers options.</a:t>
            </a:r>
          </a:p>
          <a:p>
            <a:pPr eaLnBrk="1" hangingPunct="1">
              <a:spcBef>
                <a:spcPct val="0"/>
              </a:spcBef>
            </a:pPr>
            <a:endParaRPr lang="en-US" altLang="en-US" sz="1100" dirty="0">
              <a:solidFill>
                <a:srgbClr val="000000"/>
              </a:solidFill>
              <a:ea typeface="ＭＳ Ｐゴシック" pitchFamily="34" charset="-128"/>
            </a:endParaRPr>
          </a:p>
          <a:p>
            <a:pPr marL="0" lvl="1">
              <a:spcBef>
                <a:spcPct val="0"/>
              </a:spcBef>
            </a:pPr>
            <a:r>
              <a:rPr lang="en-US" altLang="en-US" sz="1100" dirty="0">
                <a:solidFill>
                  <a:srgbClr val="000000"/>
                </a:solidFill>
                <a:ea typeface="Times New Roman" pitchFamily="18" charset="0"/>
              </a:rPr>
              <a:t>Keep items stems concise. </a:t>
            </a:r>
            <a:r>
              <a:rPr lang="en-US" altLang="en-US" sz="1100" dirty="0">
                <a:ea typeface="Times New Roman" pitchFamily="18" charset="0"/>
              </a:rPr>
              <a:t>Unnecessary syntactical structure increases the item’s readability, which may confound the actual skill/knowledge being measured by the item/task. In laymen’s terms, simply </a:t>
            </a:r>
            <a:r>
              <a:rPr lang="en-US" altLang="en-US" sz="1100" dirty="0">
                <a:solidFill>
                  <a:srgbClr val="000000"/>
                </a:solidFill>
                <a:ea typeface="Times New Roman" pitchFamily="18" charset="0"/>
              </a:rPr>
              <a:t>work to assess student learning of content standards in as few words as possible.</a:t>
            </a:r>
          </a:p>
          <a:p>
            <a:pPr eaLnBrk="1" hangingPunct="1">
              <a:spcBef>
                <a:spcPct val="0"/>
              </a:spcBef>
            </a:pPr>
            <a:endParaRPr lang="en-US" altLang="en-US" sz="1100" dirty="0">
              <a:solidFill>
                <a:srgbClr val="000000"/>
              </a:solidFill>
              <a:ea typeface="ＭＳ Ｐゴシック" pitchFamily="34" charset="-128"/>
            </a:endParaRPr>
          </a:p>
          <a:p>
            <a:pPr eaLnBrk="1" hangingPunct="1">
              <a:spcBef>
                <a:spcPct val="0"/>
              </a:spcBef>
            </a:pPr>
            <a:r>
              <a:rPr lang="en-US" altLang="en-US" sz="1100" dirty="0">
                <a:solidFill>
                  <a:srgbClr val="000000"/>
                </a:solidFill>
                <a:ea typeface="ＭＳ Ｐゴシック" pitchFamily="34" charset="-128"/>
              </a:rPr>
              <a:t>Consider readability levels. Readability is an important aspect of item development, so scenarios and passages used in test items and tasks should have readability levels appropriate to the test-taker.</a:t>
            </a:r>
          </a:p>
          <a:p>
            <a:pPr eaLnBrk="1" hangingPunct="1">
              <a:spcBef>
                <a:spcPct val="0"/>
              </a:spcBef>
            </a:pPr>
            <a:endParaRPr lang="en-US" altLang="en-US" sz="1100" dirty="0">
              <a:solidFill>
                <a:srgbClr val="000000"/>
              </a:solidFill>
              <a:ea typeface="ＭＳ Ｐゴシック" pitchFamily="34" charset="-128"/>
            </a:endParaRPr>
          </a:p>
          <a:p>
            <a:pPr eaLnBrk="1" hangingPunct="1">
              <a:spcBef>
                <a:spcPct val="0"/>
              </a:spcBef>
            </a:pPr>
            <a:r>
              <a:rPr lang="en-US" altLang="en-US" sz="1100" dirty="0">
                <a:solidFill>
                  <a:srgbClr val="000000"/>
                </a:solidFill>
                <a:ea typeface="ＭＳ Ｐゴシック" pitchFamily="34" charset="-128"/>
              </a:rPr>
              <a:t>Know copyright laws. Assessment items abound on the internet and in assessment manuals, but not all are free for use in individual or district level assessments.</a:t>
            </a:r>
          </a:p>
        </p:txBody>
      </p:sp>
      <p:sp>
        <p:nvSpPr>
          <p:cNvPr id="1126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fld id="{3A51B59C-5379-4488-8500-4AE401BDC701}" type="slidenum">
              <a:rPr lang="en-US" altLang="en-US" smtClean="0"/>
              <a:pPr eaLnBrk="1" hangingPunct="1">
                <a:spcBef>
                  <a:spcPct val="0"/>
                </a:spcBef>
              </a:pPr>
              <a:t>7</a:t>
            </a:fld>
            <a:endParaRPr lang="en-US" altLang="en-US" smtClean="0"/>
          </a:p>
        </p:txBody>
      </p:sp>
      <p:sp>
        <p:nvSpPr>
          <p:cNvPr id="112645" name="Rectangle 4"/>
          <p:cNvSpPr>
            <a:spLocks noChangeArrowheads="1"/>
          </p:cNvSpPr>
          <p:nvPr/>
        </p:nvSpPr>
        <p:spPr bwMode="auto">
          <a:xfrm>
            <a:off x="412186" y="8613776"/>
            <a:ext cx="3505200" cy="469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spAutoFit/>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42950" indent="-285750"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r>
              <a:rPr lang="en-US" altLang="en-US"/>
              <a:t>Module #2-Assessment Items and Forms</a:t>
            </a:r>
          </a:p>
          <a:p>
            <a:pPr eaLnBrk="1" hangingPunct="1">
              <a:spcBef>
                <a:spcPct val="0"/>
              </a:spcBef>
            </a:pPr>
            <a:r>
              <a:rPr lang="en-US" altLang="en-US"/>
              <a:t>Pennsylvania Department of Education©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a:lnSpc>
                <a:spcPct val="90000"/>
              </a:lnSpc>
              <a:spcBef>
                <a:spcPct val="0"/>
              </a:spcBef>
            </a:pPr>
            <a:r>
              <a:rPr lang="en-US" altLang="en-US" dirty="0" smtClean="0">
                <a:solidFill>
                  <a:srgbClr val="000000"/>
                </a:solidFill>
                <a:ea typeface="Times New Roman" pitchFamily="18" charset="0"/>
              </a:rPr>
              <a:t>Include as much of the item as possible in the stem. Short responses should be a best practice for both Selected Response and Short Constructed Response items. </a:t>
            </a:r>
          </a:p>
          <a:p>
            <a:pPr marL="0" lvl="1">
              <a:lnSpc>
                <a:spcPct val="90000"/>
              </a:lnSpc>
              <a:spcBef>
                <a:spcPct val="0"/>
              </a:spcBef>
            </a:pPr>
            <a:endParaRPr lang="en-US" altLang="en-US" dirty="0" smtClean="0">
              <a:solidFill>
                <a:srgbClr val="000000"/>
              </a:solidFill>
              <a:ea typeface="Times New Roman" pitchFamily="18" charset="0"/>
            </a:endParaRPr>
          </a:p>
          <a:p>
            <a:pPr marL="0" lvl="1">
              <a:lnSpc>
                <a:spcPct val="90000"/>
              </a:lnSpc>
              <a:spcBef>
                <a:spcPct val="0"/>
              </a:spcBef>
            </a:pPr>
            <a:r>
              <a:rPr lang="en-US" altLang="en-US" dirty="0" smtClean="0">
                <a:solidFill>
                  <a:srgbClr val="000000"/>
                </a:solidFill>
                <a:ea typeface="Times New Roman" pitchFamily="18" charset="0"/>
              </a:rPr>
              <a:t>Note that some Selected Response evidence-based items may have modified the “single” correct answer requirements by providing the test-taker with numerous correct answer options.  This format requires the test-taker to select all possible correct answers among the distribution of distractors (typically more than four options).  For example: </a:t>
            </a:r>
          </a:p>
          <a:p>
            <a:pPr marL="0" lvl="1">
              <a:lnSpc>
                <a:spcPct val="90000"/>
              </a:lnSpc>
              <a:spcBef>
                <a:spcPct val="0"/>
              </a:spcBef>
            </a:pPr>
            <a:endParaRPr lang="en-US" altLang="en-US" dirty="0" smtClean="0">
              <a:solidFill>
                <a:srgbClr val="000000"/>
              </a:solidFill>
              <a:ea typeface="Times New Roman" pitchFamily="18" charset="0"/>
            </a:endParaRPr>
          </a:p>
          <a:p>
            <a:pPr marL="0" lvl="1">
              <a:lnSpc>
                <a:spcPct val="90000"/>
              </a:lnSpc>
              <a:spcBef>
                <a:spcPct val="0"/>
              </a:spcBef>
            </a:pPr>
            <a:r>
              <a:rPr lang="en-US" altLang="en-US" dirty="0" smtClean="0">
                <a:solidFill>
                  <a:srgbClr val="000000"/>
                </a:solidFill>
                <a:ea typeface="Times New Roman" pitchFamily="18" charset="0"/>
              </a:rPr>
              <a:t>Select all of the possible solutions to the function:</a:t>
            </a:r>
          </a:p>
          <a:p>
            <a:pPr marL="1106481" lvl="2" indent="-174708">
              <a:lnSpc>
                <a:spcPct val="90000"/>
              </a:lnSpc>
              <a:spcBef>
                <a:spcPct val="0"/>
              </a:spcBef>
            </a:pPr>
            <a:r>
              <a:rPr lang="pt-BR" altLang="en-US" dirty="0" smtClean="0">
                <a:solidFill>
                  <a:srgbClr val="000000"/>
                </a:solidFill>
                <a:latin typeface="Cambria Math" pitchFamily="18" charset="0"/>
                <a:ea typeface="Times New Roman" pitchFamily="18" charset="0"/>
              </a:rPr>
              <a:t>𝑓(𝑥)≤</a:t>
            </a:r>
            <a:r>
              <a:rPr lang="en-US" altLang="en-US" dirty="0" smtClean="0">
                <a:solidFill>
                  <a:srgbClr val="000000"/>
                </a:solidFill>
                <a:latin typeface="Cambria Math" pitchFamily="18" charset="0"/>
                <a:ea typeface="Times New Roman" pitchFamily="18" charset="0"/>
              </a:rPr>
              <a:t>| 𝑥−6|−3</a:t>
            </a:r>
            <a:endParaRPr lang="en-US" altLang="en-US" dirty="0" smtClean="0">
              <a:solidFill>
                <a:srgbClr val="000000"/>
              </a:solidFill>
              <a:ea typeface="Times New Roman" pitchFamily="18" charset="0"/>
            </a:endParaRPr>
          </a:p>
          <a:p>
            <a:pPr marL="1106481" lvl="2" indent="-174708">
              <a:lnSpc>
                <a:spcPct val="90000"/>
              </a:lnSpc>
              <a:spcBef>
                <a:spcPct val="0"/>
              </a:spcBef>
              <a:buFont typeface="Wingdings" pitchFamily="2" charset="2"/>
              <a:buAutoNum type="arabicPeriod"/>
            </a:pPr>
            <a:r>
              <a:rPr lang="en-US" altLang="en-US" dirty="0" smtClean="0">
                <a:solidFill>
                  <a:srgbClr val="000000"/>
                </a:solidFill>
                <a:ea typeface="Times New Roman" pitchFamily="18" charset="0"/>
              </a:rPr>
              <a:t>6</a:t>
            </a:r>
          </a:p>
          <a:p>
            <a:pPr marL="1106481" lvl="2" indent="-174708">
              <a:lnSpc>
                <a:spcPct val="90000"/>
              </a:lnSpc>
              <a:spcBef>
                <a:spcPct val="0"/>
              </a:spcBef>
              <a:buFont typeface="Wingdings" pitchFamily="2" charset="2"/>
              <a:buAutoNum type="arabicPeriod"/>
            </a:pPr>
            <a:r>
              <a:rPr lang="en-US" altLang="en-US" dirty="0" smtClean="0">
                <a:solidFill>
                  <a:srgbClr val="000000"/>
                </a:solidFill>
                <a:ea typeface="Times New Roman" pitchFamily="18" charset="0"/>
              </a:rPr>
              <a:t>-6 </a:t>
            </a:r>
          </a:p>
          <a:p>
            <a:pPr marL="1106481" lvl="2" indent="-174708">
              <a:lnSpc>
                <a:spcPct val="90000"/>
              </a:lnSpc>
              <a:spcBef>
                <a:spcPct val="0"/>
              </a:spcBef>
              <a:buFont typeface="Wingdings" pitchFamily="2" charset="2"/>
              <a:buAutoNum type="arabicPeriod"/>
            </a:pPr>
            <a:r>
              <a:rPr lang="en-US" altLang="en-US" dirty="0" smtClean="0">
                <a:solidFill>
                  <a:srgbClr val="000000"/>
                </a:solidFill>
                <a:ea typeface="Times New Roman" pitchFamily="18" charset="0"/>
              </a:rPr>
              <a:t>-8</a:t>
            </a:r>
          </a:p>
          <a:p>
            <a:pPr marL="1106481" lvl="2" indent="-174708">
              <a:lnSpc>
                <a:spcPct val="90000"/>
              </a:lnSpc>
              <a:spcBef>
                <a:spcPct val="0"/>
              </a:spcBef>
              <a:buFont typeface="Wingdings" pitchFamily="2" charset="2"/>
              <a:buAutoNum type="arabicPeriod"/>
            </a:pPr>
            <a:r>
              <a:rPr lang="en-US" altLang="en-US" dirty="0" smtClean="0">
                <a:solidFill>
                  <a:srgbClr val="000000"/>
                </a:solidFill>
                <a:ea typeface="Times New Roman" pitchFamily="18" charset="0"/>
              </a:rPr>
              <a:t>-10</a:t>
            </a:r>
          </a:p>
          <a:p>
            <a:pPr eaLnBrk="1" hangingPunct="1">
              <a:lnSpc>
                <a:spcPct val="90000"/>
              </a:lnSpc>
              <a:spcBef>
                <a:spcPct val="0"/>
              </a:spcBef>
            </a:pPr>
            <a:r>
              <a:rPr lang="en-US" altLang="en-US" dirty="0" smtClean="0">
                <a:solidFill>
                  <a:srgbClr val="000000"/>
                </a:solidFill>
                <a:ea typeface="ＭＳ Ｐゴシック" pitchFamily="34" charset="-128"/>
              </a:rPr>
              <a:t>Avoid irrelevant, extraneous, and misleading information. </a:t>
            </a:r>
          </a:p>
          <a:p>
            <a:pPr eaLnBrk="1" hangingPunct="1">
              <a:lnSpc>
                <a:spcPct val="90000"/>
              </a:lnSpc>
              <a:spcBef>
                <a:spcPct val="0"/>
              </a:spcBef>
            </a:pPr>
            <a:endParaRPr lang="en-US" altLang="en-US" dirty="0" smtClean="0">
              <a:solidFill>
                <a:srgbClr val="000000"/>
              </a:solidFill>
              <a:ea typeface="ＭＳ Ｐゴシック" pitchFamily="34" charset="-128"/>
            </a:endParaRPr>
          </a:p>
          <a:p>
            <a:pPr eaLnBrk="1" hangingPunct="1">
              <a:lnSpc>
                <a:spcPct val="90000"/>
              </a:lnSpc>
              <a:spcBef>
                <a:spcPct val="0"/>
              </a:spcBef>
            </a:pPr>
            <a:r>
              <a:rPr lang="en-US" altLang="en-US" dirty="0" smtClean="0">
                <a:ea typeface="ＭＳ Ｐゴシック" pitchFamily="34" charset="-128"/>
              </a:rPr>
              <a:t>Ensure that linguistic demand, sometimes referred to as language load, is developmentally appropriate. Vocabulary and sentence structures that are appropriate to a student’s language skills support both readability and the item’s potential to measure learning of content standards.</a:t>
            </a:r>
          </a:p>
          <a:p>
            <a:pPr eaLnBrk="1" hangingPunct="1">
              <a:lnSpc>
                <a:spcPct val="90000"/>
              </a:lnSpc>
              <a:spcBef>
                <a:spcPct val="0"/>
              </a:spcBef>
            </a:pPr>
            <a:endParaRPr lang="en-US" altLang="en-US" u="sng" dirty="0" smtClean="0">
              <a:ea typeface="ＭＳ Ｐゴシック" pitchFamily="34" charset="-128"/>
            </a:endParaRPr>
          </a:p>
          <a:p>
            <a:pPr eaLnBrk="1" hangingPunct="1">
              <a:lnSpc>
                <a:spcPct val="90000"/>
              </a:lnSpc>
              <a:spcBef>
                <a:spcPct val="0"/>
              </a:spcBef>
            </a:pPr>
            <a:r>
              <a:rPr lang="en-US" altLang="en-US" dirty="0" smtClean="0">
                <a:solidFill>
                  <a:srgbClr val="000000"/>
                </a:solidFill>
                <a:ea typeface="ＭＳ Ｐゴシック" pitchFamily="34" charset="-128"/>
              </a:rPr>
              <a:t>Ensure that images, charts, and graphs are clear and the data can be easily viewed when printed. </a:t>
            </a:r>
            <a:endParaRPr lang="en-US" altLang="en-US" dirty="0" smtClean="0">
              <a:ea typeface="ＭＳ Ｐゴシック" pitchFamily="34" charset="-128"/>
            </a:endParaRPr>
          </a:p>
          <a:p>
            <a:pPr eaLnBrk="1" hangingPunct="1">
              <a:lnSpc>
                <a:spcPct val="90000"/>
              </a:lnSpc>
              <a:spcBef>
                <a:spcPct val="0"/>
              </a:spcBef>
            </a:pPr>
            <a:endParaRPr lang="en-US" altLang="en-US" u="sng" dirty="0" smtClean="0">
              <a:ea typeface="ＭＳ Ｐゴシック" pitchFamily="34" charset="-128"/>
            </a:endParaRPr>
          </a:p>
        </p:txBody>
      </p:sp>
      <p:sp>
        <p:nvSpPr>
          <p:cNvPr id="113668" name="Rectangle 3"/>
          <p:cNvSpPr>
            <a:spLocks noChangeArrowheads="1"/>
          </p:cNvSpPr>
          <p:nvPr/>
        </p:nvSpPr>
        <p:spPr bwMode="auto">
          <a:xfrm>
            <a:off x="412186" y="8613776"/>
            <a:ext cx="3505200" cy="469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spAutoFit/>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42950" indent="-285750"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r>
              <a:rPr lang="en-US" altLang="en-US"/>
              <a:t>Module #2-Assessment Items and Forms</a:t>
            </a:r>
          </a:p>
          <a:p>
            <a:pPr eaLnBrk="1" hangingPunct="1">
              <a:spcBef>
                <a:spcPct val="0"/>
              </a:spcBef>
            </a:pPr>
            <a:r>
              <a:rPr lang="en-US" altLang="en-US"/>
              <a:t>Pennsylvania Department of Education©</a:t>
            </a:r>
          </a:p>
        </p:txBody>
      </p:sp>
      <p:sp>
        <p:nvSpPr>
          <p:cNvPr id="113669" name="Slide Number Placeholder 3"/>
          <p:cNvSpPr>
            <a:spLocks noGrp="1"/>
          </p:cNvSpPr>
          <p:nvPr>
            <p:ph type="sldNum" sz="quarter" idx="5"/>
          </p:nvPr>
        </p:nvSpPr>
        <p:spPr bwMode="auto">
          <a:xfrm>
            <a:off x="3972560" y="8613775"/>
            <a:ext cx="3037840" cy="4651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r>
              <a:rPr lang="en-US" altLang="en-US" smtClean="0"/>
              <a:t>14</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ea typeface="ＭＳ Ｐゴシック" pitchFamily="34" charset="-128"/>
              </a:rPr>
              <a:t>For persons responsible to build item banks for summative assessments, item tagging can be a proactive practice toward replacing items accurately within the assessment’s design blueprints and specification tables. Unique identifiers help to place items correctly in the design framework.</a:t>
            </a:r>
          </a:p>
          <a:p>
            <a:pPr eaLnBrk="1" hangingPunct="1">
              <a:spcBef>
                <a:spcPct val="0"/>
              </a:spcBef>
            </a:pPr>
            <a:endParaRPr lang="en-US" altLang="en-US" smtClean="0">
              <a:ea typeface="ＭＳ Ｐゴシック" pitchFamily="34" charset="-128"/>
            </a:endParaRPr>
          </a:p>
          <a:p>
            <a:pPr eaLnBrk="1" hangingPunct="1">
              <a:spcBef>
                <a:spcPct val="0"/>
              </a:spcBef>
            </a:pPr>
            <a:r>
              <a:rPr lang="en-US" altLang="en-US" smtClean="0">
                <a:ea typeface="ＭＳ Ｐゴシック" pitchFamily="34" charset="-128"/>
              </a:rPr>
              <a:t>Unique identifiers include </a:t>
            </a:r>
          </a:p>
          <a:p>
            <a:pPr eaLnBrk="1" hangingPunct="1">
              <a:spcBef>
                <a:spcPct val="0"/>
              </a:spcBef>
            </a:pPr>
            <a:endParaRPr lang="en-US" altLang="en-US" smtClean="0">
              <a:ea typeface="ＭＳ Ｐゴシック" pitchFamily="34" charset="-128"/>
            </a:endParaRPr>
          </a:p>
          <a:p>
            <a:pPr marL="744125" lvl="2" indent="-186032">
              <a:buClr>
                <a:schemeClr val="accent1"/>
              </a:buClr>
              <a:buFontTx/>
              <a:buChar char="•"/>
            </a:pPr>
            <a:r>
              <a:rPr lang="en-US" altLang="en-US" smtClean="0">
                <a:ea typeface="Times New Roman" pitchFamily="18" charset="0"/>
              </a:rPr>
              <a:t>Item number,</a:t>
            </a:r>
          </a:p>
          <a:p>
            <a:pPr marL="744125" lvl="2" indent="-186032">
              <a:buClr>
                <a:schemeClr val="accent1"/>
              </a:buClr>
              <a:buFontTx/>
              <a:buChar char="•"/>
            </a:pPr>
            <a:r>
              <a:rPr lang="en-US" altLang="en-US" smtClean="0">
                <a:ea typeface="Times New Roman" pitchFamily="18" charset="0"/>
              </a:rPr>
              <a:t>Course/content area,</a:t>
            </a:r>
          </a:p>
          <a:p>
            <a:pPr marL="744125" lvl="2" indent="-186032">
              <a:buClr>
                <a:schemeClr val="accent1"/>
              </a:buClr>
              <a:buFontTx/>
              <a:buChar char="•"/>
            </a:pPr>
            <a:r>
              <a:rPr lang="en-US" altLang="en-US" smtClean="0">
                <a:ea typeface="Times New Roman" pitchFamily="18" charset="0"/>
              </a:rPr>
              <a:t>Grade level,</a:t>
            </a:r>
          </a:p>
          <a:p>
            <a:pPr marL="744125" lvl="2" indent="-186032">
              <a:buClr>
                <a:schemeClr val="accent1"/>
              </a:buClr>
              <a:buFontTx/>
              <a:buChar char="•"/>
            </a:pPr>
            <a:r>
              <a:rPr lang="en-US" altLang="en-US" smtClean="0">
                <a:ea typeface="Times New Roman" pitchFamily="18" charset="0"/>
              </a:rPr>
              <a:t>Test type,</a:t>
            </a:r>
          </a:p>
          <a:p>
            <a:pPr marL="744125" lvl="2" indent="-186032">
              <a:buClr>
                <a:schemeClr val="accent1"/>
              </a:buClr>
              <a:buFontTx/>
              <a:buChar char="•"/>
            </a:pPr>
            <a:r>
              <a:rPr lang="en-US" altLang="en-US" smtClean="0">
                <a:ea typeface="Times New Roman" pitchFamily="18" charset="0"/>
              </a:rPr>
              <a:t>Item type,</a:t>
            </a:r>
          </a:p>
          <a:p>
            <a:pPr marL="744125" lvl="2" indent="-186032">
              <a:buClr>
                <a:schemeClr val="accent1"/>
              </a:buClr>
              <a:buFontTx/>
              <a:buChar char="•"/>
            </a:pPr>
            <a:r>
              <a:rPr lang="en-US" altLang="en-US" smtClean="0">
                <a:ea typeface="Times New Roman" pitchFamily="18" charset="0"/>
              </a:rPr>
              <a:t>Cognitive level, and</a:t>
            </a:r>
          </a:p>
          <a:p>
            <a:pPr marL="744125" lvl="2" indent="-186032">
              <a:buClr>
                <a:schemeClr val="accent1"/>
              </a:buClr>
              <a:buFontTx/>
              <a:buChar char="•"/>
            </a:pPr>
            <a:r>
              <a:rPr lang="en-US" altLang="en-US" smtClean="0">
                <a:ea typeface="Times New Roman" pitchFamily="18" charset="0"/>
              </a:rPr>
              <a:t>Content standard identification number.</a:t>
            </a:r>
          </a:p>
          <a:p>
            <a:pPr eaLnBrk="1" hangingPunct="1">
              <a:spcBef>
                <a:spcPct val="0"/>
              </a:spcBef>
            </a:pPr>
            <a:endParaRPr lang="en-US" altLang="en-US" smtClean="0">
              <a:ea typeface="ＭＳ Ｐゴシック" pitchFamily="34" charset="-128"/>
            </a:endParaRPr>
          </a:p>
          <a:p>
            <a:pPr eaLnBrk="1" hangingPunct="1">
              <a:spcBef>
                <a:spcPct val="0"/>
              </a:spcBef>
            </a:pPr>
            <a:endParaRPr lang="en-US" altLang="en-US" smtClean="0">
              <a:ea typeface="ＭＳ Ｐゴシック" pitchFamily="34" charset="-128"/>
            </a:endParaRPr>
          </a:p>
          <a:p>
            <a:pPr eaLnBrk="1" hangingPunct="1">
              <a:spcBef>
                <a:spcPct val="0"/>
              </a:spcBef>
            </a:pPr>
            <a:endParaRPr lang="en-US" altLang="en-US" b="1" u="sng" smtClean="0">
              <a:ea typeface="ＭＳ Ｐゴシック" pitchFamily="34" charset="-128"/>
            </a:endParaRPr>
          </a:p>
        </p:txBody>
      </p:sp>
      <p:sp>
        <p:nvSpPr>
          <p:cNvPr id="114692"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fontAlgn="base" hangingPunct="1">
              <a:spcBef>
                <a:spcPct val="0"/>
              </a:spcBef>
              <a:spcAft>
                <a:spcPct val="0"/>
              </a:spcAft>
            </a:pPr>
            <a:endParaRPr lang="en-US" altLang="en-US" smtClean="0"/>
          </a:p>
        </p:txBody>
      </p:sp>
      <p:sp>
        <p:nvSpPr>
          <p:cNvPr id="114693"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r>
              <a:rPr lang="en-US" altLang="en-US" smtClean="0"/>
              <a:t>Module #2-Assessment Items and Forms</a:t>
            </a:r>
          </a:p>
          <a:p>
            <a:pPr eaLnBrk="1" hangingPunct="1">
              <a:spcBef>
                <a:spcPct val="0"/>
              </a:spcBef>
            </a:pPr>
            <a:r>
              <a:rPr lang="en-US" altLang="en-US" sz="1100"/>
              <a:t>Pennsylvania Department of Education©</a:t>
            </a:r>
          </a:p>
          <a:p>
            <a:pPr eaLnBrk="1" hangingPunct="1">
              <a:spcBef>
                <a:spcPct val="0"/>
              </a:spcBef>
            </a:pPr>
            <a:endParaRPr lang="en-US" altLang="en-US" sz="1100"/>
          </a:p>
        </p:txBody>
      </p:sp>
      <p:sp>
        <p:nvSpPr>
          <p:cNvPr id="114694"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cs typeface="Times New Roman" pitchFamily="18" charset="0"/>
              </a:defRPr>
            </a:lvl1pPr>
            <a:lvl2pPr marL="757066" indent="-291179"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2pPr>
            <a:lvl3pPr marL="1164717"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3pPr>
            <a:lvl4pPr marL="1630604"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4pPr>
            <a:lvl5pPr marL="2096491" indent="-232943" eaLnBrk="0" hangingPunct="0">
              <a:spcBef>
                <a:spcPct val="30000"/>
              </a:spcBef>
              <a:defRPr sz="1200">
                <a:solidFill>
                  <a:schemeClr val="tx1"/>
                </a:solidFill>
                <a:latin typeface="Times New Roman" pitchFamily="18" charset="0"/>
                <a:ea typeface="Times New Roman" pitchFamily="18" charset="0"/>
                <a:cs typeface="Times New Roman" pitchFamily="18" charset="0"/>
              </a:defRPr>
            </a:lvl5pPr>
            <a:lvl6pPr marL="2562377"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6pPr>
            <a:lvl7pPr marL="3028264"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7pPr>
            <a:lvl8pPr marL="3494151"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8pPr>
            <a:lvl9pPr marL="3960038" indent="-232943" eaLnBrk="0" fontAlgn="base" hangingPunct="0">
              <a:spcBef>
                <a:spcPct val="30000"/>
              </a:spcBef>
              <a:spcAft>
                <a:spcPct val="0"/>
              </a:spcAft>
              <a:defRPr sz="1200">
                <a:solidFill>
                  <a:schemeClr val="tx1"/>
                </a:solidFill>
                <a:latin typeface="Times New Roman" pitchFamily="18" charset="0"/>
                <a:ea typeface="Times New Roman" pitchFamily="18" charset="0"/>
                <a:cs typeface="Times New Roman" pitchFamily="18" charset="0"/>
              </a:defRPr>
            </a:lvl9pPr>
          </a:lstStyle>
          <a:p>
            <a:pPr eaLnBrk="1" hangingPunct="1">
              <a:spcBef>
                <a:spcPct val="0"/>
              </a:spcBef>
            </a:pPr>
            <a:fld id="{284425F8-4B6E-4148-AF81-EB3E5F3BBEA1}" type="slidenum">
              <a:rPr lang="en-US" altLang="en-US" smtClean="0"/>
              <a:pPr eaLnBrk="1" hangingPunct="1">
                <a:spcBef>
                  <a:spcPct val="0"/>
                </a:spcBef>
              </a:pPr>
              <a:t>9</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24E0B3-8328-4B51-946D-6D9CF77CDA06}" type="datetime1">
              <a:rPr lang="en-US" smtClean="0"/>
              <a:t>9/15/2017</a:t>
            </a:fld>
            <a:endParaRPr lang="en-US"/>
          </a:p>
        </p:txBody>
      </p:sp>
      <p:sp>
        <p:nvSpPr>
          <p:cNvPr id="5" name="Footer Placeholder 4"/>
          <p:cNvSpPr>
            <a:spLocks noGrp="1"/>
          </p:cNvSpPr>
          <p:nvPr>
            <p:ph type="ftr" sz="quarter" idx="11"/>
          </p:nvPr>
        </p:nvSpPr>
        <p:spPr/>
        <p:txBody>
          <a:bodyPr/>
          <a:lstStyle/>
          <a:p>
            <a:r>
              <a:rPr lang="en-US" smtClean="0"/>
              <a:t>© Pennsylvania Department of Education</a:t>
            </a:r>
            <a:endParaRPr lang="en-US"/>
          </a:p>
        </p:txBody>
      </p:sp>
      <p:sp>
        <p:nvSpPr>
          <p:cNvPr id="6" name="Slide Number Placeholder 5"/>
          <p:cNvSpPr>
            <a:spLocks noGrp="1"/>
          </p:cNvSpPr>
          <p:nvPr>
            <p:ph type="sldNum" sz="quarter" idx="12"/>
          </p:nvPr>
        </p:nvSpPr>
        <p:spPr/>
        <p:txBody>
          <a:bodyPr/>
          <a:lstStyle/>
          <a:p>
            <a:fld id="{211A9B87-AC98-4E8D-ACB1-594A0D49EE91}" type="slidenum">
              <a:rPr lang="en-US" smtClean="0"/>
              <a:t>‹#›</a:t>
            </a:fld>
            <a:endParaRPr lang="en-US"/>
          </a:p>
        </p:txBody>
      </p:sp>
    </p:spTree>
    <p:extLst>
      <p:ext uri="{BB962C8B-B14F-4D97-AF65-F5344CB8AC3E}">
        <p14:creationId xmlns:p14="http://schemas.microsoft.com/office/powerpoint/2010/main" val="3502190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02250A-1498-4585-8648-C3514839F359}" type="datetime1">
              <a:rPr lang="en-US" smtClean="0"/>
              <a:t>9/15/2017</a:t>
            </a:fld>
            <a:endParaRPr lang="en-US"/>
          </a:p>
        </p:txBody>
      </p:sp>
      <p:sp>
        <p:nvSpPr>
          <p:cNvPr id="5" name="Footer Placeholder 4"/>
          <p:cNvSpPr>
            <a:spLocks noGrp="1"/>
          </p:cNvSpPr>
          <p:nvPr>
            <p:ph type="ftr" sz="quarter" idx="11"/>
          </p:nvPr>
        </p:nvSpPr>
        <p:spPr/>
        <p:txBody>
          <a:bodyPr/>
          <a:lstStyle/>
          <a:p>
            <a:r>
              <a:rPr lang="en-US" smtClean="0"/>
              <a:t>© Pennsylvania Department of Education</a:t>
            </a:r>
            <a:endParaRPr lang="en-US"/>
          </a:p>
        </p:txBody>
      </p:sp>
      <p:sp>
        <p:nvSpPr>
          <p:cNvPr id="6" name="Slide Number Placeholder 5"/>
          <p:cNvSpPr>
            <a:spLocks noGrp="1"/>
          </p:cNvSpPr>
          <p:nvPr>
            <p:ph type="sldNum" sz="quarter" idx="12"/>
          </p:nvPr>
        </p:nvSpPr>
        <p:spPr/>
        <p:txBody>
          <a:bodyPr/>
          <a:lstStyle/>
          <a:p>
            <a:fld id="{211A9B87-AC98-4E8D-ACB1-594A0D49EE91}" type="slidenum">
              <a:rPr lang="en-US" smtClean="0"/>
              <a:t>‹#›</a:t>
            </a:fld>
            <a:endParaRPr lang="en-US"/>
          </a:p>
        </p:txBody>
      </p:sp>
    </p:spTree>
    <p:extLst>
      <p:ext uri="{BB962C8B-B14F-4D97-AF65-F5344CB8AC3E}">
        <p14:creationId xmlns:p14="http://schemas.microsoft.com/office/powerpoint/2010/main" val="659995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D52C93-DD61-41B2-AAEB-FFAF17D1E301}" type="datetime1">
              <a:rPr lang="en-US" smtClean="0"/>
              <a:t>9/15/2017</a:t>
            </a:fld>
            <a:endParaRPr lang="en-US"/>
          </a:p>
        </p:txBody>
      </p:sp>
      <p:sp>
        <p:nvSpPr>
          <p:cNvPr id="5" name="Footer Placeholder 4"/>
          <p:cNvSpPr>
            <a:spLocks noGrp="1"/>
          </p:cNvSpPr>
          <p:nvPr>
            <p:ph type="ftr" sz="quarter" idx="11"/>
          </p:nvPr>
        </p:nvSpPr>
        <p:spPr/>
        <p:txBody>
          <a:bodyPr/>
          <a:lstStyle/>
          <a:p>
            <a:r>
              <a:rPr lang="en-US" smtClean="0"/>
              <a:t>© Pennsylvania Department of Education</a:t>
            </a:r>
            <a:endParaRPr lang="en-US"/>
          </a:p>
        </p:txBody>
      </p:sp>
      <p:sp>
        <p:nvSpPr>
          <p:cNvPr id="6" name="Slide Number Placeholder 5"/>
          <p:cNvSpPr>
            <a:spLocks noGrp="1"/>
          </p:cNvSpPr>
          <p:nvPr>
            <p:ph type="sldNum" sz="quarter" idx="12"/>
          </p:nvPr>
        </p:nvSpPr>
        <p:spPr/>
        <p:txBody>
          <a:bodyPr/>
          <a:lstStyle/>
          <a:p>
            <a:fld id="{211A9B87-AC98-4E8D-ACB1-594A0D49EE91}" type="slidenum">
              <a:rPr lang="en-US" smtClean="0"/>
              <a:t>‹#›</a:t>
            </a:fld>
            <a:endParaRPr lang="en-US"/>
          </a:p>
        </p:txBody>
      </p:sp>
    </p:spTree>
    <p:extLst>
      <p:ext uri="{BB962C8B-B14F-4D97-AF65-F5344CB8AC3E}">
        <p14:creationId xmlns:p14="http://schemas.microsoft.com/office/powerpoint/2010/main" val="2111848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D51DF7-426E-4CE3-894E-163283DCBE94}" type="datetime1">
              <a:rPr lang="en-US" smtClean="0"/>
              <a:t>9/15/2017</a:t>
            </a:fld>
            <a:endParaRPr lang="en-US"/>
          </a:p>
        </p:txBody>
      </p:sp>
      <p:sp>
        <p:nvSpPr>
          <p:cNvPr id="5" name="Footer Placeholder 4"/>
          <p:cNvSpPr>
            <a:spLocks noGrp="1"/>
          </p:cNvSpPr>
          <p:nvPr>
            <p:ph type="ftr" sz="quarter" idx="11"/>
          </p:nvPr>
        </p:nvSpPr>
        <p:spPr/>
        <p:txBody>
          <a:bodyPr/>
          <a:lstStyle/>
          <a:p>
            <a:r>
              <a:rPr lang="en-US" smtClean="0"/>
              <a:t>© Pennsylvania Department of Education</a:t>
            </a:r>
            <a:endParaRPr lang="en-US"/>
          </a:p>
        </p:txBody>
      </p:sp>
      <p:sp>
        <p:nvSpPr>
          <p:cNvPr id="6" name="Slide Number Placeholder 5"/>
          <p:cNvSpPr>
            <a:spLocks noGrp="1"/>
          </p:cNvSpPr>
          <p:nvPr>
            <p:ph type="sldNum" sz="quarter" idx="12"/>
          </p:nvPr>
        </p:nvSpPr>
        <p:spPr/>
        <p:txBody>
          <a:bodyPr/>
          <a:lstStyle/>
          <a:p>
            <a:fld id="{211A9B87-AC98-4E8D-ACB1-594A0D49EE91}" type="slidenum">
              <a:rPr lang="en-US" smtClean="0"/>
              <a:t>‹#›</a:t>
            </a:fld>
            <a:endParaRPr lang="en-US"/>
          </a:p>
        </p:txBody>
      </p:sp>
    </p:spTree>
    <p:extLst>
      <p:ext uri="{BB962C8B-B14F-4D97-AF65-F5344CB8AC3E}">
        <p14:creationId xmlns:p14="http://schemas.microsoft.com/office/powerpoint/2010/main" val="2933566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039EA8-F34E-4A25-BEC6-A5E2668DC1AD}" type="datetime1">
              <a:rPr lang="en-US" smtClean="0"/>
              <a:t>9/15/2017</a:t>
            </a:fld>
            <a:endParaRPr lang="en-US"/>
          </a:p>
        </p:txBody>
      </p:sp>
      <p:sp>
        <p:nvSpPr>
          <p:cNvPr id="5" name="Footer Placeholder 4"/>
          <p:cNvSpPr>
            <a:spLocks noGrp="1"/>
          </p:cNvSpPr>
          <p:nvPr>
            <p:ph type="ftr" sz="quarter" idx="11"/>
          </p:nvPr>
        </p:nvSpPr>
        <p:spPr/>
        <p:txBody>
          <a:bodyPr/>
          <a:lstStyle/>
          <a:p>
            <a:r>
              <a:rPr lang="en-US" smtClean="0"/>
              <a:t>© Pennsylvania Department of Education</a:t>
            </a:r>
            <a:endParaRPr lang="en-US"/>
          </a:p>
        </p:txBody>
      </p:sp>
      <p:sp>
        <p:nvSpPr>
          <p:cNvPr id="6" name="Slide Number Placeholder 5"/>
          <p:cNvSpPr>
            <a:spLocks noGrp="1"/>
          </p:cNvSpPr>
          <p:nvPr>
            <p:ph type="sldNum" sz="quarter" idx="12"/>
          </p:nvPr>
        </p:nvSpPr>
        <p:spPr/>
        <p:txBody>
          <a:bodyPr/>
          <a:lstStyle/>
          <a:p>
            <a:fld id="{211A9B87-AC98-4E8D-ACB1-594A0D49EE91}" type="slidenum">
              <a:rPr lang="en-US" smtClean="0"/>
              <a:t>‹#›</a:t>
            </a:fld>
            <a:endParaRPr lang="en-US"/>
          </a:p>
        </p:txBody>
      </p:sp>
    </p:spTree>
    <p:extLst>
      <p:ext uri="{BB962C8B-B14F-4D97-AF65-F5344CB8AC3E}">
        <p14:creationId xmlns:p14="http://schemas.microsoft.com/office/powerpoint/2010/main" val="3767805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83F018-8A47-4B06-A3D5-02F7A19A59FB}" type="datetime1">
              <a:rPr lang="en-US" smtClean="0"/>
              <a:t>9/15/2017</a:t>
            </a:fld>
            <a:endParaRPr lang="en-US"/>
          </a:p>
        </p:txBody>
      </p:sp>
      <p:sp>
        <p:nvSpPr>
          <p:cNvPr id="6" name="Footer Placeholder 5"/>
          <p:cNvSpPr>
            <a:spLocks noGrp="1"/>
          </p:cNvSpPr>
          <p:nvPr>
            <p:ph type="ftr" sz="quarter" idx="11"/>
          </p:nvPr>
        </p:nvSpPr>
        <p:spPr/>
        <p:txBody>
          <a:bodyPr/>
          <a:lstStyle/>
          <a:p>
            <a:r>
              <a:rPr lang="en-US" smtClean="0"/>
              <a:t>© Pennsylvania Department of Education</a:t>
            </a:r>
            <a:endParaRPr lang="en-US"/>
          </a:p>
        </p:txBody>
      </p:sp>
      <p:sp>
        <p:nvSpPr>
          <p:cNvPr id="7" name="Slide Number Placeholder 6"/>
          <p:cNvSpPr>
            <a:spLocks noGrp="1"/>
          </p:cNvSpPr>
          <p:nvPr>
            <p:ph type="sldNum" sz="quarter" idx="12"/>
          </p:nvPr>
        </p:nvSpPr>
        <p:spPr/>
        <p:txBody>
          <a:bodyPr/>
          <a:lstStyle/>
          <a:p>
            <a:fld id="{211A9B87-AC98-4E8D-ACB1-594A0D49EE91}" type="slidenum">
              <a:rPr lang="en-US" smtClean="0"/>
              <a:t>‹#›</a:t>
            </a:fld>
            <a:endParaRPr lang="en-US"/>
          </a:p>
        </p:txBody>
      </p:sp>
    </p:spTree>
    <p:extLst>
      <p:ext uri="{BB962C8B-B14F-4D97-AF65-F5344CB8AC3E}">
        <p14:creationId xmlns:p14="http://schemas.microsoft.com/office/powerpoint/2010/main" val="2322358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20F44C-1313-434B-958C-CB7228DFBF63}" type="datetime1">
              <a:rPr lang="en-US" smtClean="0"/>
              <a:t>9/15/2017</a:t>
            </a:fld>
            <a:endParaRPr lang="en-US"/>
          </a:p>
        </p:txBody>
      </p:sp>
      <p:sp>
        <p:nvSpPr>
          <p:cNvPr id="8" name="Footer Placeholder 7"/>
          <p:cNvSpPr>
            <a:spLocks noGrp="1"/>
          </p:cNvSpPr>
          <p:nvPr>
            <p:ph type="ftr" sz="quarter" idx="11"/>
          </p:nvPr>
        </p:nvSpPr>
        <p:spPr/>
        <p:txBody>
          <a:bodyPr/>
          <a:lstStyle/>
          <a:p>
            <a:r>
              <a:rPr lang="en-US" smtClean="0"/>
              <a:t>© Pennsylvania Department of Education</a:t>
            </a:r>
            <a:endParaRPr lang="en-US"/>
          </a:p>
        </p:txBody>
      </p:sp>
      <p:sp>
        <p:nvSpPr>
          <p:cNvPr id="9" name="Slide Number Placeholder 8"/>
          <p:cNvSpPr>
            <a:spLocks noGrp="1"/>
          </p:cNvSpPr>
          <p:nvPr>
            <p:ph type="sldNum" sz="quarter" idx="12"/>
          </p:nvPr>
        </p:nvSpPr>
        <p:spPr/>
        <p:txBody>
          <a:bodyPr/>
          <a:lstStyle/>
          <a:p>
            <a:fld id="{211A9B87-AC98-4E8D-ACB1-594A0D49EE91}" type="slidenum">
              <a:rPr lang="en-US" smtClean="0"/>
              <a:t>‹#›</a:t>
            </a:fld>
            <a:endParaRPr lang="en-US"/>
          </a:p>
        </p:txBody>
      </p:sp>
    </p:spTree>
    <p:extLst>
      <p:ext uri="{BB962C8B-B14F-4D97-AF65-F5344CB8AC3E}">
        <p14:creationId xmlns:p14="http://schemas.microsoft.com/office/powerpoint/2010/main" val="2135983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C2EC07-BCB3-4619-A3A3-5F3B7A9DF802}" type="datetime1">
              <a:rPr lang="en-US" smtClean="0"/>
              <a:t>9/15/2017</a:t>
            </a:fld>
            <a:endParaRPr lang="en-US"/>
          </a:p>
        </p:txBody>
      </p:sp>
      <p:sp>
        <p:nvSpPr>
          <p:cNvPr id="4" name="Footer Placeholder 3"/>
          <p:cNvSpPr>
            <a:spLocks noGrp="1"/>
          </p:cNvSpPr>
          <p:nvPr>
            <p:ph type="ftr" sz="quarter" idx="11"/>
          </p:nvPr>
        </p:nvSpPr>
        <p:spPr/>
        <p:txBody>
          <a:bodyPr/>
          <a:lstStyle/>
          <a:p>
            <a:r>
              <a:rPr lang="en-US" smtClean="0"/>
              <a:t>© Pennsylvania Department of Education</a:t>
            </a:r>
            <a:endParaRPr lang="en-US"/>
          </a:p>
        </p:txBody>
      </p:sp>
      <p:sp>
        <p:nvSpPr>
          <p:cNvPr id="5" name="Slide Number Placeholder 4"/>
          <p:cNvSpPr>
            <a:spLocks noGrp="1"/>
          </p:cNvSpPr>
          <p:nvPr>
            <p:ph type="sldNum" sz="quarter" idx="12"/>
          </p:nvPr>
        </p:nvSpPr>
        <p:spPr/>
        <p:txBody>
          <a:bodyPr/>
          <a:lstStyle/>
          <a:p>
            <a:fld id="{211A9B87-AC98-4E8D-ACB1-594A0D49EE91}" type="slidenum">
              <a:rPr lang="en-US" smtClean="0"/>
              <a:t>‹#›</a:t>
            </a:fld>
            <a:endParaRPr lang="en-US"/>
          </a:p>
        </p:txBody>
      </p:sp>
    </p:spTree>
    <p:extLst>
      <p:ext uri="{BB962C8B-B14F-4D97-AF65-F5344CB8AC3E}">
        <p14:creationId xmlns:p14="http://schemas.microsoft.com/office/powerpoint/2010/main" val="3284434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1BFE8C-B23D-4FEB-ABD3-6B6D3BDFF4E1}" type="datetime1">
              <a:rPr lang="en-US" smtClean="0"/>
              <a:t>9/15/2017</a:t>
            </a:fld>
            <a:endParaRPr lang="en-US"/>
          </a:p>
        </p:txBody>
      </p:sp>
      <p:sp>
        <p:nvSpPr>
          <p:cNvPr id="3" name="Footer Placeholder 2"/>
          <p:cNvSpPr>
            <a:spLocks noGrp="1"/>
          </p:cNvSpPr>
          <p:nvPr>
            <p:ph type="ftr" sz="quarter" idx="11"/>
          </p:nvPr>
        </p:nvSpPr>
        <p:spPr/>
        <p:txBody>
          <a:bodyPr/>
          <a:lstStyle/>
          <a:p>
            <a:r>
              <a:rPr lang="en-US" smtClean="0"/>
              <a:t>© Pennsylvania Department of Education</a:t>
            </a:r>
            <a:endParaRPr lang="en-US"/>
          </a:p>
        </p:txBody>
      </p:sp>
      <p:sp>
        <p:nvSpPr>
          <p:cNvPr id="4" name="Slide Number Placeholder 3"/>
          <p:cNvSpPr>
            <a:spLocks noGrp="1"/>
          </p:cNvSpPr>
          <p:nvPr>
            <p:ph type="sldNum" sz="quarter" idx="12"/>
          </p:nvPr>
        </p:nvSpPr>
        <p:spPr/>
        <p:txBody>
          <a:bodyPr/>
          <a:lstStyle/>
          <a:p>
            <a:fld id="{211A9B87-AC98-4E8D-ACB1-594A0D49EE91}" type="slidenum">
              <a:rPr lang="en-US" smtClean="0"/>
              <a:t>‹#›</a:t>
            </a:fld>
            <a:endParaRPr lang="en-US"/>
          </a:p>
        </p:txBody>
      </p:sp>
    </p:spTree>
    <p:extLst>
      <p:ext uri="{BB962C8B-B14F-4D97-AF65-F5344CB8AC3E}">
        <p14:creationId xmlns:p14="http://schemas.microsoft.com/office/powerpoint/2010/main" val="3063809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B2CC0C-6EB4-4544-9F4D-841D76AC0CAC}" type="datetime1">
              <a:rPr lang="en-US" smtClean="0"/>
              <a:t>9/15/2017</a:t>
            </a:fld>
            <a:endParaRPr lang="en-US"/>
          </a:p>
        </p:txBody>
      </p:sp>
      <p:sp>
        <p:nvSpPr>
          <p:cNvPr id="6" name="Footer Placeholder 5"/>
          <p:cNvSpPr>
            <a:spLocks noGrp="1"/>
          </p:cNvSpPr>
          <p:nvPr>
            <p:ph type="ftr" sz="quarter" idx="11"/>
          </p:nvPr>
        </p:nvSpPr>
        <p:spPr/>
        <p:txBody>
          <a:bodyPr/>
          <a:lstStyle/>
          <a:p>
            <a:r>
              <a:rPr lang="en-US" smtClean="0"/>
              <a:t>© Pennsylvania Department of Education</a:t>
            </a:r>
            <a:endParaRPr lang="en-US"/>
          </a:p>
        </p:txBody>
      </p:sp>
      <p:sp>
        <p:nvSpPr>
          <p:cNvPr id="7" name="Slide Number Placeholder 6"/>
          <p:cNvSpPr>
            <a:spLocks noGrp="1"/>
          </p:cNvSpPr>
          <p:nvPr>
            <p:ph type="sldNum" sz="quarter" idx="12"/>
          </p:nvPr>
        </p:nvSpPr>
        <p:spPr/>
        <p:txBody>
          <a:bodyPr/>
          <a:lstStyle/>
          <a:p>
            <a:fld id="{211A9B87-AC98-4E8D-ACB1-594A0D49EE91}" type="slidenum">
              <a:rPr lang="en-US" smtClean="0"/>
              <a:t>‹#›</a:t>
            </a:fld>
            <a:endParaRPr lang="en-US"/>
          </a:p>
        </p:txBody>
      </p:sp>
    </p:spTree>
    <p:extLst>
      <p:ext uri="{BB962C8B-B14F-4D97-AF65-F5344CB8AC3E}">
        <p14:creationId xmlns:p14="http://schemas.microsoft.com/office/powerpoint/2010/main" val="3705903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4C7959-D8E8-4B91-AF6F-37290DA6CE32}" type="datetime1">
              <a:rPr lang="en-US" smtClean="0"/>
              <a:t>9/15/2017</a:t>
            </a:fld>
            <a:endParaRPr lang="en-US"/>
          </a:p>
        </p:txBody>
      </p:sp>
      <p:sp>
        <p:nvSpPr>
          <p:cNvPr id="6" name="Footer Placeholder 5"/>
          <p:cNvSpPr>
            <a:spLocks noGrp="1"/>
          </p:cNvSpPr>
          <p:nvPr>
            <p:ph type="ftr" sz="quarter" idx="11"/>
          </p:nvPr>
        </p:nvSpPr>
        <p:spPr/>
        <p:txBody>
          <a:bodyPr/>
          <a:lstStyle/>
          <a:p>
            <a:r>
              <a:rPr lang="en-US" smtClean="0"/>
              <a:t>© Pennsylvania Department of Education</a:t>
            </a:r>
            <a:endParaRPr lang="en-US"/>
          </a:p>
        </p:txBody>
      </p:sp>
      <p:sp>
        <p:nvSpPr>
          <p:cNvPr id="7" name="Slide Number Placeholder 6"/>
          <p:cNvSpPr>
            <a:spLocks noGrp="1"/>
          </p:cNvSpPr>
          <p:nvPr>
            <p:ph type="sldNum" sz="quarter" idx="12"/>
          </p:nvPr>
        </p:nvSpPr>
        <p:spPr/>
        <p:txBody>
          <a:bodyPr/>
          <a:lstStyle/>
          <a:p>
            <a:fld id="{211A9B87-AC98-4E8D-ACB1-594A0D49EE91}" type="slidenum">
              <a:rPr lang="en-US" smtClean="0"/>
              <a:t>‹#›</a:t>
            </a:fld>
            <a:endParaRPr lang="en-US"/>
          </a:p>
        </p:txBody>
      </p:sp>
    </p:spTree>
    <p:extLst>
      <p:ext uri="{BB962C8B-B14F-4D97-AF65-F5344CB8AC3E}">
        <p14:creationId xmlns:p14="http://schemas.microsoft.com/office/powerpoint/2010/main" val="91499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EE94E8-AA43-4ED6-AF37-1B9248340B7E}" type="datetime1">
              <a:rPr lang="en-US" smtClean="0"/>
              <a:t>9/15/2017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 Pennsylvania Department of Education</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1A9B87-AC98-4E8D-ACB1-594A0D49EE91}" type="slidenum">
              <a:rPr lang="en-US" smtClean="0"/>
              <a:t>‹#›</a:t>
            </a:fld>
            <a:endParaRPr lang="en-US"/>
          </a:p>
        </p:txBody>
      </p:sp>
    </p:spTree>
    <p:extLst>
      <p:ext uri="{BB962C8B-B14F-4D97-AF65-F5344CB8AC3E}">
        <p14:creationId xmlns:p14="http://schemas.microsoft.com/office/powerpoint/2010/main" val="2837013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9.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Assessment Literacy</a:t>
            </a:r>
            <a:endParaRPr lang="en-US" dirty="0"/>
          </a:p>
        </p:txBody>
      </p:sp>
      <p:sp>
        <p:nvSpPr>
          <p:cNvPr id="3" name="Subtitle 2"/>
          <p:cNvSpPr>
            <a:spLocks noGrp="1"/>
          </p:cNvSpPr>
          <p:nvPr>
            <p:ph type="subTitle" idx="1"/>
          </p:nvPr>
        </p:nvSpPr>
        <p:spPr/>
        <p:txBody>
          <a:bodyPr/>
          <a:lstStyle/>
          <a:p>
            <a:r>
              <a:rPr lang="en-US" dirty="0" smtClean="0"/>
              <a:t>Module </a:t>
            </a:r>
            <a:r>
              <a:rPr lang="en-US" dirty="0" smtClean="0"/>
              <a:t>2  BUILD</a:t>
            </a:r>
            <a:endParaRPr lang="en-US" dirty="0"/>
          </a:p>
        </p:txBody>
      </p:sp>
      <p:sp>
        <p:nvSpPr>
          <p:cNvPr id="4" name="Footer Placeholder 3"/>
          <p:cNvSpPr>
            <a:spLocks noGrp="1"/>
          </p:cNvSpPr>
          <p:nvPr>
            <p:ph type="ftr" sz="quarter" idx="11"/>
          </p:nvPr>
        </p:nvSpPr>
        <p:spPr/>
        <p:txBody>
          <a:bodyPr/>
          <a:lstStyle/>
          <a:p>
            <a:r>
              <a:rPr lang="en-US" smtClean="0"/>
              <a:t>© Pennsylvania Department of Education</a:t>
            </a:r>
            <a:endParaRPr lang="en-US"/>
          </a:p>
        </p:txBody>
      </p:sp>
      <p:sp>
        <p:nvSpPr>
          <p:cNvPr id="5" name="Slide Number Placeholder 4"/>
          <p:cNvSpPr>
            <a:spLocks noGrp="1"/>
          </p:cNvSpPr>
          <p:nvPr>
            <p:ph type="sldNum" sz="quarter" idx="12"/>
          </p:nvPr>
        </p:nvSpPr>
        <p:spPr/>
        <p:txBody>
          <a:bodyPr/>
          <a:lstStyle/>
          <a:p>
            <a:fld id="{211A9B87-AC98-4E8D-ACB1-594A0D49EE91}" type="slidenum">
              <a:rPr lang="en-US" smtClean="0"/>
              <a:t>1</a:t>
            </a:fld>
            <a:endParaRPr lang="en-US"/>
          </a:p>
        </p:txBody>
      </p:sp>
    </p:spTree>
    <p:extLst>
      <p:ext uri="{BB962C8B-B14F-4D97-AF65-F5344CB8AC3E}">
        <p14:creationId xmlns:p14="http://schemas.microsoft.com/office/powerpoint/2010/main" val="19599510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p:cNvSpPr>
            <a:spLocks noGrp="1"/>
          </p:cNvSpPr>
          <p:nvPr>
            <p:ph type="sldNum" sz="quarter" idx="4294967295"/>
          </p:nvPr>
        </p:nvSpPr>
        <p:spPr bwMode="auto">
          <a:xfrm>
            <a:off x="8458200" y="6264275"/>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fld id="{7DD00C36-475F-4BE0-8AAF-18F84749E63E}" type="slidenum">
              <a:rPr lang="en-US" altLang="en-US" sz="1100" smtClean="0">
                <a:solidFill>
                  <a:srgbClr val="FFFFFF"/>
                </a:solidFill>
              </a:rPr>
              <a:pPr eaLnBrk="1" hangingPunct="1">
                <a:lnSpc>
                  <a:spcPct val="100000"/>
                </a:lnSpc>
                <a:spcBef>
                  <a:spcPct val="0"/>
                </a:spcBef>
                <a:buClrTx/>
                <a:buSzTx/>
                <a:buFontTx/>
                <a:buNone/>
              </a:pPr>
              <a:t>10</a:t>
            </a:fld>
            <a:endParaRPr lang="en-US" altLang="en-US" sz="1100" smtClean="0">
              <a:solidFill>
                <a:srgbClr val="FFFFFF"/>
              </a:solidFill>
            </a:endParaRPr>
          </a:p>
        </p:txBody>
      </p:sp>
      <p:sp>
        <p:nvSpPr>
          <p:cNvPr id="26627" name="Subtitle 2"/>
          <p:cNvSpPr txBox="1">
            <a:spLocks/>
          </p:cNvSpPr>
          <p:nvPr/>
        </p:nvSpPr>
        <p:spPr bwMode="auto">
          <a:xfrm>
            <a:off x="660400" y="1219200"/>
            <a:ext cx="7797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algn="ctr" eaLnBrk="1" hangingPunct="1">
              <a:lnSpc>
                <a:spcPct val="100000"/>
              </a:lnSpc>
              <a:spcBef>
                <a:spcPct val="20000"/>
              </a:spcBef>
              <a:buClr>
                <a:schemeClr val="accent1"/>
              </a:buClr>
              <a:buFontTx/>
              <a:buNone/>
            </a:pPr>
            <a:r>
              <a:rPr lang="en-US" altLang="en-US" sz="5400" b="1" dirty="0">
                <a:cs typeface="Times New Roman" pitchFamily="18" charset="0"/>
              </a:rPr>
              <a:t>MODULE 2.1.1</a:t>
            </a:r>
          </a:p>
          <a:p>
            <a:pPr algn="ctr" eaLnBrk="1" hangingPunct="1">
              <a:lnSpc>
                <a:spcPct val="100000"/>
              </a:lnSpc>
              <a:spcBef>
                <a:spcPct val="20000"/>
              </a:spcBef>
              <a:buClr>
                <a:schemeClr val="accent1"/>
              </a:buClr>
              <a:buFontTx/>
              <a:buNone/>
            </a:pPr>
            <a:r>
              <a:rPr lang="en-US" altLang="en-US" sz="5400" b="1" dirty="0">
                <a:cs typeface="Times New Roman" pitchFamily="18" charset="0"/>
              </a:rPr>
              <a:t>Selected Response (SR)</a:t>
            </a:r>
          </a:p>
          <a:p>
            <a:pPr algn="ctr" eaLnBrk="1" hangingPunct="1">
              <a:lnSpc>
                <a:spcPct val="100000"/>
              </a:lnSpc>
              <a:spcBef>
                <a:spcPct val="20000"/>
              </a:spcBef>
              <a:buClr>
                <a:schemeClr val="accent1"/>
              </a:buClr>
              <a:buFontTx/>
              <a:buNone/>
            </a:pPr>
            <a:r>
              <a:rPr lang="en-US" altLang="en-US" sz="5400" b="1" dirty="0">
                <a:cs typeface="Times New Roman" pitchFamily="18" charset="0"/>
              </a:rPr>
              <a:t>Stand-Alone Items</a:t>
            </a:r>
          </a:p>
        </p:txBody>
      </p:sp>
      <p:sp>
        <p:nvSpPr>
          <p:cNvPr id="26628"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r>
              <a:rPr lang="en-US" altLang="en-US" sz="1000" smtClean="0">
                <a:solidFill>
                  <a:srgbClr val="69240C"/>
                </a:solidFill>
              </a:rPr>
              <a:t>© Pennsylvania Department of Education</a:t>
            </a:r>
          </a:p>
        </p:txBody>
      </p:sp>
      <p:sp>
        <p:nvSpPr>
          <p:cNvPr id="5" name="Rectangle 4"/>
          <p:cNvSpPr/>
          <p:nvPr/>
        </p:nvSpPr>
        <p:spPr>
          <a:xfrm>
            <a:off x="315383" y="1062568"/>
            <a:ext cx="599017" cy="518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en-US" dirty="0"/>
              <a:t>Handout 2.1.1</a:t>
            </a:r>
          </a:p>
          <a:p>
            <a:pPr algn="ctr">
              <a:defRPr/>
            </a:pPr>
            <a:r>
              <a:rPr lang="en-US" dirty="0"/>
              <a:t>Template 2.1 Item Framework</a:t>
            </a:r>
          </a:p>
        </p:txBody>
      </p:sp>
    </p:spTree>
    <p:extLst>
      <p:ext uri="{BB962C8B-B14F-4D97-AF65-F5344CB8AC3E}">
        <p14:creationId xmlns:p14="http://schemas.microsoft.com/office/powerpoint/2010/main" val="293167473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399" y="228600"/>
            <a:ext cx="8785225" cy="914400"/>
          </a:xfrm>
        </p:spPr>
        <p:txBody>
          <a:bodyPr/>
          <a:lstStyle/>
          <a:p>
            <a:pPr algn="ctr" eaLnBrk="1" fontAlgn="auto" hangingPunct="1">
              <a:spcAft>
                <a:spcPts val="0"/>
              </a:spcAft>
              <a:defRPr/>
            </a:pPr>
            <a:r>
              <a:rPr lang="en-US" sz="3600" b="1" dirty="0" smtClean="0">
                <a:latin typeface="+mn-lt"/>
                <a:ea typeface="+mj-ea"/>
                <a:cs typeface="+mj-cs"/>
              </a:rPr>
              <a:t>SR Stand-Alone Item types</a:t>
            </a:r>
            <a:endParaRPr lang="en-US" sz="3600" b="1" dirty="0">
              <a:latin typeface="+mn-lt"/>
              <a:ea typeface="+mj-ea"/>
              <a:cs typeface="+mj-cs"/>
            </a:endParaRPr>
          </a:p>
        </p:txBody>
      </p:sp>
      <p:sp>
        <p:nvSpPr>
          <p:cNvPr id="27651" name="Content Placeholder 2"/>
          <p:cNvSpPr>
            <a:spLocks noGrp="1"/>
          </p:cNvSpPr>
          <p:nvPr>
            <p:ph idx="1"/>
          </p:nvPr>
        </p:nvSpPr>
        <p:spPr>
          <a:xfrm>
            <a:off x="685800" y="1219200"/>
            <a:ext cx="7772400" cy="5410200"/>
          </a:xfrm>
        </p:spPr>
        <p:txBody>
          <a:bodyPr>
            <a:normAutofit lnSpcReduction="10000"/>
          </a:bodyPr>
          <a:lstStyle/>
          <a:p>
            <a:pPr marL="0" indent="0" eaLnBrk="1" hangingPunct="1"/>
            <a:r>
              <a:rPr lang="en-US" altLang="en-US" sz="2800" dirty="0" smtClean="0">
                <a:ea typeface="ＭＳ Ｐゴシック" pitchFamily="34" charset="-128"/>
              </a:rPr>
              <a:t>Items that provide the test-taker with a question, including associated information, as well as answer options.</a:t>
            </a:r>
          </a:p>
          <a:p>
            <a:pPr marL="0" indent="0" eaLnBrk="1" hangingPunct="1"/>
            <a:r>
              <a:rPr lang="en-US" altLang="en-US" sz="2800" dirty="0" smtClean="0">
                <a:ea typeface="ＭＳ Ｐゴシック" pitchFamily="34" charset="-128"/>
              </a:rPr>
              <a:t>Items that include the following design:</a:t>
            </a:r>
          </a:p>
          <a:p>
            <a:pPr lvl="1" eaLnBrk="1" hangingPunct="1"/>
            <a:r>
              <a:rPr lang="en-US" altLang="en-US" sz="2400" dirty="0" smtClean="0">
                <a:ea typeface="ＭＳ Ｐゴシック" pitchFamily="34" charset="-128"/>
              </a:rPr>
              <a:t>Multiple-choice items</a:t>
            </a:r>
          </a:p>
          <a:p>
            <a:pPr lvl="1" eaLnBrk="1" hangingPunct="1"/>
            <a:r>
              <a:rPr lang="en-US" altLang="en-US" sz="2400" dirty="0" smtClean="0">
                <a:ea typeface="ＭＳ Ｐゴシック" pitchFamily="34" charset="-128"/>
              </a:rPr>
              <a:t>True/False items</a:t>
            </a:r>
          </a:p>
          <a:p>
            <a:pPr lvl="1" eaLnBrk="1" hangingPunct="1"/>
            <a:r>
              <a:rPr lang="en-US" altLang="en-US" sz="2400" dirty="0" smtClean="0">
                <a:ea typeface="ＭＳ Ｐゴシック" pitchFamily="34" charset="-128"/>
              </a:rPr>
              <a:t>Matching items</a:t>
            </a:r>
          </a:p>
          <a:p>
            <a:pPr lvl="1" eaLnBrk="1" hangingPunct="1"/>
            <a:r>
              <a:rPr lang="en-US" altLang="en-US" sz="2400" dirty="0" smtClean="0">
                <a:ea typeface="ＭＳ Ｐゴシック" pitchFamily="34" charset="-128"/>
              </a:rPr>
              <a:t>Fill-in-the-Blank items that use a vocabulary/word bank</a:t>
            </a:r>
          </a:p>
          <a:p>
            <a:pPr lvl="1" eaLnBrk="1" hangingPunct="1">
              <a:buFont typeface="Wingdings" pitchFamily="2" charset="2"/>
              <a:buNone/>
            </a:pPr>
            <a:endParaRPr lang="en-US" altLang="en-US" sz="900" dirty="0" smtClean="0">
              <a:ea typeface="ＭＳ Ｐゴシック" pitchFamily="34" charset="-128"/>
            </a:endParaRPr>
          </a:p>
          <a:p>
            <a:pPr marL="0" indent="0" eaLnBrk="1" hangingPunct="1">
              <a:spcBef>
                <a:spcPct val="0"/>
              </a:spcBef>
            </a:pPr>
            <a:r>
              <a:rPr lang="en-US" altLang="en-US" sz="2800" dirty="0" smtClean="0">
                <a:ea typeface="ＭＳ Ｐゴシック" pitchFamily="34" charset="-128"/>
              </a:rPr>
              <a:t>Limitations </a:t>
            </a:r>
            <a:r>
              <a:rPr lang="en-US" altLang="en-US" sz="2800" dirty="0" smtClean="0">
                <a:ea typeface="ＭＳ Ｐゴシック" pitchFamily="34" charset="-128"/>
              </a:rPr>
              <a:t>include </a:t>
            </a:r>
            <a:r>
              <a:rPr lang="en-US" altLang="en-US" sz="2800" dirty="0" smtClean="0">
                <a:ea typeface="ＭＳ Ｐゴシック" pitchFamily="34" charset="-128"/>
              </a:rPr>
              <a:t>but are not limited to: </a:t>
            </a:r>
          </a:p>
          <a:p>
            <a:pPr marL="1085850" lvl="2" indent="-171450" eaLnBrk="1" hangingPunct="1">
              <a:spcBef>
                <a:spcPct val="0"/>
              </a:spcBef>
            </a:pPr>
            <a:r>
              <a:rPr lang="en-US" altLang="en-US" dirty="0" smtClean="0">
                <a:ea typeface="ＭＳ Ｐゴシック" pitchFamily="34" charset="-128"/>
              </a:rPr>
              <a:t>guessing</a:t>
            </a:r>
          </a:p>
          <a:p>
            <a:pPr marL="1085850" lvl="2" indent="-171450" eaLnBrk="1" hangingPunct="1">
              <a:spcBef>
                <a:spcPct val="0"/>
              </a:spcBef>
            </a:pPr>
            <a:r>
              <a:rPr lang="en-US" altLang="en-US" dirty="0" smtClean="0">
                <a:ea typeface="ＭＳ Ｐゴシック" pitchFamily="34" charset="-128"/>
              </a:rPr>
              <a:t>single answer (except for evidence-based designed)</a:t>
            </a:r>
          </a:p>
          <a:p>
            <a:pPr marL="1085850" lvl="2" indent="-171450" eaLnBrk="1" hangingPunct="1">
              <a:spcBef>
                <a:spcPct val="0"/>
              </a:spcBef>
            </a:pPr>
            <a:r>
              <a:rPr lang="en-US" altLang="en-US" dirty="0" err="1" smtClean="0">
                <a:ea typeface="ＭＳ Ｐゴシック" pitchFamily="34" charset="-128"/>
              </a:rPr>
              <a:t>DoK</a:t>
            </a:r>
            <a:r>
              <a:rPr lang="en-US" altLang="en-US" dirty="0" smtClean="0">
                <a:ea typeface="ＭＳ Ｐゴシック" pitchFamily="34" charset="-128"/>
              </a:rPr>
              <a:t> “ceiling”</a:t>
            </a:r>
          </a:p>
          <a:p>
            <a:pPr marL="1085850" lvl="2" indent="-171450" eaLnBrk="1" hangingPunct="1">
              <a:spcBef>
                <a:spcPct val="0"/>
              </a:spcBef>
            </a:pPr>
            <a:r>
              <a:rPr lang="en-US" altLang="en-US" dirty="0" smtClean="0">
                <a:ea typeface="ＭＳ Ｐゴシック" pitchFamily="34" charset="-128"/>
              </a:rPr>
              <a:t>cueing</a:t>
            </a:r>
          </a:p>
          <a:p>
            <a:pPr marL="0" indent="0" eaLnBrk="1" hangingPunct="1"/>
            <a:endParaRPr lang="en-US" altLang="en-US" sz="2400" dirty="0" smtClean="0">
              <a:ea typeface="ＭＳ Ｐゴシック" pitchFamily="34" charset="-128"/>
            </a:endParaRPr>
          </a:p>
          <a:p>
            <a:pPr marL="0" indent="0" eaLnBrk="1" hangingPunct="1"/>
            <a:endParaRPr lang="en-US" altLang="en-US" sz="2400" dirty="0" smtClean="0">
              <a:ea typeface="ＭＳ Ｐゴシック" pitchFamily="34" charset="-128"/>
            </a:endParaRPr>
          </a:p>
          <a:p>
            <a:pPr lvl="1" eaLnBrk="1" hangingPunct="1">
              <a:buFont typeface="Wingdings" pitchFamily="2" charset="2"/>
              <a:buNone/>
            </a:pPr>
            <a:endParaRPr lang="en-US" altLang="en-US" sz="2000" dirty="0" smtClean="0">
              <a:ea typeface="ＭＳ Ｐゴシック" pitchFamily="34" charset="-128"/>
            </a:endParaRPr>
          </a:p>
        </p:txBody>
      </p:sp>
      <p:sp>
        <p:nvSpPr>
          <p:cNvPr id="27652" name="Slide Number Placeholder 3"/>
          <p:cNvSpPr txBox="1">
            <a:spLocks/>
          </p:cNvSpPr>
          <p:nvPr/>
        </p:nvSpPr>
        <p:spPr bwMode="auto">
          <a:xfrm>
            <a:off x="8458200" y="6264275"/>
            <a:ext cx="4794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algn="ctr" eaLnBrk="1" hangingPunct="1">
              <a:lnSpc>
                <a:spcPct val="100000"/>
              </a:lnSpc>
              <a:spcBef>
                <a:spcPct val="0"/>
              </a:spcBef>
              <a:buClrTx/>
              <a:buSzTx/>
              <a:buFontTx/>
              <a:buNone/>
            </a:pPr>
            <a:fld id="{258CF6DE-F2FD-442B-B35C-FFCE54B2782F}" type="slidenum">
              <a:rPr lang="en-US" altLang="en-US" sz="1100" b="1">
                <a:solidFill>
                  <a:srgbClr val="FFFFFF"/>
                </a:solidFill>
              </a:rPr>
              <a:pPr algn="ctr" eaLnBrk="1" hangingPunct="1">
                <a:lnSpc>
                  <a:spcPct val="100000"/>
                </a:lnSpc>
                <a:spcBef>
                  <a:spcPct val="0"/>
                </a:spcBef>
                <a:buClrTx/>
                <a:buSzTx/>
                <a:buFontTx/>
                <a:buNone/>
              </a:pPr>
              <a:t>11</a:t>
            </a:fld>
            <a:endParaRPr lang="en-US" altLang="en-US" sz="1100" b="1">
              <a:solidFill>
                <a:srgbClr val="FFFFFF"/>
              </a:solidFill>
            </a:endParaRPr>
          </a:p>
        </p:txBody>
      </p:sp>
      <p:sp>
        <p:nvSpPr>
          <p:cNvPr id="27653"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r>
              <a:rPr lang="en-US" altLang="en-US" sz="1000" smtClean="0">
                <a:solidFill>
                  <a:srgbClr val="69240C"/>
                </a:solidFill>
              </a:rPr>
              <a:t>© Pennsylvania Department of Education</a:t>
            </a:r>
          </a:p>
        </p:txBody>
      </p:sp>
      <p:sp>
        <p:nvSpPr>
          <p:cNvPr id="3" name="Slide Number Placeholder 2"/>
          <p:cNvSpPr>
            <a:spLocks noGrp="1"/>
          </p:cNvSpPr>
          <p:nvPr>
            <p:ph type="sldNum" sz="quarter" idx="12"/>
          </p:nvPr>
        </p:nvSpPr>
        <p:spPr/>
        <p:txBody>
          <a:bodyPr/>
          <a:lstStyle/>
          <a:p>
            <a:fld id="{211A9B87-AC98-4E8D-ACB1-594A0D49EE91}" type="slidenum">
              <a:rPr lang="en-US" smtClean="0"/>
              <a:t>11</a:t>
            </a:fld>
            <a:endParaRPr lang="en-US"/>
          </a:p>
        </p:txBody>
      </p:sp>
    </p:spTree>
    <p:extLst>
      <p:ext uri="{BB962C8B-B14F-4D97-AF65-F5344CB8AC3E}">
        <p14:creationId xmlns:p14="http://schemas.microsoft.com/office/powerpoint/2010/main" val="14633386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1"/>
          </p:nvPr>
        </p:nvSpPr>
        <p:spPr>
          <a:xfrm>
            <a:off x="228600" y="1752600"/>
            <a:ext cx="8709025" cy="4908550"/>
          </a:xfrm>
        </p:spPr>
        <p:txBody>
          <a:bodyPr/>
          <a:lstStyle/>
          <a:p>
            <a:pPr marL="0" indent="0" algn="ctr" eaLnBrk="1" hangingPunct="1">
              <a:lnSpc>
                <a:spcPct val="120000"/>
              </a:lnSpc>
              <a:buFont typeface="Wingdings" pitchFamily="2" charset="2"/>
              <a:buNone/>
              <a:defRPr/>
            </a:pPr>
            <a:r>
              <a:rPr lang="en-US" altLang="en-US" sz="2800" u="sng" dirty="0" smtClean="0">
                <a:solidFill>
                  <a:srgbClr val="000000"/>
                </a:solidFill>
                <a:ea typeface="+mn-ea"/>
                <a:cs typeface="Times New Roman" pitchFamily="18" charset="0"/>
              </a:rPr>
              <a:t>Writing Selected Response Stand-Alone Items</a:t>
            </a:r>
          </a:p>
          <a:p>
            <a:pPr marL="393700" indent="-393700" eaLnBrk="1" hangingPunct="1">
              <a:lnSpc>
                <a:spcPct val="120000"/>
              </a:lnSpc>
              <a:buFont typeface="Wingdings" pitchFamily="2" charset="2"/>
              <a:buNone/>
              <a:defRPr/>
            </a:pPr>
            <a:r>
              <a:rPr lang="en-US" altLang="en-US" sz="2800" dirty="0" smtClean="0">
                <a:solidFill>
                  <a:srgbClr val="000000"/>
                </a:solidFill>
                <a:ea typeface="+mn-ea"/>
                <a:cs typeface="Times New Roman" pitchFamily="18" charset="0"/>
              </a:rPr>
              <a:t>1. Use three answer options for grades K-2 and four or more options for grades 3-12.</a:t>
            </a:r>
          </a:p>
          <a:p>
            <a:pPr marL="393700" indent="-393700" eaLnBrk="1" hangingPunct="1">
              <a:lnSpc>
                <a:spcPct val="120000"/>
              </a:lnSpc>
              <a:buFont typeface="Wingdings" pitchFamily="2" charset="2"/>
              <a:buNone/>
              <a:defRPr/>
            </a:pPr>
            <a:r>
              <a:rPr lang="en-US" altLang="en-US" sz="2800" dirty="0" smtClean="0">
                <a:solidFill>
                  <a:srgbClr val="000000"/>
                </a:solidFill>
                <a:ea typeface="+mn-ea"/>
                <a:cs typeface="Times New Roman" pitchFamily="18" charset="0"/>
              </a:rPr>
              <a:t>2. Keep options similar in length, sentence structure, and complexity of thought.</a:t>
            </a:r>
          </a:p>
          <a:p>
            <a:pPr marL="393700" indent="-393700" eaLnBrk="1" hangingPunct="1">
              <a:lnSpc>
                <a:spcPct val="120000"/>
              </a:lnSpc>
              <a:buFont typeface="Wingdings" pitchFamily="2" charset="2"/>
              <a:buNone/>
              <a:defRPr/>
            </a:pPr>
            <a:r>
              <a:rPr lang="en-US" altLang="en-US" sz="2800" dirty="0" smtClean="0">
                <a:solidFill>
                  <a:srgbClr val="000000"/>
                </a:solidFill>
                <a:ea typeface="+mn-ea"/>
                <a:cs typeface="Times New Roman" pitchFamily="18" charset="0"/>
              </a:rPr>
              <a:t>3. Ensure that all options are grammatically consistent with the stem.</a:t>
            </a:r>
            <a:endParaRPr lang="en-US" altLang="en-US" sz="2800" dirty="0" smtClean="0">
              <a:ea typeface="+mn-ea"/>
              <a:cs typeface="Times New Roman" pitchFamily="18" charset="0"/>
            </a:endParaRPr>
          </a:p>
          <a:p>
            <a:pPr marL="0" indent="0" eaLnBrk="1" hangingPunct="1">
              <a:lnSpc>
                <a:spcPct val="120000"/>
              </a:lnSpc>
              <a:buFont typeface="Wingdings" pitchFamily="2" charset="2"/>
              <a:buNone/>
              <a:defRPr/>
            </a:pPr>
            <a:endParaRPr lang="en-US" altLang="en-US" sz="2800" dirty="0" smtClean="0">
              <a:ea typeface="+mn-ea"/>
              <a:cs typeface="Times New Roman" pitchFamily="18" charset="0"/>
            </a:endParaRPr>
          </a:p>
        </p:txBody>
      </p:sp>
      <p:sp>
        <p:nvSpPr>
          <p:cNvPr id="6" name="Title 1"/>
          <p:cNvSpPr>
            <a:spLocks noGrp="1"/>
          </p:cNvSpPr>
          <p:nvPr>
            <p:ph type="title"/>
          </p:nvPr>
        </p:nvSpPr>
        <p:spPr>
          <a:xfrm>
            <a:off x="0" y="288925"/>
            <a:ext cx="9144000" cy="1082675"/>
          </a:xfrm>
        </p:spPr>
        <p:txBody>
          <a:bodyPr/>
          <a:lstStyle/>
          <a:p>
            <a:pPr algn="ctr" eaLnBrk="1" fontAlgn="auto" hangingPunct="1">
              <a:spcAft>
                <a:spcPts val="0"/>
              </a:spcAft>
              <a:defRPr/>
            </a:pPr>
            <a:r>
              <a:rPr lang="en-US" sz="3600" b="1" dirty="0">
                <a:latin typeface="+mn-lt"/>
                <a:ea typeface="+mj-ea"/>
                <a:cs typeface="+mj-cs"/>
              </a:rPr>
              <a:t>SR Stand-Alone </a:t>
            </a:r>
            <a:r>
              <a:rPr lang="en-US" sz="3600" b="1" dirty="0" smtClean="0">
                <a:solidFill>
                  <a:schemeClr val="tx1"/>
                </a:solidFill>
                <a:latin typeface="+mn-lt"/>
                <a:ea typeface="+mj-ea"/>
                <a:cs typeface="Times New Roman" panose="02020603050405020304" pitchFamily="18" charset="0"/>
              </a:rPr>
              <a:t>General Guidelines</a:t>
            </a:r>
            <a:endParaRPr lang="en-US" sz="3600" b="1" dirty="0">
              <a:solidFill>
                <a:schemeClr val="tx1"/>
              </a:solidFill>
              <a:latin typeface="+mn-lt"/>
              <a:ea typeface="+mj-ea"/>
              <a:cs typeface="Times New Roman" panose="02020603050405020304" pitchFamily="18" charset="0"/>
            </a:endParaRPr>
          </a:p>
        </p:txBody>
      </p:sp>
      <p:sp>
        <p:nvSpPr>
          <p:cNvPr id="28676" name="Slide Number Placeholder 3"/>
          <p:cNvSpPr txBox="1">
            <a:spLocks/>
          </p:cNvSpPr>
          <p:nvPr/>
        </p:nvSpPr>
        <p:spPr bwMode="auto">
          <a:xfrm>
            <a:off x="8458200" y="6264275"/>
            <a:ext cx="4794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algn="ctr" eaLnBrk="1" hangingPunct="1">
              <a:lnSpc>
                <a:spcPct val="100000"/>
              </a:lnSpc>
              <a:spcBef>
                <a:spcPct val="0"/>
              </a:spcBef>
              <a:buClrTx/>
              <a:buSzTx/>
              <a:buFontTx/>
              <a:buNone/>
            </a:pPr>
            <a:fld id="{1B39ADC5-E13B-43D9-9A6A-6931F5B6CD19}" type="slidenum">
              <a:rPr lang="en-US" altLang="en-US" sz="1100" b="1">
                <a:solidFill>
                  <a:srgbClr val="FFFFFF"/>
                </a:solidFill>
              </a:rPr>
              <a:pPr algn="ctr" eaLnBrk="1" hangingPunct="1">
                <a:lnSpc>
                  <a:spcPct val="100000"/>
                </a:lnSpc>
                <a:spcBef>
                  <a:spcPct val="0"/>
                </a:spcBef>
                <a:buClrTx/>
                <a:buSzTx/>
                <a:buFontTx/>
                <a:buNone/>
              </a:pPr>
              <a:t>12</a:t>
            </a:fld>
            <a:endParaRPr lang="en-US" altLang="en-US" sz="1100" b="1">
              <a:solidFill>
                <a:srgbClr val="FFFFFF"/>
              </a:solidFill>
            </a:endParaRPr>
          </a:p>
        </p:txBody>
      </p:sp>
      <p:sp>
        <p:nvSpPr>
          <p:cNvPr id="28677"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r>
              <a:rPr lang="en-US" altLang="en-US" sz="1000" smtClean="0">
                <a:solidFill>
                  <a:srgbClr val="69240C"/>
                </a:solidFill>
              </a:rPr>
              <a:t>© Pennsylvania Department of Education</a:t>
            </a:r>
          </a:p>
        </p:txBody>
      </p:sp>
      <p:sp>
        <p:nvSpPr>
          <p:cNvPr id="2" name="Slide Number Placeholder 1"/>
          <p:cNvSpPr>
            <a:spLocks noGrp="1"/>
          </p:cNvSpPr>
          <p:nvPr>
            <p:ph type="sldNum" sz="quarter" idx="12"/>
          </p:nvPr>
        </p:nvSpPr>
        <p:spPr/>
        <p:txBody>
          <a:bodyPr/>
          <a:lstStyle/>
          <a:p>
            <a:fld id="{211A9B87-AC98-4E8D-ACB1-594A0D49EE91}" type="slidenum">
              <a:rPr lang="en-US" smtClean="0"/>
              <a:t>12</a:t>
            </a:fld>
            <a:endParaRPr lang="en-US"/>
          </a:p>
        </p:txBody>
      </p:sp>
    </p:spTree>
    <p:extLst>
      <p:ext uri="{BB962C8B-B14F-4D97-AF65-F5344CB8AC3E}">
        <p14:creationId xmlns:p14="http://schemas.microsoft.com/office/powerpoint/2010/main" val="31289389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3"/>
          <p:cNvSpPr>
            <a:spLocks noGrp="1"/>
          </p:cNvSpPr>
          <p:nvPr>
            <p:ph type="sldNum" sz="quarter" idx="4294967295"/>
          </p:nvPr>
        </p:nvSpPr>
        <p:spPr bwMode="auto">
          <a:xfrm>
            <a:off x="8458200" y="6248400"/>
            <a:ext cx="512763"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fld id="{C8C688F0-9FF7-4B7D-846F-2C4DDC2CFB06}" type="slidenum">
              <a:rPr lang="en-US" altLang="en-US" sz="1100" smtClean="0">
                <a:solidFill>
                  <a:srgbClr val="FFFFFF"/>
                </a:solidFill>
              </a:rPr>
              <a:pPr eaLnBrk="1" hangingPunct="1">
                <a:lnSpc>
                  <a:spcPct val="100000"/>
                </a:lnSpc>
                <a:spcBef>
                  <a:spcPct val="0"/>
                </a:spcBef>
                <a:buClrTx/>
                <a:buSzTx/>
                <a:buFontTx/>
                <a:buNone/>
              </a:pPr>
              <a:t>13</a:t>
            </a:fld>
            <a:endParaRPr lang="en-US" altLang="en-US" sz="1100" smtClean="0">
              <a:solidFill>
                <a:srgbClr val="FFFFFF"/>
              </a:solidFill>
            </a:endParaRPr>
          </a:p>
        </p:txBody>
      </p:sp>
      <p:sp>
        <p:nvSpPr>
          <p:cNvPr id="29699" name="Content Placeholder 2"/>
          <p:cNvSpPr>
            <a:spLocks noGrp="1"/>
          </p:cNvSpPr>
          <p:nvPr>
            <p:ph idx="1"/>
          </p:nvPr>
        </p:nvSpPr>
        <p:spPr>
          <a:xfrm>
            <a:off x="403225" y="1828800"/>
            <a:ext cx="8588375" cy="4495800"/>
          </a:xfrm>
        </p:spPr>
        <p:txBody>
          <a:bodyPr/>
          <a:lstStyle/>
          <a:p>
            <a:pPr marL="0" indent="0" algn="ctr" eaLnBrk="1" hangingPunct="1">
              <a:lnSpc>
                <a:spcPct val="120000"/>
              </a:lnSpc>
              <a:buFont typeface="Wingdings" pitchFamily="2" charset="2"/>
              <a:buNone/>
            </a:pPr>
            <a:r>
              <a:rPr lang="en-US" altLang="en-US" sz="2800" u="sng" dirty="0" smtClean="0">
                <a:solidFill>
                  <a:srgbClr val="000000"/>
                </a:solidFill>
                <a:ea typeface="ＭＳ Ｐゴシック" pitchFamily="34" charset="-128"/>
                <a:cs typeface="Times New Roman" pitchFamily="18" charset="0"/>
              </a:rPr>
              <a:t>Writing Selected Response Stand-Alone Items</a:t>
            </a:r>
          </a:p>
          <a:p>
            <a:pPr marL="0" indent="0" eaLnBrk="1" hangingPunct="1">
              <a:lnSpc>
                <a:spcPct val="120000"/>
              </a:lnSpc>
              <a:buFont typeface="Wingdings" pitchFamily="2" charset="2"/>
              <a:buNone/>
            </a:pPr>
            <a:r>
              <a:rPr lang="en-US" altLang="en-US" sz="2800" dirty="0" smtClean="0">
                <a:solidFill>
                  <a:srgbClr val="000000"/>
                </a:solidFill>
                <a:ea typeface="ＭＳ Ｐゴシック" pitchFamily="34" charset="-128"/>
                <a:cs typeface="Times New Roman" pitchFamily="18" charset="0"/>
              </a:rPr>
              <a:t>4. Make sure distractors are plausible (realistic).</a:t>
            </a:r>
          </a:p>
          <a:p>
            <a:pPr marL="0" indent="0" eaLnBrk="1" hangingPunct="1">
              <a:lnSpc>
                <a:spcPct val="120000"/>
              </a:lnSpc>
              <a:buFont typeface="Wingdings" pitchFamily="2" charset="2"/>
              <a:buNone/>
            </a:pPr>
            <a:r>
              <a:rPr lang="en-US" altLang="en-US" sz="2800" dirty="0" smtClean="0">
                <a:solidFill>
                  <a:srgbClr val="000000"/>
                </a:solidFill>
                <a:ea typeface="ＭＳ Ｐゴシック" pitchFamily="34" charset="-128"/>
                <a:cs typeface="Times New Roman" pitchFamily="18" charset="0"/>
              </a:rPr>
              <a:t>5. Present options in ascending/descending order when possible.</a:t>
            </a:r>
          </a:p>
          <a:p>
            <a:pPr marL="0" indent="0" eaLnBrk="1" hangingPunct="1">
              <a:lnSpc>
                <a:spcPct val="120000"/>
              </a:lnSpc>
              <a:buFont typeface="Wingdings" pitchFamily="2" charset="2"/>
              <a:buNone/>
            </a:pPr>
            <a:r>
              <a:rPr lang="en-US" altLang="en-US" sz="2800" dirty="0" smtClean="0">
                <a:solidFill>
                  <a:srgbClr val="000000"/>
                </a:solidFill>
                <a:ea typeface="ＭＳ Ｐゴシック" pitchFamily="34" charset="-128"/>
                <a:cs typeface="Times New Roman" pitchFamily="18" charset="0"/>
              </a:rPr>
              <a:t>6. Avoid </a:t>
            </a:r>
            <a:r>
              <a:rPr lang="ja-JP" altLang="en-US" sz="2800" dirty="0" smtClean="0">
                <a:solidFill>
                  <a:srgbClr val="000000"/>
                </a:solidFill>
                <a:ea typeface="ＭＳ Ｐゴシック" pitchFamily="34" charset="-128"/>
                <a:cs typeface="Times New Roman" pitchFamily="18" charset="0"/>
              </a:rPr>
              <a:t>“</a:t>
            </a:r>
            <a:r>
              <a:rPr lang="en-US" altLang="ja-JP" sz="2800" dirty="0" smtClean="0">
                <a:solidFill>
                  <a:srgbClr val="000000"/>
                </a:solidFill>
                <a:ea typeface="ＭＳ Ｐゴシック" pitchFamily="34" charset="-128"/>
                <a:cs typeface="Times New Roman" pitchFamily="18" charset="0"/>
              </a:rPr>
              <a:t>All of the above.</a:t>
            </a:r>
            <a:r>
              <a:rPr lang="ja-JP" altLang="en-US" sz="2800" dirty="0" smtClean="0">
                <a:solidFill>
                  <a:srgbClr val="000000"/>
                </a:solidFill>
                <a:ea typeface="ＭＳ Ｐゴシック" pitchFamily="34" charset="-128"/>
                <a:cs typeface="Times New Roman" pitchFamily="18" charset="0"/>
              </a:rPr>
              <a:t>”</a:t>
            </a:r>
            <a:r>
              <a:rPr lang="en-US" altLang="ja-JP" sz="2800" dirty="0" smtClean="0">
                <a:solidFill>
                  <a:srgbClr val="000000"/>
                </a:solidFill>
                <a:ea typeface="ＭＳ Ｐゴシック" pitchFamily="34" charset="-128"/>
                <a:cs typeface="Times New Roman" pitchFamily="18" charset="0"/>
              </a:rPr>
              <a:t>, </a:t>
            </a:r>
            <a:r>
              <a:rPr lang="ja-JP" altLang="en-US" sz="2800" dirty="0" smtClean="0">
                <a:solidFill>
                  <a:srgbClr val="000000"/>
                </a:solidFill>
                <a:ea typeface="ＭＳ Ｐゴシック" pitchFamily="34" charset="-128"/>
                <a:cs typeface="Times New Roman" pitchFamily="18" charset="0"/>
              </a:rPr>
              <a:t>“</a:t>
            </a:r>
            <a:r>
              <a:rPr lang="en-US" altLang="ja-JP" sz="2800" dirty="0" smtClean="0">
                <a:solidFill>
                  <a:srgbClr val="000000"/>
                </a:solidFill>
                <a:ea typeface="ＭＳ Ｐゴシック" pitchFamily="34" charset="-128"/>
                <a:cs typeface="Times New Roman" pitchFamily="18" charset="0"/>
              </a:rPr>
              <a:t>None of the above.</a:t>
            </a:r>
            <a:r>
              <a:rPr lang="ja-JP" altLang="en-US" sz="2800" dirty="0" smtClean="0">
                <a:solidFill>
                  <a:srgbClr val="000000"/>
                </a:solidFill>
                <a:ea typeface="ＭＳ Ｐゴシック" pitchFamily="34" charset="-128"/>
                <a:cs typeface="Times New Roman" pitchFamily="18" charset="0"/>
              </a:rPr>
              <a:t>”</a:t>
            </a:r>
            <a:r>
              <a:rPr lang="en-US" altLang="ja-JP" sz="2800" dirty="0" smtClean="0">
                <a:solidFill>
                  <a:srgbClr val="000000"/>
                </a:solidFill>
                <a:ea typeface="ＭＳ Ｐゴシック" pitchFamily="34" charset="-128"/>
                <a:cs typeface="Times New Roman" pitchFamily="18" charset="0"/>
              </a:rPr>
              <a:t>, and </a:t>
            </a:r>
            <a:r>
              <a:rPr lang="ja-JP" altLang="en-US" sz="2800" dirty="0" smtClean="0">
                <a:solidFill>
                  <a:srgbClr val="000000"/>
                </a:solidFill>
                <a:ea typeface="ＭＳ Ｐゴシック" pitchFamily="34" charset="-128"/>
                <a:cs typeface="Times New Roman" pitchFamily="18" charset="0"/>
              </a:rPr>
              <a:t>“</a:t>
            </a:r>
            <a:r>
              <a:rPr lang="en-US" altLang="ja-JP" sz="2800" dirty="0" smtClean="0">
                <a:solidFill>
                  <a:srgbClr val="000000"/>
                </a:solidFill>
                <a:ea typeface="ＭＳ Ｐゴシック" pitchFamily="34" charset="-128"/>
                <a:cs typeface="Times New Roman" pitchFamily="18" charset="0"/>
              </a:rPr>
              <a:t>Both A and B are Correct.</a:t>
            </a:r>
            <a:r>
              <a:rPr lang="ja-JP" altLang="en-US" sz="2800" dirty="0" smtClean="0">
                <a:solidFill>
                  <a:srgbClr val="000000"/>
                </a:solidFill>
                <a:ea typeface="ＭＳ Ｐゴシック" pitchFamily="34" charset="-128"/>
                <a:cs typeface="Times New Roman" pitchFamily="18" charset="0"/>
              </a:rPr>
              <a:t>”</a:t>
            </a:r>
            <a:endParaRPr lang="en-US" altLang="ja-JP" sz="2800" dirty="0" smtClean="0">
              <a:solidFill>
                <a:srgbClr val="000000"/>
              </a:solidFill>
              <a:ea typeface="ＭＳ Ｐゴシック" pitchFamily="34" charset="-128"/>
              <a:cs typeface="Times New Roman" pitchFamily="18" charset="0"/>
            </a:endParaRPr>
          </a:p>
          <a:p>
            <a:pPr marL="0" indent="0" eaLnBrk="1" hangingPunct="1">
              <a:spcAft>
                <a:spcPts val="600"/>
              </a:spcAft>
              <a:buFont typeface="Wingdings" pitchFamily="2" charset="2"/>
              <a:buNone/>
            </a:pPr>
            <a:r>
              <a:rPr lang="en-US" altLang="en-US" sz="2800" dirty="0" smtClean="0">
                <a:solidFill>
                  <a:srgbClr val="000000"/>
                </a:solidFill>
                <a:ea typeface="ＭＳ Ｐゴシック" pitchFamily="34" charset="-128"/>
                <a:cs typeface="Times New Roman" pitchFamily="18" charset="0"/>
              </a:rPr>
              <a:t>7. Refine by screening for bias, fairness, and sensitive topics. </a:t>
            </a:r>
            <a:endParaRPr lang="en-US" altLang="en-US" sz="2800" dirty="0" smtClean="0">
              <a:ea typeface="ＭＳ Ｐゴシック" pitchFamily="34" charset="-128"/>
              <a:cs typeface="Times New Roman" pitchFamily="18" charset="0"/>
            </a:endParaRPr>
          </a:p>
        </p:txBody>
      </p:sp>
      <p:sp>
        <p:nvSpPr>
          <p:cNvPr id="6" name="Title 1"/>
          <p:cNvSpPr>
            <a:spLocks noGrp="1"/>
          </p:cNvSpPr>
          <p:nvPr>
            <p:ph type="title"/>
          </p:nvPr>
        </p:nvSpPr>
        <p:spPr>
          <a:xfrm>
            <a:off x="0" y="288925"/>
            <a:ext cx="9144000" cy="1320800"/>
          </a:xfrm>
        </p:spPr>
        <p:txBody>
          <a:bodyPr/>
          <a:lstStyle/>
          <a:p>
            <a:pPr algn="ctr" eaLnBrk="1" fontAlgn="auto" hangingPunct="1">
              <a:spcAft>
                <a:spcPts val="0"/>
              </a:spcAft>
              <a:defRPr/>
            </a:pPr>
            <a:r>
              <a:rPr lang="en-US" sz="3600" b="1" dirty="0">
                <a:latin typeface="+mn-lt"/>
                <a:ea typeface="+mj-ea"/>
                <a:cs typeface="+mj-cs"/>
              </a:rPr>
              <a:t>SR Stand-Alone </a:t>
            </a:r>
            <a:r>
              <a:rPr lang="en-US" sz="3600" b="1" dirty="0">
                <a:solidFill>
                  <a:schemeClr val="tx1"/>
                </a:solidFill>
                <a:latin typeface="+mn-lt"/>
                <a:ea typeface="+mj-ea"/>
                <a:cs typeface="Times New Roman" panose="02020603050405020304" pitchFamily="18" charset="0"/>
              </a:rPr>
              <a:t>General </a:t>
            </a:r>
            <a:r>
              <a:rPr lang="en-US" sz="3600" b="1" dirty="0" smtClean="0">
                <a:solidFill>
                  <a:schemeClr val="tx1"/>
                </a:solidFill>
                <a:latin typeface="+mn-lt"/>
                <a:ea typeface="+mj-ea"/>
                <a:cs typeface="Times New Roman" panose="02020603050405020304" pitchFamily="18" charset="0"/>
              </a:rPr>
              <a:t>Guidelines (cont.)</a:t>
            </a:r>
            <a:endParaRPr lang="en-US" sz="3600" b="1" dirty="0">
              <a:solidFill>
                <a:schemeClr val="tx1"/>
              </a:solidFill>
              <a:latin typeface="+mn-lt"/>
              <a:ea typeface="+mj-ea"/>
              <a:cs typeface="Times New Roman" panose="02020603050405020304" pitchFamily="18" charset="0"/>
            </a:endParaRPr>
          </a:p>
        </p:txBody>
      </p:sp>
      <p:sp>
        <p:nvSpPr>
          <p:cNvPr id="29701"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r>
              <a:rPr lang="en-US" altLang="en-US" sz="1000" smtClean="0">
                <a:solidFill>
                  <a:srgbClr val="69240C"/>
                </a:solidFill>
              </a:rPr>
              <a:t>© Pennsylvania Department of Education</a:t>
            </a:r>
          </a:p>
        </p:txBody>
      </p:sp>
    </p:spTree>
    <p:extLst>
      <p:ext uri="{BB962C8B-B14F-4D97-AF65-F5344CB8AC3E}">
        <p14:creationId xmlns:p14="http://schemas.microsoft.com/office/powerpoint/2010/main" val="14641623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BIAS</a:t>
            </a:r>
            <a:endParaRPr lang="en-US" dirty="0"/>
          </a:p>
        </p:txBody>
      </p:sp>
      <p:sp>
        <p:nvSpPr>
          <p:cNvPr id="3" name="Content Placeholder 2"/>
          <p:cNvSpPr>
            <a:spLocks noGrp="1"/>
          </p:cNvSpPr>
          <p:nvPr>
            <p:ph idx="1"/>
          </p:nvPr>
        </p:nvSpPr>
        <p:spPr/>
        <p:txBody>
          <a:bodyPr/>
          <a:lstStyle/>
          <a:p>
            <a:pPr marL="0" indent="0">
              <a:buNone/>
            </a:pPr>
            <a:r>
              <a:rPr lang="en-US" dirty="0"/>
              <a:t>Educational tests are considered </a:t>
            </a:r>
            <a:r>
              <a:rPr lang="en-US" b="1" dirty="0"/>
              <a:t>biased</a:t>
            </a:r>
            <a:r>
              <a:rPr lang="en-US" dirty="0"/>
              <a:t> if a test design, or the way results are interpreted and used, systematically disadvantages certain groups of students over others, such as students of color, students from lower-income backgrounds, students who are not proficient in the English language, or students who are not fluent in certain cultural customs and traditions</a:t>
            </a:r>
          </a:p>
        </p:txBody>
      </p:sp>
      <p:sp>
        <p:nvSpPr>
          <p:cNvPr id="4" name="Footer Placeholder 3"/>
          <p:cNvSpPr>
            <a:spLocks noGrp="1"/>
          </p:cNvSpPr>
          <p:nvPr>
            <p:ph type="ftr" sz="quarter" idx="11"/>
          </p:nvPr>
        </p:nvSpPr>
        <p:spPr/>
        <p:txBody>
          <a:bodyPr/>
          <a:lstStyle/>
          <a:p>
            <a:r>
              <a:rPr lang="en-US" smtClean="0"/>
              <a:t>© Pennsylvania Department of Education</a:t>
            </a:r>
            <a:endParaRPr lang="en-US"/>
          </a:p>
        </p:txBody>
      </p:sp>
      <p:sp>
        <p:nvSpPr>
          <p:cNvPr id="5" name="Slide Number Placeholder 4"/>
          <p:cNvSpPr>
            <a:spLocks noGrp="1"/>
          </p:cNvSpPr>
          <p:nvPr>
            <p:ph type="sldNum" sz="quarter" idx="12"/>
          </p:nvPr>
        </p:nvSpPr>
        <p:spPr/>
        <p:txBody>
          <a:bodyPr/>
          <a:lstStyle/>
          <a:p>
            <a:fld id="{211A9B87-AC98-4E8D-ACB1-594A0D49EE91}" type="slidenum">
              <a:rPr lang="en-US" smtClean="0"/>
              <a:t>14</a:t>
            </a:fld>
            <a:endParaRPr lang="en-US"/>
          </a:p>
        </p:txBody>
      </p:sp>
    </p:spTree>
    <p:extLst>
      <p:ext uri="{BB962C8B-B14F-4D97-AF65-F5344CB8AC3E}">
        <p14:creationId xmlns:p14="http://schemas.microsoft.com/office/powerpoint/2010/main" val="2385143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4" name="Footer Placeholder 3"/>
          <p:cNvSpPr>
            <a:spLocks noGrp="1"/>
          </p:cNvSpPr>
          <p:nvPr>
            <p:ph type="ftr" sz="quarter" idx="11"/>
          </p:nvPr>
        </p:nvSpPr>
        <p:spPr/>
        <p:txBody>
          <a:bodyPr/>
          <a:lstStyle/>
          <a:p>
            <a:r>
              <a:rPr lang="en-US" smtClean="0"/>
              <a:t>© Pennsylvania Department of Education</a:t>
            </a:r>
            <a:endParaRPr lang="en-US"/>
          </a:p>
        </p:txBody>
      </p:sp>
      <p:sp>
        <p:nvSpPr>
          <p:cNvPr id="5" name="Slide Number Placeholder 4"/>
          <p:cNvSpPr>
            <a:spLocks noGrp="1"/>
          </p:cNvSpPr>
          <p:nvPr>
            <p:ph type="sldNum" sz="quarter" idx="12"/>
          </p:nvPr>
        </p:nvSpPr>
        <p:spPr/>
        <p:txBody>
          <a:bodyPr/>
          <a:lstStyle/>
          <a:p>
            <a:fld id="{211A9B87-AC98-4E8D-ACB1-594A0D49EE91}" type="slidenum">
              <a:rPr lang="en-US" smtClean="0"/>
              <a:t>15</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934707345"/>
              </p:ext>
            </p:extLst>
          </p:nvPr>
        </p:nvGraphicFramePr>
        <p:xfrm>
          <a:off x="381000" y="1295400"/>
          <a:ext cx="8382000" cy="5897372"/>
        </p:xfrm>
        <a:graphic>
          <a:graphicData uri="http://schemas.openxmlformats.org/drawingml/2006/table">
            <a:tbl>
              <a:tblPr firstRow="1" firstCol="1" bandRow="1">
                <a:tableStyleId>{5C22544A-7EE6-4342-B048-85BDC9FD1C3A}</a:tableStyleId>
              </a:tblPr>
              <a:tblGrid>
                <a:gridCol w="1868976"/>
                <a:gridCol w="434363"/>
                <a:gridCol w="849841"/>
                <a:gridCol w="728436"/>
                <a:gridCol w="4500384"/>
              </a:tblGrid>
              <a:tr h="914400">
                <a:tc gridSpan="5">
                  <a:txBody>
                    <a:bodyPr/>
                    <a:lstStyle/>
                    <a:p>
                      <a:pPr marL="0" marR="0" algn="l">
                        <a:lnSpc>
                          <a:spcPct val="115000"/>
                        </a:lnSpc>
                        <a:spcBef>
                          <a:spcPts val="0"/>
                        </a:spcBef>
                        <a:spcAft>
                          <a:spcPts val="1000"/>
                        </a:spcAft>
                      </a:pPr>
                      <a:endParaRPr lang="en-US" sz="900" dirty="0">
                        <a:solidFill>
                          <a:schemeClr val="tx1"/>
                        </a:solidFill>
                        <a:effectLst/>
                      </a:endParaRPr>
                    </a:p>
                    <a:p>
                      <a:pPr marL="171450" marR="0" indent="-171450" algn="l">
                        <a:lnSpc>
                          <a:spcPct val="115000"/>
                        </a:lnSpc>
                        <a:spcBef>
                          <a:spcPts val="0"/>
                        </a:spcBef>
                        <a:spcAft>
                          <a:spcPts val="1000"/>
                        </a:spcAft>
                      </a:pPr>
                      <a:r>
                        <a:rPr lang="en-US" sz="1600" b="0" dirty="0" smtClean="0">
                          <a:solidFill>
                            <a:schemeClr val="tx1"/>
                          </a:solidFill>
                          <a:effectLst/>
                        </a:rPr>
                        <a:t>Identify </a:t>
                      </a:r>
                      <a:r>
                        <a:rPr lang="en-US" sz="1600" b="0" dirty="0">
                          <a:solidFill>
                            <a:schemeClr val="tx1"/>
                          </a:solidFill>
                          <a:effectLst/>
                        </a:rPr>
                        <a:t>the following item topics as bias, sensitivity or fairness topics and how they can cause an item to be unsuitable toward assessing student learning of content standards. Add to the list.</a:t>
                      </a:r>
                    </a:p>
                    <a:p>
                      <a:pPr marL="0" marR="0" algn="l">
                        <a:lnSpc>
                          <a:spcPct val="115000"/>
                        </a:lnSpc>
                        <a:spcBef>
                          <a:spcPts val="0"/>
                        </a:spcBef>
                        <a:spcAft>
                          <a:spcPts val="1000"/>
                        </a:spcAft>
                      </a:pPr>
                      <a:r>
                        <a:rPr lang="en-US" sz="900" dirty="0">
                          <a:solidFill>
                            <a:schemeClr val="tx1"/>
                          </a:solidFill>
                          <a:effectLst/>
                        </a:rPr>
                        <a:t> </a:t>
                      </a:r>
                      <a:endParaRPr lang="en-US" sz="900" dirty="0">
                        <a:solidFill>
                          <a:schemeClr val="tx1"/>
                        </a:solidFill>
                        <a:effectLst/>
                        <a:latin typeface="Calibri"/>
                        <a:ea typeface="Calibri"/>
                        <a:cs typeface="Times New Roman"/>
                      </a:endParaRPr>
                    </a:p>
                  </a:txBody>
                  <a:tcPr marL="94760" marR="9476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500" dirty="0">
                        <a:solidFill>
                          <a:schemeClr val="tx1"/>
                        </a:solidFill>
                      </a:endParaRPr>
                    </a:p>
                  </a:txBody>
                  <a:tcPr marL="75808" marR="75808" marT="37904" marB="379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500" dirty="0">
                        <a:solidFill>
                          <a:schemeClr val="tx1"/>
                        </a:solidFill>
                      </a:endParaRPr>
                    </a:p>
                  </a:txBody>
                  <a:tcPr marL="75808" marR="75808" marT="37904" marB="379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500" dirty="0">
                        <a:solidFill>
                          <a:schemeClr val="tx1"/>
                        </a:solidFill>
                      </a:endParaRPr>
                    </a:p>
                  </a:txBody>
                  <a:tcPr marL="75808" marR="75808" marT="37904" marB="379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500" dirty="0">
                        <a:solidFill>
                          <a:schemeClr val="tx1"/>
                        </a:solidFill>
                      </a:endParaRPr>
                    </a:p>
                  </a:txBody>
                  <a:tcPr marL="75808" marR="75808" marT="37904" marB="379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0042">
                <a:tc>
                  <a:txBody>
                    <a:bodyPr/>
                    <a:lstStyle/>
                    <a:p>
                      <a:pPr marL="0" marR="0" algn="l">
                        <a:lnSpc>
                          <a:spcPct val="115000"/>
                        </a:lnSpc>
                        <a:spcBef>
                          <a:spcPts val="0"/>
                        </a:spcBef>
                        <a:spcAft>
                          <a:spcPts val="0"/>
                        </a:spcAft>
                      </a:pPr>
                      <a:r>
                        <a:rPr lang="en-US" sz="1600" dirty="0">
                          <a:solidFill>
                            <a:schemeClr val="tx1"/>
                          </a:solidFill>
                          <a:effectLst/>
                        </a:rPr>
                        <a:t>Item Topics</a:t>
                      </a:r>
                      <a:endParaRPr lang="en-US" sz="1600" dirty="0">
                        <a:solidFill>
                          <a:schemeClr val="tx1"/>
                        </a:solidFill>
                        <a:effectLst/>
                        <a:latin typeface="Calibri"/>
                        <a:ea typeface="Calibri"/>
                        <a:cs typeface="Times New Roman"/>
                      </a:endParaRPr>
                    </a:p>
                  </a:txBody>
                  <a:tcPr marL="56856" marR="568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US" sz="1600" dirty="0">
                          <a:solidFill>
                            <a:schemeClr val="tx1"/>
                          </a:solidFill>
                          <a:effectLst/>
                        </a:rPr>
                        <a:t>Bias</a:t>
                      </a:r>
                      <a:endParaRPr lang="en-US" sz="1600" dirty="0">
                        <a:solidFill>
                          <a:schemeClr val="tx1"/>
                        </a:solidFill>
                        <a:effectLst/>
                        <a:latin typeface="Calibri"/>
                        <a:ea typeface="Calibri"/>
                        <a:cs typeface="Times New Roman"/>
                      </a:endParaRPr>
                    </a:p>
                  </a:txBody>
                  <a:tcPr marL="56856" marR="568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US" sz="1600">
                          <a:solidFill>
                            <a:schemeClr val="tx1"/>
                          </a:solidFill>
                          <a:effectLst/>
                        </a:rPr>
                        <a:t>Sensitivity</a:t>
                      </a:r>
                      <a:endParaRPr lang="en-US" sz="1600">
                        <a:solidFill>
                          <a:schemeClr val="tx1"/>
                        </a:solidFill>
                        <a:effectLst/>
                        <a:latin typeface="Calibri"/>
                        <a:ea typeface="Calibri"/>
                        <a:cs typeface="Times New Roman"/>
                      </a:endParaRPr>
                    </a:p>
                  </a:txBody>
                  <a:tcPr marL="56856" marR="568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US" sz="1600">
                          <a:solidFill>
                            <a:schemeClr val="tx1"/>
                          </a:solidFill>
                          <a:effectLst/>
                        </a:rPr>
                        <a:t>Fairness</a:t>
                      </a:r>
                      <a:endParaRPr lang="en-US" sz="1600">
                        <a:solidFill>
                          <a:schemeClr val="tx1"/>
                        </a:solidFill>
                        <a:effectLst/>
                        <a:latin typeface="Calibri"/>
                        <a:ea typeface="Calibri"/>
                        <a:cs typeface="Times New Roman"/>
                      </a:endParaRPr>
                    </a:p>
                  </a:txBody>
                  <a:tcPr marL="56856" marR="568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US" sz="1600" dirty="0">
                          <a:solidFill>
                            <a:schemeClr val="tx1"/>
                          </a:solidFill>
                          <a:effectLst/>
                        </a:rPr>
                        <a:t>Why unsuitable? (Consider unique populations of test-takers.</a:t>
                      </a:r>
                      <a:endParaRPr lang="en-US" sz="1600" dirty="0">
                        <a:solidFill>
                          <a:schemeClr val="tx1"/>
                        </a:solidFill>
                        <a:effectLst/>
                        <a:latin typeface="Calibri"/>
                        <a:ea typeface="Calibri"/>
                        <a:cs typeface="Times New Roman"/>
                      </a:endParaRPr>
                    </a:p>
                  </a:txBody>
                  <a:tcPr marL="56856" marR="568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5021">
                <a:tc>
                  <a:txBody>
                    <a:bodyPr/>
                    <a:lstStyle/>
                    <a:p>
                      <a:pPr marL="0" marR="0" algn="l">
                        <a:lnSpc>
                          <a:spcPct val="115000"/>
                        </a:lnSpc>
                        <a:spcBef>
                          <a:spcPts val="0"/>
                        </a:spcBef>
                        <a:spcAft>
                          <a:spcPts val="0"/>
                        </a:spcAft>
                      </a:pPr>
                      <a:r>
                        <a:rPr lang="en-US" sz="1600">
                          <a:solidFill>
                            <a:schemeClr val="tx1"/>
                          </a:solidFill>
                          <a:effectLst/>
                        </a:rPr>
                        <a:t> </a:t>
                      </a:r>
                      <a:endParaRPr lang="en-US" sz="1600">
                        <a:solidFill>
                          <a:schemeClr val="tx1"/>
                        </a:solidFill>
                        <a:effectLst/>
                        <a:latin typeface="Calibri"/>
                        <a:ea typeface="Calibri"/>
                        <a:cs typeface="Times New Roman"/>
                      </a:endParaRPr>
                    </a:p>
                  </a:txBody>
                  <a:tcPr marL="56856" marR="568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US" sz="1600">
                          <a:solidFill>
                            <a:schemeClr val="tx1"/>
                          </a:solidFill>
                          <a:effectLst/>
                        </a:rPr>
                        <a:t> </a:t>
                      </a:r>
                      <a:endParaRPr lang="en-US" sz="1600">
                        <a:solidFill>
                          <a:schemeClr val="tx1"/>
                        </a:solidFill>
                        <a:effectLst/>
                        <a:latin typeface="Calibri"/>
                        <a:ea typeface="Calibri"/>
                        <a:cs typeface="Times New Roman"/>
                      </a:endParaRPr>
                    </a:p>
                  </a:txBody>
                  <a:tcPr marL="56856" marR="568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US" sz="1600">
                          <a:solidFill>
                            <a:schemeClr val="tx1"/>
                          </a:solidFill>
                          <a:effectLst/>
                        </a:rPr>
                        <a:t> </a:t>
                      </a:r>
                      <a:endParaRPr lang="en-US" sz="1600">
                        <a:solidFill>
                          <a:schemeClr val="tx1"/>
                        </a:solidFill>
                        <a:effectLst/>
                        <a:latin typeface="Calibri"/>
                        <a:ea typeface="Calibri"/>
                        <a:cs typeface="Times New Roman"/>
                      </a:endParaRPr>
                    </a:p>
                  </a:txBody>
                  <a:tcPr marL="56856" marR="568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US" sz="1600">
                          <a:solidFill>
                            <a:schemeClr val="tx1"/>
                          </a:solidFill>
                          <a:effectLst/>
                        </a:rPr>
                        <a:t> </a:t>
                      </a:r>
                      <a:endParaRPr lang="en-US" sz="1600">
                        <a:solidFill>
                          <a:schemeClr val="tx1"/>
                        </a:solidFill>
                        <a:effectLst/>
                        <a:latin typeface="Calibri"/>
                        <a:ea typeface="Calibri"/>
                        <a:cs typeface="Times New Roman"/>
                      </a:endParaRPr>
                    </a:p>
                  </a:txBody>
                  <a:tcPr marL="56856" marR="568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US" sz="1600" dirty="0">
                          <a:solidFill>
                            <a:schemeClr val="tx1"/>
                          </a:solidFill>
                          <a:effectLst/>
                        </a:rPr>
                        <a:t> </a:t>
                      </a:r>
                      <a:endParaRPr lang="en-US" sz="1600" dirty="0">
                        <a:solidFill>
                          <a:schemeClr val="tx1"/>
                        </a:solidFill>
                        <a:effectLst/>
                        <a:latin typeface="Calibri"/>
                        <a:ea typeface="Calibri"/>
                        <a:cs typeface="Times New Roman"/>
                      </a:endParaRPr>
                    </a:p>
                  </a:txBody>
                  <a:tcPr marL="56856" marR="568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0042">
                <a:tc>
                  <a:txBody>
                    <a:bodyPr/>
                    <a:lstStyle/>
                    <a:p>
                      <a:pPr marL="0" marR="0" algn="l">
                        <a:lnSpc>
                          <a:spcPct val="115000"/>
                        </a:lnSpc>
                        <a:spcBef>
                          <a:spcPts val="0"/>
                        </a:spcBef>
                        <a:spcAft>
                          <a:spcPts val="0"/>
                        </a:spcAft>
                      </a:pPr>
                      <a:r>
                        <a:rPr lang="en-US" sz="1600">
                          <a:solidFill>
                            <a:schemeClr val="tx1"/>
                          </a:solidFill>
                          <a:effectLst/>
                        </a:rPr>
                        <a:t>1. Child abuse/neglect</a:t>
                      </a:r>
                    </a:p>
                    <a:p>
                      <a:pPr marL="0" marR="0" algn="l">
                        <a:lnSpc>
                          <a:spcPct val="115000"/>
                        </a:lnSpc>
                        <a:spcBef>
                          <a:spcPts val="0"/>
                        </a:spcBef>
                        <a:spcAft>
                          <a:spcPts val="0"/>
                        </a:spcAft>
                      </a:pPr>
                      <a:r>
                        <a:rPr lang="en-US" sz="1600">
                          <a:solidFill>
                            <a:schemeClr val="tx1"/>
                          </a:solidFill>
                          <a:effectLst/>
                        </a:rPr>
                        <a:t> </a:t>
                      </a:r>
                      <a:endParaRPr lang="en-US" sz="1600">
                        <a:solidFill>
                          <a:schemeClr val="tx1"/>
                        </a:solidFill>
                        <a:effectLst/>
                        <a:latin typeface="Calibri"/>
                        <a:ea typeface="Calibri"/>
                        <a:cs typeface="Times New Roman"/>
                      </a:endParaRPr>
                    </a:p>
                  </a:txBody>
                  <a:tcPr marL="56856" marR="568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US" sz="1600" dirty="0">
                          <a:solidFill>
                            <a:schemeClr val="tx1"/>
                          </a:solidFill>
                          <a:effectLst/>
                        </a:rPr>
                        <a:t> </a:t>
                      </a:r>
                      <a:endParaRPr lang="en-US" sz="1600" dirty="0">
                        <a:solidFill>
                          <a:schemeClr val="tx1"/>
                        </a:solidFill>
                        <a:effectLst/>
                        <a:latin typeface="Calibri"/>
                        <a:ea typeface="Calibri"/>
                        <a:cs typeface="Times New Roman"/>
                      </a:endParaRPr>
                    </a:p>
                  </a:txBody>
                  <a:tcPr marL="56856" marR="568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US" sz="1600" dirty="0">
                          <a:solidFill>
                            <a:schemeClr val="tx1"/>
                          </a:solidFill>
                          <a:effectLst/>
                        </a:rPr>
                        <a:t> </a:t>
                      </a:r>
                      <a:endParaRPr lang="en-US" sz="1600" dirty="0">
                        <a:solidFill>
                          <a:schemeClr val="tx1"/>
                        </a:solidFill>
                        <a:effectLst/>
                        <a:latin typeface="Calibri"/>
                        <a:ea typeface="Calibri"/>
                        <a:cs typeface="Times New Roman"/>
                      </a:endParaRPr>
                    </a:p>
                  </a:txBody>
                  <a:tcPr marL="56856" marR="568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US" sz="1600">
                          <a:solidFill>
                            <a:schemeClr val="tx1"/>
                          </a:solidFill>
                          <a:effectLst/>
                        </a:rPr>
                        <a:t> </a:t>
                      </a:r>
                      <a:endParaRPr lang="en-US" sz="1600">
                        <a:solidFill>
                          <a:schemeClr val="tx1"/>
                        </a:solidFill>
                        <a:effectLst/>
                        <a:latin typeface="Calibri"/>
                        <a:ea typeface="Calibri"/>
                        <a:cs typeface="Times New Roman"/>
                      </a:endParaRPr>
                    </a:p>
                  </a:txBody>
                  <a:tcPr marL="56856" marR="568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US" sz="1600" dirty="0">
                          <a:solidFill>
                            <a:schemeClr val="tx1"/>
                          </a:solidFill>
                          <a:effectLst/>
                        </a:rPr>
                        <a:t> </a:t>
                      </a:r>
                      <a:endParaRPr lang="en-US" sz="1600" dirty="0">
                        <a:solidFill>
                          <a:schemeClr val="tx1"/>
                        </a:solidFill>
                        <a:effectLst/>
                        <a:latin typeface="Calibri"/>
                        <a:ea typeface="Calibri"/>
                        <a:cs typeface="Times New Roman"/>
                      </a:endParaRPr>
                    </a:p>
                  </a:txBody>
                  <a:tcPr marL="56856" marR="568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0042">
                <a:tc>
                  <a:txBody>
                    <a:bodyPr/>
                    <a:lstStyle/>
                    <a:p>
                      <a:pPr marL="0" marR="0" algn="l">
                        <a:lnSpc>
                          <a:spcPct val="115000"/>
                        </a:lnSpc>
                        <a:spcBef>
                          <a:spcPts val="0"/>
                        </a:spcBef>
                        <a:spcAft>
                          <a:spcPts val="0"/>
                        </a:spcAft>
                      </a:pPr>
                      <a:r>
                        <a:rPr lang="en-US" sz="1600">
                          <a:solidFill>
                            <a:schemeClr val="tx1"/>
                          </a:solidFill>
                          <a:effectLst/>
                        </a:rPr>
                        <a:t>2. Sexual Orientation</a:t>
                      </a:r>
                    </a:p>
                    <a:p>
                      <a:pPr marL="0" marR="0" algn="l">
                        <a:lnSpc>
                          <a:spcPct val="115000"/>
                        </a:lnSpc>
                        <a:spcBef>
                          <a:spcPts val="0"/>
                        </a:spcBef>
                        <a:spcAft>
                          <a:spcPts val="0"/>
                        </a:spcAft>
                      </a:pPr>
                      <a:r>
                        <a:rPr lang="en-US" sz="1600">
                          <a:solidFill>
                            <a:schemeClr val="tx1"/>
                          </a:solidFill>
                          <a:effectLst/>
                        </a:rPr>
                        <a:t> </a:t>
                      </a:r>
                      <a:endParaRPr lang="en-US" sz="1600">
                        <a:solidFill>
                          <a:schemeClr val="tx1"/>
                        </a:solidFill>
                        <a:effectLst/>
                        <a:latin typeface="Calibri"/>
                        <a:ea typeface="Calibri"/>
                        <a:cs typeface="Times New Roman"/>
                      </a:endParaRPr>
                    </a:p>
                  </a:txBody>
                  <a:tcPr marL="56856" marR="568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US" sz="1600">
                          <a:solidFill>
                            <a:schemeClr val="tx1"/>
                          </a:solidFill>
                          <a:effectLst/>
                        </a:rPr>
                        <a:t> </a:t>
                      </a:r>
                      <a:endParaRPr lang="en-US" sz="1600">
                        <a:solidFill>
                          <a:schemeClr val="tx1"/>
                        </a:solidFill>
                        <a:effectLst/>
                        <a:latin typeface="Calibri"/>
                        <a:ea typeface="Calibri"/>
                        <a:cs typeface="Times New Roman"/>
                      </a:endParaRPr>
                    </a:p>
                  </a:txBody>
                  <a:tcPr marL="56856" marR="568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US" sz="1600" dirty="0">
                          <a:solidFill>
                            <a:schemeClr val="tx1"/>
                          </a:solidFill>
                          <a:effectLst/>
                        </a:rPr>
                        <a:t> </a:t>
                      </a:r>
                      <a:endParaRPr lang="en-US" sz="1600" dirty="0">
                        <a:solidFill>
                          <a:schemeClr val="tx1"/>
                        </a:solidFill>
                        <a:effectLst/>
                        <a:latin typeface="Calibri"/>
                        <a:ea typeface="Calibri"/>
                        <a:cs typeface="Times New Roman"/>
                      </a:endParaRPr>
                    </a:p>
                  </a:txBody>
                  <a:tcPr marL="56856" marR="568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US" sz="1600">
                          <a:solidFill>
                            <a:schemeClr val="tx1"/>
                          </a:solidFill>
                          <a:effectLst/>
                        </a:rPr>
                        <a:t> </a:t>
                      </a:r>
                      <a:endParaRPr lang="en-US" sz="1600">
                        <a:solidFill>
                          <a:schemeClr val="tx1"/>
                        </a:solidFill>
                        <a:effectLst/>
                        <a:latin typeface="Calibri"/>
                        <a:ea typeface="Calibri"/>
                        <a:cs typeface="Times New Roman"/>
                      </a:endParaRPr>
                    </a:p>
                  </a:txBody>
                  <a:tcPr marL="56856" marR="568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US" sz="1600" dirty="0">
                          <a:solidFill>
                            <a:schemeClr val="tx1"/>
                          </a:solidFill>
                          <a:effectLst/>
                        </a:rPr>
                        <a:t> </a:t>
                      </a:r>
                      <a:endParaRPr lang="en-US" sz="1600" dirty="0">
                        <a:solidFill>
                          <a:schemeClr val="tx1"/>
                        </a:solidFill>
                        <a:effectLst/>
                        <a:latin typeface="Calibri"/>
                        <a:ea typeface="Calibri"/>
                        <a:cs typeface="Times New Roman"/>
                      </a:endParaRPr>
                    </a:p>
                  </a:txBody>
                  <a:tcPr marL="56856" marR="568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0042">
                <a:tc>
                  <a:txBody>
                    <a:bodyPr/>
                    <a:lstStyle/>
                    <a:p>
                      <a:pPr marL="0" marR="0" algn="l">
                        <a:lnSpc>
                          <a:spcPct val="115000"/>
                        </a:lnSpc>
                        <a:spcBef>
                          <a:spcPts val="0"/>
                        </a:spcBef>
                        <a:spcAft>
                          <a:spcPts val="0"/>
                        </a:spcAft>
                      </a:pPr>
                      <a:r>
                        <a:rPr lang="en-US" sz="1600">
                          <a:solidFill>
                            <a:schemeClr val="tx1"/>
                          </a:solidFill>
                          <a:effectLst/>
                        </a:rPr>
                        <a:t>3. Sex</a:t>
                      </a:r>
                    </a:p>
                    <a:p>
                      <a:pPr marL="0" marR="0" algn="l">
                        <a:lnSpc>
                          <a:spcPct val="115000"/>
                        </a:lnSpc>
                        <a:spcBef>
                          <a:spcPts val="0"/>
                        </a:spcBef>
                        <a:spcAft>
                          <a:spcPts val="0"/>
                        </a:spcAft>
                      </a:pPr>
                      <a:r>
                        <a:rPr lang="en-US" sz="1600">
                          <a:solidFill>
                            <a:schemeClr val="tx1"/>
                          </a:solidFill>
                          <a:effectLst/>
                        </a:rPr>
                        <a:t> </a:t>
                      </a:r>
                      <a:endParaRPr lang="en-US" sz="1600">
                        <a:solidFill>
                          <a:schemeClr val="tx1"/>
                        </a:solidFill>
                        <a:effectLst/>
                        <a:latin typeface="Calibri"/>
                        <a:ea typeface="Calibri"/>
                        <a:cs typeface="Times New Roman"/>
                      </a:endParaRPr>
                    </a:p>
                  </a:txBody>
                  <a:tcPr marL="56856" marR="568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US" sz="1600">
                          <a:solidFill>
                            <a:schemeClr val="tx1"/>
                          </a:solidFill>
                          <a:effectLst/>
                        </a:rPr>
                        <a:t> </a:t>
                      </a:r>
                      <a:endParaRPr lang="en-US" sz="1600">
                        <a:solidFill>
                          <a:schemeClr val="tx1"/>
                        </a:solidFill>
                        <a:effectLst/>
                        <a:latin typeface="Calibri"/>
                        <a:ea typeface="Calibri"/>
                        <a:cs typeface="Times New Roman"/>
                      </a:endParaRPr>
                    </a:p>
                  </a:txBody>
                  <a:tcPr marL="56856" marR="568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US" sz="1600">
                          <a:solidFill>
                            <a:schemeClr val="tx1"/>
                          </a:solidFill>
                          <a:effectLst/>
                        </a:rPr>
                        <a:t> </a:t>
                      </a:r>
                      <a:endParaRPr lang="en-US" sz="1600">
                        <a:solidFill>
                          <a:schemeClr val="tx1"/>
                        </a:solidFill>
                        <a:effectLst/>
                        <a:latin typeface="Calibri"/>
                        <a:ea typeface="Calibri"/>
                        <a:cs typeface="Times New Roman"/>
                      </a:endParaRPr>
                    </a:p>
                  </a:txBody>
                  <a:tcPr marL="56856" marR="568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US" sz="1600" dirty="0">
                          <a:solidFill>
                            <a:schemeClr val="tx1"/>
                          </a:solidFill>
                          <a:effectLst/>
                        </a:rPr>
                        <a:t> </a:t>
                      </a:r>
                      <a:endParaRPr lang="en-US" sz="1600" dirty="0">
                        <a:solidFill>
                          <a:schemeClr val="tx1"/>
                        </a:solidFill>
                        <a:effectLst/>
                        <a:latin typeface="Calibri"/>
                        <a:ea typeface="Calibri"/>
                        <a:cs typeface="Times New Roman"/>
                      </a:endParaRPr>
                    </a:p>
                  </a:txBody>
                  <a:tcPr marL="56856" marR="568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US" sz="1600" dirty="0">
                          <a:solidFill>
                            <a:schemeClr val="tx1"/>
                          </a:solidFill>
                          <a:effectLst/>
                        </a:rPr>
                        <a:t> </a:t>
                      </a:r>
                      <a:endParaRPr lang="en-US" sz="1600" dirty="0">
                        <a:solidFill>
                          <a:schemeClr val="tx1"/>
                        </a:solidFill>
                        <a:effectLst/>
                        <a:latin typeface="Calibri"/>
                        <a:ea typeface="Calibri"/>
                        <a:cs typeface="Times New Roman"/>
                      </a:endParaRPr>
                    </a:p>
                  </a:txBody>
                  <a:tcPr marL="56856" marR="568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0042">
                <a:tc>
                  <a:txBody>
                    <a:bodyPr/>
                    <a:lstStyle/>
                    <a:p>
                      <a:pPr marL="0" marR="0" algn="l">
                        <a:lnSpc>
                          <a:spcPct val="115000"/>
                        </a:lnSpc>
                        <a:spcBef>
                          <a:spcPts val="0"/>
                        </a:spcBef>
                        <a:spcAft>
                          <a:spcPts val="0"/>
                        </a:spcAft>
                      </a:pPr>
                      <a:r>
                        <a:rPr lang="en-US" sz="1600">
                          <a:solidFill>
                            <a:schemeClr val="tx1"/>
                          </a:solidFill>
                          <a:effectLst/>
                        </a:rPr>
                        <a:t>4. Birth Control</a:t>
                      </a:r>
                    </a:p>
                    <a:p>
                      <a:pPr marL="0" marR="0" algn="l">
                        <a:lnSpc>
                          <a:spcPct val="115000"/>
                        </a:lnSpc>
                        <a:spcBef>
                          <a:spcPts val="0"/>
                        </a:spcBef>
                        <a:spcAft>
                          <a:spcPts val="0"/>
                        </a:spcAft>
                      </a:pPr>
                      <a:r>
                        <a:rPr lang="en-US" sz="1600">
                          <a:solidFill>
                            <a:schemeClr val="tx1"/>
                          </a:solidFill>
                          <a:effectLst/>
                        </a:rPr>
                        <a:t> </a:t>
                      </a:r>
                      <a:endParaRPr lang="en-US" sz="1600">
                        <a:solidFill>
                          <a:schemeClr val="tx1"/>
                        </a:solidFill>
                        <a:effectLst/>
                        <a:latin typeface="Calibri"/>
                        <a:ea typeface="Calibri"/>
                        <a:cs typeface="Times New Roman"/>
                      </a:endParaRPr>
                    </a:p>
                  </a:txBody>
                  <a:tcPr marL="56856" marR="568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US" sz="1600">
                          <a:solidFill>
                            <a:schemeClr val="tx1"/>
                          </a:solidFill>
                          <a:effectLst/>
                        </a:rPr>
                        <a:t> </a:t>
                      </a:r>
                      <a:endParaRPr lang="en-US" sz="1600">
                        <a:solidFill>
                          <a:schemeClr val="tx1"/>
                        </a:solidFill>
                        <a:effectLst/>
                        <a:latin typeface="Calibri"/>
                        <a:ea typeface="Calibri"/>
                        <a:cs typeface="Times New Roman"/>
                      </a:endParaRPr>
                    </a:p>
                  </a:txBody>
                  <a:tcPr marL="56856" marR="568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US" sz="1600">
                          <a:solidFill>
                            <a:schemeClr val="tx1"/>
                          </a:solidFill>
                          <a:effectLst/>
                        </a:rPr>
                        <a:t> </a:t>
                      </a:r>
                      <a:endParaRPr lang="en-US" sz="1600">
                        <a:solidFill>
                          <a:schemeClr val="tx1"/>
                        </a:solidFill>
                        <a:effectLst/>
                        <a:latin typeface="Calibri"/>
                        <a:ea typeface="Calibri"/>
                        <a:cs typeface="Times New Roman"/>
                      </a:endParaRPr>
                    </a:p>
                  </a:txBody>
                  <a:tcPr marL="56856" marR="568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US" sz="1600" dirty="0">
                          <a:solidFill>
                            <a:schemeClr val="tx1"/>
                          </a:solidFill>
                          <a:effectLst/>
                        </a:rPr>
                        <a:t> </a:t>
                      </a:r>
                      <a:endParaRPr lang="en-US" sz="1600" dirty="0">
                        <a:solidFill>
                          <a:schemeClr val="tx1"/>
                        </a:solidFill>
                        <a:effectLst/>
                        <a:latin typeface="Calibri"/>
                        <a:ea typeface="Calibri"/>
                        <a:cs typeface="Times New Roman"/>
                      </a:endParaRPr>
                    </a:p>
                  </a:txBody>
                  <a:tcPr marL="56856" marR="568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US" sz="1600" dirty="0">
                          <a:solidFill>
                            <a:schemeClr val="tx1"/>
                          </a:solidFill>
                          <a:effectLst/>
                        </a:rPr>
                        <a:t> </a:t>
                      </a:r>
                      <a:endParaRPr lang="en-US" sz="1600" dirty="0">
                        <a:solidFill>
                          <a:schemeClr val="tx1"/>
                        </a:solidFill>
                        <a:effectLst/>
                        <a:latin typeface="Calibri"/>
                        <a:ea typeface="Calibri"/>
                        <a:cs typeface="Times New Roman"/>
                      </a:endParaRPr>
                    </a:p>
                  </a:txBody>
                  <a:tcPr marL="56856" marR="568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0042">
                <a:tc>
                  <a:txBody>
                    <a:bodyPr/>
                    <a:lstStyle/>
                    <a:p>
                      <a:pPr marL="0" marR="0" algn="l">
                        <a:lnSpc>
                          <a:spcPct val="115000"/>
                        </a:lnSpc>
                        <a:spcBef>
                          <a:spcPts val="0"/>
                        </a:spcBef>
                        <a:spcAft>
                          <a:spcPts val="0"/>
                        </a:spcAft>
                      </a:pPr>
                      <a:r>
                        <a:rPr lang="en-US" sz="1600">
                          <a:solidFill>
                            <a:schemeClr val="tx1"/>
                          </a:solidFill>
                          <a:effectLst/>
                        </a:rPr>
                        <a:t>5. Abortion</a:t>
                      </a:r>
                    </a:p>
                    <a:p>
                      <a:pPr marL="0" marR="0" algn="l">
                        <a:lnSpc>
                          <a:spcPct val="115000"/>
                        </a:lnSpc>
                        <a:spcBef>
                          <a:spcPts val="0"/>
                        </a:spcBef>
                        <a:spcAft>
                          <a:spcPts val="0"/>
                        </a:spcAft>
                      </a:pPr>
                      <a:r>
                        <a:rPr lang="en-US" sz="1600">
                          <a:solidFill>
                            <a:schemeClr val="tx1"/>
                          </a:solidFill>
                          <a:effectLst/>
                        </a:rPr>
                        <a:t> </a:t>
                      </a:r>
                      <a:endParaRPr lang="en-US" sz="1600">
                        <a:solidFill>
                          <a:schemeClr val="tx1"/>
                        </a:solidFill>
                        <a:effectLst/>
                        <a:latin typeface="Calibri"/>
                        <a:ea typeface="Calibri"/>
                        <a:cs typeface="Times New Roman"/>
                      </a:endParaRPr>
                    </a:p>
                  </a:txBody>
                  <a:tcPr marL="56856" marR="568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US" sz="1600">
                          <a:solidFill>
                            <a:schemeClr val="tx1"/>
                          </a:solidFill>
                          <a:effectLst/>
                        </a:rPr>
                        <a:t> </a:t>
                      </a:r>
                      <a:endParaRPr lang="en-US" sz="1600">
                        <a:solidFill>
                          <a:schemeClr val="tx1"/>
                        </a:solidFill>
                        <a:effectLst/>
                        <a:latin typeface="Calibri"/>
                        <a:ea typeface="Calibri"/>
                        <a:cs typeface="Times New Roman"/>
                      </a:endParaRPr>
                    </a:p>
                  </a:txBody>
                  <a:tcPr marL="56856" marR="568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US" sz="1600">
                          <a:solidFill>
                            <a:schemeClr val="tx1"/>
                          </a:solidFill>
                          <a:effectLst/>
                        </a:rPr>
                        <a:t> </a:t>
                      </a:r>
                      <a:endParaRPr lang="en-US" sz="1600">
                        <a:solidFill>
                          <a:schemeClr val="tx1"/>
                        </a:solidFill>
                        <a:effectLst/>
                        <a:latin typeface="Calibri"/>
                        <a:ea typeface="Calibri"/>
                        <a:cs typeface="Times New Roman"/>
                      </a:endParaRPr>
                    </a:p>
                  </a:txBody>
                  <a:tcPr marL="56856" marR="568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US" sz="1600">
                          <a:solidFill>
                            <a:schemeClr val="tx1"/>
                          </a:solidFill>
                          <a:effectLst/>
                        </a:rPr>
                        <a:t> </a:t>
                      </a:r>
                      <a:endParaRPr lang="en-US" sz="1600">
                        <a:solidFill>
                          <a:schemeClr val="tx1"/>
                        </a:solidFill>
                        <a:effectLst/>
                        <a:latin typeface="Calibri"/>
                        <a:ea typeface="Calibri"/>
                        <a:cs typeface="Times New Roman"/>
                      </a:endParaRPr>
                    </a:p>
                  </a:txBody>
                  <a:tcPr marL="56856" marR="568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US" sz="1600" dirty="0">
                          <a:solidFill>
                            <a:schemeClr val="tx1"/>
                          </a:solidFill>
                          <a:effectLst/>
                        </a:rPr>
                        <a:t> </a:t>
                      </a:r>
                      <a:endParaRPr lang="en-US" sz="1600" dirty="0">
                        <a:solidFill>
                          <a:schemeClr val="tx1"/>
                        </a:solidFill>
                        <a:effectLst/>
                        <a:latin typeface="Calibri"/>
                        <a:ea typeface="Calibri"/>
                        <a:cs typeface="Times New Roman"/>
                      </a:endParaRPr>
                    </a:p>
                  </a:txBody>
                  <a:tcPr marL="56856" marR="568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0042">
                <a:tc>
                  <a:txBody>
                    <a:bodyPr/>
                    <a:lstStyle/>
                    <a:p>
                      <a:pPr marL="0" marR="0" algn="l">
                        <a:lnSpc>
                          <a:spcPct val="115000"/>
                        </a:lnSpc>
                        <a:spcBef>
                          <a:spcPts val="0"/>
                        </a:spcBef>
                        <a:spcAft>
                          <a:spcPts val="0"/>
                        </a:spcAft>
                      </a:pPr>
                      <a:r>
                        <a:rPr lang="en-US" sz="1600">
                          <a:solidFill>
                            <a:schemeClr val="tx1"/>
                          </a:solidFill>
                          <a:effectLst/>
                        </a:rPr>
                        <a:t>6. Suicide</a:t>
                      </a:r>
                    </a:p>
                    <a:p>
                      <a:pPr marL="0" marR="0" algn="l">
                        <a:lnSpc>
                          <a:spcPct val="115000"/>
                        </a:lnSpc>
                        <a:spcBef>
                          <a:spcPts val="0"/>
                        </a:spcBef>
                        <a:spcAft>
                          <a:spcPts val="0"/>
                        </a:spcAft>
                      </a:pPr>
                      <a:r>
                        <a:rPr lang="en-US" sz="1600">
                          <a:solidFill>
                            <a:schemeClr val="tx1"/>
                          </a:solidFill>
                          <a:effectLst/>
                        </a:rPr>
                        <a:t> </a:t>
                      </a:r>
                      <a:endParaRPr lang="en-US" sz="1600">
                        <a:solidFill>
                          <a:schemeClr val="tx1"/>
                        </a:solidFill>
                        <a:effectLst/>
                        <a:latin typeface="Calibri"/>
                        <a:ea typeface="Calibri"/>
                        <a:cs typeface="Times New Roman"/>
                      </a:endParaRPr>
                    </a:p>
                  </a:txBody>
                  <a:tcPr marL="56856" marR="568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US" sz="1600">
                          <a:solidFill>
                            <a:schemeClr val="tx1"/>
                          </a:solidFill>
                          <a:effectLst/>
                        </a:rPr>
                        <a:t> </a:t>
                      </a:r>
                      <a:endParaRPr lang="en-US" sz="1600">
                        <a:solidFill>
                          <a:schemeClr val="tx1"/>
                        </a:solidFill>
                        <a:effectLst/>
                        <a:latin typeface="Calibri"/>
                        <a:ea typeface="Calibri"/>
                        <a:cs typeface="Times New Roman"/>
                      </a:endParaRPr>
                    </a:p>
                  </a:txBody>
                  <a:tcPr marL="56856" marR="568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US" sz="1600">
                          <a:solidFill>
                            <a:schemeClr val="tx1"/>
                          </a:solidFill>
                          <a:effectLst/>
                        </a:rPr>
                        <a:t> </a:t>
                      </a:r>
                      <a:endParaRPr lang="en-US" sz="1600">
                        <a:solidFill>
                          <a:schemeClr val="tx1"/>
                        </a:solidFill>
                        <a:effectLst/>
                        <a:latin typeface="Calibri"/>
                        <a:ea typeface="Calibri"/>
                        <a:cs typeface="Times New Roman"/>
                      </a:endParaRPr>
                    </a:p>
                  </a:txBody>
                  <a:tcPr marL="56856" marR="568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US" sz="1600">
                          <a:solidFill>
                            <a:schemeClr val="tx1"/>
                          </a:solidFill>
                          <a:effectLst/>
                        </a:rPr>
                        <a:t> </a:t>
                      </a:r>
                      <a:endParaRPr lang="en-US" sz="1600">
                        <a:solidFill>
                          <a:schemeClr val="tx1"/>
                        </a:solidFill>
                        <a:effectLst/>
                        <a:latin typeface="Calibri"/>
                        <a:ea typeface="Calibri"/>
                        <a:cs typeface="Times New Roman"/>
                      </a:endParaRPr>
                    </a:p>
                  </a:txBody>
                  <a:tcPr marL="56856" marR="568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US" sz="1600" dirty="0">
                          <a:solidFill>
                            <a:schemeClr val="tx1"/>
                          </a:solidFill>
                          <a:effectLst/>
                        </a:rPr>
                        <a:t> </a:t>
                      </a:r>
                      <a:endParaRPr lang="en-US" sz="1600" dirty="0">
                        <a:solidFill>
                          <a:schemeClr val="tx1"/>
                        </a:solidFill>
                        <a:effectLst/>
                        <a:latin typeface="Calibri"/>
                        <a:ea typeface="Calibri"/>
                        <a:cs typeface="Times New Roman"/>
                      </a:endParaRPr>
                    </a:p>
                  </a:txBody>
                  <a:tcPr marL="56856" marR="568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020546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6625" y="409575"/>
            <a:ext cx="7499350" cy="838200"/>
          </a:xfrm>
        </p:spPr>
        <p:txBody>
          <a:bodyPr>
            <a:normAutofit/>
          </a:bodyPr>
          <a:lstStyle/>
          <a:p>
            <a:pPr algn="ctr" eaLnBrk="1" fontAlgn="auto" hangingPunct="1">
              <a:spcAft>
                <a:spcPts val="0"/>
              </a:spcAft>
              <a:defRPr/>
            </a:pPr>
            <a:r>
              <a:rPr lang="en-US" sz="4400" b="1" dirty="0" smtClean="0">
                <a:solidFill>
                  <a:schemeClr val="tx1"/>
                </a:solidFill>
                <a:latin typeface="+mn-lt"/>
                <a:ea typeface="+mj-ea"/>
                <a:cs typeface="Times New Roman" panose="02020603050405020304" pitchFamily="18" charset="0"/>
              </a:rPr>
              <a:t>Procedural Steps </a:t>
            </a:r>
            <a:endParaRPr lang="en-US" sz="4400" b="1" dirty="0">
              <a:solidFill>
                <a:schemeClr val="tx1"/>
              </a:solidFill>
              <a:latin typeface="+mn-lt"/>
              <a:ea typeface="+mj-ea"/>
              <a:cs typeface="Times New Roman" panose="02020603050405020304" pitchFamily="18" charset="0"/>
            </a:endParaRPr>
          </a:p>
        </p:txBody>
      </p:sp>
      <p:sp>
        <p:nvSpPr>
          <p:cNvPr id="31747" name="Slide Number Placeholder 3"/>
          <p:cNvSpPr>
            <a:spLocks noGrp="1"/>
          </p:cNvSpPr>
          <p:nvPr>
            <p:ph type="sldNum" sz="quarter" idx="4294967295"/>
          </p:nvPr>
        </p:nvSpPr>
        <p:spPr bwMode="auto">
          <a:xfrm>
            <a:off x="8458200" y="6248400"/>
            <a:ext cx="512763"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fld id="{C2B9C0AA-2E5A-4762-8A5D-10C7C34BFEC4}" type="slidenum">
              <a:rPr lang="en-US" altLang="en-US" sz="1100" smtClean="0">
                <a:solidFill>
                  <a:srgbClr val="FFFFFF"/>
                </a:solidFill>
              </a:rPr>
              <a:pPr eaLnBrk="1" hangingPunct="1">
                <a:lnSpc>
                  <a:spcPct val="100000"/>
                </a:lnSpc>
                <a:spcBef>
                  <a:spcPct val="0"/>
                </a:spcBef>
                <a:buClrTx/>
                <a:buSzTx/>
                <a:buFontTx/>
                <a:buNone/>
              </a:pPr>
              <a:t>16</a:t>
            </a:fld>
            <a:endParaRPr lang="en-US" altLang="en-US" sz="1100" smtClean="0">
              <a:solidFill>
                <a:srgbClr val="FFFFFF"/>
              </a:solidFill>
            </a:endParaRPr>
          </a:p>
        </p:txBody>
      </p:sp>
      <p:sp>
        <p:nvSpPr>
          <p:cNvPr id="31748" name="Content Placeholder 5"/>
          <p:cNvSpPr>
            <a:spLocks noGrp="1"/>
          </p:cNvSpPr>
          <p:nvPr>
            <p:ph idx="1"/>
          </p:nvPr>
        </p:nvSpPr>
        <p:spPr>
          <a:xfrm>
            <a:off x="779463" y="1252538"/>
            <a:ext cx="8059737" cy="5029200"/>
          </a:xfrm>
        </p:spPr>
        <p:txBody>
          <a:bodyPr/>
          <a:lstStyle/>
          <a:p>
            <a:pPr marL="0" indent="0" eaLnBrk="1" hangingPunct="1">
              <a:buFont typeface="Wingdings" pitchFamily="2" charset="2"/>
              <a:buNone/>
            </a:pPr>
            <a:r>
              <a:rPr lang="en-US" altLang="en-US" sz="2200" b="1" u="sng" dirty="0" smtClean="0">
                <a:ea typeface="ＭＳ Ｐゴシック" pitchFamily="34" charset="-128"/>
              </a:rPr>
              <a:t>2.1.1 Procedural Steps: Selected Response (SR) Stand-Alone Items</a:t>
            </a:r>
            <a:endParaRPr lang="en-US" altLang="en-US" sz="2200" dirty="0" smtClean="0">
              <a:ea typeface="ＭＳ Ｐゴシック" pitchFamily="34" charset="-128"/>
            </a:endParaRPr>
          </a:p>
          <a:p>
            <a:pPr marL="0" indent="0" eaLnBrk="1" hangingPunct="1">
              <a:buFont typeface="Rockwell Condensed" pitchFamily="18" charset="0"/>
              <a:buAutoNum type="arabicPeriod"/>
            </a:pPr>
            <a:r>
              <a:rPr lang="en-US" altLang="en-US" sz="2200" dirty="0" smtClean="0">
                <a:ea typeface="ＭＳ Ｐゴシック" pitchFamily="34" charset="-128"/>
              </a:rPr>
              <a:t>Review the </a:t>
            </a:r>
            <a:r>
              <a:rPr lang="en-US" altLang="en-US" sz="2200" i="1" dirty="0" smtClean="0">
                <a:ea typeface="ＭＳ Ｐゴシック" pitchFamily="34" charset="-128"/>
              </a:rPr>
              <a:t>Item Framework</a:t>
            </a:r>
            <a:r>
              <a:rPr lang="en-US" altLang="en-US" sz="2200" dirty="0" smtClean="0">
                <a:ea typeface="ＭＳ Ｐゴシック" pitchFamily="34" charset="-128"/>
              </a:rPr>
              <a:t>, and then determine which targeted content standard(s) is best measured using a stand-alone SR item format.</a:t>
            </a:r>
          </a:p>
          <a:p>
            <a:pPr marL="0" indent="0" eaLnBrk="1" hangingPunct="1">
              <a:buFont typeface="Rockwell Condensed" pitchFamily="18" charset="0"/>
              <a:buAutoNum type="arabicPeriod"/>
            </a:pPr>
            <a:r>
              <a:rPr lang="en-US" altLang="en-US" sz="2200" dirty="0" smtClean="0">
                <a:solidFill>
                  <a:srgbClr val="000000"/>
                </a:solidFill>
                <a:ea typeface="ＭＳ Ｐゴシック" pitchFamily="34" charset="-128"/>
              </a:rPr>
              <a:t>Given the targeted content standard description(s), determine the item</a:t>
            </a:r>
            <a:r>
              <a:rPr lang="ja-JP" altLang="en-US" sz="2200" dirty="0" smtClean="0">
                <a:solidFill>
                  <a:srgbClr val="000000"/>
                </a:solidFill>
                <a:ea typeface="ＭＳ Ｐゴシック" pitchFamily="34" charset="-128"/>
              </a:rPr>
              <a:t>’</a:t>
            </a:r>
            <a:r>
              <a:rPr lang="en-US" altLang="ja-JP" sz="2200" dirty="0" smtClean="0">
                <a:solidFill>
                  <a:srgbClr val="000000"/>
                </a:solidFill>
                <a:ea typeface="ＭＳ Ｐゴシック" pitchFamily="34" charset="-128"/>
              </a:rPr>
              <a:t>s depth of knowledge.</a:t>
            </a:r>
            <a:endParaRPr lang="en-US" altLang="ja-JP" sz="2200" dirty="0" smtClean="0">
              <a:ea typeface="ＭＳ Ｐゴシック" pitchFamily="34" charset="-128"/>
            </a:endParaRPr>
          </a:p>
          <a:p>
            <a:pPr marL="0" indent="0" eaLnBrk="1" hangingPunct="1">
              <a:buFont typeface="Rockwell Condensed" pitchFamily="18" charset="0"/>
              <a:buAutoNum type="arabicPeriod"/>
            </a:pPr>
            <a:r>
              <a:rPr lang="en-US" altLang="en-US" sz="2200" dirty="0" smtClean="0">
                <a:ea typeface="ＭＳ Ｐゴシック" pitchFamily="34" charset="-128"/>
              </a:rPr>
              <a:t>Create a question (stem), one correct answer, and plausible (realistic) distractors. If applicable, include any additional information needed to complete the item in the </a:t>
            </a:r>
            <a:r>
              <a:rPr lang="en-US" altLang="en-US" sz="2200" i="1" dirty="0" smtClean="0">
                <a:ea typeface="ＭＳ Ｐゴシック" pitchFamily="34" charset="-128"/>
              </a:rPr>
              <a:t>Introduction</a:t>
            </a:r>
            <a:r>
              <a:rPr lang="en-US" altLang="en-US" sz="2200" dirty="0" smtClean="0">
                <a:ea typeface="ＭＳ Ｐゴシック" pitchFamily="34" charset="-128"/>
              </a:rPr>
              <a:t>. Include graphics in the </a:t>
            </a:r>
            <a:r>
              <a:rPr lang="en-US" altLang="en-US" sz="2200" i="1" dirty="0" smtClean="0">
                <a:ea typeface="ＭＳ Ｐゴシック" pitchFamily="34" charset="-128"/>
              </a:rPr>
              <a:t>Images </a:t>
            </a:r>
            <a:r>
              <a:rPr lang="en-US" altLang="en-US" sz="2200" dirty="0" smtClean="0">
                <a:ea typeface="ＭＳ Ｐゴシック" pitchFamily="34" charset="-128"/>
              </a:rPr>
              <a:t>if the item requires one.</a:t>
            </a:r>
          </a:p>
          <a:p>
            <a:pPr marL="0" indent="0" eaLnBrk="1" hangingPunct="1">
              <a:buFont typeface="Rockwell Condensed" pitchFamily="18" charset="0"/>
              <a:buAutoNum type="arabicPeriod"/>
            </a:pPr>
            <a:r>
              <a:rPr lang="en-US" altLang="en-US" sz="2200" dirty="0" smtClean="0">
                <a:ea typeface="ＭＳ Ｐゴシック" pitchFamily="34" charset="-128"/>
              </a:rPr>
              <a:t>Review the item and answer options for grammatical soundness.</a:t>
            </a:r>
          </a:p>
        </p:txBody>
      </p:sp>
      <p:sp>
        <p:nvSpPr>
          <p:cNvPr id="31749" name="Footer Placeholder 2"/>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r>
              <a:rPr lang="en-US" altLang="en-US" sz="1000" smtClean="0">
                <a:solidFill>
                  <a:srgbClr val="69240C"/>
                </a:solidFill>
              </a:rPr>
              <a:t>© Pennsylvania Department of Education</a:t>
            </a:r>
          </a:p>
        </p:txBody>
      </p:sp>
      <p:sp>
        <p:nvSpPr>
          <p:cNvPr id="7" name="Rectangle 6"/>
          <p:cNvSpPr/>
          <p:nvPr/>
        </p:nvSpPr>
        <p:spPr>
          <a:xfrm>
            <a:off x="169333" y="1253066"/>
            <a:ext cx="592667" cy="50292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en-US" dirty="0"/>
              <a:t>Handout 2.1.1</a:t>
            </a:r>
          </a:p>
          <a:p>
            <a:pPr algn="ctr">
              <a:defRPr/>
            </a:pPr>
            <a:r>
              <a:rPr lang="en-US" dirty="0"/>
              <a:t>Template 2.1 Item Framework</a:t>
            </a:r>
          </a:p>
        </p:txBody>
      </p:sp>
    </p:spTree>
    <p:extLst>
      <p:ext uri="{BB962C8B-B14F-4D97-AF65-F5344CB8AC3E}">
        <p14:creationId xmlns:p14="http://schemas.microsoft.com/office/powerpoint/2010/main" val="73651135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511" y="280460"/>
            <a:ext cx="8077200" cy="557740"/>
          </a:xfrm>
        </p:spPr>
        <p:txBody>
          <a:bodyPr>
            <a:normAutofit fontScale="90000"/>
          </a:bodyPr>
          <a:lstStyle/>
          <a:p>
            <a:pPr algn="ctr">
              <a:defRPr/>
            </a:pPr>
            <a:r>
              <a:rPr lang="en-US" sz="3000" b="1" dirty="0" smtClean="0">
                <a:latin typeface="+mn-lt"/>
                <a:ea typeface="+mj-ea"/>
                <a:cs typeface="+mj-cs"/>
              </a:rPr>
              <a:t>Guidelines for writing </a:t>
            </a:r>
            <a:br>
              <a:rPr lang="en-US" sz="3000" b="1" dirty="0" smtClean="0">
                <a:latin typeface="+mn-lt"/>
                <a:ea typeface="+mj-ea"/>
                <a:cs typeface="+mj-cs"/>
              </a:rPr>
            </a:br>
            <a:r>
              <a:rPr lang="en-US" b="1" dirty="0" smtClean="0">
                <a:solidFill>
                  <a:srgbClr val="FF0000"/>
                </a:solidFill>
                <a:latin typeface="+mn-lt"/>
                <a:ea typeface="+mj-ea"/>
                <a:cs typeface="+mj-cs"/>
              </a:rPr>
              <a:t>true/false items: </a:t>
            </a:r>
            <a:endParaRPr lang="en-US" dirty="0">
              <a:solidFill>
                <a:srgbClr val="FF0000"/>
              </a:solidFill>
              <a:latin typeface="+mn-lt"/>
              <a:ea typeface="+mj-ea"/>
              <a:cs typeface="+mj-cs"/>
            </a:endParaRPr>
          </a:p>
        </p:txBody>
      </p:sp>
      <p:sp>
        <p:nvSpPr>
          <p:cNvPr id="33795" name="Content Placeholder 2"/>
          <p:cNvSpPr>
            <a:spLocks noGrp="1"/>
          </p:cNvSpPr>
          <p:nvPr>
            <p:ph idx="1"/>
          </p:nvPr>
        </p:nvSpPr>
        <p:spPr>
          <a:xfrm>
            <a:off x="609600" y="914400"/>
            <a:ext cx="8328025" cy="5181600"/>
          </a:xfrm>
        </p:spPr>
        <p:txBody>
          <a:bodyPr/>
          <a:lstStyle/>
          <a:p>
            <a:r>
              <a:rPr lang="en-US" altLang="en-US" sz="2000" dirty="0" smtClean="0">
                <a:ea typeface="ＭＳ Ｐゴシック" pitchFamily="34" charset="-128"/>
              </a:rPr>
              <a:t>Construct statements that are definitely true or definitely false, without additional qualifications.</a:t>
            </a:r>
          </a:p>
          <a:p>
            <a:r>
              <a:rPr lang="en-US" altLang="en-US" sz="2000" dirty="0" smtClean="0">
                <a:ea typeface="ＭＳ Ｐゴシック" pitchFamily="34" charset="-128"/>
              </a:rPr>
              <a:t>Use relatively short statements</a:t>
            </a:r>
            <a:r>
              <a:rPr lang="en-US" altLang="en-US" sz="2000" dirty="0">
                <a:ea typeface="ＭＳ Ｐゴシック" pitchFamily="34" charset="-128"/>
              </a:rPr>
              <a:t>. </a:t>
            </a:r>
            <a:r>
              <a:rPr lang="en-US" altLang="en-US" sz="2000" dirty="0" smtClean="0">
                <a:ea typeface="ＭＳ Ｐゴシック" pitchFamily="34" charset="-128"/>
              </a:rPr>
              <a:t> Eliminate </a:t>
            </a:r>
            <a:r>
              <a:rPr lang="en-US" altLang="en-US" sz="2000" dirty="0">
                <a:ea typeface="ＭＳ Ｐゴシック" pitchFamily="34" charset="-128"/>
              </a:rPr>
              <a:t>extraneous material</a:t>
            </a:r>
            <a:r>
              <a:rPr lang="en-US" altLang="en-US" sz="2000" dirty="0" smtClean="0">
                <a:ea typeface="ＭＳ Ｐゴシック" pitchFamily="34" charset="-128"/>
              </a:rPr>
              <a:t>.</a:t>
            </a:r>
          </a:p>
          <a:p>
            <a:r>
              <a:rPr lang="en-US" altLang="en-US" sz="2000" dirty="0" smtClean="0">
                <a:ea typeface="ＭＳ Ｐゴシック" pitchFamily="34" charset="-128"/>
              </a:rPr>
              <a:t>Keep true and false statements approximately the same length.</a:t>
            </a:r>
          </a:p>
          <a:p>
            <a:r>
              <a:rPr lang="en-US" altLang="en-US" sz="2000" dirty="0" smtClean="0">
                <a:ea typeface="ＭＳ Ｐゴシック" pitchFamily="34" charset="-128"/>
              </a:rPr>
              <a:t>Balance the number of true and false questions.</a:t>
            </a:r>
          </a:p>
          <a:p>
            <a:r>
              <a:rPr lang="en-US" altLang="en-US" sz="2000" dirty="0" smtClean="0">
                <a:ea typeface="ＭＳ Ｐゴシック" pitchFamily="34" charset="-128"/>
              </a:rPr>
              <a:t>Test only one idea in each question.</a:t>
            </a:r>
          </a:p>
          <a:p>
            <a:r>
              <a:rPr lang="en-US" altLang="en-US" sz="2000" dirty="0" smtClean="0">
                <a:ea typeface="ＭＳ Ｐゴシック" pitchFamily="34" charset="-128"/>
              </a:rPr>
              <a:t>Have students circle T or F for each question rather than write the letter which can lead to debate.</a:t>
            </a:r>
          </a:p>
          <a:p>
            <a:r>
              <a:rPr lang="en-US" altLang="en-US" sz="2000" dirty="0" smtClean="0">
                <a:ea typeface="ＭＳ Ｐゴシック" pitchFamily="34" charset="-128"/>
              </a:rPr>
              <a:t>Avoid verbal clues, specific determiners (e.g., the, a, an), and complex sentences.</a:t>
            </a:r>
          </a:p>
          <a:p>
            <a:r>
              <a:rPr lang="en-US" altLang="en-US" sz="2000" dirty="0" smtClean="0">
                <a:ea typeface="ＭＳ Ｐゴシック" pitchFamily="34" charset="-128"/>
              </a:rPr>
              <a:t>Avoid absolute terms such as, never or always.</a:t>
            </a:r>
          </a:p>
          <a:p>
            <a:r>
              <a:rPr lang="en-US" altLang="en-US" sz="2000" dirty="0" smtClean="0">
                <a:ea typeface="ＭＳ Ｐゴシック" pitchFamily="34" charset="-128"/>
              </a:rPr>
              <a:t>Do not arrange answers in a pattern (i.e., TTFFTTFF, TFTFTF).</a:t>
            </a:r>
          </a:p>
          <a:p>
            <a:r>
              <a:rPr lang="en-US" altLang="en-US" sz="2000" dirty="0" smtClean="0">
                <a:ea typeface="ＭＳ Ｐゴシック" pitchFamily="34" charset="-128"/>
              </a:rPr>
              <a:t>Avoid taking statements directly from text.</a:t>
            </a:r>
          </a:p>
          <a:p>
            <a:r>
              <a:rPr lang="en-US" altLang="en-US" sz="2000" dirty="0" smtClean="0">
                <a:ea typeface="ＭＳ Ｐゴシック" pitchFamily="34" charset="-128"/>
              </a:rPr>
              <a:t>Always state the question positively.</a:t>
            </a:r>
          </a:p>
          <a:p>
            <a:endParaRPr lang="en-US" altLang="en-US" dirty="0" smtClean="0">
              <a:ea typeface="ＭＳ Ｐゴシック" pitchFamily="34" charset="-128"/>
            </a:endParaRPr>
          </a:p>
        </p:txBody>
      </p:sp>
      <p:sp>
        <p:nvSpPr>
          <p:cNvPr id="33796"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r>
              <a:rPr lang="en-US" altLang="en-US" sz="1000" smtClean="0">
                <a:solidFill>
                  <a:srgbClr val="69240C"/>
                </a:solidFill>
              </a:rPr>
              <a:t>© Pennsylvania Department of Education</a:t>
            </a:r>
          </a:p>
        </p:txBody>
      </p:sp>
      <p:sp>
        <p:nvSpPr>
          <p:cNvPr id="33797" name="Slide Number Placeholder 3"/>
          <p:cNvSpPr txBox="1">
            <a:spLocks/>
          </p:cNvSpPr>
          <p:nvPr/>
        </p:nvSpPr>
        <p:spPr bwMode="auto">
          <a:xfrm>
            <a:off x="8424863" y="6248400"/>
            <a:ext cx="51276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algn="ctr" eaLnBrk="1" hangingPunct="1">
              <a:lnSpc>
                <a:spcPct val="100000"/>
              </a:lnSpc>
              <a:spcBef>
                <a:spcPct val="0"/>
              </a:spcBef>
              <a:buClrTx/>
              <a:buSzTx/>
              <a:buFontTx/>
              <a:buNone/>
            </a:pPr>
            <a:fld id="{0950945D-E11E-4CDB-AE4D-31C113CCEB12}" type="slidenum">
              <a:rPr lang="en-US" altLang="en-US" sz="1100" b="1">
                <a:solidFill>
                  <a:srgbClr val="FFFFFF"/>
                </a:solidFill>
              </a:rPr>
              <a:pPr algn="ctr" eaLnBrk="1" hangingPunct="1">
                <a:lnSpc>
                  <a:spcPct val="100000"/>
                </a:lnSpc>
                <a:spcBef>
                  <a:spcPct val="0"/>
                </a:spcBef>
                <a:buClrTx/>
                <a:buSzTx/>
                <a:buFontTx/>
                <a:buNone/>
              </a:pPr>
              <a:t>17</a:t>
            </a:fld>
            <a:endParaRPr lang="en-US" altLang="en-US" sz="1100" b="1">
              <a:solidFill>
                <a:srgbClr val="FFFFFF"/>
              </a:solidFill>
            </a:endParaRPr>
          </a:p>
        </p:txBody>
      </p:sp>
      <p:pic>
        <p:nvPicPr>
          <p:cNvPr id="6" name="Picture 5" descr="http://homeroom.pdesas.org/images/header_logo.png"/>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76730"/>
            <a:ext cx="990600" cy="914400"/>
          </a:xfrm>
          <a:prstGeom prst="rect">
            <a:avLst/>
          </a:prstGeom>
          <a:noFill/>
          <a:ln>
            <a:noFill/>
          </a:ln>
        </p:spPr>
      </p:pic>
      <p:sp>
        <p:nvSpPr>
          <p:cNvPr id="33799" name="TextBox 6"/>
          <p:cNvSpPr txBox="1">
            <a:spLocks noChangeArrowheads="1"/>
          </p:cNvSpPr>
          <p:nvPr/>
        </p:nvSpPr>
        <p:spPr bwMode="auto">
          <a:xfrm>
            <a:off x="990600" y="228600"/>
            <a:ext cx="7239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r>
              <a:rPr lang="en-US" altLang="en-US" sz="1800">
                <a:latin typeface="Arial" pitchFamily="34" charset="0"/>
              </a:rPr>
              <a:t>PM 2</a:t>
            </a:r>
          </a:p>
        </p:txBody>
      </p:sp>
      <p:sp>
        <p:nvSpPr>
          <p:cNvPr id="3" name="Slide Number Placeholder 2"/>
          <p:cNvSpPr>
            <a:spLocks noGrp="1"/>
          </p:cNvSpPr>
          <p:nvPr>
            <p:ph type="sldNum" sz="quarter" idx="12"/>
          </p:nvPr>
        </p:nvSpPr>
        <p:spPr/>
        <p:txBody>
          <a:bodyPr/>
          <a:lstStyle/>
          <a:p>
            <a:fld id="{211A9B87-AC98-4E8D-ACB1-594A0D49EE91}" type="slidenum">
              <a:rPr lang="en-US" smtClean="0"/>
              <a:t>17</a:t>
            </a:fld>
            <a:endParaRPr lang="en-US"/>
          </a:p>
        </p:txBody>
      </p:sp>
    </p:spTree>
    <p:extLst>
      <p:ext uri="{BB962C8B-B14F-4D97-AF65-F5344CB8AC3E}">
        <p14:creationId xmlns:p14="http://schemas.microsoft.com/office/powerpoint/2010/main" val="15019152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r>
              <a:rPr lang="en-US" altLang="en-US" sz="1000" smtClean="0">
                <a:solidFill>
                  <a:srgbClr val="69240C"/>
                </a:solidFill>
              </a:rPr>
              <a:t>© Pennsylvania Department of Education</a:t>
            </a:r>
          </a:p>
        </p:txBody>
      </p:sp>
      <p:sp>
        <p:nvSpPr>
          <p:cNvPr id="34819" name="Rectangle 4"/>
          <p:cNvSpPr>
            <a:spLocks noChangeArrowheads="1"/>
          </p:cNvSpPr>
          <p:nvPr/>
        </p:nvSpPr>
        <p:spPr bwMode="auto">
          <a:xfrm>
            <a:off x="659606" y="1524000"/>
            <a:ext cx="8021638"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marL="457200" indent="-457200" eaLnBrk="1" hangingPunct="1">
              <a:lnSpc>
                <a:spcPct val="100000"/>
              </a:lnSpc>
              <a:buClrTx/>
              <a:buSzTx/>
              <a:buFont typeface="+mj-lt"/>
              <a:buAutoNum type="arabicPeriod"/>
            </a:pPr>
            <a:r>
              <a:rPr lang="en-US" altLang="en-US" sz="2200" dirty="0">
                <a:latin typeface="+mn-lt"/>
              </a:rPr>
              <a:t>Provide more possible options than questions. </a:t>
            </a:r>
          </a:p>
          <a:p>
            <a:pPr marL="457200" indent="-457200" eaLnBrk="1" hangingPunct="1">
              <a:lnSpc>
                <a:spcPct val="100000"/>
              </a:lnSpc>
              <a:buClrTx/>
              <a:buSzTx/>
              <a:buFont typeface="+mj-lt"/>
              <a:buAutoNum type="arabicPeriod"/>
            </a:pPr>
            <a:r>
              <a:rPr lang="en-US" altLang="en-US" sz="2200" dirty="0">
                <a:latin typeface="+mn-lt"/>
              </a:rPr>
              <a:t>Use longer phrases as questions and shorter phrases as options. </a:t>
            </a:r>
          </a:p>
          <a:p>
            <a:pPr marL="457200" indent="-457200" eaLnBrk="1" hangingPunct="1">
              <a:lnSpc>
                <a:spcPct val="100000"/>
              </a:lnSpc>
              <a:buClrTx/>
              <a:buSzTx/>
              <a:buFont typeface="+mj-lt"/>
              <a:buAutoNum type="arabicPeriod"/>
            </a:pPr>
            <a:r>
              <a:rPr lang="en-US" altLang="en-US" sz="2200" dirty="0">
                <a:latin typeface="+mn-lt"/>
              </a:rPr>
              <a:t>Keep questions and options short and homogeneous. </a:t>
            </a:r>
          </a:p>
          <a:p>
            <a:pPr marL="457200" indent="-457200" eaLnBrk="1" hangingPunct="1">
              <a:lnSpc>
                <a:spcPct val="100000"/>
              </a:lnSpc>
              <a:buClrTx/>
              <a:buSzTx/>
              <a:buFont typeface="+mj-lt"/>
              <a:buAutoNum type="arabicPeriod"/>
            </a:pPr>
            <a:r>
              <a:rPr lang="en-US" altLang="en-US" sz="2200" dirty="0">
                <a:latin typeface="+mn-lt"/>
              </a:rPr>
              <a:t>Avoid verbal cues and specific determiners (e.g., the, a, an). </a:t>
            </a:r>
          </a:p>
          <a:p>
            <a:pPr marL="457200" indent="-457200" eaLnBrk="1" hangingPunct="1">
              <a:lnSpc>
                <a:spcPct val="100000"/>
              </a:lnSpc>
              <a:buClrTx/>
              <a:buSzTx/>
              <a:buFont typeface="+mj-lt"/>
              <a:buAutoNum type="arabicPeriod"/>
            </a:pPr>
            <a:r>
              <a:rPr lang="en-US" altLang="en-US" sz="2200" dirty="0">
                <a:latin typeface="+mn-lt"/>
              </a:rPr>
              <a:t>Number each question and use alphabetical letters for the options.   </a:t>
            </a:r>
          </a:p>
          <a:p>
            <a:pPr marL="457200" indent="-457200" eaLnBrk="1" hangingPunct="1">
              <a:lnSpc>
                <a:spcPct val="100000"/>
              </a:lnSpc>
              <a:buClrTx/>
              <a:buSzTx/>
              <a:buFont typeface="+mj-lt"/>
              <a:buAutoNum type="arabicPeriod"/>
            </a:pPr>
            <a:r>
              <a:rPr lang="en-US" altLang="en-US" sz="2200" dirty="0">
                <a:latin typeface="+mn-lt"/>
              </a:rPr>
              <a:t>Specify in the directions the basis for matching and whether or not responses can be used more than once. </a:t>
            </a:r>
          </a:p>
          <a:p>
            <a:pPr marL="457200" indent="-457200" eaLnBrk="1" hangingPunct="1">
              <a:lnSpc>
                <a:spcPct val="100000"/>
              </a:lnSpc>
              <a:buClrTx/>
              <a:buSzTx/>
              <a:buFont typeface="+mj-lt"/>
              <a:buAutoNum type="arabicPeriod"/>
            </a:pPr>
            <a:r>
              <a:rPr lang="en-US" altLang="en-US" sz="2200" dirty="0">
                <a:latin typeface="+mn-lt"/>
              </a:rPr>
              <a:t>Make all questions and all options the same type (e.g., a list of events to be matched with a list of dates). </a:t>
            </a:r>
          </a:p>
        </p:txBody>
      </p:sp>
      <p:sp>
        <p:nvSpPr>
          <p:cNvPr id="6" name="Rectangle 5"/>
          <p:cNvSpPr/>
          <p:nvPr/>
        </p:nvSpPr>
        <p:spPr>
          <a:xfrm>
            <a:off x="0" y="441325"/>
            <a:ext cx="9144000" cy="554038"/>
          </a:xfrm>
          <a:prstGeom prst="rect">
            <a:avLst/>
          </a:prstGeom>
        </p:spPr>
        <p:txBody>
          <a:bodyPr>
            <a:spAutoFit/>
          </a:bodyPr>
          <a:lstStyle/>
          <a:p>
            <a:pPr algn="ctr">
              <a:defRPr/>
            </a:pPr>
            <a:r>
              <a:rPr lang="en-US" sz="2800" b="1" dirty="0">
                <a:latin typeface="+mn-lt"/>
                <a:ea typeface="+mn-ea"/>
                <a:cs typeface="Arial" pitchFamily="34" charset="0"/>
              </a:rPr>
              <a:t>GUIDELINES</a:t>
            </a:r>
            <a:r>
              <a:rPr lang="en-US" sz="3000" b="1" dirty="0">
                <a:latin typeface="+mn-lt"/>
                <a:ea typeface="+mn-ea"/>
                <a:cs typeface="Arial" pitchFamily="34" charset="0"/>
              </a:rPr>
              <a:t> FOR WRITING </a:t>
            </a:r>
            <a:r>
              <a:rPr lang="en-US" sz="3000" b="1" dirty="0">
                <a:solidFill>
                  <a:srgbClr val="FF0000"/>
                </a:solidFill>
                <a:latin typeface="+mn-lt"/>
                <a:ea typeface="+mn-ea"/>
                <a:cs typeface="Arial" pitchFamily="34" charset="0"/>
              </a:rPr>
              <a:t>MATCHING</a:t>
            </a:r>
            <a:r>
              <a:rPr lang="en-US" sz="3000" b="1" dirty="0">
                <a:latin typeface="+mn-lt"/>
                <a:ea typeface="+mn-ea"/>
                <a:cs typeface="Arial" pitchFamily="34" charset="0"/>
              </a:rPr>
              <a:t> ITEMS</a:t>
            </a:r>
          </a:p>
        </p:txBody>
      </p:sp>
      <p:sp>
        <p:nvSpPr>
          <p:cNvPr id="34821" name="Slide Number Placeholder 3"/>
          <p:cNvSpPr txBox="1">
            <a:spLocks/>
          </p:cNvSpPr>
          <p:nvPr/>
        </p:nvSpPr>
        <p:spPr bwMode="auto">
          <a:xfrm>
            <a:off x="8424863" y="6248400"/>
            <a:ext cx="51276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algn="ctr" eaLnBrk="1" hangingPunct="1">
              <a:lnSpc>
                <a:spcPct val="100000"/>
              </a:lnSpc>
              <a:spcBef>
                <a:spcPct val="0"/>
              </a:spcBef>
              <a:buClrTx/>
              <a:buSzTx/>
              <a:buFontTx/>
              <a:buNone/>
            </a:pPr>
            <a:fld id="{6E7D3EB8-7643-457B-AAA5-FB73064D175F}" type="slidenum">
              <a:rPr lang="en-US" altLang="en-US" sz="1100" b="1">
                <a:solidFill>
                  <a:srgbClr val="FFFFFF"/>
                </a:solidFill>
              </a:rPr>
              <a:pPr algn="ctr" eaLnBrk="1" hangingPunct="1">
                <a:lnSpc>
                  <a:spcPct val="100000"/>
                </a:lnSpc>
                <a:spcBef>
                  <a:spcPct val="0"/>
                </a:spcBef>
                <a:buClrTx/>
                <a:buSzTx/>
                <a:buFontTx/>
                <a:buNone/>
              </a:pPr>
              <a:t>18</a:t>
            </a:fld>
            <a:endParaRPr lang="en-US" altLang="en-US" sz="1100" b="1">
              <a:solidFill>
                <a:srgbClr val="FFFFFF"/>
              </a:solidFill>
            </a:endParaRPr>
          </a:p>
        </p:txBody>
      </p:sp>
      <p:sp>
        <p:nvSpPr>
          <p:cNvPr id="2" name="Slide Number Placeholder 1"/>
          <p:cNvSpPr>
            <a:spLocks noGrp="1"/>
          </p:cNvSpPr>
          <p:nvPr>
            <p:ph type="sldNum" sz="quarter" idx="12"/>
          </p:nvPr>
        </p:nvSpPr>
        <p:spPr/>
        <p:txBody>
          <a:bodyPr/>
          <a:lstStyle/>
          <a:p>
            <a:fld id="{211A9B87-AC98-4E8D-ACB1-594A0D49EE91}" type="slidenum">
              <a:rPr lang="en-US" smtClean="0"/>
              <a:t>18</a:t>
            </a:fld>
            <a:endParaRPr lang="en-US"/>
          </a:p>
        </p:txBody>
      </p:sp>
    </p:spTree>
    <p:extLst>
      <p:ext uri="{BB962C8B-B14F-4D97-AF65-F5344CB8AC3E}">
        <p14:creationId xmlns:p14="http://schemas.microsoft.com/office/powerpoint/2010/main" val="28456164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Work </a:t>
            </a:r>
            <a:endParaRPr lang="en-US" dirty="0"/>
          </a:p>
        </p:txBody>
      </p:sp>
      <p:sp>
        <p:nvSpPr>
          <p:cNvPr id="3" name="Content Placeholder 2"/>
          <p:cNvSpPr>
            <a:spLocks noGrp="1"/>
          </p:cNvSpPr>
          <p:nvPr>
            <p:ph idx="1"/>
          </p:nvPr>
        </p:nvSpPr>
        <p:spPr>
          <a:xfrm>
            <a:off x="2895600" y="2590800"/>
            <a:ext cx="5791200" cy="3535363"/>
          </a:xfrm>
        </p:spPr>
        <p:txBody>
          <a:bodyPr>
            <a:normAutofit lnSpcReduction="10000"/>
          </a:bodyPr>
          <a:lstStyle/>
          <a:p>
            <a:r>
              <a:rPr lang="en-US" altLang="en-US" b="1" u="sng" dirty="0" smtClean="0">
                <a:ea typeface="ＭＳ Ｐゴシック" pitchFamily="34" charset="-128"/>
              </a:rPr>
              <a:t>Procedural </a:t>
            </a:r>
            <a:r>
              <a:rPr lang="en-US" altLang="en-US" b="1" u="sng" dirty="0">
                <a:ea typeface="ＭＳ Ｐゴシック" pitchFamily="34" charset="-128"/>
              </a:rPr>
              <a:t>Steps: Selected Response (SR) Stand-Alone Items</a:t>
            </a:r>
            <a:endParaRPr lang="en-US" altLang="en-US" dirty="0">
              <a:ea typeface="ＭＳ Ｐゴシック" pitchFamily="34" charset="-128"/>
            </a:endParaRPr>
          </a:p>
          <a:p>
            <a:pPr marL="0" indent="0">
              <a:buNone/>
            </a:pPr>
            <a:r>
              <a:rPr lang="en-US" dirty="0" smtClean="0"/>
              <a:t>Using the information that has been presented so far, determine the weaknesses of the following sample questions </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 Pennsylvania Department of Education</a:t>
            </a:r>
            <a:endParaRPr lang="en-US"/>
          </a:p>
        </p:txBody>
      </p:sp>
      <p:sp>
        <p:nvSpPr>
          <p:cNvPr id="5" name="Slide Number Placeholder 4"/>
          <p:cNvSpPr>
            <a:spLocks noGrp="1"/>
          </p:cNvSpPr>
          <p:nvPr>
            <p:ph type="sldNum" sz="quarter" idx="12"/>
          </p:nvPr>
        </p:nvSpPr>
        <p:spPr/>
        <p:txBody>
          <a:bodyPr/>
          <a:lstStyle/>
          <a:p>
            <a:fld id="{211A9B87-AC98-4E8D-ACB1-594A0D49EE91}" type="slidenum">
              <a:rPr lang="en-US" smtClean="0"/>
              <a:t>19</a:t>
            </a:fld>
            <a:endParaRPr lang="en-US"/>
          </a:p>
        </p:txBody>
      </p:sp>
      <p:pic>
        <p:nvPicPr>
          <p:cNvPr id="6" name="Picture 5" descr="Image result for people icon"/>
          <p:cNvPicPr/>
          <p:nvPr/>
        </p:nvPicPr>
        <p:blipFill>
          <a:blip r:embed="rId3">
            <a:extLst>
              <a:ext uri="{28A0092B-C50C-407E-A947-70E740481C1C}">
                <a14:useLocalDpi xmlns:a14="http://schemas.microsoft.com/office/drawing/2010/main" val="0"/>
              </a:ext>
            </a:extLst>
          </a:blip>
          <a:srcRect/>
          <a:stretch>
            <a:fillRect/>
          </a:stretch>
        </p:blipFill>
        <p:spPr bwMode="auto">
          <a:xfrm>
            <a:off x="533400" y="1600200"/>
            <a:ext cx="2362200" cy="2438400"/>
          </a:xfrm>
          <a:prstGeom prst="rect">
            <a:avLst/>
          </a:prstGeom>
          <a:noFill/>
          <a:ln>
            <a:noFill/>
          </a:ln>
        </p:spPr>
      </p:pic>
    </p:spTree>
    <p:extLst>
      <p:ext uri="{BB962C8B-B14F-4D97-AF65-F5344CB8AC3E}">
        <p14:creationId xmlns:p14="http://schemas.microsoft.com/office/powerpoint/2010/main" val="20419770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8077200" cy="1828800"/>
          </a:xfrm>
        </p:spPr>
        <p:txBody>
          <a:bodyPr wrap="square" numCol="1" anchorCtr="0" compatLnSpc="1">
            <a:prstTxWarp prst="textNoShape">
              <a:avLst/>
            </a:prstTxWarp>
            <a:normAutofit fontScale="90000"/>
          </a:bodyPr>
          <a:lstStyle/>
          <a:p>
            <a:pPr algn="ctr" eaLnBrk="1" hangingPunct="1">
              <a:defRPr/>
            </a:pPr>
            <a:r>
              <a:rPr lang="en-US" altLang="en-US" sz="4400" b="1" cap="none" smtClean="0">
                <a:solidFill>
                  <a:schemeClr val="tx1"/>
                </a:solidFill>
                <a:effectLst>
                  <a:outerShdw blurRad="38100" dist="38100" dir="2700000" algn="tl">
                    <a:srgbClr val="C0C0C0"/>
                  </a:outerShdw>
                </a:effectLst>
                <a:ea typeface="ＭＳ Ｐゴシック" pitchFamily="34" charset="-128"/>
              </a:rPr>
              <a:t/>
            </a:r>
            <a:br>
              <a:rPr lang="en-US" altLang="en-US" sz="4400" b="1" cap="none" smtClean="0">
                <a:solidFill>
                  <a:schemeClr val="tx1"/>
                </a:solidFill>
                <a:effectLst>
                  <a:outerShdw blurRad="38100" dist="38100" dir="2700000" algn="tl">
                    <a:srgbClr val="C0C0C0"/>
                  </a:outerShdw>
                </a:effectLst>
                <a:ea typeface="ＭＳ Ｐゴシック" pitchFamily="34" charset="-128"/>
              </a:rPr>
            </a:br>
            <a:r>
              <a:rPr lang="en-US" altLang="en-US" sz="4400" b="1" cap="none" smtClean="0">
                <a:solidFill>
                  <a:schemeClr val="tx1"/>
                </a:solidFill>
                <a:effectLst>
                  <a:outerShdw blurRad="38100" dist="38100" dir="2700000" algn="tl">
                    <a:srgbClr val="C0C0C0"/>
                  </a:outerShdw>
                </a:effectLst>
                <a:ea typeface="ＭＳ Ｐゴシック" pitchFamily="34" charset="-128"/>
              </a:rPr>
              <a:t/>
            </a:r>
            <a:br>
              <a:rPr lang="en-US" altLang="en-US" sz="4400" b="1" cap="none" smtClean="0">
                <a:solidFill>
                  <a:schemeClr val="tx1"/>
                </a:solidFill>
                <a:effectLst>
                  <a:outerShdw blurRad="38100" dist="38100" dir="2700000" algn="tl">
                    <a:srgbClr val="C0C0C0"/>
                  </a:outerShdw>
                </a:effectLst>
                <a:ea typeface="ＭＳ Ｐゴシック" pitchFamily="34" charset="-128"/>
              </a:rPr>
            </a:br>
            <a:r>
              <a:rPr lang="en-US" altLang="en-US" sz="4400" b="1" cap="none" smtClean="0">
                <a:solidFill>
                  <a:schemeClr val="tx1"/>
                </a:solidFill>
                <a:effectLst>
                  <a:outerShdw blurRad="38100" dist="38100" dir="2700000" algn="tl">
                    <a:srgbClr val="C0C0C0"/>
                  </a:outerShdw>
                </a:effectLst>
                <a:ea typeface="ＭＳ Ｐゴシック" pitchFamily="34" charset="-128"/>
              </a:rPr>
              <a:t/>
            </a:r>
            <a:br>
              <a:rPr lang="en-US" altLang="en-US" sz="4400" b="1" cap="none" smtClean="0">
                <a:solidFill>
                  <a:schemeClr val="tx1"/>
                </a:solidFill>
                <a:effectLst>
                  <a:outerShdw blurRad="38100" dist="38100" dir="2700000" algn="tl">
                    <a:srgbClr val="C0C0C0"/>
                  </a:outerShdw>
                </a:effectLst>
                <a:ea typeface="ＭＳ Ｐゴシック" pitchFamily="34" charset="-128"/>
              </a:rPr>
            </a:br>
            <a:endParaRPr lang="en-US" altLang="en-US" sz="4000" b="1" cap="none" baseline="30000" smtClean="0">
              <a:solidFill>
                <a:srgbClr val="0070C0"/>
              </a:solidFill>
              <a:effectLst>
                <a:outerShdw blurRad="38100" dist="38100" dir="2700000" algn="tl">
                  <a:srgbClr val="C0C0C0"/>
                </a:outerShdw>
              </a:effectLst>
              <a:latin typeface="Lucida Handwriting" pitchFamily="66" charset="0"/>
              <a:ea typeface="ＭＳ Ｐゴシック" pitchFamily="34" charset="-128"/>
            </a:endParaRPr>
          </a:p>
        </p:txBody>
      </p:sp>
      <p:cxnSp>
        <p:nvCxnSpPr>
          <p:cNvPr id="12" name="Straight Connector 11"/>
          <p:cNvCxnSpPr/>
          <p:nvPr/>
        </p:nvCxnSpPr>
        <p:spPr>
          <a:xfrm>
            <a:off x="533400" y="2590800"/>
            <a:ext cx="7772400" cy="0"/>
          </a:xfrm>
          <a:prstGeom prst="line">
            <a:avLst/>
          </a:prstGeom>
          <a:ln w="22225">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
        <p:nvSpPr>
          <p:cNvPr id="10244" name="Rectangle 2"/>
          <p:cNvSpPr>
            <a:spLocks noChangeArrowheads="1"/>
          </p:cNvSpPr>
          <p:nvPr/>
        </p:nvSpPr>
        <p:spPr bwMode="auto">
          <a:xfrm>
            <a:off x="687388" y="2406650"/>
            <a:ext cx="7780337"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algn="ctr" eaLnBrk="1" hangingPunct="1">
              <a:lnSpc>
                <a:spcPct val="150000"/>
              </a:lnSpc>
              <a:spcBef>
                <a:spcPct val="0"/>
              </a:spcBef>
              <a:buClrTx/>
              <a:buSzTx/>
              <a:buFontTx/>
              <a:buNone/>
            </a:pPr>
            <a:r>
              <a:rPr lang="en-US" altLang="en-US" sz="4000" b="1">
                <a:cs typeface="Times New Roman" pitchFamily="18" charset="0"/>
              </a:rPr>
              <a:t>Module #2</a:t>
            </a:r>
          </a:p>
          <a:p>
            <a:pPr algn="ctr" eaLnBrk="1" hangingPunct="1">
              <a:lnSpc>
                <a:spcPct val="150000"/>
              </a:lnSpc>
              <a:spcBef>
                <a:spcPct val="0"/>
              </a:spcBef>
              <a:buClrTx/>
              <a:buSzTx/>
              <a:buFontTx/>
              <a:buNone/>
            </a:pPr>
            <a:r>
              <a:rPr lang="en-US" altLang="en-US" sz="4000" b="1">
                <a:cs typeface="Times New Roman" pitchFamily="18" charset="0"/>
              </a:rPr>
              <a:t>Assessment Items and Forms</a:t>
            </a:r>
            <a:endParaRPr lang="en-US" altLang="en-US" sz="2800">
              <a:cs typeface="Times New Roman" pitchFamily="18" charset="0"/>
            </a:endParaRPr>
          </a:p>
        </p:txBody>
      </p:sp>
      <p:sp>
        <p:nvSpPr>
          <p:cNvPr id="10245" name="Rectangle 5"/>
          <p:cNvSpPr>
            <a:spLocks noChangeArrowheads="1"/>
          </p:cNvSpPr>
          <p:nvPr/>
        </p:nvSpPr>
        <p:spPr bwMode="auto">
          <a:xfrm>
            <a:off x="676275" y="1384300"/>
            <a:ext cx="8015288"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algn="just" eaLnBrk="1" hangingPunct="1">
              <a:lnSpc>
                <a:spcPct val="150000"/>
              </a:lnSpc>
              <a:spcBef>
                <a:spcPct val="0"/>
              </a:spcBef>
              <a:buClrTx/>
              <a:buSzTx/>
              <a:buFontTx/>
              <a:buNone/>
            </a:pPr>
            <a:r>
              <a:rPr lang="en-US" altLang="en-US" sz="4000" b="1">
                <a:cs typeface="Times New Roman" pitchFamily="18" charset="0"/>
              </a:rPr>
              <a:t>Assessment Literacy Series: PA</a:t>
            </a:r>
            <a:endParaRPr lang="en-US" altLang="en-US" sz="2800">
              <a:cs typeface="Times New Roman" pitchFamily="18" charset="0"/>
            </a:endParaRPr>
          </a:p>
        </p:txBody>
      </p:sp>
      <p:pic>
        <p:nvPicPr>
          <p:cNvPr id="7" name="Picture 6" descr="http://homeroom.pdesas.org/images/header_logo.png"/>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66700" y="338137"/>
            <a:ext cx="990600" cy="914400"/>
          </a:xfrm>
          <a:prstGeom prst="rect">
            <a:avLst/>
          </a:prstGeom>
          <a:noFill/>
          <a:ln>
            <a:noFill/>
          </a:ln>
        </p:spPr>
      </p:pic>
      <p:sp>
        <p:nvSpPr>
          <p:cNvPr id="10247" name="Footer Placeholder 2"/>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r>
              <a:rPr lang="en-US" altLang="en-US" sz="1000" smtClean="0">
                <a:solidFill>
                  <a:srgbClr val="69240C"/>
                </a:solidFill>
              </a:rPr>
              <a:t>© Pennsylvania Department of Education</a:t>
            </a:r>
          </a:p>
        </p:txBody>
      </p:sp>
      <p:sp>
        <p:nvSpPr>
          <p:cNvPr id="10248" name="TextBox 2"/>
          <p:cNvSpPr txBox="1">
            <a:spLocks noChangeArrowheads="1"/>
          </p:cNvSpPr>
          <p:nvPr/>
        </p:nvSpPr>
        <p:spPr bwMode="auto">
          <a:xfrm>
            <a:off x="1219200" y="762000"/>
            <a:ext cx="7239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r>
              <a:rPr lang="en-US" altLang="en-US" sz="1800" b="1">
                <a:latin typeface="Arial" pitchFamily="34" charset="0"/>
              </a:rPr>
              <a:t>PM 1</a:t>
            </a:r>
          </a:p>
        </p:txBody>
      </p:sp>
      <p:sp>
        <p:nvSpPr>
          <p:cNvPr id="3" name="Slide Number Placeholder 2"/>
          <p:cNvSpPr>
            <a:spLocks noGrp="1"/>
          </p:cNvSpPr>
          <p:nvPr>
            <p:ph type="sldNum" sz="quarter" idx="12"/>
          </p:nvPr>
        </p:nvSpPr>
        <p:spPr/>
        <p:txBody>
          <a:bodyPr/>
          <a:lstStyle/>
          <a:p>
            <a:fld id="{211A9B87-AC98-4E8D-ACB1-594A0D49EE91}" type="slidenum">
              <a:rPr lang="en-US" smtClean="0"/>
              <a:t>2</a:t>
            </a:fld>
            <a:endParaRPr lang="en-US"/>
          </a:p>
        </p:txBody>
      </p:sp>
    </p:spTree>
    <p:extLst>
      <p:ext uri="{BB962C8B-B14F-4D97-AF65-F5344CB8AC3E}">
        <p14:creationId xmlns:p14="http://schemas.microsoft.com/office/powerpoint/2010/main" val="3226371255"/>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a:t>
            </a:r>
            <a:endParaRPr lang="en-US" dirty="0"/>
          </a:p>
        </p:txBody>
      </p:sp>
      <p:sp>
        <p:nvSpPr>
          <p:cNvPr id="3" name="Content Placeholder 2"/>
          <p:cNvSpPr>
            <a:spLocks noGrp="1"/>
          </p:cNvSpPr>
          <p:nvPr>
            <p:ph idx="1"/>
          </p:nvPr>
        </p:nvSpPr>
        <p:spPr/>
        <p:txBody>
          <a:bodyPr/>
          <a:lstStyle/>
          <a:p>
            <a:pPr marL="0" indent="0">
              <a:buNone/>
            </a:pPr>
            <a:r>
              <a:rPr lang="en-US" dirty="0" smtClean="0"/>
              <a:t>Who is buried in Grant’s Tomb?</a:t>
            </a:r>
          </a:p>
          <a:p>
            <a:pPr marL="971550" lvl="1" indent="-514350">
              <a:buFont typeface="+mj-lt"/>
              <a:buAutoNum type="alphaLcParenR"/>
            </a:pPr>
            <a:r>
              <a:rPr lang="en-US" dirty="0" smtClean="0"/>
              <a:t>John F. Kennedy’s Family</a:t>
            </a:r>
          </a:p>
          <a:p>
            <a:pPr marL="971550" lvl="1" indent="-514350">
              <a:buFont typeface="+mj-lt"/>
              <a:buAutoNum type="alphaLcParenR"/>
            </a:pPr>
            <a:r>
              <a:rPr lang="en-US" dirty="0" smtClean="0"/>
              <a:t>Dr. Seuss</a:t>
            </a:r>
          </a:p>
          <a:p>
            <a:pPr marL="971550" lvl="1" indent="-514350">
              <a:buFont typeface="+mj-lt"/>
              <a:buAutoNum type="alphaLcParenR"/>
            </a:pPr>
            <a:r>
              <a:rPr lang="en-US" dirty="0" smtClean="0"/>
              <a:t>Julia Grant</a:t>
            </a:r>
          </a:p>
          <a:p>
            <a:pPr marL="971550" lvl="1" indent="-514350">
              <a:buFont typeface="+mj-lt"/>
              <a:buAutoNum type="alphaLcParenR"/>
            </a:pPr>
            <a:r>
              <a:rPr lang="en-US" dirty="0" smtClean="0"/>
              <a:t>Grant Woods</a:t>
            </a:r>
          </a:p>
          <a:p>
            <a:pPr marL="971550" lvl="1" indent="-514350">
              <a:buFont typeface="+mj-lt"/>
              <a:buAutoNum type="alphaLcParenR"/>
            </a:pPr>
            <a:r>
              <a:rPr lang="en-US" dirty="0" smtClean="0"/>
              <a:t>General Ulysses S. Grant</a:t>
            </a:r>
          </a:p>
          <a:p>
            <a:pPr marL="971550" lvl="1" indent="-514350">
              <a:buFont typeface="+mj-lt"/>
              <a:buAutoNum type="alphaLcParenR"/>
            </a:pPr>
            <a:r>
              <a:rPr lang="en-US" dirty="0" smtClean="0"/>
              <a:t>Answers c and e are correct</a:t>
            </a:r>
          </a:p>
          <a:p>
            <a:pPr marL="971550" lvl="1" indent="-514350">
              <a:buFont typeface="+mj-lt"/>
              <a:buAutoNum type="alphaLcParenR"/>
            </a:pPr>
            <a:r>
              <a:rPr lang="en-US" dirty="0" smtClean="0"/>
              <a:t>Answers d and e are correct</a:t>
            </a:r>
            <a:endParaRPr lang="en-US" dirty="0"/>
          </a:p>
        </p:txBody>
      </p:sp>
      <p:sp>
        <p:nvSpPr>
          <p:cNvPr id="4" name="Footer Placeholder 3"/>
          <p:cNvSpPr>
            <a:spLocks noGrp="1"/>
          </p:cNvSpPr>
          <p:nvPr>
            <p:ph type="ftr" sz="quarter" idx="11"/>
          </p:nvPr>
        </p:nvSpPr>
        <p:spPr/>
        <p:txBody>
          <a:bodyPr/>
          <a:lstStyle/>
          <a:p>
            <a:r>
              <a:rPr lang="en-US" smtClean="0"/>
              <a:t>© Pennsylvania Department of Education</a:t>
            </a:r>
            <a:endParaRPr lang="en-US"/>
          </a:p>
        </p:txBody>
      </p:sp>
      <p:sp>
        <p:nvSpPr>
          <p:cNvPr id="5" name="Slide Number Placeholder 4"/>
          <p:cNvSpPr>
            <a:spLocks noGrp="1"/>
          </p:cNvSpPr>
          <p:nvPr>
            <p:ph type="sldNum" sz="quarter" idx="12"/>
          </p:nvPr>
        </p:nvSpPr>
        <p:spPr/>
        <p:txBody>
          <a:bodyPr/>
          <a:lstStyle/>
          <a:p>
            <a:fld id="{211A9B87-AC98-4E8D-ACB1-594A0D49EE91}" type="slidenum">
              <a:rPr lang="en-US" smtClean="0"/>
              <a:t>20</a:t>
            </a:fld>
            <a:endParaRPr lang="en-US"/>
          </a:p>
        </p:txBody>
      </p:sp>
    </p:spTree>
    <p:extLst>
      <p:ext uri="{BB962C8B-B14F-4D97-AF65-F5344CB8AC3E}">
        <p14:creationId xmlns:p14="http://schemas.microsoft.com/office/powerpoint/2010/main" val="32868311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Improvement SAMPLE</a:t>
            </a:r>
            <a:endParaRPr lang="en-US" dirty="0"/>
          </a:p>
        </p:txBody>
      </p:sp>
      <p:sp>
        <p:nvSpPr>
          <p:cNvPr id="3" name="Content Placeholder 2"/>
          <p:cNvSpPr>
            <a:spLocks noGrp="1"/>
          </p:cNvSpPr>
          <p:nvPr>
            <p:ph idx="1"/>
          </p:nvPr>
        </p:nvSpPr>
        <p:spPr/>
        <p:txBody>
          <a:bodyPr/>
          <a:lstStyle/>
          <a:p>
            <a:pPr marL="0" indent="0">
              <a:buNone/>
            </a:pPr>
            <a:r>
              <a:rPr lang="en-US" dirty="0" smtClean="0"/>
              <a:t>The largest mausoleum in North America, built in 1897, is in New York City as a testament to a people’s gratitude for what person? </a:t>
            </a:r>
          </a:p>
          <a:p>
            <a:pPr marL="514350" indent="-514350">
              <a:buFont typeface="+mj-lt"/>
              <a:buAutoNum type="alphaLcParenR"/>
            </a:pPr>
            <a:r>
              <a:rPr lang="en-US" dirty="0" smtClean="0"/>
              <a:t>Frederick </a:t>
            </a:r>
            <a:r>
              <a:rPr lang="en-US" dirty="0"/>
              <a:t>Douglas </a:t>
            </a:r>
          </a:p>
          <a:p>
            <a:pPr marL="514350" indent="-514350">
              <a:buFont typeface="+mj-lt"/>
              <a:buAutoNum type="alphaLcParenR"/>
            </a:pPr>
            <a:r>
              <a:rPr lang="en-US" dirty="0"/>
              <a:t>Ulysses S. Grant</a:t>
            </a:r>
          </a:p>
          <a:p>
            <a:pPr marL="514350" indent="-514350">
              <a:buFont typeface="+mj-lt"/>
              <a:buAutoNum type="alphaLcParenR"/>
            </a:pPr>
            <a:r>
              <a:rPr lang="en-US" dirty="0" smtClean="0"/>
              <a:t>Harriet Tubman</a:t>
            </a:r>
          </a:p>
          <a:p>
            <a:pPr marL="514350" indent="-514350">
              <a:buFont typeface="+mj-lt"/>
              <a:buAutoNum type="alphaLcParenR"/>
            </a:pPr>
            <a:r>
              <a:rPr lang="en-US" dirty="0" smtClean="0"/>
              <a:t>William </a:t>
            </a:r>
            <a:r>
              <a:rPr lang="en-US" dirty="0"/>
              <a:t>M. “Boss” Tweed</a:t>
            </a:r>
          </a:p>
          <a:p>
            <a:endParaRPr lang="en-US" dirty="0"/>
          </a:p>
          <a:p>
            <a:endParaRPr lang="en-US" dirty="0"/>
          </a:p>
        </p:txBody>
      </p:sp>
      <p:sp>
        <p:nvSpPr>
          <p:cNvPr id="4" name="Footer Placeholder 3"/>
          <p:cNvSpPr>
            <a:spLocks noGrp="1"/>
          </p:cNvSpPr>
          <p:nvPr>
            <p:ph type="ftr" sz="quarter" idx="11"/>
          </p:nvPr>
        </p:nvSpPr>
        <p:spPr/>
        <p:txBody>
          <a:bodyPr/>
          <a:lstStyle/>
          <a:p>
            <a:r>
              <a:rPr lang="en-US" smtClean="0"/>
              <a:t>© Pennsylvania Department of Education</a:t>
            </a:r>
            <a:endParaRPr lang="en-US"/>
          </a:p>
        </p:txBody>
      </p:sp>
      <p:sp>
        <p:nvSpPr>
          <p:cNvPr id="5" name="Slide Number Placeholder 4"/>
          <p:cNvSpPr>
            <a:spLocks noGrp="1"/>
          </p:cNvSpPr>
          <p:nvPr>
            <p:ph type="sldNum" sz="quarter" idx="12"/>
          </p:nvPr>
        </p:nvSpPr>
        <p:spPr/>
        <p:txBody>
          <a:bodyPr/>
          <a:lstStyle/>
          <a:p>
            <a:fld id="{211A9B87-AC98-4E8D-ACB1-594A0D49EE91}" type="slidenum">
              <a:rPr lang="en-US" smtClean="0"/>
              <a:t>21</a:t>
            </a:fld>
            <a:endParaRPr lang="en-US"/>
          </a:p>
        </p:txBody>
      </p:sp>
    </p:spTree>
    <p:extLst>
      <p:ext uri="{BB962C8B-B14F-4D97-AF65-F5344CB8AC3E}">
        <p14:creationId xmlns:p14="http://schemas.microsoft.com/office/powerpoint/2010/main" val="29984585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 FALSE</a:t>
            </a:r>
            <a:endParaRPr lang="en-US" dirty="0"/>
          </a:p>
        </p:txBody>
      </p:sp>
      <p:sp>
        <p:nvSpPr>
          <p:cNvPr id="3" name="Content Placeholder 2"/>
          <p:cNvSpPr>
            <a:spLocks noGrp="1"/>
          </p:cNvSpPr>
          <p:nvPr>
            <p:ph idx="1"/>
          </p:nvPr>
        </p:nvSpPr>
        <p:spPr>
          <a:xfrm>
            <a:off x="457200" y="1600201"/>
            <a:ext cx="8229600" cy="1905000"/>
          </a:xfrm>
        </p:spPr>
        <p:txBody>
          <a:bodyPr>
            <a:normAutofit/>
          </a:bodyPr>
          <a:lstStyle/>
          <a:p>
            <a:pPr marL="0" indent="0">
              <a:buNone/>
            </a:pPr>
            <a:r>
              <a:rPr lang="en-US" dirty="0" smtClean="0"/>
              <a:t>Regular physical activity can negate the sugar, additives and high fat diet in the average teenager’s life.             T       F   </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 Pennsylvania Department of Education</a:t>
            </a:r>
            <a:endParaRPr lang="en-US"/>
          </a:p>
        </p:txBody>
      </p:sp>
      <p:sp>
        <p:nvSpPr>
          <p:cNvPr id="5" name="Slide Number Placeholder 4"/>
          <p:cNvSpPr>
            <a:spLocks noGrp="1"/>
          </p:cNvSpPr>
          <p:nvPr>
            <p:ph type="sldNum" sz="quarter" idx="12"/>
          </p:nvPr>
        </p:nvSpPr>
        <p:spPr/>
        <p:txBody>
          <a:bodyPr/>
          <a:lstStyle/>
          <a:p>
            <a:fld id="{211A9B87-AC98-4E8D-ACB1-594A0D49EE91}" type="slidenum">
              <a:rPr lang="en-US" smtClean="0"/>
              <a:t>22</a:t>
            </a:fld>
            <a:endParaRPr lang="en-US"/>
          </a:p>
        </p:txBody>
      </p:sp>
      <p:sp>
        <p:nvSpPr>
          <p:cNvPr id="6" name="Rectangle 5"/>
          <p:cNvSpPr/>
          <p:nvPr/>
        </p:nvSpPr>
        <p:spPr>
          <a:xfrm>
            <a:off x="533400" y="3886200"/>
            <a:ext cx="8001000" cy="2062103"/>
          </a:xfrm>
          <a:prstGeom prst="rect">
            <a:avLst/>
          </a:prstGeom>
        </p:spPr>
        <p:txBody>
          <a:bodyPr wrap="square">
            <a:spAutoFit/>
          </a:bodyPr>
          <a:lstStyle/>
          <a:p>
            <a:r>
              <a:rPr lang="en-US" sz="3200" dirty="0"/>
              <a:t>Regular physical activity can positively impact the health of children and adolescents relative to their bone mass, blood pressure, stress, and self-esteem</a:t>
            </a:r>
            <a:r>
              <a:rPr lang="en-US" sz="3200" dirty="0" smtClean="0"/>
              <a:t>.  </a:t>
            </a:r>
            <a:r>
              <a:rPr lang="en-US" sz="2800" dirty="0" smtClean="0"/>
              <a:t>                               </a:t>
            </a:r>
            <a:r>
              <a:rPr lang="en-US" sz="2800" b="1" dirty="0"/>
              <a:t>T       F </a:t>
            </a:r>
            <a:endParaRPr lang="en-US" sz="2800" dirty="0"/>
          </a:p>
        </p:txBody>
      </p:sp>
    </p:spTree>
    <p:extLst>
      <p:ext uri="{BB962C8B-B14F-4D97-AF65-F5344CB8AC3E}">
        <p14:creationId xmlns:p14="http://schemas.microsoft.com/office/powerpoint/2010/main" val="2619724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2</a:t>
            </a:r>
            <a:endParaRPr lang="en-US" dirty="0"/>
          </a:p>
        </p:txBody>
      </p:sp>
      <p:sp>
        <p:nvSpPr>
          <p:cNvPr id="3" name="Content Placeholder 2"/>
          <p:cNvSpPr>
            <a:spLocks noGrp="1"/>
          </p:cNvSpPr>
          <p:nvPr>
            <p:ph idx="1"/>
          </p:nvPr>
        </p:nvSpPr>
        <p:spPr/>
        <p:txBody>
          <a:bodyPr/>
          <a:lstStyle/>
          <a:p>
            <a:pPr marL="0" indent="0">
              <a:buNone/>
            </a:pPr>
            <a:r>
              <a:rPr lang="en-US" dirty="0" smtClean="0"/>
              <a:t>Bob Dylan receiving the Nobel Prize for Literature is reflective of: </a:t>
            </a:r>
          </a:p>
          <a:p>
            <a:pPr marL="514350" indent="-514350">
              <a:buFont typeface="+mj-lt"/>
              <a:buAutoNum type="alphaLcParenR"/>
            </a:pPr>
            <a:r>
              <a:rPr lang="en-US" dirty="0" smtClean="0"/>
              <a:t>popularity of the drug culture of the 80’s</a:t>
            </a:r>
          </a:p>
          <a:p>
            <a:pPr marL="514350" indent="-514350">
              <a:buFont typeface="+mj-lt"/>
              <a:buAutoNum type="alphaLcParenR"/>
            </a:pPr>
            <a:r>
              <a:rPr lang="en-US" dirty="0" smtClean="0"/>
              <a:t>ignorance </a:t>
            </a:r>
          </a:p>
          <a:p>
            <a:pPr marL="514350" indent="-514350">
              <a:buFont typeface="+mj-lt"/>
              <a:buAutoNum type="alphaLcParenR"/>
            </a:pPr>
            <a:r>
              <a:rPr lang="en-US" dirty="0" smtClean="0"/>
              <a:t>Music is considered literature</a:t>
            </a:r>
          </a:p>
          <a:p>
            <a:pPr marL="514350" indent="-514350">
              <a:buFont typeface="+mj-lt"/>
              <a:buAutoNum type="alphaLcParenR"/>
            </a:pPr>
            <a:r>
              <a:rPr lang="en-US" dirty="0" smtClean="0"/>
              <a:t>All of the above. </a:t>
            </a:r>
            <a:endParaRPr lang="en-US" dirty="0"/>
          </a:p>
        </p:txBody>
      </p:sp>
      <p:sp>
        <p:nvSpPr>
          <p:cNvPr id="4" name="Footer Placeholder 3"/>
          <p:cNvSpPr>
            <a:spLocks noGrp="1"/>
          </p:cNvSpPr>
          <p:nvPr>
            <p:ph type="ftr" sz="quarter" idx="11"/>
          </p:nvPr>
        </p:nvSpPr>
        <p:spPr/>
        <p:txBody>
          <a:bodyPr/>
          <a:lstStyle/>
          <a:p>
            <a:r>
              <a:rPr lang="en-US" smtClean="0"/>
              <a:t>© Pennsylvania Department of Education</a:t>
            </a:r>
            <a:endParaRPr lang="en-US"/>
          </a:p>
        </p:txBody>
      </p:sp>
      <p:sp>
        <p:nvSpPr>
          <p:cNvPr id="5" name="Slide Number Placeholder 4"/>
          <p:cNvSpPr>
            <a:spLocks noGrp="1"/>
          </p:cNvSpPr>
          <p:nvPr>
            <p:ph type="sldNum" sz="quarter" idx="12"/>
          </p:nvPr>
        </p:nvSpPr>
        <p:spPr/>
        <p:txBody>
          <a:bodyPr/>
          <a:lstStyle/>
          <a:p>
            <a:fld id="{211A9B87-AC98-4E8D-ACB1-594A0D49EE91}" type="slidenum">
              <a:rPr lang="en-US" smtClean="0"/>
              <a:t>23</a:t>
            </a:fld>
            <a:endParaRPr lang="en-US"/>
          </a:p>
        </p:txBody>
      </p:sp>
    </p:spTree>
    <p:extLst>
      <p:ext uri="{BB962C8B-B14F-4D97-AF65-F5344CB8AC3E}">
        <p14:creationId xmlns:p14="http://schemas.microsoft.com/office/powerpoint/2010/main" val="38331539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Better</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The Nobel Prize for Literature is awarded annually to an author who has: </a:t>
            </a:r>
          </a:p>
          <a:p>
            <a:pPr marL="514350" indent="-514350">
              <a:buFont typeface="+mj-lt"/>
              <a:buAutoNum type="alphaLcParenR"/>
            </a:pPr>
            <a:r>
              <a:rPr lang="en-US" dirty="0"/>
              <a:t>Provided consistent ideals that perpetuate the will of Alfred Nobel</a:t>
            </a:r>
          </a:p>
          <a:p>
            <a:pPr marL="514350" indent="-514350">
              <a:buFont typeface="+mj-lt"/>
              <a:buAutoNum type="alphaLcParenR"/>
            </a:pPr>
            <a:r>
              <a:rPr lang="en-US" dirty="0" smtClean="0"/>
              <a:t>Produced a lifetime of outstanding work in an ideal direction</a:t>
            </a:r>
          </a:p>
          <a:p>
            <a:pPr marL="514350" indent="-514350">
              <a:buFont typeface="+mj-lt"/>
              <a:buAutoNum type="alphaLcParenR"/>
            </a:pPr>
            <a:r>
              <a:rPr lang="en-US" dirty="0" smtClean="0"/>
              <a:t>Provided work that has been read around the world</a:t>
            </a:r>
          </a:p>
          <a:p>
            <a:pPr marL="514350" indent="-514350">
              <a:buFont typeface="+mj-lt"/>
              <a:buAutoNum type="alphaLcParenR"/>
            </a:pPr>
            <a:r>
              <a:rPr lang="en-US" dirty="0" smtClean="0"/>
              <a:t>Produced work that created controversy and thought provoking dialog.</a:t>
            </a:r>
            <a:endParaRPr lang="en-US" dirty="0"/>
          </a:p>
        </p:txBody>
      </p:sp>
      <p:sp>
        <p:nvSpPr>
          <p:cNvPr id="4" name="Footer Placeholder 3"/>
          <p:cNvSpPr>
            <a:spLocks noGrp="1"/>
          </p:cNvSpPr>
          <p:nvPr>
            <p:ph type="ftr" sz="quarter" idx="11"/>
          </p:nvPr>
        </p:nvSpPr>
        <p:spPr/>
        <p:txBody>
          <a:bodyPr/>
          <a:lstStyle/>
          <a:p>
            <a:r>
              <a:rPr lang="en-US" smtClean="0"/>
              <a:t>© Pennsylvania Department of Education</a:t>
            </a:r>
            <a:endParaRPr lang="en-US"/>
          </a:p>
        </p:txBody>
      </p:sp>
      <p:sp>
        <p:nvSpPr>
          <p:cNvPr id="5" name="Slide Number Placeholder 4"/>
          <p:cNvSpPr>
            <a:spLocks noGrp="1"/>
          </p:cNvSpPr>
          <p:nvPr>
            <p:ph type="sldNum" sz="quarter" idx="12"/>
          </p:nvPr>
        </p:nvSpPr>
        <p:spPr/>
        <p:txBody>
          <a:bodyPr/>
          <a:lstStyle/>
          <a:p>
            <a:fld id="{211A9B87-AC98-4E8D-ACB1-594A0D49EE91}" type="slidenum">
              <a:rPr lang="en-US" smtClean="0"/>
              <a:t>24</a:t>
            </a:fld>
            <a:endParaRPr lang="en-US"/>
          </a:p>
        </p:txBody>
      </p:sp>
    </p:spTree>
    <p:extLst>
      <p:ext uri="{BB962C8B-B14F-4D97-AF65-F5344CB8AC3E}">
        <p14:creationId xmlns:p14="http://schemas.microsoft.com/office/powerpoint/2010/main" val="32265155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3"/>
          <p:cNvSpPr>
            <a:spLocks noGrp="1"/>
          </p:cNvSpPr>
          <p:nvPr>
            <p:ph type="sldNum" sz="quarter" idx="4294967295"/>
          </p:nvPr>
        </p:nvSpPr>
        <p:spPr bwMode="auto">
          <a:xfrm>
            <a:off x="8458200" y="6264275"/>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fld id="{311FF164-FC80-4FCF-95ED-ED8DB6BBF0F9}" type="slidenum">
              <a:rPr lang="en-US" altLang="en-US" sz="1100" smtClean="0">
                <a:solidFill>
                  <a:srgbClr val="FFFFFF"/>
                </a:solidFill>
              </a:rPr>
              <a:pPr eaLnBrk="1" hangingPunct="1">
                <a:lnSpc>
                  <a:spcPct val="100000"/>
                </a:lnSpc>
                <a:spcBef>
                  <a:spcPct val="0"/>
                </a:spcBef>
                <a:buClrTx/>
                <a:buSzTx/>
                <a:buFontTx/>
                <a:buNone/>
              </a:pPr>
              <a:t>25</a:t>
            </a:fld>
            <a:endParaRPr lang="en-US" altLang="en-US" sz="1100" smtClean="0">
              <a:solidFill>
                <a:srgbClr val="FFFFFF"/>
              </a:solidFill>
            </a:endParaRPr>
          </a:p>
        </p:txBody>
      </p:sp>
      <p:sp>
        <p:nvSpPr>
          <p:cNvPr id="36867" name="Subtitle 2"/>
          <p:cNvSpPr txBox="1">
            <a:spLocks/>
          </p:cNvSpPr>
          <p:nvPr/>
        </p:nvSpPr>
        <p:spPr bwMode="auto">
          <a:xfrm>
            <a:off x="990600" y="304800"/>
            <a:ext cx="7696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algn="ctr" eaLnBrk="1" hangingPunct="1">
              <a:lnSpc>
                <a:spcPct val="100000"/>
              </a:lnSpc>
              <a:spcBef>
                <a:spcPct val="20000"/>
              </a:spcBef>
              <a:buClr>
                <a:schemeClr val="accent1"/>
              </a:buClr>
              <a:buFontTx/>
              <a:buNone/>
            </a:pPr>
            <a:r>
              <a:rPr lang="en-US" altLang="en-US" sz="4400" b="1"/>
              <a:t> </a:t>
            </a:r>
          </a:p>
        </p:txBody>
      </p:sp>
      <p:sp>
        <p:nvSpPr>
          <p:cNvPr id="36868" name="Subtitle 2"/>
          <p:cNvSpPr txBox="1">
            <a:spLocks/>
          </p:cNvSpPr>
          <p:nvPr/>
        </p:nvSpPr>
        <p:spPr bwMode="auto">
          <a:xfrm>
            <a:off x="1036638" y="1219200"/>
            <a:ext cx="77978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algn="ctr" eaLnBrk="1" hangingPunct="1">
              <a:lnSpc>
                <a:spcPct val="100000"/>
              </a:lnSpc>
              <a:spcBef>
                <a:spcPct val="20000"/>
              </a:spcBef>
              <a:buClr>
                <a:schemeClr val="accent1"/>
              </a:buClr>
              <a:buFontTx/>
              <a:buNone/>
            </a:pPr>
            <a:r>
              <a:rPr lang="en-US" altLang="en-US" sz="5400" b="1" dirty="0">
                <a:cs typeface="Times New Roman" pitchFamily="18" charset="0"/>
              </a:rPr>
              <a:t>MODULE 2.1.2</a:t>
            </a:r>
          </a:p>
          <a:p>
            <a:pPr algn="ctr" eaLnBrk="1" hangingPunct="1">
              <a:lnSpc>
                <a:spcPct val="100000"/>
              </a:lnSpc>
              <a:spcBef>
                <a:spcPct val="20000"/>
              </a:spcBef>
              <a:buClr>
                <a:schemeClr val="accent1"/>
              </a:buClr>
              <a:buFontTx/>
              <a:buNone/>
            </a:pPr>
            <a:r>
              <a:rPr lang="en-US" altLang="en-US" sz="5400" b="1" dirty="0">
                <a:cs typeface="Times New Roman" pitchFamily="18" charset="0"/>
              </a:rPr>
              <a:t>Selected Response (SR)</a:t>
            </a:r>
          </a:p>
          <a:p>
            <a:pPr algn="ctr" eaLnBrk="1" hangingPunct="1">
              <a:lnSpc>
                <a:spcPct val="100000"/>
              </a:lnSpc>
              <a:spcBef>
                <a:spcPct val="20000"/>
              </a:spcBef>
              <a:buClr>
                <a:schemeClr val="accent1"/>
              </a:buClr>
              <a:buFontTx/>
              <a:buNone/>
            </a:pPr>
            <a:r>
              <a:rPr lang="en-US" altLang="en-US" sz="5400" b="1" dirty="0">
                <a:cs typeface="Times New Roman" pitchFamily="18" charset="0"/>
              </a:rPr>
              <a:t>Passage-based Items</a:t>
            </a:r>
          </a:p>
        </p:txBody>
      </p:sp>
      <p:sp>
        <p:nvSpPr>
          <p:cNvPr id="36869"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r>
              <a:rPr lang="en-US" altLang="en-US" sz="1000" smtClean="0">
                <a:solidFill>
                  <a:srgbClr val="69240C"/>
                </a:solidFill>
              </a:rPr>
              <a:t>© Pennsylvania Department of Education</a:t>
            </a:r>
          </a:p>
        </p:txBody>
      </p:sp>
      <p:sp>
        <p:nvSpPr>
          <p:cNvPr id="6" name="Rectangle 5"/>
          <p:cNvSpPr/>
          <p:nvPr/>
        </p:nvSpPr>
        <p:spPr>
          <a:xfrm>
            <a:off x="315383" y="1062568"/>
            <a:ext cx="599017" cy="518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en-US" dirty="0"/>
              <a:t>Handout 2.1.2</a:t>
            </a:r>
          </a:p>
          <a:p>
            <a:pPr algn="ctr">
              <a:defRPr/>
            </a:pPr>
            <a:r>
              <a:rPr lang="en-US" dirty="0"/>
              <a:t>Template 2.1 Item Framework</a:t>
            </a:r>
          </a:p>
        </p:txBody>
      </p:sp>
    </p:spTree>
    <p:extLst>
      <p:ext uri="{BB962C8B-B14F-4D97-AF65-F5344CB8AC3E}">
        <p14:creationId xmlns:p14="http://schemas.microsoft.com/office/powerpoint/2010/main" val="3010931194"/>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736600"/>
          </a:xfrm>
        </p:spPr>
        <p:txBody>
          <a:bodyPr/>
          <a:lstStyle/>
          <a:p>
            <a:pPr algn="ctr" eaLnBrk="1" fontAlgn="auto" hangingPunct="1">
              <a:spcAft>
                <a:spcPts val="0"/>
              </a:spcAft>
              <a:defRPr/>
            </a:pPr>
            <a:r>
              <a:rPr lang="en-US" sz="3600" b="1" dirty="0" smtClean="0">
                <a:solidFill>
                  <a:schemeClr val="tx1"/>
                </a:solidFill>
                <a:latin typeface="+mn-lt"/>
                <a:ea typeface="+mj-ea"/>
                <a:cs typeface="Times New Roman" panose="02020603050405020304" pitchFamily="18" charset="0"/>
              </a:rPr>
              <a:t>SR Passage-Based Item Example</a:t>
            </a:r>
            <a:endParaRPr lang="en-US" sz="3600" b="1" dirty="0">
              <a:solidFill>
                <a:schemeClr val="tx1"/>
              </a:solidFill>
              <a:latin typeface="+mn-lt"/>
              <a:ea typeface="+mj-ea"/>
              <a:cs typeface="Times New Roman" panose="02020603050405020304" pitchFamily="18" charset="0"/>
            </a:endParaRPr>
          </a:p>
        </p:txBody>
      </p:sp>
      <p:sp>
        <p:nvSpPr>
          <p:cNvPr id="37891" name="Slide Number Placeholder 3"/>
          <p:cNvSpPr>
            <a:spLocks noGrp="1"/>
          </p:cNvSpPr>
          <p:nvPr>
            <p:ph type="sldNum" sz="quarter" idx="4294967295"/>
          </p:nvPr>
        </p:nvSpPr>
        <p:spPr bwMode="auto">
          <a:xfrm>
            <a:off x="8458200" y="6248400"/>
            <a:ext cx="512763"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fld id="{0C8A11C4-2D82-4C65-BD00-45A9C15EEBA3}" type="slidenum">
              <a:rPr lang="en-US" altLang="en-US" sz="1100" smtClean="0">
                <a:solidFill>
                  <a:srgbClr val="FFFFFF"/>
                </a:solidFill>
              </a:rPr>
              <a:pPr eaLnBrk="1" hangingPunct="1">
                <a:lnSpc>
                  <a:spcPct val="100000"/>
                </a:lnSpc>
                <a:spcBef>
                  <a:spcPct val="0"/>
                </a:spcBef>
                <a:buClrTx/>
                <a:buSzTx/>
                <a:buFontTx/>
                <a:buNone/>
              </a:pPr>
              <a:t>26</a:t>
            </a:fld>
            <a:endParaRPr lang="en-US" altLang="en-US" sz="1100" smtClean="0">
              <a:solidFill>
                <a:srgbClr val="FFFFFF"/>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084699998"/>
              </p:ext>
            </p:extLst>
          </p:nvPr>
        </p:nvGraphicFramePr>
        <p:xfrm>
          <a:off x="609600" y="1317625"/>
          <a:ext cx="8229600" cy="5065713"/>
        </p:xfrm>
        <a:graphic>
          <a:graphicData uri="http://schemas.openxmlformats.org/drawingml/2006/table">
            <a:tbl>
              <a:tblPr/>
              <a:tblGrid>
                <a:gridCol w="466725"/>
                <a:gridCol w="7762875"/>
              </a:tblGrid>
              <a:tr h="3178175">
                <a:tc gridSpan="2">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800" b="1" i="0" u="sng" strike="noStrike" cap="none" normalizeH="0" baseline="0" dirty="0" smtClean="0">
                          <a:ln>
                            <a:noFill/>
                          </a:ln>
                          <a:solidFill>
                            <a:srgbClr val="FFFF00"/>
                          </a:solidFill>
                          <a:effectLst/>
                          <a:latin typeface="Rockwell" pitchFamily="18" charset="0"/>
                          <a:ea typeface="ＭＳ Ｐゴシック" pitchFamily="34" charset="-128"/>
                          <a:cs typeface="Arial" pitchFamily="34" charset="0"/>
                        </a:rPr>
                        <a:t>Danger Zone</a:t>
                      </a:r>
                      <a:endParaRPr kumimoji="0" lang="en-US" altLang="en-US" sz="1800" b="1" i="0" u="none" strike="noStrike" cap="none" normalizeH="0" baseline="0" dirty="0" smtClean="0">
                        <a:ln>
                          <a:noFill/>
                        </a:ln>
                        <a:solidFill>
                          <a:srgbClr val="FFFF00"/>
                        </a:solidFill>
                        <a:effectLst/>
                        <a:latin typeface="Rockwell" pitchFamily="18" charset="0"/>
                        <a:ea typeface="ＭＳ Ｐゴシック" pitchFamily="34" charset="-128"/>
                        <a:cs typeface="Arial"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0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endPar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Hotshots have one of the most dangerous jobs in the world. At any second, a gust of wind can change the direction of a fire and block escape routes. In June 2013, tragedy struck when 19 hotshots died while fighting a wildfire in </a:t>
                      </a:r>
                      <a:r>
                        <a:rPr kumimoji="0" lang="en-US" altLang="en-US" sz="18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Yarnell</a:t>
                      </a:r>
                      <a:r>
                        <a:rPr kumimoji="0" lang="en-US" altLang="en-US" sz="18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Arizona. Despite the danger, Moore insists that he never gets scared on the job. He says his training makes him feel safe.  </a:t>
                      </a:r>
                      <a:r>
                        <a:rPr kumimoji="0" lang="ja-JP" altLang="en-US" sz="18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a:t>
                      </a:r>
                      <a:r>
                        <a:rPr kumimoji="0" lang="en-US" altLang="ja-JP" sz="18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We have a tremendous amount of respect for the force we</a:t>
                      </a:r>
                      <a:r>
                        <a:rPr kumimoji="0" lang="ja-JP" altLang="en-US" sz="18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a:t>
                      </a:r>
                      <a:r>
                        <a:rPr kumimoji="0" lang="en-US" altLang="ja-JP" sz="18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re dealing with,</a:t>
                      </a:r>
                      <a:r>
                        <a:rPr kumimoji="0" lang="ja-JP" altLang="en-US" sz="18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a:t>
                      </a:r>
                      <a:r>
                        <a:rPr kumimoji="0" lang="en-US" altLang="ja-JP" sz="18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he explains. </a:t>
                      </a:r>
                      <a:r>
                        <a:rPr kumimoji="0" lang="ja-JP" altLang="en-US" sz="18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a:t>
                      </a:r>
                      <a:r>
                        <a:rPr kumimoji="0" lang="en-US" altLang="ja-JP" sz="18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As long as we</a:t>
                      </a:r>
                      <a:r>
                        <a:rPr kumimoji="0" lang="ja-JP" altLang="en-US" sz="18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a:t>
                      </a:r>
                      <a:r>
                        <a:rPr kumimoji="0" lang="en-US" altLang="ja-JP" sz="18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re doing things the right way, fear </a:t>
                      </a:r>
                      <a:r>
                        <a:rPr kumimoji="0" lang="en-US" altLang="ja-JP" sz="18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isn</a:t>
                      </a:r>
                      <a:r>
                        <a:rPr kumimoji="0" lang="ja-JP" altLang="en-US" sz="18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a:t>
                      </a:r>
                      <a:r>
                        <a:rPr kumimoji="0" lang="en-US" altLang="ja-JP" sz="18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t a factor.</a:t>
                      </a:r>
                      <a:r>
                        <a:rPr kumimoji="0" lang="ja-JP" altLang="en-US" sz="18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a:t>
                      </a:r>
                      <a:endParaRPr kumimoji="0" lang="en-US" altLang="en-US" sz="18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endParaRPr>
                    </a:p>
                  </a:txBody>
                  <a:tcPr marL="65899" marR="6589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r>
              <a:tr h="630238">
                <a:tc gridSpan="2">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1. </a:t>
                      </a:r>
                      <a:r>
                        <a:rPr kumimoji="0" lang="en-US" altLang="en-US" sz="1600" b="1" i="0" u="none" strike="noStrike" cap="none" normalizeH="0" baseline="0" dirty="0" smtClean="0">
                          <a:ln>
                            <a:noFill/>
                          </a:ln>
                          <a:solidFill>
                            <a:srgbClr val="FFFF00"/>
                          </a:solidFill>
                          <a:effectLst/>
                          <a:latin typeface="Rockwell" pitchFamily="18" charset="0"/>
                          <a:ea typeface="ＭＳ Ｐゴシック" pitchFamily="34" charset="-128"/>
                          <a:cs typeface="Arial" pitchFamily="34" charset="0"/>
                        </a:rPr>
                        <a:t>How does the author support the claim that hotshots have one of the most dangerous jobs in the world?</a:t>
                      </a:r>
                      <a:endParaRPr kumimoji="0" lang="en-US" altLang="en-US" sz="1400" b="1" i="0" u="none" strike="noStrike" cap="none" normalizeH="0" baseline="0" dirty="0" smtClean="0">
                        <a:ln>
                          <a:noFill/>
                        </a:ln>
                        <a:solidFill>
                          <a:srgbClr val="FFFF00"/>
                        </a:solidFill>
                        <a:effectLst/>
                        <a:latin typeface="Calibri" pitchFamily="34" charset="0"/>
                        <a:ea typeface="Calibri" pitchFamily="34" charset="0"/>
                      </a:endParaRPr>
                    </a:p>
                  </a:txBody>
                  <a:tcPr marL="65899" marR="6589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r>
              <a:tr h="314325">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FFFFFF"/>
                          </a:solidFill>
                          <a:effectLst/>
                          <a:latin typeface="Rockwell" pitchFamily="18" charset="0"/>
                          <a:ea typeface="ＭＳ Ｐゴシック" pitchFamily="34" charset="-128"/>
                          <a:cs typeface="Arial" pitchFamily="34" charset="0"/>
                        </a:rPr>
                        <a:t>A.</a:t>
                      </a:r>
                      <a:endParaRPr kumimoji="0" lang="en-US" altLang="en-US" sz="1400" b="1" i="0" u="none" strike="noStrike" cap="none" normalizeH="0" baseline="0" smtClean="0">
                        <a:ln>
                          <a:noFill/>
                        </a:ln>
                        <a:solidFill>
                          <a:srgbClr val="FFFFFF"/>
                        </a:solidFill>
                        <a:effectLst/>
                        <a:latin typeface="Calibri" pitchFamily="34" charset="0"/>
                        <a:ea typeface="Calibri" pitchFamily="34" charset="0"/>
                      </a:endParaRPr>
                    </a:p>
                  </a:txBody>
                  <a:tcPr marL="65899" marR="6589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The author titles the passage </a:t>
                      </a:r>
                      <a:r>
                        <a:rPr kumimoji="0" lang="ja-JP" altLang="en-US" sz="16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a:t>
                      </a:r>
                      <a:r>
                        <a:rPr kumimoji="0" lang="en-US" altLang="ja-JP" sz="16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Danger Zone</a:t>
                      </a:r>
                      <a:r>
                        <a:rPr kumimoji="0" lang="ja-JP" altLang="en-US" sz="16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a:t>
                      </a:r>
                      <a:r>
                        <a:rPr kumimoji="0" lang="en-US" altLang="ja-JP" sz="16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a:t>
                      </a:r>
                      <a:endParaRPr kumimoji="0" lang="en-US" altLang="en-US" sz="14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5899" marR="6589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r>
              <a:tr h="314325">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FFFFFF"/>
                          </a:solidFill>
                          <a:effectLst/>
                          <a:latin typeface="Rockwell" pitchFamily="18" charset="0"/>
                          <a:ea typeface="ＭＳ Ｐゴシック" pitchFamily="34" charset="-128"/>
                          <a:cs typeface="Arial" pitchFamily="34" charset="0"/>
                        </a:rPr>
                        <a:t>B.</a:t>
                      </a:r>
                      <a:endParaRPr kumimoji="0" lang="en-US" altLang="en-US" sz="1400" b="1" i="0" u="none" strike="noStrike" cap="none" normalizeH="0" baseline="0" smtClean="0">
                        <a:ln>
                          <a:noFill/>
                        </a:ln>
                        <a:solidFill>
                          <a:srgbClr val="FFFFFF"/>
                        </a:solidFill>
                        <a:effectLst/>
                        <a:latin typeface="Calibri" pitchFamily="34" charset="0"/>
                        <a:ea typeface="Calibri" pitchFamily="34" charset="0"/>
                      </a:endParaRPr>
                    </a:p>
                  </a:txBody>
                  <a:tcPr marL="65899" marR="6589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The author cites an example that reflects the potential danger of being a hotshot.</a:t>
                      </a:r>
                      <a:endParaRPr kumimoji="0" lang="en-US" altLang="en-US" sz="1400" b="0" i="0" u="none" strike="noStrike" cap="none" normalizeH="0" baseline="0" smtClean="0">
                        <a:ln>
                          <a:noFill/>
                        </a:ln>
                        <a:solidFill>
                          <a:srgbClr val="000000"/>
                        </a:solidFill>
                        <a:effectLst/>
                        <a:latin typeface="Calibri" pitchFamily="34" charset="0"/>
                        <a:ea typeface="Calibri" pitchFamily="34" charset="0"/>
                      </a:endParaRPr>
                    </a:p>
                  </a:txBody>
                  <a:tcPr marL="65899" marR="6589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r>
              <a:tr h="314325">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FFFFFF"/>
                          </a:solidFill>
                          <a:effectLst/>
                          <a:latin typeface="Rockwell" pitchFamily="18" charset="0"/>
                          <a:ea typeface="ＭＳ Ｐゴシック" pitchFamily="34" charset="-128"/>
                          <a:cs typeface="Arial" pitchFamily="34" charset="0"/>
                        </a:rPr>
                        <a:t>C.</a:t>
                      </a:r>
                      <a:endParaRPr kumimoji="0" lang="en-US" altLang="en-US" sz="1400" b="1" i="0" u="none" strike="noStrike" cap="none" normalizeH="0" baseline="0" smtClean="0">
                        <a:ln>
                          <a:noFill/>
                        </a:ln>
                        <a:solidFill>
                          <a:srgbClr val="FFFFFF"/>
                        </a:solidFill>
                        <a:effectLst/>
                        <a:latin typeface="Calibri" pitchFamily="34" charset="0"/>
                        <a:ea typeface="Calibri" pitchFamily="34" charset="0"/>
                      </a:endParaRPr>
                    </a:p>
                  </a:txBody>
                  <a:tcPr marL="65899" marR="6589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The author gives a specific date and time of a tragic situation involving hotshots.</a:t>
                      </a:r>
                      <a:endParaRPr kumimoji="0" lang="en-US" altLang="en-US" sz="1400" b="0" i="0" u="none" strike="noStrike" cap="none" normalizeH="0" baseline="0" smtClean="0">
                        <a:ln>
                          <a:noFill/>
                        </a:ln>
                        <a:solidFill>
                          <a:srgbClr val="000000"/>
                        </a:solidFill>
                        <a:effectLst/>
                        <a:latin typeface="Calibri" pitchFamily="34" charset="0"/>
                        <a:ea typeface="Calibri" pitchFamily="34" charset="0"/>
                      </a:endParaRPr>
                    </a:p>
                  </a:txBody>
                  <a:tcPr marL="65899" marR="6589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r>
              <a:tr h="314325">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600" b="1" i="0" u="none" strike="noStrike" cap="none" normalizeH="0" baseline="0" smtClean="0">
                          <a:ln>
                            <a:noFill/>
                          </a:ln>
                          <a:solidFill>
                            <a:srgbClr val="FFFFFF"/>
                          </a:solidFill>
                          <a:effectLst/>
                          <a:latin typeface="Rockwell" pitchFamily="18" charset="0"/>
                          <a:ea typeface="ＭＳ Ｐゴシック" pitchFamily="34" charset="-128"/>
                          <a:cs typeface="Arial" pitchFamily="34" charset="0"/>
                        </a:rPr>
                        <a:t>D.</a:t>
                      </a:r>
                      <a:endParaRPr kumimoji="0" lang="en-US" altLang="en-US" sz="1400" b="1" i="0" u="none" strike="noStrike" cap="none" normalizeH="0" baseline="0" smtClean="0">
                        <a:ln>
                          <a:noFill/>
                        </a:ln>
                        <a:solidFill>
                          <a:srgbClr val="FFFFFF"/>
                        </a:solidFill>
                        <a:effectLst/>
                        <a:latin typeface="Calibri" pitchFamily="34" charset="0"/>
                        <a:ea typeface="Calibri" pitchFamily="34" charset="0"/>
                      </a:endParaRPr>
                    </a:p>
                  </a:txBody>
                  <a:tcPr marL="65899" marR="6589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Rockwell" pitchFamily="18" charset="0"/>
                          <a:ea typeface="ＭＳ Ｐゴシック" pitchFamily="34" charset="-128"/>
                          <a:cs typeface="Arial" pitchFamily="34" charset="0"/>
                        </a:rPr>
                        <a:t>The author uses a quote from a hotshot in the article.</a:t>
                      </a:r>
                      <a:endParaRPr kumimoji="0" lang="en-US" altLang="en-US" sz="1400" b="0" i="0" u="none" strike="noStrike" cap="none" normalizeH="0" baseline="0" dirty="0" smtClean="0">
                        <a:ln>
                          <a:noFill/>
                        </a:ln>
                        <a:solidFill>
                          <a:srgbClr val="000000"/>
                        </a:solidFill>
                        <a:effectLst/>
                        <a:latin typeface="Calibri" pitchFamily="34" charset="0"/>
                        <a:ea typeface="Calibri" pitchFamily="34" charset="0"/>
                      </a:endParaRPr>
                    </a:p>
                  </a:txBody>
                  <a:tcPr marL="65899" marR="6589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r>
            </a:tbl>
          </a:graphicData>
        </a:graphic>
      </p:graphicFrame>
      <p:sp>
        <p:nvSpPr>
          <p:cNvPr id="37913" name="Rectangle 5"/>
          <p:cNvSpPr>
            <a:spLocks noChangeArrowheads="1"/>
          </p:cNvSpPr>
          <p:nvPr/>
        </p:nvSpPr>
        <p:spPr bwMode="auto">
          <a:xfrm>
            <a:off x="3546475" y="814388"/>
            <a:ext cx="1981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spcAft>
                <a:spcPts val="1000"/>
              </a:spcAft>
              <a:buClrTx/>
              <a:buSzTx/>
              <a:buFontTx/>
              <a:buNone/>
            </a:pPr>
            <a:r>
              <a:rPr lang="en-US" altLang="en-US" sz="1800" b="1">
                <a:latin typeface="Times New Roman" pitchFamily="18" charset="0"/>
              </a:rPr>
              <a:t> </a:t>
            </a:r>
            <a:r>
              <a:rPr lang="en-US" altLang="en-US" sz="1800" b="1" u="sng">
                <a:latin typeface="Times New Roman" pitchFamily="18" charset="0"/>
              </a:rPr>
              <a:t>Reading Grade 6</a:t>
            </a:r>
            <a:r>
              <a:rPr lang="en-US" altLang="en-US" sz="1800" b="1">
                <a:latin typeface="Times New Roman" pitchFamily="18" charset="0"/>
              </a:rPr>
              <a:t> </a:t>
            </a:r>
            <a:endParaRPr lang="en-US" altLang="en-US" sz="1600">
              <a:latin typeface="Calibri" pitchFamily="34" charset="0"/>
            </a:endParaRPr>
          </a:p>
        </p:txBody>
      </p:sp>
      <p:sp>
        <p:nvSpPr>
          <p:cNvPr id="37914" name="Footer Placeholder 5"/>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r>
              <a:rPr lang="en-US" altLang="en-US" sz="1000" smtClean="0">
                <a:solidFill>
                  <a:srgbClr val="69240C"/>
                </a:solidFill>
              </a:rPr>
              <a:t>© Pennsylvania Department of Education</a:t>
            </a:r>
          </a:p>
        </p:txBody>
      </p:sp>
      <p:sp>
        <p:nvSpPr>
          <p:cNvPr id="7" name="Rectangle 6"/>
          <p:cNvSpPr/>
          <p:nvPr/>
        </p:nvSpPr>
        <p:spPr>
          <a:xfrm>
            <a:off x="152400" y="1219200"/>
            <a:ext cx="325967" cy="518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en-US" dirty="0"/>
              <a:t>Handout 2.1.2</a:t>
            </a:r>
          </a:p>
        </p:txBody>
      </p:sp>
    </p:spTree>
    <p:extLst>
      <p:ext uri="{BB962C8B-B14F-4D97-AF65-F5344CB8AC3E}">
        <p14:creationId xmlns:p14="http://schemas.microsoft.com/office/powerpoint/2010/main" val="3225035670"/>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267968"/>
          </a:xfrm>
        </p:spPr>
        <p:txBody>
          <a:bodyPr/>
          <a:lstStyle/>
          <a:p>
            <a:pPr algn="ctr" eaLnBrk="1" fontAlgn="auto" hangingPunct="1">
              <a:spcAft>
                <a:spcPts val="0"/>
              </a:spcAft>
              <a:defRPr/>
            </a:pPr>
            <a:r>
              <a:rPr lang="en-US" sz="3600" b="1" dirty="0">
                <a:solidFill>
                  <a:schemeClr val="tx1"/>
                </a:solidFill>
                <a:latin typeface="+mn-lt"/>
                <a:ea typeface="+mj-ea"/>
                <a:cs typeface="Times New Roman" panose="02020603050405020304" pitchFamily="18" charset="0"/>
              </a:rPr>
              <a:t>SR Passage-Based </a:t>
            </a:r>
            <a:r>
              <a:rPr lang="en-US" sz="3600" b="1" dirty="0" smtClean="0">
                <a:latin typeface="+mn-lt"/>
                <a:ea typeface="+mj-ea"/>
                <a:cs typeface="+mj-cs"/>
              </a:rPr>
              <a:t>General guidelines</a:t>
            </a:r>
            <a:endParaRPr lang="en-US" sz="3600" b="1" dirty="0">
              <a:latin typeface="+mn-lt"/>
              <a:ea typeface="+mj-ea"/>
              <a:cs typeface="+mj-cs"/>
            </a:endParaRPr>
          </a:p>
        </p:txBody>
      </p:sp>
      <p:sp>
        <p:nvSpPr>
          <p:cNvPr id="38915" name="Content Placeholder 3"/>
          <p:cNvSpPr>
            <a:spLocks noGrp="1"/>
          </p:cNvSpPr>
          <p:nvPr>
            <p:ph idx="1"/>
          </p:nvPr>
        </p:nvSpPr>
        <p:spPr>
          <a:xfrm>
            <a:off x="649514" y="1600200"/>
            <a:ext cx="7772400" cy="4038600"/>
          </a:xfrm>
        </p:spPr>
        <p:txBody>
          <a:bodyPr/>
          <a:lstStyle/>
          <a:p>
            <a:pPr marL="514350" indent="-514350" eaLnBrk="1" hangingPunct="1">
              <a:buFont typeface="+mj-lt"/>
              <a:buAutoNum type="arabicPeriod"/>
            </a:pPr>
            <a:r>
              <a:rPr lang="en-US" altLang="en-US" sz="2800" dirty="0" smtClean="0">
                <a:ea typeface="ＭＳ Ｐゴシック" pitchFamily="34" charset="-128"/>
              </a:rPr>
              <a:t>Selected text/scenarios are both developmentally appropriate and “cold reads.”</a:t>
            </a:r>
          </a:p>
          <a:p>
            <a:pPr marL="514350" indent="-514350" eaLnBrk="1" hangingPunct="1">
              <a:buFont typeface="+mj-lt"/>
              <a:buAutoNum type="arabicPeriod"/>
            </a:pPr>
            <a:r>
              <a:rPr lang="en-US" altLang="en-US" sz="2800" dirty="0" smtClean="0">
                <a:ea typeface="ＭＳ Ｐゴシック" pitchFamily="34" charset="-128"/>
              </a:rPr>
              <a:t>Text length varies based upon the total amount of time available to assess.</a:t>
            </a:r>
          </a:p>
          <a:p>
            <a:pPr marL="514350" indent="-514350" eaLnBrk="1" hangingPunct="1">
              <a:buFont typeface="+mj-lt"/>
              <a:buAutoNum type="arabicPeriod"/>
            </a:pPr>
            <a:r>
              <a:rPr lang="en-US" altLang="en-US" sz="2800" dirty="0" smtClean="0">
                <a:ea typeface="ＭＳ Ｐゴシック" pitchFamily="34" charset="-128"/>
              </a:rPr>
              <a:t>Passage lines are numbered for referencing purposes. </a:t>
            </a:r>
          </a:p>
          <a:p>
            <a:pPr marL="514350" indent="-514350" eaLnBrk="1" hangingPunct="1">
              <a:buFont typeface="+mj-lt"/>
              <a:buAutoNum type="arabicPeriod"/>
            </a:pPr>
            <a:r>
              <a:rPr lang="en-US" altLang="en-US" sz="2800" dirty="0" smtClean="0">
                <a:ea typeface="ＭＳ Ｐゴシック" pitchFamily="34" charset="-128"/>
              </a:rPr>
              <a:t>Questions are directly linked to the passage.</a:t>
            </a:r>
          </a:p>
        </p:txBody>
      </p:sp>
      <p:sp>
        <p:nvSpPr>
          <p:cNvPr id="38916" name="Slide Number Placeholder 3"/>
          <p:cNvSpPr txBox="1">
            <a:spLocks/>
          </p:cNvSpPr>
          <p:nvPr/>
        </p:nvSpPr>
        <p:spPr bwMode="auto">
          <a:xfrm>
            <a:off x="8458200" y="6264275"/>
            <a:ext cx="4794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algn="ctr" eaLnBrk="1" hangingPunct="1">
              <a:lnSpc>
                <a:spcPct val="100000"/>
              </a:lnSpc>
              <a:spcBef>
                <a:spcPct val="0"/>
              </a:spcBef>
              <a:buClrTx/>
              <a:buSzTx/>
              <a:buFontTx/>
              <a:buNone/>
            </a:pPr>
            <a:fld id="{A4BF9A07-0654-4071-930E-968159296D81}" type="slidenum">
              <a:rPr lang="en-US" altLang="en-US" sz="1100" b="1">
                <a:solidFill>
                  <a:srgbClr val="FFFFFF"/>
                </a:solidFill>
              </a:rPr>
              <a:pPr algn="ctr" eaLnBrk="1" hangingPunct="1">
                <a:lnSpc>
                  <a:spcPct val="100000"/>
                </a:lnSpc>
                <a:spcBef>
                  <a:spcPct val="0"/>
                </a:spcBef>
                <a:buClrTx/>
                <a:buSzTx/>
                <a:buFontTx/>
                <a:buNone/>
              </a:pPr>
              <a:t>27</a:t>
            </a:fld>
            <a:endParaRPr lang="en-US" altLang="en-US" sz="1100" b="1">
              <a:solidFill>
                <a:srgbClr val="FFFFFF"/>
              </a:solidFill>
            </a:endParaRPr>
          </a:p>
        </p:txBody>
      </p:sp>
      <p:sp>
        <p:nvSpPr>
          <p:cNvPr id="38917" name="Footer Placeholder 2"/>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r>
              <a:rPr lang="en-US" altLang="en-US" sz="1000" smtClean="0">
                <a:solidFill>
                  <a:srgbClr val="69240C"/>
                </a:solidFill>
              </a:rPr>
              <a:t>© Pennsylvania Department of Education</a:t>
            </a:r>
          </a:p>
        </p:txBody>
      </p:sp>
      <p:sp>
        <p:nvSpPr>
          <p:cNvPr id="3" name="Slide Number Placeholder 2"/>
          <p:cNvSpPr>
            <a:spLocks noGrp="1"/>
          </p:cNvSpPr>
          <p:nvPr>
            <p:ph type="sldNum" sz="quarter" idx="12"/>
          </p:nvPr>
        </p:nvSpPr>
        <p:spPr/>
        <p:txBody>
          <a:bodyPr/>
          <a:lstStyle/>
          <a:p>
            <a:fld id="{211A9B87-AC98-4E8D-ACB1-594A0D49EE91}" type="slidenum">
              <a:rPr lang="en-US" smtClean="0"/>
              <a:t>27</a:t>
            </a:fld>
            <a:endParaRPr lang="en-US"/>
          </a:p>
        </p:txBody>
      </p:sp>
    </p:spTree>
    <p:extLst>
      <p:ext uri="{BB962C8B-B14F-4D97-AF65-F5344CB8AC3E}">
        <p14:creationId xmlns:p14="http://schemas.microsoft.com/office/powerpoint/2010/main" val="39334543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3"/>
          <p:cNvSpPr>
            <a:spLocks noGrp="1"/>
          </p:cNvSpPr>
          <p:nvPr>
            <p:ph type="sldNum" sz="quarter" idx="4294967295"/>
          </p:nvPr>
        </p:nvSpPr>
        <p:spPr bwMode="auto">
          <a:xfrm>
            <a:off x="8429625" y="6256338"/>
            <a:ext cx="561975" cy="4492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fld id="{F6BC3E25-CD0B-4C36-A18C-64DAEC582463}" type="slidenum">
              <a:rPr lang="en-US" altLang="en-US" sz="1100" smtClean="0">
                <a:solidFill>
                  <a:srgbClr val="FFFFFF"/>
                </a:solidFill>
              </a:rPr>
              <a:pPr eaLnBrk="1" hangingPunct="1">
                <a:lnSpc>
                  <a:spcPct val="100000"/>
                </a:lnSpc>
                <a:spcBef>
                  <a:spcPct val="0"/>
                </a:spcBef>
                <a:buClrTx/>
                <a:buSzTx/>
                <a:buFontTx/>
                <a:buNone/>
              </a:pPr>
              <a:t>28</a:t>
            </a:fld>
            <a:endParaRPr lang="en-US" altLang="en-US" sz="1100" smtClean="0">
              <a:solidFill>
                <a:srgbClr val="FFFFFF"/>
              </a:solidFill>
            </a:endParaRPr>
          </a:p>
        </p:txBody>
      </p:sp>
      <p:sp>
        <p:nvSpPr>
          <p:cNvPr id="41987" name="Subtitle 2"/>
          <p:cNvSpPr txBox="1">
            <a:spLocks/>
          </p:cNvSpPr>
          <p:nvPr/>
        </p:nvSpPr>
        <p:spPr bwMode="auto">
          <a:xfrm>
            <a:off x="990600" y="304800"/>
            <a:ext cx="7696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algn="ctr" eaLnBrk="1" hangingPunct="1">
              <a:lnSpc>
                <a:spcPct val="100000"/>
              </a:lnSpc>
              <a:spcBef>
                <a:spcPct val="20000"/>
              </a:spcBef>
              <a:buClr>
                <a:schemeClr val="accent1"/>
              </a:buClr>
              <a:buFontTx/>
              <a:buNone/>
            </a:pPr>
            <a:r>
              <a:rPr lang="en-US" altLang="en-US" sz="4400" b="1"/>
              <a:t> </a:t>
            </a:r>
          </a:p>
        </p:txBody>
      </p:sp>
      <p:sp>
        <p:nvSpPr>
          <p:cNvPr id="41988" name="Subtitle 2"/>
          <p:cNvSpPr txBox="1">
            <a:spLocks/>
          </p:cNvSpPr>
          <p:nvPr/>
        </p:nvSpPr>
        <p:spPr bwMode="auto">
          <a:xfrm>
            <a:off x="685800" y="468313"/>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algn="ctr" eaLnBrk="1" hangingPunct="1">
              <a:lnSpc>
                <a:spcPct val="100000"/>
              </a:lnSpc>
              <a:spcBef>
                <a:spcPct val="20000"/>
              </a:spcBef>
              <a:buClr>
                <a:schemeClr val="accent1"/>
              </a:buClr>
              <a:buFontTx/>
              <a:buNone/>
            </a:pPr>
            <a:r>
              <a:rPr lang="en-US" altLang="en-US" sz="4400" b="1">
                <a:cs typeface="Times New Roman" pitchFamily="18" charset="0"/>
              </a:rPr>
              <a:t>QC CHECKLIST</a:t>
            </a:r>
          </a:p>
        </p:txBody>
      </p:sp>
      <p:graphicFrame>
        <p:nvGraphicFramePr>
          <p:cNvPr id="3" name="Table 2"/>
          <p:cNvGraphicFramePr>
            <a:graphicFrameLocks noGrp="1"/>
          </p:cNvGraphicFramePr>
          <p:nvPr/>
        </p:nvGraphicFramePr>
        <p:xfrm>
          <a:off x="609600" y="1222375"/>
          <a:ext cx="7848600" cy="5018087"/>
        </p:xfrm>
        <a:graphic>
          <a:graphicData uri="http://schemas.openxmlformats.org/drawingml/2006/table">
            <a:tbl>
              <a:tblPr firstRow="1" firstCol="1" bandRow="1">
                <a:tableStyleId>{5C22544A-7EE6-4342-B048-85BDC9FD1C3A}</a:tableStyleId>
              </a:tblPr>
              <a:tblGrid>
                <a:gridCol w="2337792"/>
                <a:gridCol w="5510808"/>
              </a:tblGrid>
              <a:tr h="490727">
                <a:tc>
                  <a:txBody>
                    <a:bodyPr/>
                    <a:lstStyle/>
                    <a:p>
                      <a:pPr marL="0" marR="0">
                        <a:lnSpc>
                          <a:spcPct val="115000"/>
                        </a:lnSpc>
                        <a:spcBef>
                          <a:spcPts val="0"/>
                        </a:spcBef>
                        <a:spcAft>
                          <a:spcPts val="0"/>
                        </a:spcAft>
                      </a:pPr>
                      <a:r>
                        <a:rPr lang="en-US" sz="2800" dirty="0">
                          <a:effectLst/>
                        </a:rPr>
                        <a:t>Task</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800">
                          <a:effectLst/>
                        </a:rPr>
                        <a:t>Task Question</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49404">
                <a:tc>
                  <a:txBody>
                    <a:bodyPr/>
                    <a:lstStyle/>
                    <a:p>
                      <a:pPr marL="0" marR="0">
                        <a:lnSpc>
                          <a:spcPct val="115000"/>
                        </a:lnSpc>
                        <a:spcBef>
                          <a:spcPts val="0"/>
                        </a:spcBef>
                        <a:spcAft>
                          <a:spcPts val="0"/>
                        </a:spcAft>
                      </a:pPr>
                      <a:r>
                        <a:rPr lang="en-US" sz="1800" dirty="0">
                          <a:effectLst/>
                        </a:rPr>
                        <a:t>Targeted Content Standards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800" dirty="0" smtClean="0">
                          <a:effectLst/>
                        </a:rPr>
                        <a:t>To</a:t>
                      </a:r>
                      <a:r>
                        <a:rPr lang="en-US" sz="1800" baseline="0" dirty="0" smtClean="0">
                          <a:effectLst/>
                        </a:rPr>
                        <a:t> what degree d</a:t>
                      </a:r>
                      <a:r>
                        <a:rPr lang="en-US" sz="1800" dirty="0" smtClean="0">
                          <a:effectLst/>
                        </a:rPr>
                        <a:t>oes </a:t>
                      </a:r>
                      <a:r>
                        <a:rPr lang="en-US" sz="1800" dirty="0">
                          <a:effectLst/>
                        </a:rPr>
                        <a:t>this item match the targeted standards?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649404">
                <a:tc>
                  <a:txBody>
                    <a:bodyPr/>
                    <a:lstStyle/>
                    <a:p>
                      <a:pPr marL="0" marR="0">
                        <a:lnSpc>
                          <a:spcPct val="115000"/>
                        </a:lnSpc>
                        <a:spcBef>
                          <a:spcPts val="0"/>
                        </a:spcBef>
                        <a:spcAft>
                          <a:spcPts val="0"/>
                        </a:spcAft>
                      </a:pPr>
                      <a:r>
                        <a:rPr lang="en-US" sz="1800">
                          <a:effectLst/>
                        </a:rPr>
                        <a:t>Cognitive Level</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800" dirty="0" smtClean="0">
                          <a:effectLst/>
                        </a:rPr>
                        <a:t>To what degree does </a:t>
                      </a:r>
                      <a:r>
                        <a:rPr lang="en-US" sz="1800" dirty="0">
                          <a:effectLst/>
                        </a:rPr>
                        <a:t>this item match the DoK expressed in the standards?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649404">
                <a:tc>
                  <a:txBody>
                    <a:bodyPr/>
                    <a:lstStyle/>
                    <a:p>
                      <a:pPr marL="0" marR="0">
                        <a:lnSpc>
                          <a:spcPct val="115000"/>
                        </a:lnSpc>
                        <a:spcBef>
                          <a:spcPts val="0"/>
                        </a:spcBef>
                        <a:spcAft>
                          <a:spcPts val="0"/>
                        </a:spcAft>
                      </a:pPr>
                      <a:r>
                        <a:rPr lang="en-US" sz="1800">
                          <a:effectLst/>
                        </a:rPr>
                        <a:t>Developmentally Appropriate</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800" dirty="0">
                          <a:effectLst/>
                        </a:rPr>
                        <a:t>Are the readability and task requirements appropriate for the test-takers?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649404">
                <a:tc>
                  <a:txBody>
                    <a:bodyPr/>
                    <a:lstStyle/>
                    <a:p>
                      <a:pPr marL="0" marR="0">
                        <a:lnSpc>
                          <a:spcPct val="115000"/>
                        </a:lnSpc>
                        <a:spcBef>
                          <a:spcPts val="0"/>
                        </a:spcBef>
                        <a:spcAft>
                          <a:spcPts val="0"/>
                        </a:spcAft>
                      </a:pPr>
                      <a:r>
                        <a:rPr lang="en-US" sz="1800">
                          <a:effectLst/>
                        </a:rPr>
                        <a:t>Sensitive Material</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800" dirty="0">
                          <a:effectLst/>
                        </a:rPr>
                        <a:t>Is there sensitive content with references to drugs, death, suicide, etc.?</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630935">
                <a:tc>
                  <a:txBody>
                    <a:bodyPr/>
                    <a:lstStyle/>
                    <a:p>
                      <a:pPr marL="0" marR="0">
                        <a:lnSpc>
                          <a:spcPct val="115000"/>
                        </a:lnSpc>
                        <a:spcBef>
                          <a:spcPts val="0"/>
                        </a:spcBef>
                        <a:spcAft>
                          <a:spcPts val="0"/>
                        </a:spcAft>
                      </a:pPr>
                      <a:r>
                        <a:rPr lang="en-US" sz="1800">
                          <a:effectLst/>
                        </a:rPr>
                        <a:t>Potential Bias</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800" dirty="0">
                          <a:effectLst/>
                        </a:rPr>
                        <a:t>Are there contextual, gender, or cultural assumptions?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649404">
                <a:tc>
                  <a:txBody>
                    <a:bodyPr/>
                    <a:lstStyle/>
                    <a:p>
                      <a:pPr marL="0" marR="0">
                        <a:lnSpc>
                          <a:spcPct val="115000"/>
                        </a:lnSpc>
                        <a:spcBef>
                          <a:spcPts val="0"/>
                        </a:spcBef>
                        <a:spcAft>
                          <a:spcPts val="0"/>
                        </a:spcAft>
                      </a:pPr>
                      <a:r>
                        <a:rPr lang="en-US" sz="1800">
                          <a:effectLst/>
                        </a:rPr>
                        <a:t>Fairness</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649404">
                <a:tc>
                  <a:txBody>
                    <a:bodyPr/>
                    <a:lstStyle/>
                    <a:p>
                      <a:pPr marL="0" marR="0">
                        <a:lnSpc>
                          <a:spcPct val="115000"/>
                        </a:lnSpc>
                        <a:spcBef>
                          <a:spcPts val="0"/>
                        </a:spcBef>
                        <a:spcAft>
                          <a:spcPts val="0"/>
                        </a:spcAft>
                      </a:pPr>
                      <a:r>
                        <a:rPr lang="en-US" sz="1800">
                          <a:effectLst/>
                        </a:rPr>
                        <a:t>Editing</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800" dirty="0">
                          <a:effectLst/>
                        </a:rPr>
                        <a:t>Have editorial correctness and Universal Design principles been applied?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42018"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r>
              <a:rPr lang="en-US" altLang="en-US" sz="1000" smtClean="0">
                <a:solidFill>
                  <a:srgbClr val="69240C"/>
                </a:solidFill>
              </a:rPr>
              <a:t>© Pennsylvania Department of Education</a:t>
            </a:r>
          </a:p>
        </p:txBody>
      </p:sp>
      <p:sp>
        <p:nvSpPr>
          <p:cNvPr id="5" name="TextBox 4"/>
          <p:cNvSpPr txBox="1"/>
          <p:nvPr/>
        </p:nvSpPr>
        <p:spPr>
          <a:xfrm>
            <a:off x="2895600" y="4932363"/>
            <a:ext cx="5292725" cy="738187"/>
          </a:xfrm>
          <a:prstGeom prst="rect">
            <a:avLst/>
          </a:prstGeom>
          <a:noFill/>
        </p:spPr>
        <p:txBody>
          <a:bodyPr>
            <a:spAutoFit/>
          </a:bodyPr>
          <a:lstStyle/>
          <a:p>
            <a:pPr>
              <a:spcBef>
                <a:spcPts val="0"/>
              </a:spcBef>
              <a:spcAft>
                <a:spcPts val="0"/>
              </a:spcAft>
              <a:defRPr/>
            </a:pPr>
            <a:r>
              <a:rPr lang="en-US" dirty="0">
                <a:solidFill>
                  <a:srgbClr val="C00000"/>
                </a:solidFill>
                <a:latin typeface="+mn-lt"/>
                <a:ea typeface="+mn-ea"/>
                <a:cs typeface="Arial" charset="0"/>
              </a:rPr>
              <a:t>Has the test-taker had the opportunity to learn the content within the item?</a:t>
            </a:r>
            <a:endParaRPr lang="en-US" sz="2400" dirty="0">
              <a:solidFill>
                <a:srgbClr val="C00000"/>
              </a:solidFill>
              <a:latin typeface="+mn-lt"/>
              <a:ea typeface="Calibri" panose="020F0502020204030204" pitchFamily="34" charset="0"/>
              <a:cs typeface="Times New Roman" panose="02020603050405020304" pitchFamily="18" charset="0"/>
            </a:endParaRPr>
          </a:p>
        </p:txBody>
      </p:sp>
      <p:sp>
        <p:nvSpPr>
          <p:cNvPr id="9" name="Rectangle 8"/>
          <p:cNvSpPr/>
          <p:nvPr/>
        </p:nvSpPr>
        <p:spPr>
          <a:xfrm>
            <a:off x="152400" y="1219199"/>
            <a:ext cx="325967" cy="50450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en-US" dirty="0"/>
              <a:t>Handout 2.1.2</a:t>
            </a:r>
          </a:p>
        </p:txBody>
      </p:sp>
      <p:pic>
        <p:nvPicPr>
          <p:cNvPr id="10" name="Picture 9" descr="http://homeroom.pdesas.org/images/header_logo.png"/>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152400"/>
            <a:ext cx="990600" cy="914400"/>
          </a:xfrm>
          <a:prstGeom prst="rect">
            <a:avLst/>
          </a:prstGeom>
          <a:noFill/>
          <a:ln>
            <a:noFill/>
          </a:ln>
        </p:spPr>
      </p:pic>
      <p:sp>
        <p:nvSpPr>
          <p:cNvPr id="42022" name="TextBox 10"/>
          <p:cNvSpPr txBox="1">
            <a:spLocks noChangeArrowheads="1"/>
          </p:cNvSpPr>
          <p:nvPr/>
        </p:nvSpPr>
        <p:spPr bwMode="auto">
          <a:xfrm>
            <a:off x="990600" y="228600"/>
            <a:ext cx="9286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r>
              <a:rPr lang="en-US" altLang="en-US" sz="1800">
                <a:latin typeface="Arial" pitchFamily="34" charset="0"/>
              </a:rPr>
              <a:t>PM 3-5</a:t>
            </a:r>
          </a:p>
          <a:p>
            <a:pPr eaLnBrk="1" hangingPunct="1">
              <a:lnSpc>
                <a:spcPct val="100000"/>
              </a:lnSpc>
              <a:spcBef>
                <a:spcPct val="0"/>
              </a:spcBef>
              <a:buClrTx/>
              <a:buSzTx/>
              <a:buFontTx/>
              <a:buNone/>
            </a:pPr>
            <a:r>
              <a:rPr lang="en-US" altLang="en-US" sz="1800">
                <a:latin typeface="Arial" pitchFamily="34" charset="0"/>
              </a:rPr>
              <a:t>H 2.1.2</a:t>
            </a:r>
          </a:p>
        </p:txBody>
      </p:sp>
    </p:spTree>
    <p:extLst>
      <p:ext uri="{BB962C8B-B14F-4D97-AF65-F5344CB8AC3E}">
        <p14:creationId xmlns:p14="http://schemas.microsoft.com/office/powerpoint/2010/main" val="49210661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Work </a:t>
            </a:r>
            <a:endParaRPr lang="en-US" dirty="0"/>
          </a:p>
        </p:txBody>
      </p:sp>
      <p:sp>
        <p:nvSpPr>
          <p:cNvPr id="3" name="Content Placeholder 2"/>
          <p:cNvSpPr>
            <a:spLocks noGrp="1"/>
          </p:cNvSpPr>
          <p:nvPr>
            <p:ph idx="1"/>
          </p:nvPr>
        </p:nvSpPr>
        <p:spPr>
          <a:xfrm>
            <a:off x="3276600" y="1143000"/>
            <a:ext cx="5181600" cy="3733800"/>
          </a:xfrm>
        </p:spPr>
        <p:txBody>
          <a:bodyPr>
            <a:normAutofit fontScale="85000" lnSpcReduction="10000"/>
          </a:bodyPr>
          <a:lstStyle/>
          <a:p>
            <a:pPr marL="0" indent="0">
              <a:buNone/>
            </a:pPr>
            <a:r>
              <a:rPr lang="en-US" sz="2400" dirty="0"/>
              <a:t>Review the items aligned to the passages </a:t>
            </a:r>
            <a:r>
              <a:rPr lang="en-US" sz="2400" b="1" dirty="0" smtClean="0"/>
              <a:t>#1</a:t>
            </a:r>
            <a:r>
              <a:rPr lang="en-US" sz="3800" b="1" dirty="0" smtClean="0"/>
              <a:t> </a:t>
            </a:r>
            <a:r>
              <a:rPr lang="en-US" sz="3800" dirty="0" smtClean="0"/>
              <a:t>or </a:t>
            </a:r>
            <a:r>
              <a:rPr lang="en-US" sz="2400" b="1" dirty="0" smtClean="0"/>
              <a:t>#2 </a:t>
            </a:r>
            <a:r>
              <a:rPr lang="en-US" sz="2400" dirty="0" smtClean="0"/>
              <a:t>using </a:t>
            </a:r>
            <a:r>
              <a:rPr lang="en-US" sz="2400" dirty="0"/>
              <a:t>the Quality Assurance Checklist found </a:t>
            </a:r>
            <a:r>
              <a:rPr lang="en-US" sz="2400" dirty="0" smtClean="0"/>
              <a:t>on slide 28 and </a:t>
            </a:r>
            <a:r>
              <a:rPr lang="en-US" sz="2400" dirty="0"/>
              <a:t>the “Guidelines” provided in the training to this point. </a:t>
            </a:r>
            <a:endParaRPr lang="en-US" sz="2400" dirty="0" smtClean="0"/>
          </a:p>
          <a:p>
            <a:pPr marL="0" indent="0">
              <a:buNone/>
            </a:pPr>
            <a:r>
              <a:rPr lang="en-US" sz="2400" dirty="0"/>
              <a:t>You do not have to read and answer the assessment questions – skim and look for if the questions DOK and content meet the Targeted Content Standards. </a:t>
            </a:r>
          </a:p>
          <a:p>
            <a:pPr marL="0" indent="0">
              <a:buNone/>
            </a:pPr>
            <a:endParaRPr lang="en-US" sz="2400" dirty="0"/>
          </a:p>
          <a:p>
            <a:pPr marL="0" indent="0">
              <a:buNone/>
            </a:pPr>
            <a:r>
              <a:rPr lang="en-US" sz="2400" dirty="0" smtClean="0"/>
              <a:t>The objective is to generate discussion on the questions and application of new information. </a:t>
            </a:r>
            <a:endParaRPr lang="en-US" sz="2400" dirty="0"/>
          </a:p>
        </p:txBody>
      </p:sp>
      <p:sp>
        <p:nvSpPr>
          <p:cNvPr id="4" name="Footer Placeholder 3"/>
          <p:cNvSpPr>
            <a:spLocks noGrp="1"/>
          </p:cNvSpPr>
          <p:nvPr>
            <p:ph type="ftr" sz="quarter" idx="11"/>
          </p:nvPr>
        </p:nvSpPr>
        <p:spPr/>
        <p:txBody>
          <a:bodyPr/>
          <a:lstStyle/>
          <a:p>
            <a:r>
              <a:rPr lang="en-US" smtClean="0"/>
              <a:t>© Pennsylvania Department of Education</a:t>
            </a:r>
            <a:endParaRPr lang="en-US"/>
          </a:p>
        </p:txBody>
      </p:sp>
      <p:sp>
        <p:nvSpPr>
          <p:cNvPr id="5" name="Slide Number Placeholder 4"/>
          <p:cNvSpPr>
            <a:spLocks noGrp="1"/>
          </p:cNvSpPr>
          <p:nvPr>
            <p:ph type="sldNum" sz="quarter" idx="12"/>
          </p:nvPr>
        </p:nvSpPr>
        <p:spPr/>
        <p:txBody>
          <a:bodyPr/>
          <a:lstStyle/>
          <a:p>
            <a:fld id="{211A9B87-AC98-4E8D-ACB1-594A0D49EE91}" type="slidenum">
              <a:rPr lang="en-US" smtClean="0"/>
              <a:t>29</a:t>
            </a:fld>
            <a:endParaRPr lang="en-US"/>
          </a:p>
        </p:txBody>
      </p:sp>
      <p:pic>
        <p:nvPicPr>
          <p:cNvPr id="6" name="Picture 5" descr="Image result for people icon"/>
          <p:cNvPicPr/>
          <p:nvPr/>
        </p:nvPicPr>
        <p:blipFill>
          <a:blip r:embed="rId3">
            <a:extLst>
              <a:ext uri="{28A0092B-C50C-407E-A947-70E740481C1C}">
                <a14:useLocalDpi xmlns:a14="http://schemas.microsoft.com/office/drawing/2010/main" val="0"/>
              </a:ext>
            </a:extLst>
          </a:blip>
          <a:srcRect/>
          <a:stretch>
            <a:fillRect/>
          </a:stretch>
        </p:blipFill>
        <p:spPr bwMode="auto">
          <a:xfrm>
            <a:off x="533400" y="1600200"/>
            <a:ext cx="2362200" cy="2438400"/>
          </a:xfrm>
          <a:prstGeom prst="rect">
            <a:avLst/>
          </a:prstGeom>
          <a:noFill/>
          <a:ln>
            <a:noFill/>
          </a:ln>
        </p:spPr>
      </p:pic>
      <p:sp>
        <p:nvSpPr>
          <p:cNvPr id="7" name="Rectangle 6"/>
          <p:cNvSpPr/>
          <p:nvPr/>
        </p:nvSpPr>
        <p:spPr>
          <a:xfrm>
            <a:off x="1066800" y="5173682"/>
            <a:ext cx="7467600" cy="3970318"/>
          </a:xfrm>
          <a:prstGeom prst="rect">
            <a:avLst/>
          </a:prstGeom>
        </p:spPr>
        <p:txBody>
          <a:bodyPr wrap="square">
            <a:spAutoFit/>
          </a:bodyPr>
          <a:lstStyle/>
          <a:p>
            <a:r>
              <a:rPr lang="en-US" dirty="0"/>
              <a:t>2.1.2 SR Passage Based Items</a:t>
            </a:r>
          </a:p>
          <a:p>
            <a:r>
              <a:rPr lang="en-US" dirty="0"/>
              <a:t> </a:t>
            </a:r>
          </a:p>
          <a:p>
            <a:pPr algn="ctr"/>
            <a:r>
              <a:rPr lang="en-US" i="1" u="sng" dirty="0"/>
              <a:t>*******Sample Passage 1********</a:t>
            </a:r>
            <a:endParaRPr lang="en-US" dirty="0"/>
          </a:p>
          <a:p>
            <a:r>
              <a:rPr lang="en-US" dirty="0"/>
              <a:t> </a:t>
            </a:r>
          </a:p>
          <a:p>
            <a:r>
              <a:rPr lang="en-US" i="1" dirty="0"/>
              <a:t>(Facilitator Information: for the first passage, no item answers are provided. For all items, participants may need to review </a:t>
            </a:r>
            <a:r>
              <a:rPr lang="en-US" i="1" dirty="0" err="1"/>
              <a:t>DoK</a:t>
            </a:r>
            <a:r>
              <a:rPr lang="en-US" i="1" dirty="0"/>
              <a:t> information to consider the relationship between the item and the intent of the standards listed.)</a:t>
            </a:r>
            <a:endParaRPr lang="en-US" dirty="0"/>
          </a:p>
          <a:p>
            <a:r>
              <a:rPr lang="en-US" dirty="0"/>
              <a:t> </a:t>
            </a:r>
          </a:p>
          <a:p>
            <a:r>
              <a:rPr lang="en-US" dirty="0"/>
              <a:t>Review the items aligned to the passages below using the Quality Assurance Checklist found on Slide 28 and the “Guidelines” provided in the training to this point. Use the following ELA PA Core Standards for Grades 9-10 as the standard to be assessed.</a:t>
            </a:r>
          </a:p>
          <a:p>
            <a:r>
              <a:rPr lang="en-US" dirty="0"/>
              <a:t> </a:t>
            </a:r>
          </a:p>
          <a:p>
            <a:r>
              <a:rPr lang="en-US" u="sng" dirty="0"/>
              <a:t>Reading Informational Text</a:t>
            </a:r>
            <a:endParaRPr lang="en-US" dirty="0"/>
          </a:p>
        </p:txBody>
      </p:sp>
    </p:spTree>
    <p:extLst>
      <p:ext uri="{BB962C8B-B14F-4D97-AF65-F5344CB8AC3E}">
        <p14:creationId xmlns:p14="http://schemas.microsoft.com/office/powerpoint/2010/main" val="9817557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txBox="1">
            <a:spLocks/>
          </p:cNvSpPr>
          <p:nvPr/>
        </p:nvSpPr>
        <p:spPr bwMode="auto">
          <a:xfrm>
            <a:off x="8458200" y="6264275"/>
            <a:ext cx="4794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algn="ctr" eaLnBrk="1" hangingPunct="1">
              <a:lnSpc>
                <a:spcPct val="100000"/>
              </a:lnSpc>
              <a:spcBef>
                <a:spcPct val="0"/>
              </a:spcBef>
              <a:buClrTx/>
              <a:buSzTx/>
              <a:buFontTx/>
              <a:buNone/>
            </a:pPr>
            <a:fld id="{08CF5D1C-8392-4DC2-B5F1-E5AE49239541}" type="slidenum">
              <a:rPr lang="en-US" altLang="en-US" sz="1100" b="1">
                <a:solidFill>
                  <a:srgbClr val="FFFFFF"/>
                </a:solidFill>
              </a:rPr>
              <a:pPr algn="ctr" eaLnBrk="1" hangingPunct="1">
                <a:lnSpc>
                  <a:spcPct val="100000"/>
                </a:lnSpc>
                <a:spcBef>
                  <a:spcPct val="0"/>
                </a:spcBef>
                <a:buClrTx/>
                <a:buSzTx/>
                <a:buFontTx/>
                <a:buNone/>
              </a:pPr>
              <a:t>3</a:t>
            </a:fld>
            <a:endParaRPr lang="en-US" altLang="en-US" sz="1100" b="1">
              <a:solidFill>
                <a:srgbClr val="FFFFFF"/>
              </a:solidFill>
            </a:endParaRPr>
          </a:p>
        </p:txBody>
      </p:sp>
      <p:sp>
        <p:nvSpPr>
          <p:cNvPr id="6" name="Title 5"/>
          <p:cNvSpPr>
            <a:spLocks noGrp="1"/>
          </p:cNvSpPr>
          <p:nvPr>
            <p:ph type="title"/>
          </p:nvPr>
        </p:nvSpPr>
        <p:spPr>
          <a:xfrm>
            <a:off x="925512" y="533400"/>
            <a:ext cx="7772400" cy="1609725"/>
          </a:xfrm>
        </p:spPr>
        <p:txBody>
          <a:bodyPr/>
          <a:lstStyle/>
          <a:p>
            <a:pPr algn="ctr" eaLnBrk="1" hangingPunct="1">
              <a:defRPr/>
            </a:pPr>
            <a:r>
              <a:rPr lang="en-US" dirty="0" smtClean="0">
                <a:ea typeface="+mj-ea"/>
                <a:cs typeface="+mj-cs"/>
              </a:rPr>
              <a:t>What is the role of assessment items and forms?</a:t>
            </a:r>
            <a:endParaRPr lang="en-US" dirty="0">
              <a:ea typeface="+mj-ea"/>
              <a:cs typeface="+mj-cs"/>
            </a:endParaRPr>
          </a:p>
        </p:txBody>
      </p:sp>
      <p:pic>
        <p:nvPicPr>
          <p:cNvPr id="11268" name="Picture 9" descr="C:\Users\David\AppData\Local\Microsoft\Windows\Temporary Internet Files\Content.IE5\CK1TFFGX\square-680x382[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2625725"/>
            <a:ext cx="8012113" cy="363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14"/>
          <p:cNvSpPr txBox="1"/>
          <p:nvPr/>
        </p:nvSpPr>
        <p:spPr>
          <a:xfrm>
            <a:off x="1267050" y="4953000"/>
            <a:ext cx="5971950" cy="923330"/>
          </a:xfrm>
          <a:prstGeom prst="rect">
            <a:avLst/>
          </a:prstGeom>
          <a:ln>
            <a:solidFill>
              <a:schemeClr val="tx1"/>
            </a:solidFill>
          </a:ln>
        </p:spPr>
        <p:style>
          <a:lnRef idx="1">
            <a:schemeClr val="accent1"/>
          </a:lnRef>
          <a:fillRef idx="2">
            <a:schemeClr val="accent1"/>
          </a:fillRef>
          <a:effectRef idx="1">
            <a:schemeClr val="accent1"/>
          </a:effectRef>
          <a:fontRef idx="minor">
            <a:schemeClr val="dk1"/>
          </a:fontRef>
        </p:style>
        <p:txBody>
          <a:bodyPr>
            <a:spAutoFit/>
          </a:bodyPr>
          <a:lstStyle/>
          <a:p>
            <a:pPr algn="ctr">
              <a:defRPr/>
            </a:pPr>
            <a:r>
              <a:rPr lang="en-US" sz="5400" dirty="0">
                <a:solidFill>
                  <a:schemeClr val="tx1"/>
                </a:solidFill>
              </a:rPr>
              <a:t>Building Phase</a:t>
            </a:r>
          </a:p>
        </p:txBody>
      </p:sp>
      <p:sp>
        <p:nvSpPr>
          <p:cNvPr id="11272"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r>
              <a:rPr lang="en-US" altLang="en-US" sz="1000" smtClean="0">
                <a:solidFill>
                  <a:srgbClr val="69240C"/>
                </a:solidFill>
              </a:rPr>
              <a:t>© Pennsylvania Department of Education</a:t>
            </a:r>
          </a:p>
        </p:txBody>
      </p:sp>
      <p:sp>
        <p:nvSpPr>
          <p:cNvPr id="2" name="Slide Number Placeholder 1"/>
          <p:cNvSpPr>
            <a:spLocks noGrp="1"/>
          </p:cNvSpPr>
          <p:nvPr>
            <p:ph type="sldNum" sz="quarter" idx="12"/>
          </p:nvPr>
        </p:nvSpPr>
        <p:spPr/>
        <p:txBody>
          <a:bodyPr/>
          <a:lstStyle/>
          <a:p>
            <a:fld id="{211A9B87-AC98-4E8D-ACB1-594A0D49EE91}" type="slidenum">
              <a:rPr lang="en-US" smtClean="0"/>
              <a:t>3</a:t>
            </a:fld>
            <a:endParaRPr lang="en-US"/>
          </a:p>
        </p:txBody>
      </p:sp>
    </p:spTree>
    <p:extLst>
      <p:ext uri="{BB962C8B-B14F-4D97-AF65-F5344CB8AC3E}">
        <p14:creationId xmlns:p14="http://schemas.microsoft.com/office/powerpoint/2010/main" val="29585020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3"/>
          <p:cNvSpPr>
            <a:spLocks noGrp="1"/>
          </p:cNvSpPr>
          <p:nvPr>
            <p:ph type="sldNum" sz="quarter" idx="4294967295"/>
          </p:nvPr>
        </p:nvSpPr>
        <p:spPr bwMode="auto">
          <a:xfrm>
            <a:off x="8458200" y="6264275"/>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fld id="{61476406-FDB3-436B-B9F8-263E50E4C381}" type="slidenum">
              <a:rPr lang="en-US" altLang="en-US" sz="1100" smtClean="0">
                <a:solidFill>
                  <a:srgbClr val="FFFFFF"/>
                </a:solidFill>
              </a:rPr>
              <a:pPr eaLnBrk="1" hangingPunct="1">
                <a:lnSpc>
                  <a:spcPct val="100000"/>
                </a:lnSpc>
                <a:spcBef>
                  <a:spcPct val="0"/>
                </a:spcBef>
                <a:buClrTx/>
                <a:buSzTx/>
                <a:buFontTx/>
                <a:buNone/>
              </a:pPr>
              <a:t>30</a:t>
            </a:fld>
            <a:endParaRPr lang="en-US" altLang="en-US" sz="1100" smtClean="0">
              <a:solidFill>
                <a:srgbClr val="FFFFFF"/>
              </a:solidFill>
            </a:endParaRPr>
          </a:p>
        </p:txBody>
      </p:sp>
      <p:sp>
        <p:nvSpPr>
          <p:cNvPr id="43011" name="Subtitle 2"/>
          <p:cNvSpPr txBox="1">
            <a:spLocks/>
          </p:cNvSpPr>
          <p:nvPr/>
        </p:nvSpPr>
        <p:spPr bwMode="auto">
          <a:xfrm>
            <a:off x="914400" y="1219200"/>
            <a:ext cx="7797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algn="ctr" eaLnBrk="1" hangingPunct="1">
              <a:lnSpc>
                <a:spcPct val="100000"/>
              </a:lnSpc>
              <a:spcBef>
                <a:spcPct val="20000"/>
              </a:spcBef>
              <a:buClr>
                <a:schemeClr val="accent1"/>
              </a:buClr>
              <a:buFontTx/>
              <a:buNone/>
            </a:pPr>
            <a:r>
              <a:rPr lang="en-US" altLang="en-US" sz="5400" b="1">
                <a:cs typeface="Times New Roman" pitchFamily="18" charset="0"/>
              </a:rPr>
              <a:t>MODULE 2.1.3</a:t>
            </a:r>
          </a:p>
          <a:p>
            <a:pPr algn="ctr" eaLnBrk="1" hangingPunct="1">
              <a:lnSpc>
                <a:spcPct val="100000"/>
              </a:lnSpc>
              <a:spcBef>
                <a:spcPct val="20000"/>
              </a:spcBef>
              <a:buClr>
                <a:schemeClr val="accent1"/>
              </a:buClr>
              <a:buFontTx/>
              <a:buNone/>
            </a:pPr>
            <a:r>
              <a:rPr lang="en-US" altLang="en-US" sz="5400" b="1">
                <a:cs typeface="Times New Roman" pitchFamily="18" charset="0"/>
              </a:rPr>
              <a:t>Selected Response (SR)</a:t>
            </a:r>
          </a:p>
          <a:p>
            <a:pPr algn="ctr" eaLnBrk="1" hangingPunct="1">
              <a:lnSpc>
                <a:spcPct val="100000"/>
              </a:lnSpc>
              <a:spcBef>
                <a:spcPct val="20000"/>
              </a:spcBef>
              <a:buClr>
                <a:schemeClr val="accent1"/>
              </a:buClr>
              <a:buFontTx/>
              <a:buNone/>
            </a:pPr>
            <a:r>
              <a:rPr lang="en-US" altLang="en-US" sz="5400" b="1">
                <a:cs typeface="Times New Roman" pitchFamily="18" charset="0"/>
              </a:rPr>
              <a:t>Evidence-based Items</a:t>
            </a:r>
          </a:p>
        </p:txBody>
      </p:sp>
      <p:sp>
        <p:nvSpPr>
          <p:cNvPr id="43012"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r>
              <a:rPr lang="en-US" altLang="en-US" sz="1000" smtClean="0">
                <a:solidFill>
                  <a:srgbClr val="69240C"/>
                </a:solidFill>
              </a:rPr>
              <a:t>© Pennsylvania Department of Education</a:t>
            </a:r>
          </a:p>
        </p:txBody>
      </p:sp>
      <p:sp>
        <p:nvSpPr>
          <p:cNvPr id="5" name="Rectangle 4"/>
          <p:cNvSpPr/>
          <p:nvPr/>
        </p:nvSpPr>
        <p:spPr>
          <a:xfrm>
            <a:off x="315383" y="1062568"/>
            <a:ext cx="599017" cy="518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en-US" dirty="0"/>
              <a:t>Handout 2.1.3</a:t>
            </a:r>
          </a:p>
          <a:p>
            <a:pPr algn="ctr">
              <a:defRPr/>
            </a:pPr>
            <a:r>
              <a:rPr lang="en-US" dirty="0"/>
              <a:t>Template 2.1 Item Framework</a:t>
            </a:r>
          </a:p>
        </p:txBody>
      </p:sp>
    </p:spTree>
    <p:extLst>
      <p:ext uri="{BB962C8B-B14F-4D97-AF65-F5344CB8AC3E}">
        <p14:creationId xmlns:p14="http://schemas.microsoft.com/office/powerpoint/2010/main" val="2438876376"/>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9388"/>
            <a:ext cx="9144000" cy="685800"/>
          </a:xfrm>
        </p:spPr>
        <p:txBody>
          <a:bodyPr>
            <a:noAutofit/>
          </a:bodyPr>
          <a:lstStyle/>
          <a:p>
            <a:pPr algn="ctr" eaLnBrk="1" fontAlgn="auto" hangingPunct="1">
              <a:spcAft>
                <a:spcPts val="0"/>
              </a:spcAft>
              <a:defRPr/>
            </a:pPr>
            <a:r>
              <a:rPr lang="en-US" sz="3600" b="1" dirty="0" smtClean="0">
                <a:solidFill>
                  <a:schemeClr val="tx1"/>
                </a:solidFill>
                <a:latin typeface="+mn-lt"/>
                <a:ea typeface="+mj-ea"/>
                <a:cs typeface="Times New Roman" panose="02020603050405020304" pitchFamily="18" charset="0"/>
              </a:rPr>
              <a:t>SR Evidence-Based item Example</a:t>
            </a:r>
            <a:endParaRPr lang="en-US" sz="3600" b="1" dirty="0">
              <a:solidFill>
                <a:schemeClr val="tx1"/>
              </a:solidFill>
              <a:latin typeface="+mn-lt"/>
              <a:ea typeface="+mj-ea"/>
              <a:cs typeface="Times New Roman" panose="02020603050405020304" pitchFamily="18" charset="0"/>
            </a:endParaRPr>
          </a:p>
        </p:txBody>
      </p:sp>
      <p:sp>
        <p:nvSpPr>
          <p:cNvPr id="44035" name="Slide Number Placeholder 3"/>
          <p:cNvSpPr>
            <a:spLocks noGrp="1"/>
          </p:cNvSpPr>
          <p:nvPr>
            <p:ph type="sldNum" sz="quarter" idx="4294967295"/>
          </p:nvPr>
        </p:nvSpPr>
        <p:spPr bwMode="auto">
          <a:xfrm>
            <a:off x="8458200" y="6248400"/>
            <a:ext cx="512763"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fld id="{21A0525C-4CBA-4732-AF3C-66267B6CCEC9}" type="slidenum">
              <a:rPr lang="en-US" altLang="en-US" sz="1100" smtClean="0">
                <a:solidFill>
                  <a:srgbClr val="FFFFFF"/>
                </a:solidFill>
              </a:rPr>
              <a:pPr eaLnBrk="1" hangingPunct="1">
                <a:lnSpc>
                  <a:spcPct val="100000"/>
                </a:lnSpc>
                <a:spcBef>
                  <a:spcPct val="0"/>
                </a:spcBef>
                <a:buClrTx/>
                <a:buSzTx/>
                <a:buFontTx/>
                <a:buNone/>
              </a:pPr>
              <a:t>31</a:t>
            </a:fld>
            <a:endParaRPr lang="en-US" altLang="en-US" sz="1100" smtClean="0">
              <a:solidFill>
                <a:srgbClr val="FFFFFF"/>
              </a:solidFill>
            </a:endParaRPr>
          </a:p>
        </p:txBody>
      </p:sp>
      <p:graphicFrame>
        <p:nvGraphicFramePr>
          <p:cNvPr id="3" name="Table 2"/>
          <p:cNvGraphicFramePr>
            <a:graphicFrameLocks noGrp="1"/>
          </p:cNvGraphicFramePr>
          <p:nvPr/>
        </p:nvGraphicFramePr>
        <p:xfrm>
          <a:off x="533400" y="1128713"/>
          <a:ext cx="8404225" cy="5154612"/>
        </p:xfrm>
        <a:graphic>
          <a:graphicData uri="http://schemas.openxmlformats.org/drawingml/2006/table">
            <a:tbl>
              <a:tblPr/>
              <a:tblGrid>
                <a:gridCol w="1047750"/>
                <a:gridCol w="7356475"/>
              </a:tblGrid>
              <a:tr h="2699035">
                <a:tc gridSpan="2">
                  <a:txBody>
                    <a:bodyPr/>
                    <a:lstStyle>
                      <a:lvl1pPr indent="215900"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215900" algn="l" defTabSz="914400" rtl="0" eaLnBrk="1" fontAlgn="base" latinLnBrk="0" hangingPunct="1">
                        <a:lnSpc>
                          <a:spcPct val="115000"/>
                        </a:lnSpc>
                        <a:spcBef>
                          <a:spcPct val="0"/>
                        </a:spcBef>
                        <a:spcAft>
                          <a:spcPct val="0"/>
                        </a:spcAft>
                        <a:buClrTx/>
                        <a:buSzTx/>
                        <a:buFontTx/>
                        <a:buNone/>
                        <a:tabLst/>
                      </a:pP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Julio Torres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es</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de Madrid.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Él</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habla</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ingles y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español</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Él</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es</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bilingüe</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Él</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es</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alumno</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en</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el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Liceo</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Joaquín</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Turina</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en</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Madrid.  Un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liceo</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o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colegio</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es</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una</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escuela</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secundaria</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en</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España</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En</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Madrid, la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apertura</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de clases</a:t>
                      </a:r>
                      <a:r>
                        <a:rPr kumimoji="0" lang="en-US" altLang="en-US" sz="1400" b="1" i="0" u="none" strike="noStrike" cap="none" normalizeH="0" baseline="30000" dirty="0" smtClean="0">
                          <a:ln>
                            <a:noFill/>
                          </a:ln>
                          <a:solidFill>
                            <a:srgbClr val="FFFFFF"/>
                          </a:solidFill>
                          <a:effectLst/>
                          <a:latin typeface="Rockwell" pitchFamily="18" charset="0"/>
                          <a:ea typeface="ＭＳ Ｐゴシック" pitchFamily="34" charset="-128"/>
                          <a:cs typeface="Arial" pitchFamily="34" charset="0"/>
                        </a:rPr>
                        <a:t>1</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es</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 fines de</a:t>
                      </a:r>
                      <a:r>
                        <a:rPr kumimoji="0" lang="en-US" altLang="en-US" sz="1400" b="1" i="0" u="none" strike="noStrike" cap="none" normalizeH="0" baseline="30000" dirty="0" smtClean="0">
                          <a:ln>
                            <a:noFill/>
                          </a:ln>
                          <a:solidFill>
                            <a:srgbClr val="FFFFFF"/>
                          </a:solidFill>
                          <a:effectLst/>
                          <a:latin typeface="Rockwell" pitchFamily="18" charset="0"/>
                          <a:ea typeface="ＭＳ Ｐゴシック" pitchFamily="34" charset="-128"/>
                          <a:cs typeface="Arial" pitchFamily="34" charset="0"/>
                        </a:rPr>
                        <a:t>2</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septiembre</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Julio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necesita</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muchas</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cosas</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para la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apertura</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de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clases</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Necesita</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materiales</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escolares</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En</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una</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papelería</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compra</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un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libro</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un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bolígrafo</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tres</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lápices</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y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varios</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cuadernos</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Compra</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también</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un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disquete</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para la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computadora</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Pero</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Julio no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necesita</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ropa</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nueva</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para la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escuela</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Por</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qué</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Porque</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Julio no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lleva</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un blue jean o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una</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camiseta</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 la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escuela</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Él</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lleva</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un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uniforme</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Es</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obligatorio</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llevar</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uniforme</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 la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escuela</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Un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muchacho</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lleva</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un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pantalón</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negro y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una</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camisa</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blanca</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En</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algunas</a:t>
                      </a:r>
                      <a:r>
                        <a:rPr kumimoji="0" lang="en-US" altLang="en-US" sz="1400" b="1" i="0" u="none" strike="noStrike" cap="none" normalizeH="0" baseline="30000" dirty="0" smtClean="0">
                          <a:ln>
                            <a:noFill/>
                          </a:ln>
                          <a:solidFill>
                            <a:srgbClr val="FFFFFF"/>
                          </a:solidFill>
                          <a:effectLst/>
                          <a:latin typeface="Rockwell" pitchFamily="18" charset="0"/>
                          <a:ea typeface="ＭＳ Ｐゴシック" pitchFamily="34" charset="-128"/>
                          <a:cs typeface="Arial" pitchFamily="34" charset="0"/>
                        </a:rPr>
                        <a:t>3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escuelas</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es</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necesario</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llevar</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chaqueta</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y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corbata</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también</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Una</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muchacha</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lleva</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una</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falda</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y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una</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blusa</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Y a veces</a:t>
                      </a:r>
                      <a:r>
                        <a:rPr kumimoji="0" lang="en-US" altLang="en-US" sz="1400" b="1" i="0" u="none" strike="noStrike" cap="none" normalizeH="0" baseline="30000" dirty="0" smtClean="0">
                          <a:ln>
                            <a:noFill/>
                          </a:ln>
                          <a:solidFill>
                            <a:srgbClr val="FFFFFF"/>
                          </a:solidFill>
                          <a:effectLst/>
                          <a:latin typeface="Rockwell" pitchFamily="18" charset="0"/>
                          <a:ea typeface="ＭＳ Ｐゴシック" pitchFamily="34" charset="-128"/>
                          <a:cs typeface="Arial" pitchFamily="34" charset="0"/>
                        </a:rPr>
                        <a:t>4</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es</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necesario</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llevar</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una</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chaqueta</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Qué</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opinas</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Es</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una</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buena</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idea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llevar</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uniforme</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 la </a:t>
                      </a:r>
                      <a:r>
                        <a:rPr kumimoji="0" lang="en-US" altLang="en-US" sz="1400" b="1" i="0" u="none" strike="noStrike" cap="none" normalizeH="0" baseline="0" dirty="0" err="1" smtClean="0">
                          <a:ln>
                            <a:noFill/>
                          </a:ln>
                          <a:solidFill>
                            <a:srgbClr val="FFFFFF"/>
                          </a:solidFill>
                          <a:effectLst/>
                          <a:latin typeface="Rockwell" pitchFamily="18" charset="0"/>
                          <a:ea typeface="ＭＳ Ｐゴシック" pitchFamily="34" charset="-128"/>
                          <a:cs typeface="Arial" pitchFamily="34" charset="0"/>
                        </a:rPr>
                        <a:t>escuela</a:t>
                      </a: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endParaRPr kumimoji="0" lang="en-US" altLang="en-US" sz="1200" b="1" i="0" u="none" strike="noStrike" cap="none" normalizeH="0" baseline="0" dirty="0" smtClean="0">
                        <a:ln>
                          <a:noFill/>
                        </a:ln>
                        <a:solidFill>
                          <a:srgbClr val="FFFFFF"/>
                        </a:solidFill>
                        <a:effectLst/>
                        <a:latin typeface="Calibri" pitchFamily="34" charset="0"/>
                        <a:ea typeface="Calibri" pitchFamily="34" charset="0"/>
                      </a:endParaRPr>
                    </a:p>
                  </a:txBody>
                  <a:tcPr marL="55395" marR="553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r>
              <a:tr h="246066">
                <a:tc gridSpan="2">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FFFFFF"/>
                          </a:solidFill>
                          <a:effectLst/>
                          <a:latin typeface="Rockwell" pitchFamily="18" charset="0"/>
                          <a:ea typeface="ＭＳ Ｐゴシック" pitchFamily="34" charset="-128"/>
                          <a:cs typeface="Arial" pitchFamily="34" charset="0"/>
                        </a:rPr>
                        <a:t>1</a:t>
                      </a:r>
                      <a:r>
                        <a:rPr kumimoji="0" lang="en-US" altLang="en-US" sz="1400" b="1" i="0" u="none" strike="noStrike" cap="none" normalizeH="0" baseline="0" smtClean="0">
                          <a:ln>
                            <a:noFill/>
                          </a:ln>
                          <a:solidFill>
                            <a:srgbClr val="FFFF00"/>
                          </a:solidFill>
                          <a:effectLst/>
                          <a:latin typeface="Rockwell" pitchFamily="18" charset="0"/>
                          <a:ea typeface="ＭＳ Ｐゴシック" pitchFamily="34" charset="-128"/>
                          <a:cs typeface="Arial" pitchFamily="34" charset="0"/>
                        </a:rPr>
                        <a:t>.  Where is Julio Torres?</a:t>
                      </a:r>
                      <a:endParaRPr kumimoji="0" lang="en-US" altLang="en-US" sz="1200" b="1" i="0" u="none" strike="noStrike" cap="none" normalizeH="0" baseline="0" smtClean="0">
                        <a:ln>
                          <a:noFill/>
                        </a:ln>
                        <a:solidFill>
                          <a:srgbClr val="FFFF00"/>
                        </a:solidFill>
                        <a:effectLst/>
                        <a:latin typeface="Calibri" pitchFamily="34" charset="0"/>
                        <a:ea typeface="Calibri" pitchFamily="34" charset="0"/>
                      </a:endParaRPr>
                    </a:p>
                  </a:txBody>
                  <a:tcPr marL="55395" marR="553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r>
              <a:tr h="213362">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FFFFFF"/>
                          </a:solidFill>
                          <a:effectLst/>
                          <a:latin typeface="Rockwell" pitchFamily="18" charset="0"/>
                          <a:ea typeface="ＭＳ Ｐゴシック" pitchFamily="34" charset="-128"/>
                          <a:cs typeface="Arial" pitchFamily="34" charset="0"/>
                        </a:rPr>
                        <a:t>A.</a:t>
                      </a:r>
                      <a:endParaRPr kumimoji="0" lang="en-US" altLang="en-US" sz="1200" b="1" i="0" u="none" strike="noStrike" cap="none" normalizeH="0" baseline="0" smtClean="0">
                        <a:ln>
                          <a:noFill/>
                        </a:ln>
                        <a:solidFill>
                          <a:srgbClr val="FFFFFF"/>
                        </a:solidFill>
                        <a:effectLst/>
                        <a:latin typeface="Calibri" pitchFamily="34" charset="0"/>
                        <a:ea typeface="Calibri" pitchFamily="34" charset="0"/>
                      </a:endParaRPr>
                    </a:p>
                  </a:txBody>
                  <a:tcPr marL="55395" marR="553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Mexico</a:t>
                      </a:r>
                      <a:endParaRPr kumimoji="0" lang="en-US" altLang="en-US" sz="1200" b="0" i="0" u="none" strike="noStrike" cap="none" normalizeH="0" baseline="0" smtClean="0">
                        <a:ln>
                          <a:noFill/>
                        </a:ln>
                        <a:solidFill>
                          <a:srgbClr val="000000"/>
                        </a:solidFill>
                        <a:effectLst/>
                        <a:latin typeface="Calibri" pitchFamily="34" charset="0"/>
                        <a:ea typeface="Calibri" pitchFamily="34" charset="0"/>
                      </a:endParaRPr>
                    </a:p>
                  </a:txBody>
                  <a:tcPr marL="55395" marR="553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r>
              <a:tr h="213362">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FFFFFF"/>
                          </a:solidFill>
                          <a:effectLst/>
                          <a:latin typeface="Rockwell" pitchFamily="18" charset="0"/>
                          <a:ea typeface="ＭＳ Ｐゴシック" pitchFamily="34" charset="-128"/>
                          <a:cs typeface="Arial" pitchFamily="34" charset="0"/>
                        </a:rPr>
                        <a:t>B.</a:t>
                      </a:r>
                      <a:endParaRPr kumimoji="0" lang="en-US" altLang="en-US" sz="1200" b="1" i="0" u="none" strike="noStrike" cap="none" normalizeH="0" baseline="0" smtClean="0">
                        <a:ln>
                          <a:noFill/>
                        </a:ln>
                        <a:solidFill>
                          <a:srgbClr val="FFFFFF"/>
                        </a:solidFill>
                        <a:effectLst/>
                        <a:latin typeface="Calibri" pitchFamily="34" charset="0"/>
                        <a:ea typeface="Calibri" pitchFamily="34" charset="0"/>
                      </a:endParaRPr>
                    </a:p>
                  </a:txBody>
                  <a:tcPr marL="55395" marR="553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Puerto Rico</a:t>
                      </a:r>
                      <a:endParaRPr kumimoji="0" lang="en-US" altLang="en-US" sz="1200" b="0" i="0" u="none" strike="noStrike" cap="none" normalizeH="0" baseline="0" smtClean="0">
                        <a:ln>
                          <a:noFill/>
                        </a:ln>
                        <a:solidFill>
                          <a:srgbClr val="000000"/>
                        </a:solidFill>
                        <a:effectLst/>
                        <a:latin typeface="Calibri" pitchFamily="34" charset="0"/>
                        <a:ea typeface="Calibri" pitchFamily="34" charset="0"/>
                      </a:endParaRPr>
                    </a:p>
                  </a:txBody>
                  <a:tcPr marL="55395" marR="553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r>
              <a:tr h="231778">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FFFFFF"/>
                          </a:solidFill>
                          <a:effectLst/>
                          <a:latin typeface="Rockwell" pitchFamily="18" charset="0"/>
                          <a:ea typeface="ＭＳ Ｐゴシック" pitchFamily="34" charset="-128"/>
                          <a:cs typeface="Arial" pitchFamily="34" charset="0"/>
                        </a:rPr>
                        <a:t>C.</a:t>
                      </a:r>
                      <a:endParaRPr kumimoji="0" lang="en-US" altLang="en-US" sz="1200" b="1" i="0" u="none" strike="noStrike" cap="none" normalizeH="0" baseline="0" smtClean="0">
                        <a:ln>
                          <a:noFill/>
                        </a:ln>
                        <a:solidFill>
                          <a:srgbClr val="FFFFFF"/>
                        </a:solidFill>
                        <a:effectLst/>
                        <a:latin typeface="Calibri" pitchFamily="34" charset="0"/>
                        <a:ea typeface="Calibri" pitchFamily="34" charset="0"/>
                      </a:endParaRPr>
                    </a:p>
                  </a:txBody>
                  <a:tcPr marL="55395" marR="553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Honduras</a:t>
                      </a:r>
                      <a:endParaRPr kumimoji="0" lang="en-US" altLang="en-US" sz="1200" b="0" i="0" u="none" strike="noStrike" cap="none" normalizeH="0" baseline="0" smtClean="0">
                        <a:ln>
                          <a:noFill/>
                        </a:ln>
                        <a:solidFill>
                          <a:srgbClr val="000000"/>
                        </a:solidFill>
                        <a:effectLst/>
                        <a:latin typeface="Calibri" pitchFamily="34" charset="0"/>
                        <a:ea typeface="Calibri" pitchFamily="34" charset="0"/>
                      </a:endParaRPr>
                    </a:p>
                  </a:txBody>
                  <a:tcPr marL="55395" marR="553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r>
              <a:tr h="320679">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FFFFFF"/>
                          </a:solidFill>
                          <a:effectLst/>
                          <a:latin typeface="Rockwell" pitchFamily="18" charset="0"/>
                          <a:ea typeface="ＭＳ Ｐゴシック" pitchFamily="34" charset="-128"/>
                          <a:cs typeface="Arial" pitchFamily="34" charset="0"/>
                        </a:rPr>
                        <a:t>D.</a:t>
                      </a:r>
                      <a:endParaRPr kumimoji="0" lang="en-US" altLang="en-US" sz="1200" b="1" i="0" u="none" strike="noStrike" cap="none" normalizeH="0" baseline="0" smtClean="0">
                        <a:ln>
                          <a:noFill/>
                        </a:ln>
                        <a:solidFill>
                          <a:srgbClr val="FFFFFF"/>
                        </a:solidFill>
                        <a:effectLst/>
                        <a:latin typeface="Calibri" pitchFamily="34" charset="0"/>
                        <a:ea typeface="Calibri" pitchFamily="34" charset="0"/>
                      </a:endParaRPr>
                    </a:p>
                  </a:txBody>
                  <a:tcPr marL="55395" marR="553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err="1" smtClean="0">
                          <a:ln>
                            <a:noFill/>
                          </a:ln>
                          <a:solidFill>
                            <a:srgbClr val="000000"/>
                          </a:solidFill>
                          <a:effectLst/>
                          <a:latin typeface="Rockwell" pitchFamily="18" charset="0"/>
                          <a:ea typeface="ＭＳ Ｐゴシック" pitchFamily="34" charset="-128"/>
                          <a:cs typeface="Arial" pitchFamily="34" charset="0"/>
                        </a:rPr>
                        <a:t>España</a:t>
                      </a:r>
                      <a:endParaRPr kumimoji="0" lang="en-US" altLang="en-US" sz="1200" b="0" i="0" u="none" strike="noStrike" cap="none" normalizeH="0" baseline="0" dirty="0" smtClean="0">
                        <a:ln>
                          <a:noFill/>
                        </a:ln>
                        <a:solidFill>
                          <a:srgbClr val="000000"/>
                        </a:solidFill>
                        <a:effectLst/>
                        <a:latin typeface="Calibri" pitchFamily="34" charset="0"/>
                        <a:ea typeface="Calibri" pitchFamily="34" charset="0"/>
                      </a:endParaRPr>
                    </a:p>
                  </a:txBody>
                  <a:tcPr marL="55395" marR="553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r>
              <a:tr h="246066">
                <a:tc gridSpan="2">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FFFFFF"/>
                          </a:solidFill>
                          <a:effectLst/>
                          <a:latin typeface="Rockwell" pitchFamily="18" charset="0"/>
                          <a:ea typeface="ＭＳ Ｐゴシック" pitchFamily="34" charset="-128"/>
                          <a:cs typeface="Arial" pitchFamily="34" charset="0"/>
                        </a:rPr>
                        <a:t>2</a:t>
                      </a:r>
                      <a:r>
                        <a:rPr kumimoji="0" lang="en-US" altLang="en-US" sz="1400" b="1" i="0" u="none" strike="noStrike" cap="none" normalizeH="0" baseline="0" smtClean="0">
                          <a:ln>
                            <a:noFill/>
                          </a:ln>
                          <a:solidFill>
                            <a:srgbClr val="FFFF00"/>
                          </a:solidFill>
                          <a:effectLst/>
                          <a:latin typeface="Rockwell" pitchFamily="18" charset="0"/>
                          <a:ea typeface="ＭＳ Ｐゴシック" pitchFamily="34" charset="-128"/>
                          <a:cs typeface="Arial" pitchFamily="34" charset="0"/>
                        </a:rPr>
                        <a:t>. What detail in the paragraph best supports the answer to Question 1?</a:t>
                      </a:r>
                      <a:endParaRPr kumimoji="0" lang="en-US" altLang="en-US" sz="1200" b="1" i="0" u="none" strike="noStrike" cap="none" normalizeH="0" baseline="0" smtClean="0">
                        <a:ln>
                          <a:noFill/>
                        </a:ln>
                        <a:solidFill>
                          <a:srgbClr val="FFFF00"/>
                        </a:solidFill>
                        <a:effectLst/>
                        <a:latin typeface="Calibri" pitchFamily="34" charset="0"/>
                        <a:ea typeface="Calibri" pitchFamily="34" charset="0"/>
                      </a:endParaRPr>
                    </a:p>
                  </a:txBody>
                  <a:tcPr marL="55395" marR="553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r>
              <a:tr h="246066">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FFFFFF"/>
                          </a:solidFill>
                          <a:effectLst/>
                          <a:latin typeface="Rockwell" pitchFamily="18" charset="0"/>
                          <a:ea typeface="ＭＳ Ｐゴシック" pitchFamily="34" charset="-128"/>
                          <a:cs typeface="Arial" pitchFamily="34" charset="0"/>
                        </a:rPr>
                        <a:t>A.</a:t>
                      </a:r>
                      <a:endParaRPr kumimoji="0" lang="en-US" altLang="en-US" sz="1200" b="1" i="0" u="none" strike="noStrike" cap="none" normalizeH="0" baseline="0" smtClean="0">
                        <a:ln>
                          <a:noFill/>
                        </a:ln>
                        <a:solidFill>
                          <a:srgbClr val="FFFFFF"/>
                        </a:solidFill>
                        <a:effectLst/>
                        <a:latin typeface="Calibri" pitchFamily="34" charset="0"/>
                        <a:ea typeface="Calibri" pitchFamily="34" charset="0"/>
                      </a:endParaRPr>
                    </a:p>
                  </a:txBody>
                  <a:tcPr marL="55395" marR="553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Rockwell" pitchFamily="18" charset="0"/>
                          <a:ea typeface="ＭＳ Ｐゴシック" pitchFamily="34" charset="-128"/>
                          <a:cs typeface="Arial" pitchFamily="34" charset="0"/>
                        </a:rPr>
                        <a:t>Julio </a:t>
                      </a:r>
                      <a:r>
                        <a:rPr kumimoji="0" lang="en-US" altLang="en-US" sz="1400" b="0" i="0" u="none" strike="noStrike" cap="none" normalizeH="0" baseline="0" dirty="0" err="1" smtClean="0">
                          <a:ln>
                            <a:noFill/>
                          </a:ln>
                          <a:solidFill>
                            <a:srgbClr val="000000"/>
                          </a:solidFill>
                          <a:effectLst/>
                          <a:latin typeface="Rockwell" pitchFamily="18" charset="0"/>
                          <a:ea typeface="ＭＳ Ｐゴシック" pitchFamily="34" charset="-128"/>
                          <a:cs typeface="Arial" pitchFamily="34" charset="0"/>
                        </a:rPr>
                        <a:t>necesita</a:t>
                      </a:r>
                      <a:r>
                        <a:rPr kumimoji="0" lang="en-US" altLang="en-US" sz="1400" b="0" i="0" u="none" strike="noStrike" cap="none" normalizeH="0" baseline="0" dirty="0" smtClean="0">
                          <a:ln>
                            <a:noFill/>
                          </a:ln>
                          <a:solidFill>
                            <a:srgbClr val="000000"/>
                          </a:solidFill>
                          <a:effectLst/>
                          <a:latin typeface="Rockwell" pitchFamily="18" charset="0"/>
                          <a:ea typeface="ＭＳ Ｐゴシック" pitchFamily="34" charset="-128"/>
                          <a:cs typeface="Arial" pitchFamily="34" charset="0"/>
                        </a:rPr>
                        <a:t> </a:t>
                      </a:r>
                      <a:r>
                        <a:rPr kumimoji="0" lang="en-US" altLang="en-US" sz="1400" b="0" i="0" u="none" strike="noStrike" cap="none" normalizeH="0" baseline="0" dirty="0" err="1" smtClean="0">
                          <a:ln>
                            <a:noFill/>
                          </a:ln>
                          <a:solidFill>
                            <a:srgbClr val="000000"/>
                          </a:solidFill>
                          <a:effectLst/>
                          <a:latin typeface="Rockwell" pitchFamily="18" charset="0"/>
                          <a:ea typeface="ＭＳ Ｐゴシック" pitchFamily="34" charset="-128"/>
                          <a:cs typeface="Arial" pitchFamily="34" charset="0"/>
                        </a:rPr>
                        <a:t>muchas</a:t>
                      </a:r>
                      <a:r>
                        <a:rPr kumimoji="0" lang="en-US" altLang="en-US" sz="1400" b="0" i="0" u="none" strike="noStrike" cap="none" normalizeH="0" baseline="0" dirty="0" smtClean="0">
                          <a:ln>
                            <a:noFill/>
                          </a:ln>
                          <a:solidFill>
                            <a:srgbClr val="000000"/>
                          </a:solidFill>
                          <a:effectLst/>
                          <a:latin typeface="Rockwell" pitchFamily="18" charset="0"/>
                          <a:ea typeface="ＭＳ Ｐゴシック" pitchFamily="34" charset="-128"/>
                          <a:cs typeface="Arial" pitchFamily="34" charset="0"/>
                        </a:rPr>
                        <a:t> </a:t>
                      </a:r>
                      <a:r>
                        <a:rPr kumimoji="0" lang="en-US" altLang="en-US" sz="1400" b="0" i="0" u="none" strike="noStrike" cap="none" normalizeH="0" baseline="0" dirty="0" err="1" smtClean="0">
                          <a:ln>
                            <a:noFill/>
                          </a:ln>
                          <a:solidFill>
                            <a:srgbClr val="000000"/>
                          </a:solidFill>
                          <a:effectLst/>
                          <a:latin typeface="Rockwell" pitchFamily="18" charset="0"/>
                          <a:ea typeface="ＭＳ Ｐゴシック" pitchFamily="34" charset="-128"/>
                          <a:cs typeface="Arial" pitchFamily="34" charset="0"/>
                        </a:rPr>
                        <a:t>cosas</a:t>
                      </a:r>
                      <a:r>
                        <a:rPr kumimoji="0" lang="en-US" altLang="en-US" sz="1400" b="0" i="0" u="none" strike="noStrike" cap="none" normalizeH="0" baseline="0" dirty="0" smtClean="0">
                          <a:ln>
                            <a:noFill/>
                          </a:ln>
                          <a:solidFill>
                            <a:srgbClr val="000000"/>
                          </a:solidFill>
                          <a:effectLst/>
                          <a:latin typeface="Rockwell" pitchFamily="18" charset="0"/>
                          <a:ea typeface="ＭＳ Ｐゴシック" pitchFamily="34" charset="-128"/>
                          <a:cs typeface="Arial" pitchFamily="34" charset="0"/>
                        </a:rPr>
                        <a:t> para la </a:t>
                      </a:r>
                      <a:r>
                        <a:rPr kumimoji="0" lang="en-US" altLang="en-US" sz="1400" b="0" i="0" u="none" strike="noStrike" cap="none" normalizeH="0" baseline="0" dirty="0" err="1" smtClean="0">
                          <a:ln>
                            <a:noFill/>
                          </a:ln>
                          <a:solidFill>
                            <a:srgbClr val="000000"/>
                          </a:solidFill>
                          <a:effectLst/>
                          <a:latin typeface="Rockwell" pitchFamily="18" charset="0"/>
                          <a:ea typeface="ＭＳ Ｐゴシック" pitchFamily="34" charset="-128"/>
                          <a:cs typeface="Arial" pitchFamily="34" charset="0"/>
                        </a:rPr>
                        <a:t>apertura</a:t>
                      </a:r>
                      <a:r>
                        <a:rPr kumimoji="0" lang="en-US" altLang="en-US" sz="1400" b="0" i="0" u="none" strike="noStrike" cap="none" normalizeH="0" baseline="0" dirty="0" smtClean="0">
                          <a:ln>
                            <a:noFill/>
                          </a:ln>
                          <a:solidFill>
                            <a:srgbClr val="000000"/>
                          </a:solidFill>
                          <a:effectLst/>
                          <a:latin typeface="Rockwell" pitchFamily="18" charset="0"/>
                          <a:ea typeface="ＭＳ Ｐゴシック" pitchFamily="34" charset="-128"/>
                          <a:cs typeface="Arial" pitchFamily="34" charset="0"/>
                        </a:rPr>
                        <a:t> de </a:t>
                      </a:r>
                      <a:r>
                        <a:rPr kumimoji="0" lang="en-US" altLang="en-US" sz="1400" b="0" i="0" u="none" strike="noStrike" cap="none" normalizeH="0" baseline="0" dirty="0" err="1" smtClean="0">
                          <a:ln>
                            <a:noFill/>
                          </a:ln>
                          <a:solidFill>
                            <a:srgbClr val="000000"/>
                          </a:solidFill>
                          <a:effectLst/>
                          <a:latin typeface="Rockwell" pitchFamily="18" charset="0"/>
                          <a:ea typeface="ＭＳ Ｐゴシック" pitchFamily="34" charset="-128"/>
                          <a:cs typeface="Arial" pitchFamily="34" charset="0"/>
                        </a:rPr>
                        <a:t>clases</a:t>
                      </a:r>
                      <a:r>
                        <a:rPr kumimoji="0" lang="en-US" altLang="en-US" sz="1400" b="0" i="0" u="none" strike="noStrike" cap="none" normalizeH="0" baseline="0" dirty="0" smtClean="0">
                          <a:ln>
                            <a:noFill/>
                          </a:ln>
                          <a:solidFill>
                            <a:srgbClr val="000000"/>
                          </a:solidFill>
                          <a:effectLst/>
                          <a:latin typeface="Rockwell" pitchFamily="18" charset="0"/>
                          <a:ea typeface="ＭＳ Ｐゴシック" pitchFamily="34" charset="-128"/>
                          <a:cs typeface="Arial" pitchFamily="34" charset="0"/>
                        </a:rPr>
                        <a:t>.  </a:t>
                      </a:r>
                      <a:r>
                        <a:rPr kumimoji="0" lang="en-US" altLang="en-US" sz="1400" b="0" i="0" u="none" strike="noStrike" cap="none" normalizeH="0" baseline="0" dirty="0" err="1" smtClean="0">
                          <a:ln>
                            <a:noFill/>
                          </a:ln>
                          <a:solidFill>
                            <a:srgbClr val="000000"/>
                          </a:solidFill>
                          <a:effectLst/>
                          <a:latin typeface="Rockwell" pitchFamily="18" charset="0"/>
                          <a:ea typeface="ＭＳ Ｐゴシック" pitchFamily="34" charset="-128"/>
                          <a:cs typeface="Arial" pitchFamily="34" charset="0"/>
                        </a:rPr>
                        <a:t>Necesita</a:t>
                      </a:r>
                      <a:r>
                        <a:rPr kumimoji="0" lang="en-US" altLang="en-US" sz="1400" b="0" i="0" u="none" strike="noStrike" cap="none" normalizeH="0" baseline="0" dirty="0" smtClean="0">
                          <a:ln>
                            <a:noFill/>
                          </a:ln>
                          <a:solidFill>
                            <a:srgbClr val="000000"/>
                          </a:solidFill>
                          <a:effectLst/>
                          <a:latin typeface="Rockwell" pitchFamily="18" charset="0"/>
                          <a:ea typeface="ＭＳ Ｐゴシック" pitchFamily="34" charset="-128"/>
                          <a:cs typeface="Arial" pitchFamily="34" charset="0"/>
                        </a:rPr>
                        <a:t> </a:t>
                      </a:r>
                      <a:r>
                        <a:rPr kumimoji="0" lang="en-US" altLang="en-US" sz="1400" b="0" i="0" u="none" strike="noStrike" cap="none" normalizeH="0" baseline="0" dirty="0" err="1" smtClean="0">
                          <a:ln>
                            <a:noFill/>
                          </a:ln>
                          <a:solidFill>
                            <a:srgbClr val="000000"/>
                          </a:solidFill>
                          <a:effectLst/>
                          <a:latin typeface="Rockwell" pitchFamily="18" charset="0"/>
                          <a:ea typeface="ＭＳ Ｐゴシック" pitchFamily="34" charset="-128"/>
                          <a:cs typeface="Arial" pitchFamily="34" charset="0"/>
                        </a:rPr>
                        <a:t>materiales</a:t>
                      </a:r>
                      <a:r>
                        <a:rPr kumimoji="0" lang="en-US" altLang="en-US" sz="1400" b="0" i="0" u="none" strike="noStrike" cap="none" normalizeH="0" baseline="0" dirty="0" smtClean="0">
                          <a:ln>
                            <a:noFill/>
                          </a:ln>
                          <a:solidFill>
                            <a:srgbClr val="000000"/>
                          </a:solidFill>
                          <a:effectLst/>
                          <a:latin typeface="Rockwell" pitchFamily="18" charset="0"/>
                          <a:ea typeface="ＭＳ Ｐゴシック" pitchFamily="34" charset="-128"/>
                          <a:cs typeface="Arial" pitchFamily="34" charset="0"/>
                        </a:rPr>
                        <a:t> </a:t>
                      </a:r>
                      <a:r>
                        <a:rPr kumimoji="0" lang="en-US" altLang="en-US" sz="1400" b="0" i="0" u="none" strike="noStrike" cap="none" normalizeH="0" baseline="0" dirty="0" err="1" smtClean="0">
                          <a:ln>
                            <a:noFill/>
                          </a:ln>
                          <a:solidFill>
                            <a:srgbClr val="000000"/>
                          </a:solidFill>
                          <a:effectLst/>
                          <a:latin typeface="Rockwell" pitchFamily="18" charset="0"/>
                          <a:ea typeface="ＭＳ Ｐゴシック" pitchFamily="34" charset="-128"/>
                          <a:cs typeface="Arial" pitchFamily="34" charset="0"/>
                        </a:rPr>
                        <a:t>escolares</a:t>
                      </a:r>
                      <a:r>
                        <a:rPr kumimoji="0" lang="en-US" altLang="en-US" sz="1400" b="0" i="0" u="none" strike="noStrike" cap="none" normalizeH="0" baseline="0" dirty="0" smtClean="0">
                          <a:ln>
                            <a:noFill/>
                          </a:ln>
                          <a:solidFill>
                            <a:srgbClr val="000000"/>
                          </a:solidFill>
                          <a:effectLst/>
                          <a:latin typeface="Rockwell" pitchFamily="18" charset="0"/>
                          <a:ea typeface="ＭＳ Ｐゴシック" pitchFamily="34" charset="-128"/>
                          <a:cs typeface="Arial" pitchFamily="34" charset="0"/>
                        </a:rPr>
                        <a:t>.</a:t>
                      </a:r>
                      <a:endParaRPr kumimoji="0" lang="en-US" altLang="en-US" sz="1200" b="0" i="0" u="none" strike="noStrike" cap="none" normalizeH="0" baseline="0" dirty="0" smtClean="0">
                        <a:ln>
                          <a:noFill/>
                        </a:ln>
                        <a:solidFill>
                          <a:srgbClr val="000000"/>
                        </a:solidFill>
                        <a:effectLst/>
                        <a:latin typeface="Calibri" pitchFamily="34" charset="0"/>
                        <a:ea typeface="Calibri" pitchFamily="34" charset="0"/>
                      </a:endParaRPr>
                    </a:p>
                  </a:txBody>
                  <a:tcPr marL="55395" marR="553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r>
              <a:tr h="246066">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FFFFFF"/>
                          </a:solidFill>
                          <a:effectLst/>
                          <a:latin typeface="Rockwell" pitchFamily="18" charset="0"/>
                          <a:ea typeface="ＭＳ Ｐゴシック" pitchFamily="34" charset="-128"/>
                          <a:cs typeface="Arial" pitchFamily="34" charset="0"/>
                        </a:rPr>
                        <a:t>B.</a:t>
                      </a:r>
                      <a:endParaRPr kumimoji="0" lang="en-US" altLang="en-US" sz="1200" b="1" i="0" u="none" strike="noStrike" cap="none" normalizeH="0" baseline="0" smtClean="0">
                        <a:ln>
                          <a:noFill/>
                        </a:ln>
                        <a:solidFill>
                          <a:srgbClr val="FFFFFF"/>
                        </a:solidFill>
                        <a:effectLst/>
                        <a:latin typeface="Calibri" pitchFamily="34" charset="0"/>
                        <a:ea typeface="Calibri" pitchFamily="34" charset="0"/>
                      </a:endParaRPr>
                    </a:p>
                  </a:txBody>
                  <a:tcPr marL="55395" marR="553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Porque Julio no lleva un blue jean o una camiseta a la escuela.</a:t>
                      </a:r>
                      <a:endParaRPr kumimoji="0" lang="en-US" altLang="en-US" sz="1200" b="0" i="0" u="none" strike="noStrike" cap="none" normalizeH="0" baseline="0" smtClean="0">
                        <a:ln>
                          <a:noFill/>
                        </a:ln>
                        <a:solidFill>
                          <a:srgbClr val="000000"/>
                        </a:solidFill>
                        <a:effectLst/>
                        <a:latin typeface="Calibri" pitchFamily="34" charset="0"/>
                        <a:ea typeface="Calibri" pitchFamily="34" charset="0"/>
                      </a:endParaRPr>
                    </a:p>
                  </a:txBody>
                  <a:tcPr marL="55395" marR="553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r>
              <a:tr h="246066">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C.</a:t>
                      </a:r>
                      <a:endParaRPr kumimoji="0" lang="en-US" altLang="en-US" sz="1200" b="1" i="0" u="none" strike="noStrike" cap="none" normalizeH="0" baseline="0" dirty="0" smtClean="0">
                        <a:ln>
                          <a:noFill/>
                        </a:ln>
                        <a:solidFill>
                          <a:srgbClr val="FFFFFF"/>
                        </a:solidFill>
                        <a:effectLst/>
                        <a:latin typeface="Calibri" pitchFamily="34" charset="0"/>
                        <a:ea typeface="Calibri" pitchFamily="34" charset="0"/>
                      </a:endParaRPr>
                    </a:p>
                  </a:txBody>
                  <a:tcPr marL="55395" marR="553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Necesita materiales escolares.  </a:t>
                      </a:r>
                      <a:endParaRPr kumimoji="0" lang="en-US" altLang="en-US" sz="1200" b="0" i="0" u="none" strike="noStrike" cap="none" normalizeH="0" baseline="0" smtClean="0">
                        <a:ln>
                          <a:noFill/>
                        </a:ln>
                        <a:solidFill>
                          <a:srgbClr val="000000"/>
                        </a:solidFill>
                        <a:effectLst/>
                        <a:latin typeface="Calibri" pitchFamily="34" charset="0"/>
                        <a:ea typeface="Calibri" pitchFamily="34" charset="0"/>
                      </a:endParaRPr>
                    </a:p>
                  </a:txBody>
                  <a:tcPr marL="55395" marR="553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r>
              <a:tr h="246066">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FFFFFF"/>
                          </a:solidFill>
                          <a:effectLst/>
                          <a:latin typeface="Rockwell" pitchFamily="18" charset="0"/>
                          <a:ea typeface="ＭＳ Ｐゴシック" pitchFamily="34" charset="-128"/>
                          <a:cs typeface="Arial" pitchFamily="34" charset="0"/>
                        </a:rPr>
                        <a:t>D.</a:t>
                      </a:r>
                      <a:endParaRPr kumimoji="0" lang="en-US" altLang="en-US" sz="1200" b="1" i="0" u="none" strike="noStrike" cap="none" normalizeH="0" baseline="0" smtClean="0">
                        <a:ln>
                          <a:noFill/>
                        </a:ln>
                        <a:solidFill>
                          <a:srgbClr val="FFFFFF"/>
                        </a:solidFill>
                        <a:effectLst/>
                        <a:latin typeface="Calibri" pitchFamily="34" charset="0"/>
                        <a:ea typeface="Calibri" pitchFamily="34" charset="0"/>
                      </a:endParaRPr>
                    </a:p>
                  </a:txBody>
                  <a:tcPr marL="55395" marR="553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Rockwell" pitchFamily="18" charset="0"/>
                          <a:ea typeface="ＭＳ Ｐゴシック" pitchFamily="34" charset="-128"/>
                          <a:cs typeface="Arial" pitchFamily="34" charset="0"/>
                        </a:rPr>
                        <a:t>Julio Torres </a:t>
                      </a:r>
                      <a:r>
                        <a:rPr kumimoji="0" lang="en-US" altLang="en-US" sz="1400" b="0" i="0" u="none" strike="noStrike" cap="none" normalizeH="0" baseline="0" dirty="0" err="1" smtClean="0">
                          <a:ln>
                            <a:noFill/>
                          </a:ln>
                          <a:solidFill>
                            <a:srgbClr val="000000"/>
                          </a:solidFill>
                          <a:effectLst/>
                          <a:latin typeface="Rockwell" pitchFamily="18" charset="0"/>
                          <a:ea typeface="ＭＳ Ｐゴシック" pitchFamily="34" charset="-128"/>
                          <a:cs typeface="Arial" pitchFamily="34" charset="0"/>
                        </a:rPr>
                        <a:t>es</a:t>
                      </a:r>
                      <a:r>
                        <a:rPr kumimoji="0" lang="en-US" altLang="en-US" sz="1400" b="0" i="0" u="none" strike="noStrike" cap="none" normalizeH="0" baseline="0" dirty="0" smtClean="0">
                          <a:ln>
                            <a:noFill/>
                          </a:ln>
                          <a:solidFill>
                            <a:srgbClr val="000000"/>
                          </a:solidFill>
                          <a:effectLst/>
                          <a:latin typeface="Rockwell" pitchFamily="18" charset="0"/>
                          <a:ea typeface="ＭＳ Ｐゴシック" pitchFamily="34" charset="-128"/>
                          <a:cs typeface="Arial" pitchFamily="34" charset="0"/>
                        </a:rPr>
                        <a:t> de Madrid.  </a:t>
                      </a:r>
                      <a:endParaRPr kumimoji="0" lang="en-US" altLang="en-US" sz="1200" b="0" i="0" u="none" strike="noStrike" cap="none" normalizeH="0" baseline="0" dirty="0" smtClean="0">
                        <a:ln>
                          <a:noFill/>
                        </a:ln>
                        <a:solidFill>
                          <a:srgbClr val="000000"/>
                        </a:solidFill>
                        <a:effectLst/>
                        <a:latin typeface="Calibri" pitchFamily="34" charset="0"/>
                        <a:ea typeface="Calibri" pitchFamily="34" charset="0"/>
                      </a:endParaRPr>
                    </a:p>
                  </a:txBody>
                  <a:tcPr marL="55395" marR="553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r>
            </a:tbl>
          </a:graphicData>
        </a:graphic>
      </p:graphicFrame>
      <p:sp>
        <p:nvSpPr>
          <p:cNvPr id="44072" name="Rectangle 5"/>
          <p:cNvSpPr>
            <a:spLocks noChangeArrowheads="1"/>
          </p:cNvSpPr>
          <p:nvPr/>
        </p:nvSpPr>
        <p:spPr bwMode="auto">
          <a:xfrm>
            <a:off x="3200400" y="630238"/>
            <a:ext cx="26543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50000"/>
              </a:lnSpc>
              <a:spcBef>
                <a:spcPct val="0"/>
              </a:spcBef>
              <a:spcAft>
                <a:spcPts val="1000"/>
              </a:spcAft>
              <a:buClrTx/>
              <a:buSzTx/>
              <a:buFontTx/>
              <a:buNone/>
            </a:pPr>
            <a:r>
              <a:rPr lang="en-US" altLang="en-US" b="1" u="sng"/>
              <a:t>Spanish II Grade 10</a:t>
            </a:r>
            <a:endParaRPr lang="en-US" altLang="en-US" sz="1800"/>
          </a:p>
        </p:txBody>
      </p:sp>
      <p:sp>
        <p:nvSpPr>
          <p:cNvPr id="44073" name="Footer Placeholder 5"/>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r>
              <a:rPr lang="en-US" altLang="en-US" sz="1000" smtClean="0">
                <a:solidFill>
                  <a:srgbClr val="69240C"/>
                </a:solidFill>
              </a:rPr>
              <a:t>© Pennsylvania Department of Education</a:t>
            </a:r>
          </a:p>
        </p:txBody>
      </p:sp>
      <p:sp>
        <p:nvSpPr>
          <p:cNvPr id="7" name="Rectangle 6"/>
          <p:cNvSpPr/>
          <p:nvPr/>
        </p:nvSpPr>
        <p:spPr>
          <a:xfrm>
            <a:off x="152400" y="1219200"/>
            <a:ext cx="325967" cy="518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en-US" dirty="0"/>
              <a:t>Handout 2.1.3</a:t>
            </a:r>
          </a:p>
        </p:txBody>
      </p:sp>
    </p:spTree>
    <p:extLst>
      <p:ext uri="{BB962C8B-B14F-4D97-AF65-F5344CB8AC3E}">
        <p14:creationId xmlns:p14="http://schemas.microsoft.com/office/powerpoint/2010/main" val="2218719022"/>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3999" cy="1267968"/>
          </a:xfrm>
        </p:spPr>
        <p:txBody>
          <a:bodyPr/>
          <a:lstStyle/>
          <a:p>
            <a:pPr algn="ctr" eaLnBrk="1" fontAlgn="auto" hangingPunct="1">
              <a:spcAft>
                <a:spcPts val="0"/>
              </a:spcAft>
              <a:defRPr/>
            </a:pPr>
            <a:r>
              <a:rPr lang="en-US" altLang="en-US" sz="3600" b="1" dirty="0">
                <a:latin typeface="+mn-lt"/>
                <a:ea typeface="+mj-ea"/>
                <a:cs typeface="Times New Roman" pitchFamily="18" charset="0"/>
              </a:rPr>
              <a:t>SR EVIDENCE-BASED </a:t>
            </a:r>
            <a:r>
              <a:rPr lang="en-US" sz="3600" b="1" dirty="0" smtClean="0">
                <a:latin typeface="+mn-lt"/>
                <a:ea typeface="+mj-ea"/>
                <a:cs typeface="+mj-cs"/>
              </a:rPr>
              <a:t>General Guidelines</a:t>
            </a:r>
            <a:endParaRPr lang="en-US" sz="3600" b="1" dirty="0">
              <a:latin typeface="+mn-lt"/>
              <a:ea typeface="+mj-ea"/>
              <a:cs typeface="+mj-cs"/>
            </a:endParaRPr>
          </a:p>
        </p:txBody>
      </p:sp>
      <p:sp>
        <p:nvSpPr>
          <p:cNvPr id="45059" name="Content Placeholder 3"/>
          <p:cNvSpPr>
            <a:spLocks noGrp="1"/>
          </p:cNvSpPr>
          <p:nvPr>
            <p:ph idx="1"/>
          </p:nvPr>
        </p:nvSpPr>
        <p:spPr>
          <a:xfrm>
            <a:off x="685800" y="1649413"/>
            <a:ext cx="7772400" cy="4049712"/>
          </a:xfrm>
        </p:spPr>
        <p:txBody>
          <a:bodyPr/>
          <a:lstStyle/>
          <a:p>
            <a:pPr eaLnBrk="1" hangingPunct="1"/>
            <a:r>
              <a:rPr lang="en-US" altLang="en-US" sz="2800" dirty="0" smtClean="0">
                <a:ea typeface="ＭＳ Ｐゴシック" pitchFamily="34" charset="-128"/>
              </a:rPr>
              <a:t>Develop SR items in tandem with each other. </a:t>
            </a:r>
          </a:p>
          <a:p>
            <a:pPr eaLnBrk="1" hangingPunct="1"/>
            <a:r>
              <a:rPr lang="en-US" altLang="en-US" sz="2800" dirty="0" smtClean="0">
                <a:ea typeface="ＭＳ Ｐゴシック" pitchFamily="34" charset="-128"/>
              </a:rPr>
              <a:t>Create distractors for the first question and parallel distractors for the second question.</a:t>
            </a:r>
          </a:p>
          <a:p>
            <a:pPr eaLnBrk="1" hangingPunct="1"/>
            <a:r>
              <a:rPr lang="en-US" altLang="en-US" sz="2800" dirty="0" smtClean="0">
                <a:ea typeface="ＭＳ Ｐゴシック" pitchFamily="34" charset="-128"/>
              </a:rPr>
              <a:t>For SR items with multiple correct answers supporting the first question, ensure they do not inadvertently expose the first correct answer. </a:t>
            </a:r>
          </a:p>
          <a:p>
            <a:pPr eaLnBrk="1" hangingPunct="1"/>
            <a:r>
              <a:rPr lang="en-US" altLang="en-US" sz="2800" dirty="0" smtClean="0">
                <a:ea typeface="ＭＳ Ｐゴシック" pitchFamily="34" charset="-128"/>
              </a:rPr>
              <a:t>Ensure test-takers are familiar with this item design.</a:t>
            </a:r>
          </a:p>
        </p:txBody>
      </p:sp>
      <p:sp>
        <p:nvSpPr>
          <p:cNvPr id="45060" name="Footer Placeholder 2"/>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r>
              <a:rPr lang="en-US" altLang="en-US" sz="1000" smtClean="0">
                <a:solidFill>
                  <a:srgbClr val="69240C"/>
                </a:solidFill>
              </a:rPr>
              <a:t>© Pennsylvania Department of Education</a:t>
            </a:r>
          </a:p>
        </p:txBody>
      </p:sp>
      <p:sp>
        <p:nvSpPr>
          <p:cNvPr id="45061" name="Slide Number Placeholder 3"/>
          <p:cNvSpPr txBox="1">
            <a:spLocks/>
          </p:cNvSpPr>
          <p:nvPr/>
        </p:nvSpPr>
        <p:spPr bwMode="auto">
          <a:xfrm>
            <a:off x="8458200" y="6264275"/>
            <a:ext cx="4794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algn="ctr" eaLnBrk="1" hangingPunct="1">
              <a:lnSpc>
                <a:spcPct val="100000"/>
              </a:lnSpc>
              <a:spcBef>
                <a:spcPct val="0"/>
              </a:spcBef>
              <a:buClrTx/>
              <a:buSzTx/>
              <a:buFontTx/>
              <a:buNone/>
            </a:pPr>
            <a:fld id="{4F430701-53F6-4388-AD39-141E2A3A646C}" type="slidenum">
              <a:rPr lang="en-US" altLang="en-US" sz="1100" b="1">
                <a:solidFill>
                  <a:srgbClr val="FFFFFF"/>
                </a:solidFill>
              </a:rPr>
              <a:pPr algn="ctr" eaLnBrk="1" hangingPunct="1">
                <a:lnSpc>
                  <a:spcPct val="100000"/>
                </a:lnSpc>
                <a:spcBef>
                  <a:spcPct val="0"/>
                </a:spcBef>
                <a:buClrTx/>
                <a:buSzTx/>
                <a:buFontTx/>
                <a:buNone/>
              </a:pPr>
              <a:t>32</a:t>
            </a:fld>
            <a:endParaRPr lang="en-US" altLang="en-US" sz="1100" b="1">
              <a:solidFill>
                <a:srgbClr val="FFFFFF"/>
              </a:solidFill>
            </a:endParaRPr>
          </a:p>
        </p:txBody>
      </p:sp>
      <p:sp>
        <p:nvSpPr>
          <p:cNvPr id="3" name="Slide Number Placeholder 2"/>
          <p:cNvSpPr>
            <a:spLocks noGrp="1"/>
          </p:cNvSpPr>
          <p:nvPr>
            <p:ph type="sldNum" sz="quarter" idx="12"/>
          </p:nvPr>
        </p:nvSpPr>
        <p:spPr/>
        <p:txBody>
          <a:bodyPr/>
          <a:lstStyle/>
          <a:p>
            <a:fld id="{211A9B87-AC98-4E8D-ACB1-594A0D49EE91}" type="slidenum">
              <a:rPr lang="en-US" smtClean="0"/>
              <a:t>32</a:t>
            </a:fld>
            <a:endParaRPr lang="en-US"/>
          </a:p>
        </p:txBody>
      </p:sp>
    </p:spTree>
    <p:extLst>
      <p:ext uri="{BB962C8B-B14F-4D97-AF65-F5344CB8AC3E}">
        <p14:creationId xmlns:p14="http://schemas.microsoft.com/office/powerpoint/2010/main" val="148307248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p:cNvSpPr>
            <a:spLocks noGrp="1"/>
          </p:cNvSpPr>
          <p:nvPr>
            <p:ph type="sldNum" sz="quarter" idx="4294967295"/>
          </p:nvPr>
        </p:nvSpPr>
        <p:spPr bwMode="auto">
          <a:xfrm>
            <a:off x="8429625" y="6248400"/>
            <a:ext cx="512763"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fld id="{AD13EDB8-2BF9-465B-906C-BF849389B57E}" type="slidenum">
              <a:rPr lang="en-US" altLang="en-US" sz="1100" smtClean="0">
                <a:solidFill>
                  <a:srgbClr val="FFFFFF"/>
                </a:solidFill>
              </a:rPr>
              <a:pPr eaLnBrk="1" hangingPunct="1">
                <a:lnSpc>
                  <a:spcPct val="100000"/>
                </a:lnSpc>
                <a:spcBef>
                  <a:spcPct val="0"/>
                </a:spcBef>
                <a:buClrTx/>
                <a:buSzTx/>
                <a:buFontTx/>
                <a:buNone/>
              </a:pPr>
              <a:t>33</a:t>
            </a:fld>
            <a:endParaRPr lang="en-US" altLang="en-US" sz="1100" smtClean="0">
              <a:solidFill>
                <a:srgbClr val="FFFFFF"/>
              </a:solidFill>
            </a:endParaRPr>
          </a:p>
        </p:txBody>
      </p:sp>
      <p:sp>
        <p:nvSpPr>
          <p:cNvPr id="48131" name="Subtitle 2"/>
          <p:cNvSpPr txBox="1">
            <a:spLocks/>
          </p:cNvSpPr>
          <p:nvPr/>
        </p:nvSpPr>
        <p:spPr bwMode="auto">
          <a:xfrm>
            <a:off x="990600" y="304800"/>
            <a:ext cx="7696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algn="ctr" eaLnBrk="1" hangingPunct="1">
              <a:lnSpc>
                <a:spcPct val="100000"/>
              </a:lnSpc>
              <a:spcBef>
                <a:spcPct val="20000"/>
              </a:spcBef>
              <a:buClr>
                <a:schemeClr val="accent1"/>
              </a:buClr>
              <a:buFontTx/>
              <a:buNone/>
            </a:pPr>
            <a:r>
              <a:rPr lang="en-US" altLang="en-US" sz="4400" b="1"/>
              <a:t> </a:t>
            </a:r>
          </a:p>
        </p:txBody>
      </p:sp>
      <p:sp>
        <p:nvSpPr>
          <p:cNvPr id="48132" name="Subtitle 2"/>
          <p:cNvSpPr txBox="1">
            <a:spLocks/>
          </p:cNvSpPr>
          <p:nvPr/>
        </p:nvSpPr>
        <p:spPr bwMode="auto">
          <a:xfrm>
            <a:off x="1828800" y="304800"/>
            <a:ext cx="73025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algn="ctr" eaLnBrk="1" hangingPunct="1">
              <a:lnSpc>
                <a:spcPct val="100000"/>
              </a:lnSpc>
              <a:spcBef>
                <a:spcPct val="20000"/>
              </a:spcBef>
              <a:buClr>
                <a:schemeClr val="accent1"/>
              </a:buClr>
              <a:buFontTx/>
              <a:buNone/>
            </a:pPr>
            <a:r>
              <a:rPr lang="en-US" altLang="en-US" sz="2800" b="1">
                <a:cs typeface="Times New Roman" pitchFamily="18" charset="0"/>
              </a:rPr>
              <a:t>SR EVIDENCE-BASED QC CHECKLIST</a:t>
            </a:r>
          </a:p>
        </p:txBody>
      </p:sp>
      <p:graphicFrame>
        <p:nvGraphicFramePr>
          <p:cNvPr id="3" name="Table 2"/>
          <p:cNvGraphicFramePr>
            <a:graphicFrameLocks noGrp="1"/>
          </p:cNvGraphicFramePr>
          <p:nvPr/>
        </p:nvGraphicFramePr>
        <p:xfrm>
          <a:off x="658813" y="1150938"/>
          <a:ext cx="2203450" cy="5097463"/>
        </p:xfrm>
        <a:graphic>
          <a:graphicData uri="http://schemas.openxmlformats.org/drawingml/2006/table">
            <a:tbl>
              <a:tblPr firstRow="1" firstCol="1" bandRow="1">
                <a:tableStyleId>{5C22544A-7EE6-4342-B048-85BDC9FD1C3A}</a:tableStyleId>
              </a:tblPr>
              <a:tblGrid>
                <a:gridCol w="2203450"/>
              </a:tblGrid>
              <a:tr h="498491">
                <a:tc>
                  <a:txBody>
                    <a:bodyPr/>
                    <a:lstStyle/>
                    <a:p>
                      <a:pPr marL="0" marR="0">
                        <a:lnSpc>
                          <a:spcPct val="115000"/>
                        </a:lnSpc>
                        <a:spcBef>
                          <a:spcPts val="0"/>
                        </a:spcBef>
                        <a:spcAft>
                          <a:spcPts val="0"/>
                        </a:spcAft>
                      </a:pPr>
                      <a:r>
                        <a:rPr lang="en-US" sz="2800" dirty="0">
                          <a:effectLst/>
                        </a:rPr>
                        <a:t>Task</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606" marR="68606" marT="0" marB="0"/>
                </a:tc>
              </a:tr>
              <a:tr h="659676">
                <a:tc>
                  <a:txBody>
                    <a:bodyPr/>
                    <a:lstStyle/>
                    <a:p>
                      <a:pPr marL="0" marR="0">
                        <a:lnSpc>
                          <a:spcPct val="115000"/>
                        </a:lnSpc>
                        <a:spcBef>
                          <a:spcPts val="0"/>
                        </a:spcBef>
                        <a:spcAft>
                          <a:spcPts val="0"/>
                        </a:spcAft>
                      </a:pPr>
                      <a:r>
                        <a:rPr lang="en-US" sz="1800" dirty="0">
                          <a:effectLst/>
                        </a:rPr>
                        <a:t>Targeted Content Standards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606" marR="68606" marT="0" marB="0" anchor="ctr"/>
                </a:tc>
              </a:tr>
              <a:tr h="659676">
                <a:tc>
                  <a:txBody>
                    <a:bodyPr/>
                    <a:lstStyle/>
                    <a:p>
                      <a:pPr marL="0" marR="0">
                        <a:lnSpc>
                          <a:spcPct val="115000"/>
                        </a:lnSpc>
                        <a:spcBef>
                          <a:spcPts val="0"/>
                        </a:spcBef>
                        <a:spcAft>
                          <a:spcPts val="0"/>
                        </a:spcAft>
                      </a:pPr>
                      <a:r>
                        <a:rPr lang="en-US" sz="1800" dirty="0">
                          <a:effectLst/>
                        </a:rPr>
                        <a:t>Cognitive Level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606" marR="68606" marT="0" marB="0" anchor="ctr"/>
                </a:tc>
              </a:tr>
              <a:tr h="659676">
                <a:tc>
                  <a:txBody>
                    <a:bodyPr/>
                    <a:lstStyle/>
                    <a:p>
                      <a:pPr marL="0" marR="0">
                        <a:lnSpc>
                          <a:spcPct val="115000"/>
                        </a:lnSpc>
                        <a:spcBef>
                          <a:spcPts val="0"/>
                        </a:spcBef>
                        <a:spcAft>
                          <a:spcPts val="0"/>
                        </a:spcAft>
                      </a:pPr>
                      <a:r>
                        <a:rPr lang="en-US" sz="1800">
                          <a:effectLst/>
                        </a:rPr>
                        <a:t>Developmentally Appropriate</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606" marR="68606" marT="0" marB="0" anchor="ctr"/>
                </a:tc>
              </a:tr>
              <a:tr h="659676">
                <a:tc>
                  <a:txBody>
                    <a:bodyPr/>
                    <a:lstStyle/>
                    <a:p>
                      <a:pPr marL="0" marR="0">
                        <a:lnSpc>
                          <a:spcPct val="115000"/>
                        </a:lnSpc>
                        <a:spcBef>
                          <a:spcPts val="0"/>
                        </a:spcBef>
                        <a:spcAft>
                          <a:spcPts val="0"/>
                        </a:spcAft>
                      </a:pPr>
                      <a:r>
                        <a:rPr lang="en-US" sz="1800" dirty="0">
                          <a:effectLst/>
                        </a:rPr>
                        <a:t>Sensitive Material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606" marR="68606" marT="0" marB="0" anchor="ctr"/>
                </a:tc>
              </a:tr>
              <a:tr h="640916">
                <a:tc>
                  <a:txBody>
                    <a:bodyPr/>
                    <a:lstStyle/>
                    <a:p>
                      <a:pPr marL="0" marR="0">
                        <a:lnSpc>
                          <a:spcPct val="115000"/>
                        </a:lnSpc>
                        <a:spcBef>
                          <a:spcPts val="0"/>
                        </a:spcBef>
                        <a:spcAft>
                          <a:spcPts val="0"/>
                        </a:spcAft>
                      </a:pPr>
                      <a:r>
                        <a:rPr lang="en-US" sz="1800" dirty="0">
                          <a:effectLst/>
                        </a:rPr>
                        <a:t>Potential Bias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606" marR="68606" marT="0" marB="0" anchor="ctr"/>
                </a:tc>
              </a:tr>
              <a:tr h="659676">
                <a:tc>
                  <a:txBody>
                    <a:bodyPr/>
                    <a:lstStyle/>
                    <a:p>
                      <a:pPr marL="0" marR="0">
                        <a:lnSpc>
                          <a:spcPct val="115000"/>
                        </a:lnSpc>
                        <a:spcBef>
                          <a:spcPts val="0"/>
                        </a:spcBef>
                        <a:spcAft>
                          <a:spcPts val="0"/>
                        </a:spcAft>
                      </a:pPr>
                      <a:r>
                        <a:rPr lang="en-US" sz="1800" dirty="0">
                          <a:effectLst/>
                        </a:rPr>
                        <a:t>Fairness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606" marR="68606" marT="0" marB="0" anchor="ctr"/>
                </a:tc>
              </a:tr>
              <a:tr h="659676">
                <a:tc>
                  <a:txBody>
                    <a:bodyPr/>
                    <a:lstStyle/>
                    <a:p>
                      <a:pPr marL="0" marR="0">
                        <a:lnSpc>
                          <a:spcPct val="115000"/>
                        </a:lnSpc>
                        <a:spcBef>
                          <a:spcPts val="0"/>
                        </a:spcBef>
                        <a:spcAft>
                          <a:spcPts val="0"/>
                        </a:spcAft>
                      </a:pPr>
                      <a:r>
                        <a:rPr lang="en-US" sz="1800" dirty="0">
                          <a:effectLst/>
                        </a:rPr>
                        <a:t>Editing</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606" marR="68606" marT="0" marB="0" anchor="ctr"/>
                </a:tc>
              </a:tr>
            </a:tbl>
          </a:graphicData>
        </a:graphic>
      </p:graphicFrame>
      <p:sp>
        <p:nvSpPr>
          <p:cNvPr id="48153"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r>
              <a:rPr lang="en-US" altLang="en-US" sz="1000" smtClean="0">
                <a:solidFill>
                  <a:srgbClr val="69240C"/>
                </a:solidFill>
              </a:rPr>
              <a:t>© Pennsylvania Department of Education</a:t>
            </a:r>
          </a:p>
        </p:txBody>
      </p:sp>
      <p:graphicFrame>
        <p:nvGraphicFramePr>
          <p:cNvPr id="5" name="Table 4"/>
          <p:cNvGraphicFramePr>
            <a:graphicFrameLocks noGrp="1"/>
          </p:cNvGraphicFramePr>
          <p:nvPr/>
        </p:nvGraphicFramePr>
        <p:xfrm>
          <a:off x="2971800" y="1150938"/>
          <a:ext cx="5715000" cy="5097462"/>
        </p:xfrm>
        <a:graphic>
          <a:graphicData uri="http://schemas.openxmlformats.org/drawingml/2006/table">
            <a:tbl>
              <a:tblPr firstRow="1" bandRow="1">
                <a:tableStyleId>{5C22544A-7EE6-4342-B048-85BDC9FD1C3A}</a:tableStyleId>
              </a:tblPr>
              <a:tblGrid>
                <a:gridCol w="5715000"/>
              </a:tblGrid>
              <a:tr h="539573">
                <a:tc>
                  <a:txBody>
                    <a:bodyPr/>
                    <a:lstStyle/>
                    <a:p>
                      <a:pPr marL="0" marR="0">
                        <a:lnSpc>
                          <a:spcPct val="115000"/>
                        </a:lnSpc>
                        <a:spcBef>
                          <a:spcPts val="0"/>
                        </a:spcBef>
                        <a:spcAft>
                          <a:spcPts val="0"/>
                        </a:spcAft>
                      </a:pPr>
                      <a:r>
                        <a:rPr lang="en-US" sz="2800" dirty="0">
                          <a:effectLst/>
                        </a:rPr>
                        <a:t>Task </a:t>
                      </a:r>
                      <a:r>
                        <a:rPr lang="en-US" sz="2800" dirty="0" smtClean="0">
                          <a:effectLst/>
                        </a:rPr>
                        <a:t>Question (Detail)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557889">
                <a:tc>
                  <a:txBody>
                    <a:bodyPr/>
                    <a:lstStyle/>
                    <a:p>
                      <a:pPr marL="236538" lvl="1" indent="-236538" eaLnBrk="1" fontAlgn="auto" hangingPunct="1">
                        <a:spcBef>
                          <a:spcPts val="0"/>
                        </a:spcBef>
                        <a:spcAft>
                          <a:spcPts val="0"/>
                        </a:spcAft>
                        <a:buFontTx/>
                        <a:buNone/>
                        <a:defRPr/>
                      </a:pPr>
                      <a:endParaRPr lang="en-US" sz="1700" dirty="0" smtClean="0"/>
                    </a:p>
                  </a:txBody>
                  <a:tcPr marL="68580" marR="68580" marT="0" marB="0" anchor="ctr"/>
                </a:tc>
              </a:tr>
            </a:tbl>
          </a:graphicData>
        </a:graphic>
      </p:graphicFrame>
      <p:sp>
        <p:nvSpPr>
          <p:cNvPr id="8" name="Rectangle 7"/>
          <p:cNvSpPr/>
          <p:nvPr/>
        </p:nvSpPr>
        <p:spPr>
          <a:xfrm>
            <a:off x="152400" y="1219200"/>
            <a:ext cx="325967" cy="502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en-US" dirty="0"/>
              <a:t>Handout 2.1.3</a:t>
            </a:r>
          </a:p>
        </p:txBody>
      </p:sp>
      <p:sp>
        <p:nvSpPr>
          <p:cNvPr id="48163" name="TextBox 5"/>
          <p:cNvSpPr txBox="1">
            <a:spLocks noChangeArrowheads="1"/>
          </p:cNvSpPr>
          <p:nvPr/>
        </p:nvSpPr>
        <p:spPr bwMode="auto">
          <a:xfrm>
            <a:off x="3124200" y="1704975"/>
            <a:ext cx="5334000" cy="113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236538" indent="-236538"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lvl="1" eaLnBrk="1" hangingPunct="1">
              <a:lnSpc>
                <a:spcPct val="100000"/>
              </a:lnSpc>
              <a:spcBef>
                <a:spcPct val="0"/>
              </a:spcBef>
              <a:spcAft>
                <a:spcPct val="0"/>
              </a:spcAft>
              <a:buClrTx/>
              <a:buSzTx/>
              <a:buFontTx/>
              <a:buNone/>
            </a:pPr>
            <a:r>
              <a:rPr lang="en-US" altLang="en-US" sz="1700" dirty="0"/>
              <a:t>Ensures question and answer options do not </a:t>
            </a:r>
            <a:r>
              <a:rPr lang="ja-JP" altLang="en-US" sz="1700" dirty="0"/>
              <a:t>“</a:t>
            </a:r>
            <a:r>
              <a:rPr lang="en-US" altLang="ja-JP" sz="1700" dirty="0"/>
              <a:t>cue</a:t>
            </a:r>
            <a:r>
              <a:rPr lang="ja-JP" altLang="en-US" sz="1700" dirty="0"/>
              <a:t>”</a:t>
            </a:r>
            <a:r>
              <a:rPr lang="en-US" altLang="ja-JP" sz="1700" dirty="0"/>
              <a:t> each other. </a:t>
            </a:r>
          </a:p>
          <a:p>
            <a:pPr lvl="1" eaLnBrk="1" hangingPunct="1">
              <a:lnSpc>
                <a:spcPct val="100000"/>
              </a:lnSpc>
              <a:spcBef>
                <a:spcPct val="0"/>
              </a:spcBef>
              <a:spcAft>
                <a:spcPct val="0"/>
              </a:spcAft>
              <a:buClrTx/>
              <a:buSzTx/>
              <a:buFontTx/>
              <a:buNone/>
            </a:pPr>
            <a:r>
              <a:rPr lang="en-US" altLang="en-US" sz="1700" dirty="0"/>
              <a:t>Presents a definite, explicit, and singular question, which is worded positively.</a:t>
            </a:r>
          </a:p>
        </p:txBody>
      </p:sp>
      <p:sp>
        <p:nvSpPr>
          <p:cNvPr id="7" name="TextBox 6"/>
          <p:cNvSpPr txBox="1"/>
          <p:nvPr/>
        </p:nvSpPr>
        <p:spPr>
          <a:xfrm>
            <a:off x="3124200" y="2838450"/>
            <a:ext cx="5334000" cy="1400175"/>
          </a:xfrm>
          <a:prstGeom prst="rect">
            <a:avLst/>
          </a:prstGeom>
          <a:noFill/>
        </p:spPr>
        <p:txBody>
          <a:bodyPr>
            <a:spAutoFit/>
          </a:bodyPr>
          <a:lstStyle/>
          <a:p>
            <a:pPr marL="236538" lvl="1" indent="-236538">
              <a:defRPr/>
            </a:pPr>
            <a:r>
              <a:rPr lang="en-US" sz="1700" dirty="0">
                <a:latin typeface="+mn-lt"/>
                <a:ea typeface="+mn-ea"/>
                <a:cs typeface="Arial" pitchFamily="34" charset="0"/>
              </a:rPr>
              <a:t>Contains only one correct answer, with each distractor being plausible and/or representing common misconceptions.</a:t>
            </a:r>
          </a:p>
          <a:p>
            <a:pPr marL="236538" lvl="1" indent="-236538">
              <a:defRPr/>
            </a:pPr>
            <a:r>
              <a:rPr lang="en-US" sz="1700" dirty="0">
                <a:latin typeface="+mn-lt"/>
                <a:ea typeface="+mn-ea"/>
                <a:cs typeface="Arial" pitchFamily="34" charset="0"/>
              </a:rPr>
              <a:t>Consists of answer options being of similar length, structure, and format.</a:t>
            </a:r>
          </a:p>
        </p:txBody>
      </p:sp>
      <p:sp>
        <p:nvSpPr>
          <p:cNvPr id="9" name="TextBox 8"/>
          <p:cNvSpPr txBox="1"/>
          <p:nvPr/>
        </p:nvSpPr>
        <p:spPr>
          <a:xfrm>
            <a:off x="3076575" y="4227513"/>
            <a:ext cx="5334000" cy="1138237"/>
          </a:xfrm>
          <a:prstGeom prst="rect">
            <a:avLst/>
          </a:prstGeom>
          <a:noFill/>
        </p:spPr>
        <p:txBody>
          <a:bodyPr>
            <a:spAutoFit/>
          </a:bodyPr>
          <a:lstStyle/>
          <a:p>
            <a:pPr marL="236538" lvl="1" indent="-236538" fontAlgn="auto">
              <a:spcBef>
                <a:spcPts val="0"/>
              </a:spcBef>
              <a:spcAft>
                <a:spcPts val="0"/>
              </a:spcAft>
              <a:defRPr/>
            </a:pPr>
            <a:r>
              <a:rPr lang="en-US" sz="1700" dirty="0">
                <a:latin typeface="+mn-lt"/>
                <a:ea typeface="+mn-ea"/>
                <a:cs typeface="Arial" pitchFamily="34" charset="0"/>
              </a:rPr>
              <a:t>Places charts, tables, graphs, and/or images within the item.</a:t>
            </a:r>
          </a:p>
          <a:p>
            <a:pPr marL="236538" lvl="1" indent="-236538" fontAlgn="auto">
              <a:spcBef>
                <a:spcPts val="0"/>
              </a:spcBef>
              <a:spcAft>
                <a:spcPts val="0"/>
              </a:spcAft>
              <a:defRPr/>
            </a:pPr>
            <a:r>
              <a:rPr lang="en-US" sz="1700" dirty="0">
                <a:latin typeface="+mn-lt"/>
                <a:ea typeface="+mn-ea"/>
                <a:cs typeface="Arial" pitchFamily="34" charset="0"/>
              </a:rPr>
              <a:t>Uses consistent grammar among the question (stem) and answer options.</a:t>
            </a:r>
          </a:p>
        </p:txBody>
      </p:sp>
      <p:sp>
        <p:nvSpPr>
          <p:cNvPr id="10" name="TextBox 9"/>
          <p:cNvSpPr txBox="1"/>
          <p:nvPr/>
        </p:nvSpPr>
        <p:spPr>
          <a:xfrm>
            <a:off x="3003550" y="5365750"/>
            <a:ext cx="5480050" cy="877888"/>
          </a:xfrm>
          <a:prstGeom prst="rect">
            <a:avLst/>
          </a:prstGeom>
          <a:noFill/>
        </p:spPr>
        <p:txBody>
          <a:bodyPr>
            <a:spAutoFit/>
          </a:bodyPr>
          <a:lstStyle/>
          <a:p>
            <a:pPr marL="236538" lvl="1" indent="-236538" fontAlgn="auto">
              <a:spcBef>
                <a:spcPts val="0"/>
              </a:spcBef>
              <a:spcAft>
                <a:spcPts val="0"/>
              </a:spcAft>
              <a:defRPr/>
            </a:pPr>
            <a:r>
              <a:rPr lang="en-US" sz="1700" dirty="0">
                <a:latin typeface="+mn-lt"/>
                <a:ea typeface="+mn-ea"/>
                <a:cs typeface="Arial" pitchFamily="34" charset="0"/>
              </a:rPr>
              <a:t>Arranges answer options in logical order.</a:t>
            </a:r>
          </a:p>
          <a:p>
            <a:pPr marL="236538" lvl="1" indent="-236538" fontAlgn="auto">
              <a:spcBef>
                <a:spcPts val="0"/>
              </a:spcBef>
              <a:spcAft>
                <a:spcPts val="1200"/>
              </a:spcAft>
              <a:defRPr/>
            </a:pPr>
            <a:r>
              <a:rPr lang="en-US" sz="1700" dirty="0">
                <a:latin typeface="+mn-lt"/>
                <a:ea typeface="+mn-ea"/>
                <a:cs typeface="Arial" pitchFamily="34" charset="0"/>
              </a:rPr>
              <a:t>Avoids repeating the same words or phrases in each of the answer options.</a:t>
            </a:r>
          </a:p>
        </p:txBody>
      </p:sp>
      <p:pic>
        <p:nvPicPr>
          <p:cNvPr id="13" name="Picture 12" descr="http://homeroom.pdesas.org/images/header_logo.png"/>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38128" y="152400"/>
            <a:ext cx="990600" cy="914400"/>
          </a:xfrm>
          <a:prstGeom prst="rect">
            <a:avLst/>
          </a:prstGeom>
          <a:noFill/>
          <a:ln>
            <a:noFill/>
          </a:ln>
        </p:spPr>
      </p:pic>
      <p:sp>
        <p:nvSpPr>
          <p:cNvPr id="48168" name="TextBox 13"/>
          <p:cNvSpPr txBox="1">
            <a:spLocks noChangeArrowheads="1"/>
          </p:cNvSpPr>
          <p:nvPr/>
        </p:nvSpPr>
        <p:spPr bwMode="auto">
          <a:xfrm>
            <a:off x="1128713" y="228600"/>
            <a:ext cx="9286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r>
              <a:rPr lang="en-US" altLang="en-US" sz="1800">
                <a:latin typeface="Arial" pitchFamily="34" charset="0"/>
              </a:rPr>
              <a:t>PM 6-7</a:t>
            </a:r>
          </a:p>
          <a:p>
            <a:pPr eaLnBrk="1" hangingPunct="1">
              <a:lnSpc>
                <a:spcPct val="100000"/>
              </a:lnSpc>
              <a:spcBef>
                <a:spcPct val="0"/>
              </a:spcBef>
              <a:buClrTx/>
              <a:buSzTx/>
              <a:buFontTx/>
              <a:buNone/>
            </a:pPr>
            <a:r>
              <a:rPr lang="en-US" altLang="en-US" sz="1800">
                <a:latin typeface="Arial" pitchFamily="34" charset="0"/>
              </a:rPr>
              <a:t>H 2.1.3</a:t>
            </a:r>
          </a:p>
        </p:txBody>
      </p:sp>
    </p:spTree>
    <p:extLst>
      <p:ext uri="{BB962C8B-B14F-4D97-AF65-F5344CB8AC3E}">
        <p14:creationId xmlns:p14="http://schemas.microsoft.com/office/powerpoint/2010/main" val="3513005995"/>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Work </a:t>
            </a:r>
            <a:endParaRPr lang="en-US" dirty="0"/>
          </a:p>
        </p:txBody>
      </p:sp>
      <p:sp>
        <p:nvSpPr>
          <p:cNvPr id="3" name="Content Placeholder 2"/>
          <p:cNvSpPr>
            <a:spLocks noGrp="1"/>
          </p:cNvSpPr>
          <p:nvPr>
            <p:ph idx="1"/>
          </p:nvPr>
        </p:nvSpPr>
        <p:spPr>
          <a:xfrm>
            <a:off x="2895600" y="1447800"/>
            <a:ext cx="5867400" cy="3139281"/>
          </a:xfrm>
        </p:spPr>
        <p:txBody>
          <a:bodyPr>
            <a:normAutofit fontScale="92500"/>
          </a:bodyPr>
          <a:lstStyle/>
          <a:p>
            <a:pPr marL="0" indent="0">
              <a:buNone/>
            </a:pPr>
            <a:r>
              <a:rPr lang="en-US" sz="2400" dirty="0"/>
              <a:t>U</a:t>
            </a:r>
            <a:r>
              <a:rPr lang="en-US" sz="2400" dirty="0" smtClean="0"/>
              <a:t>sing </a:t>
            </a:r>
            <a:r>
              <a:rPr lang="en-US" sz="2400" dirty="0"/>
              <a:t>the Quality Assurance Checklist found </a:t>
            </a:r>
            <a:r>
              <a:rPr lang="en-US" sz="2400" dirty="0" smtClean="0"/>
              <a:t>on slide 33 and </a:t>
            </a:r>
            <a:r>
              <a:rPr lang="en-US" sz="2400" dirty="0"/>
              <a:t>the “Guidelines” provided in the training to this </a:t>
            </a:r>
            <a:r>
              <a:rPr lang="en-US" sz="2400" dirty="0" smtClean="0"/>
              <a:t>point, review </a:t>
            </a:r>
            <a:r>
              <a:rPr lang="en-US" sz="2600" dirty="0" smtClean="0"/>
              <a:t>sample passage #4. </a:t>
            </a:r>
          </a:p>
          <a:p>
            <a:pPr marL="0" indent="0" algn="ctr">
              <a:buNone/>
            </a:pPr>
            <a:r>
              <a:rPr lang="en-US" sz="2600" dirty="0" smtClean="0"/>
              <a:t>Night Flight </a:t>
            </a:r>
          </a:p>
          <a:p>
            <a:pPr marL="0" indent="0">
              <a:buNone/>
            </a:pPr>
            <a:endParaRPr lang="en-US" sz="2400" dirty="0"/>
          </a:p>
          <a:p>
            <a:pPr marL="0" indent="0">
              <a:buNone/>
            </a:pPr>
            <a:r>
              <a:rPr lang="en-US" sz="2400" dirty="0" smtClean="0"/>
              <a:t>The objective is to generate discussion on the questions and application of new information. </a:t>
            </a:r>
            <a:endParaRPr lang="en-US" sz="2400" dirty="0"/>
          </a:p>
        </p:txBody>
      </p:sp>
      <p:sp>
        <p:nvSpPr>
          <p:cNvPr id="4" name="Footer Placeholder 3"/>
          <p:cNvSpPr>
            <a:spLocks noGrp="1"/>
          </p:cNvSpPr>
          <p:nvPr>
            <p:ph type="ftr" sz="quarter" idx="11"/>
          </p:nvPr>
        </p:nvSpPr>
        <p:spPr/>
        <p:txBody>
          <a:bodyPr/>
          <a:lstStyle/>
          <a:p>
            <a:r>
              <a:rPr lang="en-US" smtClean="0"/>
              <a:t>© Pennsylvania Department of Education</a:t>
            </a:r>
            <a:endParaRPr lang="en-US"/>
          </a:p>
        </p:txBody>
      </p:sp>
      <p:sp>
        <p:nvSpPr>
          <p:cNvPr id="5" name="Slide Number Placeholder 4"/>
          <p:cNvSpPr>
            <a:spLocks noGrp="1"/>
          </p:cNvSpPr>
          <p:nvPr>
            <p:ph type="sldNum" sz="quarter" idx="12"/>
          </p:nvPr>
        </p:nvSpPr>
        <p:spPr/>
        <p:txBody>
          <a:bodyPr/>
          <a:lstStyle/>
          <a:p>
            <a:fld id="{211A9B87-AC98-4E8D-ACB1-594A0D49EE91}" type="slidenum">
              <a:rPr lang="en-US" smtClean="0"/>
              <a:t>34</a:t>
            </a:fld>
            <a:endParaRPr lang="en-US"/>
          </a:p>
        </p:txBody>
      </p:sp>
      <p:pic>
        <p:nvPicPr>
          <p:cNvPr id="6" name="Picture 5" descr="Image result for people icon"/>
          <p:cNvPicPr/>
          <p:nvPr/>
        </p:nvPicPr>
        <p:blipFill>
          <a:blip r:embed="rId3">
            <a:extLst>
              <a:ext uri="{28A0092B-C50C-407E-A947-70E740481C1C}">
                <a14:useLocalDpi xmlns:a14="http://schemas.microsoft.com/office/drawing/2010/main" val="0"/>
              </a:ext>
            </a:extLst>
          </a:blip>
          <a:srcRect/>
          <a:stretch>
            <a:fillRect/>
          </a:stretch>
        </p:blipFill>
        <p:spPr bwMode="auto">
          <a:xfrm>
            <a:off x="533400" y="1600200"/>
            <a:ext cx="2362200" cy="2438400"/>
          </a:xfrm>
          <a:prstGeom prst="rect">
            <a:avLst/>
          </a:prstGeom>
          <a:noFill/>
          <a:ln>
            <a:noFill/>
          </a:ln>
        </p:spPr>
      </p:pic>
    </p:spTree>
    <p:extLst>
      <p:ext uri="{BB962C8B-B14F-4D97-AF65-F5344CB8AC3E}">
        <p14:creationId xmlns:p14="http://schemas.microsoft.com/office/powerpoint/2010/main" val="387737216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3"/>
          <p:cNvSpPr>
            <a:spLocks noGrp="1"/>
          </p:cNvSpPr>
          <p:nvPr>
            <p:ph type="sldNum" sz="quarter" idx="4294967295"/>
          </p:nvPr>
        </p:nvSpPr>
        <p:spPr bwMode="auto">
          <a:xfrm>
            <a:off x="8458200" y="6264275"/>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fld id="{3DC184F4-18EF-4C82-AAD8-B72FF5A56993}" type="slidenum">
              <a:rPr lang="en-US" altLang="en-US" sz="1100" smtClean="0">
                <a:solidFill>
                  <a:srgbClr val="FFFFFF"/>
                </a:solidFill>
              </a:rPr>
              <a:pPr eaLnBrk="1" hangingPunct="1">
                <a:lnSpc>
                  <a:spcPct val="100000"/>
                </a:lnSpc>
                <a:spcBef>
                  <a:spcPct val="0"/>
                </a:spcBef>
                <a:buClrTx/>
                <a:buSzTx/>
                <a:buFontTx/>
                <a:buNone/>
              </a:pPr>
              <a:t>35</a:t>
            </a:fld>
            <a:endParaRPr lang="en-US" altLang="en-US" sz="1100" smtClean="0">
              <a:solidFill>
                <a:srgbClr val="FFFFFF"/>
              </a:solidFill>
            </a:endParaRPr>
          </a:p>
        </p:txBody>
      </p:sp>
      <p:sp>
        <p:nvSpPr>
          <p:cNvPr id="49155" name="Subtitle 2"/>
          <p:cNvSpPr txBox="1">
            <a:spLocks/>
          </p:cNvSpPr>
          <p:nvPr/>
        </p:nvSpPr>
        <p:spPr bwMode="auto">
          <a:xfrm>
            <a:off x="660400" y="1219200"/>
            <a:ext cx="77978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algn="ctr" eaLnBrk="1" hangingPunct="1">
              <a:lnSpc>
                <a:spcPct val="100000"/>
              </a:lnSpc>
              <a:spcBef>
                <a:spcPct val="20000"/>
              </a:spcBef>
              <a:buClr>
                <a:schemeClr val="accent1"/>
              </a:buClr>
              <a:buFontTx/>
              <a:buNone/>
            </a:pPr>
            <a:r>
              <a:rPr lang="en-US" altLang="en-US" sz="5400" b="1">
                <a:cs typeface="Times New Roman" pitchFamily="18" charset="0"/>
              </a:rPr>
              <a:t>MODULE 2.1.4</a:t>
            </a:r>
          </a:p>
          <a:p>
            <a:pPr algn="ctr" eaLnBrk="1" hangingPunct="1">
              <a:lnSpc>
                <a:spcPct val="100000"/>
              </a:lnSpc>
              <a:spcBef>
                <a:spcPct val="20000"/>
              </a:spcBef>
              <a:buClr>
                <a:schemeClr val="accent1"/>
              </a:buClr>
              <a:buFontTx/>
              <a:buNone/>
            </a:pPr>
            <a:r>
              <a:rPr lang="en-US" altLang="en-US" sz="5400" b="1">
                <a:cs typeface="Times New Roman" pitchFamily="18" charset="0"/>
              </a:rPr>
              <a:t>Short Constructed Response (SCR)</a:t>
            </a:r>
          </a:p>
          <a:p>
            <a:pPr algn="ctr" eaLnBrk="1" hangingPunct="1">
              <a:lnSpc>
                <a:spcPct val="100000"/>
              </a:lnSpc>
              <a:spcBef>
                <a:spcPct val="20000"/>
              </a:spcBef>
              <a:buClr>
                <a:schemeClr val="accent1"/>
              </a:buClr>
              <a:buFontTx/>
              <a:buNone/>
            </a:pPr>
            <a:r>
              <a:rPr lang="en-US" altLang="en-US" sz="5400" b="1">
                <a:cs typeface="Times New Roman" pitchFamily="18" charset="0"/>
              </a:rPr>
              <a:t>Stand-Alone Items</a:t>
            </a:r>
          </a:p>
        </p:txBody>
      </p:sp>
      <p:sp>
        <p:nvSpPr>
          <p:cNvPr id="49156"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r>
              <a:rPr lang="en-US" altLang="en-US" sz="1000" smtClean="0">
                <a:solidFill>
                  <a:srgbClr val="69240C"/>
                </a:solidFill>
              </a:rPr>
              <a:t>© Pennsylvania Department of Education</a:t>
            </a:r>
          </a:p>
        </p:txBody>
      </p:sp>
      <p:sp>
        <p:nvSpPr>
          <p:cNvPr id="5" name="Rectangle 4"/>
          <p:cNvSpPr/>
          <p:nvPr/>
        </p:nvSpPr>
        <p:spPr>
          <a:xfrm>
            <a:off x="315383" y="1062568"/>
            <a:ext cx="599017" cy="518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en-US" dirty="0"/>
              <a:t>Handout 2.1.4</a:t>
            </a:r>
          </a:p>
          <a:p>
            <a:pPr algn="ctr">
              <a:defRPr/>
            </a:pPr>
            <a:r>
              <a:rPr lang="en-US" dirty="0"/>
              <a:t>Template 2.1 item Framework</a:t>
            </a:r>
          </a:p>
        </p:txBody>
      </p:sp>
    </p:spTree>
    <p:extLst>
      <p:ext uri="{BB962C8B-B14F-4D97-AF65-F5344CB8AC3E}">
        <p14:creationId xmlns:p14="http://schemas.microsoft.com/office/powerpoint/2010/main" val="2246737453"/>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04800"/>
            <a:ext cx="9067800" cy="1267968"/>
          </a:xfrm>
        </p:spPr>
        <p:txBody>
          <a:bodyPr/>
          <a:lstStyle/>
          <a:p>
            <a:pPr algn="ctr" eaLnBrk="1" fontAlgn="auto" hangingPunct="1">
              <a:spcAft>
                <a:spcPts val="0"/>
              </a:spcAft>
              <a:defRPr/>
            </a:pPr>
            <a:r>
              <a:rPr lang="en-US" sz="3600" b="1" dirty="0" smtClean="0">
                <a:latin typeface="+mn-lt"/>
                <a:ea typeface="+mj-ea"/>
                <a:cs typeface="+mj-cs"/>
              </a:rPr>
              <a:t>SCR Stand-Alone item types</a:t>
            </a:r>
            <a:endParaRPr lang="en-US" sz="3600" b="1" dirty="0">
              <a:latin typeface="+mn-lt"/>
              <a:ea typeface="+mj-ea"/>
              <a:cs typeface="+mj-cs"/>
            </a:endParaRPr>
          </a:p>
        </p:txBody>
      </p:sp>
      <p:sp>
        <p:nvSpPr>
          <p:cNvPr id="3" name="Content Placeholder 2"/>
          <p:cNvSpPr>
            <a:spLocks noGrp="1"/>
          </p:cNvSpPr>
          <p:nvPr>
            <p:ph idx="1"/>
          </p:nvPr>
        </p:nvSpPr>
        <p:spPr>
          <a:xfrm>
            <a:off x="685800" y="1524000"/>
            <a:ext cx="8012113" cy="4648200"/>
          </a:xfrm>
        </p:spPr>
        <p:txBody>
          <a:bodyPr rtlCol="0">
            <a:noAutofit/>
          </a:bodyPr>
          <a:lstStyle/>
          <a:p>
            <a:pPr marL="0" indent="0" eaLnBrk="1" fontAlgn="auto" hangingPunct="1">
              <a:spcAft>
                <a:spcPts val="0"/>
              </a:spcAft>
              <a:buClr>
                <a:srgbClr val="D34817">
                  <a:lumMod val="75000"/>
                </a:srgbClr>
              </a:buClr>
              <a:buFont typeface="Wingdings" pitchFamily="2" charset="2"/>
              <a:buNone/>
              <a:defRPr/>
            </a:pPr>
            <a:r>
              <a:rPr lang="en-US" sz="2400" b="1" dirty="0">
                <a:solidFill>
                  <a:prstClr val="black"/>
                </a:solidFill>
                <a:ea typeface="+mn-ea"/>
                <a:cs typeface="Times New Roman" panose="02020603050405020304" pitchFamily="18" charset="0"/>
              </a:rPr>
              <a:t>Short Constructed Response (SCR) items/tasks are</a:t>
            </a:r>
            <a:r>
              <a:rPr lang="en-US" sz="2400" b="1" dirty="0" smtClean="0">
                <a:solidFill>
                  <a:prstClr val="black"/>
                </a:solidFill>
                <a:ea typeface="+mn-ea"/>
                <a:cs typeface="Times New Roman" panose="02020603050405020304" pitchFamily="18" charset="0"/>
              </a:rPr>
              <a:t>:</a:t>
            </a:r>
            <a:endParaRPr lang="en-US" sz="2400" dirty="0" smtClean="0">
              <a:ea typeface="+mn-ea"/>
              <a:cs typeface="+mn-cs"/>
            </a:endParaRPr>
          </a:p>
          <a:p>
            <a:pPr marL="182880" indent="-182880" eaLnBrk="1" fontAlgn="auto" hangingPunct="1">
              <a:spcAft>
                <a:spcPts val="0"/>
              </a:spcAft>
              <a:buClr>
                <a:schemeClr val="accent1">
                  <a:lumMod val="75000"/>
                </a:schemeClr>
              </a:buClr>
              <a:defRPr/>
            </a:pPr>
            <a:r>
              <a:rPr lang="en-US" sz="2400" dirty="0" smtClean="0">
                <a:ea typeface="+mn-ea"/>
                <a:cs typeface="+mn-cs"/>
              </a:rPr>
              <a:t>Items that provide </a:t>
            </a:r>
            <a:r>
              <a:rPr lang="en-US" sz="2400" dirty="0">
                <a:ea typeface="+mn-ea"/>
                <a:cs typeface="+mn-cs"/>
              </a:rPr>
              <a:t>the test-taker with a question/task that requires the development (i.e., construction) of a response</a:t>
            </a:r>
            <a:r>
              <a:rPr lang="en-US" sz="2400" dirty="0" smtClean="0">
                <a:ea typeface="+mn-ea"/>
                <a:cs typeface="+mn-cs"/>
              </a:rPr>
              <a:t>. </a:t>
            </a:r>
          </a:p>
          <a:p>
            <a:pPr marL="182880" indent="-182880" eaLnBrk="1" fontAlgn="auto" hangingPunct="1">
              <a:spcAft>
                <a:spcPts val="0"/>
              </a:spcAft>
              <a:buClr>
                <a:schemeClr val="accent1">
                  <a:lumMod val="75000"/>
                </a:schemeClr>
              </a:buClr>
              <a:defRPr/>
            </a:pPr>
            <a:r>
              <a:rPr lang="en-US" sz="2400" dirty="0" smtClean="0">
                <a:ea typeface="+mn-ea"/>
                <a:cs typeface="+mn-cs"/>
              </a:rPr>
              <a:t>Items that do not give the test-taker a bank of possible answers from which to choose.</a:t>
            </a:r>
            <a:endParaRPr lang="en-US" sz="2400" dirty="0">
              <a:ea typeface="+mn-ea"/>
              <a:cs typeface="+mn-cs"/>
            </a:endParaRPr>
          </a:p>
          <a:p>
            <a:pPr marL="182880" indent="-182880" eaLnBrk="1" fontAlgn="auto" hangingPunct="1">
              <a:spcAft>
                <a:spcPts val="0"/>
              </a:spcAft>
              <a:buClr>
                <a:schemeClr val="accent1">
                  <a:lumMod val="75000"/>
                </a:schemeClr>
              </a:buClr>
              <a:defRPr/>
            </a:pPr>
            <a:r>
              <a:rPr lang="en-US" sz="2400" dirty="0" smtClean="0">
                <a:ea typeface="+mn-ea"/>
                <a:cs typeface="+mn-cs"/>
              </a:rPr>
              <a:t>Items that include the following types:</a:t>
            </a:r>
          </a:p>
          <a:p>
            <a:pPr lvl="1" indent="-182880" eaLnBrk="1" fontAlgn="auto" hangingPunct="1">
              <a:buClr>
                <a:schemeClr val="accent1">
                  <a:lumMod val="75000"/>
                </a:schemeClr>
              </a:buClr>
              <a:defRPr/>
            </a:pPr>
            <a:r>
              <a:rPr lang="en-US" sz="2000" dirty="0" smtClean="0">
                <a:ea typeface="+mn-ea"/>
              </a:rPr>
              <a:t>Short answer</a:t>
            </a:r>
          </a:p>
          <a:p>
            <a:pPr lvl="1" indent="-182880" eaLnBrk="1" fontAlgn="auto" hangingPunct="1">
              <a:buClr>
                <a:schemeClr val="accent1">
                  <a:lumMod val="75000"/>
                </a:schemeClr>
              </a:buClr>
              <a:defRPr/>
            </a:pPr>
            <a:r>
              <a:rPr lang="en-US" sz="2000" dirty="0" smtClean="0">
                <a:ea typeface="+mn-ea"/>
              </a:rPr>
              <a:t>Solving an equation</a:t>
            </a:r>
          </a:p>
          <a:p>
            <a:pPr lvl="1" indent="-182880" eaLnBrk="1" fontAlgn="auto" hangingPunct="1">
              <a:buClr>
                <a:schemeClr val="accent1">
                  <a:lumMod val="75000"/>
                </a:schemeClr>
              </a:buClr>
              <a:defRPr/>
            </a:pPr>
            <a:r>
              <a:rPr lang="en-US" sz="2000" dirty="0" smtClean="0">
                <a:ea typeface="+mn-ea"/>
              </a:rPr>
              <a:t>Labeling parts of a diagram</a:t>
            </a:r>
          </a:p>
          <a:p>
            <a:pPr lvl="1" indent="-182880" eaLnBrk="1" fontAlgn="auto" hangingPunct="1">
              <a:buClr>
                <a:schemeClr val="accent1">
                  <a:lumMod val="75000"/>
                </a:schemeClr>
              </a:buClr>
              <a:defRPr/>
            </a:pPr>
            <a:r>
              <a:rPr lang="en-US" sz="2000" dirty="0" smtClean="0">
                <a:ea typeface="+mn-ea"/>
              </a:rPr>
              <a:t>Locating places/features on a map</a:t>
            </a:r>
          </a:p>
          <a:p>
            <a:pPr lvl="1" indent="-182880" eaLnBrk="1" fontAlgn="auto" hangingPunct="1">
              <a:buClr>
                <a:schemeClr val="accent1">
                  <a:lumMod val="75000"/>
                </a:schemeClr>
              </a:buClr>
              <a:defRPr/>
            </a:pPr>
            <a:endParaRPr lang="en-US" sz="2000" dirty="0">
              <a:ea typeface="+mn-ea"/>
            </a:endParaRPr>
          </a:p>
        </p:txBody>
      </p:sp>
      <p:sp>
        <p:nvSpPr>
          <p:cNvPr id="50180" name="Footer Placeholder 4"/>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r>
              <a:rPr lang="en-US" altLang="en-US" sz="1000" smtClean="0">
                <a:solidFill>
                  <a:srgbClr val="69240C"/>
                </a:solidFill>
              </a:rPr>
              <a:t>© Pennsylvania Department of Education</a:t>
            </a:r>
          </a:p>
        </p:txBody>
      </p:sp>
      <p:sp>
        <p:nvSpPr>
          <p:cNvPr id="50181" name="Slide Number Placeholder 3"/>
          <p:cNvSpPr txBox="1">
            <a:spLocks/>
          </p:cNvSpPr>
          <p:nvPr/>
        </p:nvSpPr>
        <p:spPr bwMode="auto">
          <a:xfrm>
            <a:off x="8458200" y="6264275"/>
            <a:ext cx="4794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algn="ctr" eaLnBrk="1" hangingPunct="1">
              <a:lnSpc>
                <a:spcPct val="100000"/>
              </a:lnSpc>
              <a:spcBef>
                <a:spcPct val="0"/>
              </a:spcBef>
              <a:buClrTx/>
              <a:buSzTx/>
              <a:buFontTx/>
              <a:buNone/>
            </a:pPr>
            <a:fld id="{D9C5104C-0B91-47C4-B0A0-EF56584A2BAF}" type="slidenum">
              <a:rPr lang="en-US" altLang="en-US" sz="1100" b="1">
                <a:solidFill>
                  <a:srgbClr val="FFFFFF"/>
                </a:solidFill>
              </a:rPr>
              <a:pPr algn="ctr" eaLnBrk="1" hangingPunct="1">
                <a:lnSpc>
                  <a:spcPct val="100000"/>
                </a:lnSpc>
                <a:spcBef>
                  <a:spcPct val="0"/>
                </a:spcBef>
                <a:buClrTx/>
                <a:buSzTx/>
                <a:buFontTx/>
                <a:buNone/>
              </a:pPr>
              <a:t>36</a:t>
            </a:fld>
            <a:endParaRPr lang="en-US" altLang="en-US" sz="1100" b="1">
              <a:solidFill>
                <a:srgbClr val="FFFFFF"/>
              </a:solidFill>
            </a:endParaRPr>
          </a:p>
        </p:txBody>
      </p:sp>
      <p:sp>
        <p:nvSpPr>
          <p:cNvPr id="4" name="Slide Number Placeholder 3"/>
          <p:cNvSpPr>
            <a:spLocks noGrp="1"/>
          </p:cNvSpPr>
          <p:nvPr>
            <p:ph type="sldNum" sz="quarter" idx="12"/>
          </p:nvPr>
        </p:nvSpPr>
        <p:spPr/>
        <p:txBody>
          <a:bodyPr/>
          <a:lstStyle/>
          <a:p>
            <a:fld id="{211A9B87-AC98-4E8D-ACB1-594A0D49EE91}" type="slidenum">
              <a:rPr lang="en-US" smtClean="0"/>
              <a:t>36</a:t>
            </a:fld>
            <a:endParaRPr lang="en-US"/>
          </a:p>
        </p:txBody>
      </p:sp>
    </p:spTree>
    <p:extLst>
      <p:ext uri="{BB962C8B-B14F-4D97-AF65-F5344CB8AC3E}">
        <p14:creationId xmlns:p14="http://schemas.microsoft.com/office/powerpoint/2010/main" val="28444780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25600"/>
            <a:ext cx="8610600" cy="4638675"/>
          </a:xfrm>
        </p:spPr>
        <p:txBody>
          <a:bodyPr rtlCol="0">
            <a:normAutofit lnSpcReduction="10000"/>
          </a:bodyPr>
          <a:lstStyle/>
          <a:p>
            <a:pPr marL="0" indent="0" eaLnBrk="1" fontAlgn="auto" hangingPunct="1">
              <a:spcAft>
                <a:spcPts val="0"/>
              </a:spcAft>
              <a:buClr>
                <a:schemeClr val="accent1">
                  <a:lumMod val="75000"/>
                </a:schemeClr>
              </a:buClr>
              <a:buFont typeface="Wingdings" pitchFamily="2" charset="2"/>
              <a:buNone/>
              <a:defRPr/>
            </a:pPr>
            <a:r>
              <a:rPr lang="en-US" sz="3200" b="1" dirty="0" smtClean="0">
                <a:ea typeface="+mn-ea"/>
                <a:cs typeface="Times New Roman" panose="02020603050405020304" pitchFamily="18" charset="0"/>
              </a:rPr>
              <a:t>Short Constructed Response (SCR) items/tasks are:</a:t>
            </a:r>
          </a:p>
          <a:p>
            <a:pPr lvl="1" indent="-182880" eaLnBrk="1" fontAlgn="auto" hangingPunct="1">
              <a:buClr>
                <a:schemeClr val="accent1"/>
              </a:buClr>
              <a:buSzPct val="100000"/>
              <a:defRPr/>
            </a:pPr>
            <a:r>
              <a:rPr lang="en-US" sz="3200" dirty="0" smtClean="0">
                <a:ea typeface="+mn-ea"/>
                <a:cs typeface="Times New Roman" panose="02020603050405020304" pitchFamily="18" charset="0"/>
              </a:rPr>
              <a:t>Solved in one or two steps.</a:t>
            </a:r>
          </a:p>
          <a:p>
            <a:pPr lvl="1" indent="-182880" eaLnBrk="1" fontAlgn="auto" hangingPunct="1">
              <a:buClr>
                <a:schemeClr val="accent1"/>
              </a:buClr>
              <a:buSzPct val="100000"/>
              <a:defRPr/>
            </a:pPr>
            <a:r>
              <a:rPr lang="en-US" sz="3200" dirty="0" smtClean="0">
                <a:ea typeface="+mn-ea"/>
                <a:cs typeface="Times New Roman" panose="02020603050405020304" pitchFamily="18" charset="0"/>
              </a:rPr>
              <a:t>Typically focused on DoK Levels 1 or 2.</a:t>
            </a:r>
          </a:p>
          <a:p>
            <a:pPr lvl="1" indent="-182880" eaLnBrk="1" fontAlgn="auto" hangingPunct="1">
              <a:buClr>
                <a:schemeClr val="accent1"/>
              </a:buClr>
              <a:buSzPct val="100000"/>
              <a:defRPr/>
            </a:pPr>
            <a:r>
              <a:rPr lang="en-US" sz="3200" dirty="0" smtClean="0">
                <a:ea typeface="+mn-ea"/>
                <a:cs typeface="Times New Roman" panose="02020603050405020304" pitchFamily="18" charset="0"/>
              </a:rPr>
              <a:t>Require a brief response (2-5 minutes).</a:t>
            </a:r>
          </a:p>
          <a:p>
            <a:pPr lvl="1" indent="-182880" eaLnBrk="1" fontAlgn="auto" hangingPunct="1">
              <a:buClr>
                <a:schemeClr val="accent1"/>
              </a:buClr>
              <a:buSzPct val="100000"/>
              <a:defRPr/>
            </a:pPr>
            <a:r>
              <a:rPr lang="en-US" sz="3200" dirty="0" smtClean="0">
                <a:ea typeface="+mn-ea"/>
                <a:cs typeface="Times New Roman" panose="02020603050405020304" pitchFamily="18" charset="0"/>
              </a:rPr>
              <a:t>Worth up to three (3) points toward the overall score.</a:t>
            </a:r>
          </a:p>
          <a:p>
            <a:pPr lvl="1" indent="-182880" eaLnBrk="1" fontAlgn="auto" hangingPunct="1">
              <a:buClr>
                <a:schemeClr val="accent1"/>
              </a:buClr>
              <a:buSzPct val="100000"/>
              <a:defRPr/>
            </a:pPr>
            <a:r>
              <a:rPr lang="en-US" sz="3200" dirty="0" smtClean="0">
                <a:ea typeface="+mn-ea"/>
                <a:cs typeface="Times New Roman" panose="02020603050405020304" pitchFamily="18" charset="0"/>
              </a:rPr>
              <a:t>Need human scorers to evaluate the test-takers response.</a:t>
            </a:r>
            <a:endParaRPr lang="en-US" sz="3200" dirty="0">
              <a:latin typeface="Times New Roman" panose="02020603050405020304" pitchFamily="18" charset="0"/>
              <a:ea typeface="+mn-ea"/>
              <a:cs typeface="Times New Roman" panose="02020603050405020304" pitchFamily="18" charset="0"/>
            </a:endParaRPr>
          </a:p>
        </p:txBody>
      </p:sp>
      <p:sp>
        <p:nvSpPr>
          <p:cNvPr id="51203" name="Subtitle 2"/>
          <p:cNvSpPr txBox="1">
            <a:spLocks/>
          </p:cNvSpPr>
          <p:nvPr/>
        </p:nvSpPr>
        <p:spPr bwMode="auto">
          <a:xfrm>
            <a:off x="381000" y="304800"/>
            <a:ext cx="8458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algn="ctr" eaLnBrk="1" hangingPunct="1">
              <a:lnSpc>
                <a:spcPct val="100000"/>
              </a:lnSpc>
              <a:spcBef>
                <a:spcPct val="20000"/>
              </a:spcBef>
              <a:buClr>
                <a:schemeClr val="accent1"/>
              </a:buClr>
              <a:buFontTx/>
              <a:buNone/>
            </a:pPr>
            <a:endParaRPr lang="en-US" altLang="en-US" sz="3600" b="1"/>
          </a:p>
        </p:txBody>
      </p:sp>
      <p:sp>
        <p:nvSpPr>
          <p:cNvPr id="9" name="Title 1"/>
          <p:cNvSpPr txBox="1">
            <a:spLocks/>
          </p:cNvSpPr>
          <p:nvPr/>
        </p:nvSpPr>
        <p:spPr>
          <a:xfrm>
            <a:off x="0" y="141288"/>
            <a:ext cx="9144000" cy="1320800"/>
          </a:xfrm>
          <a:prstGeom prst="rect">
            <a:avLst/>
          </a:prstGeom>
        </p:spPr>
        <p:txBody>
          <a:bodyPr anchor="ctr">
            <a:normAutofit fontScale="97500"/>
          </a:bodyPr>
          <a:lstStyle>
            <a:lvl1pPr algn="l" defTabSz="914400" rtl="0" eaLnBrk="1" latinLnBrk="0" hangingPunct="1">
              <a:lnSpc>
                <a:spcPct val="90000"/>
              </a:lnSpc>
              <a:spcBef>
                <a:spcPct val="0"/>
              </a:spcBef>
              <a:buNone/>
              <a:defRPr sz="4200" b="0" kern="1200" cap="all" baseline="0">
                <a:blipFill>
                  <a:blip r:embed="rId3">
                    <a:extLst/>
                  </a:blip>
                  <a:tile tx="6350" ty="-127000" sx="65000" sy="64000" flip="none" algn="tl"/>
                </a:blipFill>
                <a:latin typeface="+mj-lt"/>
                <a:ea typeface="+mj-ea"/>
                <a:cs typeface="+mj-cs"/>
              </a:defRPr>
            </a:lvl1pPr>
          </a:lstStyle>
          <a:p>
            <a:pPr algn="ctr" fontAlgn="auto">
              <a:spcAft>
                <a:spcPts val="0"/>
              </a:spcAft>
              <a:defRPr/>
            </a:pPr>
            <a:r>
              <a:rPr lang="en-US" sz="3600" b="1" dirty="0" smtClean="0">
                <a:solidFill>
                  <a:schemeClr val="tx1"/>
                </a:solidFill>
                <a:latin typeface="+mn-lt"/>
                <a:cs typeface="Times New Roman" panose="02020603050405020304" pitchFamily="18" charset="0"/>
              </a:rPr>
              <a:t>SCR Stand-Alone General Guidelines</a:t>
            </a:r>
            <a:endParaRPr lang="en-US" sz="3600" b="1" dirty="0">
              <a:solidFill>
                <a:schemeClr val="tx1"/>
              </a:solidFill>
              <a:latin typeface="+mn-lt"/>
              <a:cs typeface="Times New Roman" panose="02020603050405020304" pitchFamily="18" charset="0"/>
            </a:endParaRPr>
          </a:p>
        </p:txBody>
      </p:sp>
      <p:sp>
        <p:nvSpPr>
          <p:cNvPr id="51205"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r>
              <a:rPr lang="en-US" altLang="en-US" sz="1000" smtClean="0">
                <a:solidFill>
                  <a:srgbClr val="69240C"/>
                </a:solidFill>
              </a:rPr>
              <a:t>© Pennsylvania Department of Education</a:t>
            </a:r>
          </a:p>
        </p:txBody>
      </p:sp>
      <p:sp>
        <p:nvSpPr>
          <p:cNvPr id="51206" name="Slide Number Placeholder 3"/>
          <p:cNvSpPr txBox="1">
            <a:spLocks/>
          </p:cNvSpPr>
          <p:nvPr/>
        </p:nvSpPr>
        <p:spPr bwMode="auto">
          <a:xfrm>
            <a:off x="8458200" y="6264275"/>
            <a:ext cx="4794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algn="ctr" eaLnBrk="1" hangingPunct="1">
              <a:lnSpc>
                <a:spcPct val="100000"/>
              </a:lnSpc>
              <a:spcBef>
                <a:spcPct val="0"/>
              </a:spcBef>
              <a:buClrTx/>
              <a:buSzTx/>
              <a:buFontTx/>
              <a:buNone/>
            </a:pPr>
            <a:fld id="{774035A0-A9FF-4908-A53E-A0D38B4C6EDD}" type="slidenum">
              <a:rPr lang="en-US" altLang="en-US" sz="1100" b="1">
                <a:solidFill>
                  <a:srgbClr val="FFFFFF"/>
                </a:solidFill>
              </a:rPr>
              <a:pPr algn="ctr" eaLnBrk="1" hangingPunct="1">
                <a:lnSpc>
                  <a:spcPct val="100000"/>
                </a:lnSpc>
                <a:spcBef>
                  <a:spcPct val="0"/>
                </a:spcBef>
                <a:buClrTx/>
                <a:buSzTx/>
                <a:buFontTx/>
                <a:buNone/>
              </a:pPr>
              <a:t>37</a:t>
            </a:fld>
            <a:endParaRPr lang="en-US" altLang="en-US" sz="1100" b="1">
              <a:solidFill>
                <a:srgbClr val="FFFFFF"/>
              </a:solidFill>
            </a:endParaRPr>
          </a:p>
        </p:txBody>
      </p:sp>
      <p:sp>
        <p:nvSpPr>
          <p:cNvPr id="2" name="Slide Number Placeholder 1"/>
          <p:cNvSpPr>
            <a:spLocks noGrp="1"/>
          </p:cNvSpPr>
          <p:nvPr>
            <p:ph type="sldNum" sz="quarter" idx="12"/>
          </p:nvPr>
        </p:nvSpPr>
        <p:spPr/>
        <p:txBody>
          <a:bodyPr/>
          <a:lstStyle/>
          <a:p>
            <a:fld id="{211A9B87-AC98-4E8D-ACB1-594A0D49EE91}" type="slidenum">
              <a:rPr lang="en-US" smtClean="0"/>
              <a:t>37</a:t>
            </a:fld>
            <a:endParaRPr lang="en-US"/>
          </a:p>
        </p:txBody>
      </p:sp>
    </p:spTree>
    <p:extLst>
      <p:ext uri="{BB962C8B-B14F-4D97-AF65-F5344CB8AC3E}">
        <p14:creationId xmlns:p14="http://schemas.microsoft.com/office/powerpoint/2010/main" val="254414312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Content Placeholder 3"/>
          <p:cNvSpPr>
            <a:spLocks noGrp="1"/>
          </p:cNvSpPr>
          <p:nvPr>
            <p:ph idx="1"/>
          </p:nvPr>
        </p:nvSpPr>
        <p:spPr>
          <a:xfrm>
            <a:off x="457200" y="1274763"/>
            <a:ext cx="8534400" cy="4953000"/>
          </a:xfrm>
        </p:spPr>
        <p:txBody>
          <a:bodyPr>
            <a:normAutofit lnSpcReduction="10000"/>
          </a:bodyPr>
          <a:lstStyle/>
          <a:p>
            <a:pPr eaLnBrk="1" hangingPunct="1">
              <a:lnSpc>
                <a:spcPct val="120000"/>
              </a:lnSpc>
              <a:spcAft>
                <a:spcPts val="600"/>
              </a:spcAft>
            </a:pPr>
            <a:r>
              <a:rPr lang="en-US" altLang="en-US" sz="3100" dirty="0" smtClean="0">
                <a:ea typeface="ＭＳ Ｐゴシック" pitchFamily="34" charset="-128"/>
                <a:cs typeface="Times New Roman" pitchFamily="18" charset="0"/>
              </a:rPr>
              <a:t>Use developmentally appropriate language for test-takers.</a:t>
            </a:r>
          </a:p>
          <a:p>
            <a:pPr eaLnBrk="1" hangingPunct="1"/>
            <a:r>
              <a:rPr lang="en-US" altLang="en-US" sz="3100" dirty="0" smtClean="0">
                <a:ea typeface="ＭＳ Ｐゴシック" pitchFamily="34" charset="-128"/>
                <a:cs typeface="Times New Roman" pitchFamily="18" charset="0"/>
              </a:rPr>
              <a:t>Make performance expectations clear.</a:t>
            </a:r>
          </a:p>
          <a:p>
            <a:pPr marL="800100" lvl="1" indent="-342900" eaLnBrk="1" hangingPunct="1">
              <a:buClr>
                <a:schemeClr val="accent1"/>
              </a:buClr>
              <a:buSzPct val="100000"/>
            </a:pPr>
            <a:r>
              <a:rPr lang="en-US" altLang="en-US" sz="2500" dirty="0" smtClean="0">
                <a:ea typeface="ＭＳ Ｐゴシック" pitchFamily="34" charset="-128"/>
                <a:cs typeface="Times New Roman" pitchFamily="18" charset="0"/>
              </a:rPr>
              <a:t>“Explain” vs. “Discuss”</a:t>
            </a:r>
          </a:p>
          <a:p>
            <a:pPr marL="800100" lvl="1" indent="-342900" eaLnBrk="1" hangingPunct="1">
              <a:spcAft>
                <a:spcPts val="600"/>
              </a:spcAft>
              <a:buClr>
                <a:schemeClr val="accent1"/>
              </a:buClr>
              <a:buSzPct val="100000"/>
            </a:pPr>
            <a:r>
              <a:rPr lang="en-US" altLang="en-US" sz="2500" dirty="0" smtClean="0">
                <a:ea typeface="ＭＳ Ｐゴシック" pitchFamily="34" charset="-128"/>
                <a:cs typeface="Times New Roman" pitchFamily="18" charset="0"/>
              </a:rPr>
              <a:t>“Describe” vs. “Comment”</a:t>
            </a:r>
          </a:p>
          <a:p>
            <a:pPr eaLnBrk="1" hangingPunct="1"/>
            <a:r>
              <a:rPr lang="en-US" altLang="en-US" sz="3100" dirty="0" smtClean="0">
                <a:ea typeface="ＭＳ Ｐゴシック" pitchFamily="34" charset="-128"/>
                <a:cs typeface="Times New Roman" pitchFamily="18" charset="0"/>
              </a:rPr>
              <a:t>State the extent of the expected answer.</a:t>
            </a:r>
          </a:p>
          <a:p>
            <a:pPr marL="800100" lvl="1" indent="-342900" eaLnBrk="1" hangingPunct="1">
              <a:spcAft>
                <a:spcPts val="600"/>
              </a:spcAft>
              <a:buClr>
                <a:schemeClr val="accent1"/>
              </a:buClr>
              <a:buSzPct val="100000"/>
            </a:pPr>
            <a:r>
              <a:rPr lang="en-US" altLang="en-US" sz="2500" dirty="0" smtClean="0">
                <a:ea typeface="ＭＳ Ｐゴシック" pitchFamily="34" charset="-128"/>
                <a:cs typeface="Times New Roman" pitchFamily="18" charset="0"/>
              </a:rPr>
              <a:t>“Give three reasons” vs. “Give some reasons”</a:t>
            </a:r>
          </a:p>
          <a:p>
            <a:pPr eaLnBrk="1" hangingPunct="1"/>
            <a:r>
              <a:rPr lang="en-US" altLang="en-US" sz="3100" dirty="0" smtClean="0">
                <a:ea typeface="ＭＳ Ｐゴシック" pitchFamily="34" charset="-128"/>
                <a:cs typeface="Times New Roman" pitchFamily="18" charset="0"/>
              </a:rPr>
              <a:t>Create well-developed scoring criteria or a              rubric for each task.</a:t>
            </a:r>
          </a:p>
          <a:p>
            <a:pPr eaLnBrk="1" hangingPunct="1"/>
            <a:endParaRPr lang="en-US" altLang="en-US" dirty="0" smtClean="0">
              <a:latin typeface="Times New Roman" pitchFamily="18" charset="0"/>
              <a:ea typeface="ＭＳ Ｐゴシック" pitchFamily="34" charset="-128"/>
              <a:cs typeface="Times New Roman" pitchFamily="18" charset="0"/>
            </a:endParaRPr>
          </a:p>
          <a:p>
            <a:pPr eaLnBrk="1" hangingPunct="1"/>
            <a:endParaRPr lang="en-US" altLang="en-US" dirty="0" smtClean="0">
              <a:latin typeface="Times New Roman" pitchFamily="18" charset="0"/>
              <a:ea typeface="ＭＳ Ｐゴシック" pitchFamily="34" charset="-128"/>
              <a:cs typeface="Times New Roman" pitchFamily="18" charset="0"/>
            </a:endParaRPr>
          </a:p>
          <a:p>
            <a:pPr eaLnBrk="1" hangingPunct="1"/>
            <a:endParaRPr lang="en-US" altLang="en-US" dirty="0" smtClean="0">
              <a:latin typeface="Times New Roman" pitchFamily="18" charset="0"/>
              <a:ea typeface="ＭＳ Ｐゴシック" pitchFamily="34" charset="-128"/>
              <a:cs typeface="Times New Roman" pitchFamily="18" charset="0"/>
            </a:endParaRPr>
          </a:p>
        </p:txBody>
      </p:sp>
      <p:sp>
        <p:nvSpPr>
          <p:cNvPr id="6" name="Title 1"/>
          <p:cNvSpPr txBox="1">
            <a:spLocks/>
          </p:cNvSpPr>
          <p:nvPr/>
        </p:nvSpPr>
        <p:spPr>
          <a:xfrm>
            <a:off x="0" y="141288"/>
            <a:ext cx="9144000" cy="1320800"/>
          </a:xfrm>
          <a:prstGeom prst="rect">
            <a:avLst/>
          </a:prstGeom>
        </p:spPr>
        <p:txBody>
          <a:bodyPr anchor="ctr">
            <a:normAutofit fontScale="97500"/>
          </a:bodyPr>
          <a:lstStyle>
            <a:lvl1pPr algn="l" defTabSz="914400" rtl="0" eaLnBrk="1" latinLnBrk="0" hangingPunct="1">
              <a:lnSpc>
                <a:spcPct val="90000"/>
              </a:lnSpc>
              <a:spcBef>
                <a:spcPct val="0"/>
              </a:spcBef>
              <a:buNone/>
              <a:defRPr sz="4200" b="0" kern="1200" cap="all" baseline="0">
                <a:blipFill>
                  <a:blip r:embed="rId3">
                    <a:extLst/>
                  </a:blip>
                  <a:tile tx="6350" ty="-127000" sx="65000" sy="64000" flip="none" algn="tl"/>
                </a:blipFill>
                <a:latin typeface="+mj-lt"/>
                <a:ea typeface="+mj-ea"/>
                <a:cs typeface="+mj-cs"/>
              </a:defRPr>
            </a:lvl1pPr>
          </a:lstStyle>
          <a:p>
            <a:pPr algn="ctr" fontAlgn="auto">
              <a:spcAft>
                <a:spcPts val="0"/>
              </a:spcAft>
              <a:defRPr/>
            </a:pPr>
            <a:r>
              <a:rPr lang="en-US" sz="3600" b="1" dirty="0">
                <a:solidFill>
                  <a:schemeClr val="tx1"/>
                </a:solidFill>
                <a:latin typeface="+mn-lt"/>
                <a:cs typeface="Times New Roman" panose="02020603050405020304" pitchFamily="18" charset="0"/>
              </a:rPr>
              <a:t>SCR Stand-Alone General </a:t>
            </a:r>
            <a:r>
              <a:rPr lang="en-US" sz="3600" b="1" dirty="0" smtClean="0">
                <a:solidFill>
                  <a:schemeClr val="tx1"/>
                </a:solidFill>
                <a:latin typeface="+mn-lt"/>
                <a:cs typeface="Times New Roman" panose="02020603050405020304" pitchFamily="18" charset="0"/>
              </a:rPr>
              <a:t>Guidelines (cont.)</a:t>
            </a:r>
            <a:endParaRPr lang="en-US" sz="3600" b="1" dirty="0">
              <a:solidFill>
                <a:schemeClr val="tx1"/>
              </a:solidFill>
              <a:latin typeface="+mn-lt"/>
              <a:cs typeface="Times New Roman" panose="02020603050405020304" pitchFamily="18" charset="0"/>
            </a:endParaRPr>
          </a:p>
        </p:txBody>
      </p:sp>
      <p:sp>
        <p:nvSpPr>
          <p:cNvPr id="52228"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r>
              <a:rPr lang="en-US" altLang="en-US" sz="1000" smtClean="0">
                <a:solidFill>
                  <a:srgbClr val="69240C"/>
                </a:solidFill>
              </a:rPr>
              <a:t>© Pennsylvania Department of Education</a:t>
            </a:r>
          </a:p>
        </p:txBody>
      </p:sp>
      <p:sp>
        <p:nvSpPr>
          <p:cNvPr id="52229" name="Slide Number Placeholder 3"/>
          <p:cNvSpPr txBox="1">
            <a:spLocks/>
          </p:cNvSpPr>
          <p:nvPr/>
        </p:nvSpPr>
        <p:spPr bwMode="auto">
          <a:xfrm>
            <a:off x="8458200" y="6264275"/>
            <a:ext cx="4794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algn="ctr" eaLnBrk="1" hangingPunct="1">
              <a:lnSpc>
                <a:spcPct val="100000"/>
              </a:lnSpc>
              <a:spcBef>
                <a:spcPct val="0"/>
              </a:spcBef>
              <a:buClrTx/>
              <a:buSzTx/>
              <a:buFontTx/>
              <a:buNone/>
            </a:pPr>
            <a:fld id="{02ECA663-0E4A-4A61-B227-865B111F0BF1}" type="slidenum">
              <a:rPr lang="en-US" altLang="en-US" sz="1100" b="1">
                <a:solidFill>
                  <a:srgbClr val="FFFFFF"/>
                </a:solidFill>
              </a:rPr>
              <a:pPr algn="ctr" eaLnBrk="1" hangingPunct="1">
                <a:lnSpc>
                  <a:spcPct val="100000"/>
                </a:lnSpc>
                <a:spcBef>
                  <a:spcPct val="0"/>
                </a:spcBef>
                <a:buClrTx/>
                <a:buSzTx/>
                <a:buFontTx/>
                <a:buNone/>
              </a:pPr>
              <a:t>38</a:t>
            </a:fld>
            <a:endParaRPr lang="en-US" altLang="en-US" sz="1100" b="1">
              <a:solidFill>
                <a:srgbClr val="FFFFFF"/>
              </a:solidFill>
            </a:endParaRPr>
          </a:p>
        </p:txBody>
      </p:sp>
      <p:pic>
        <p:nvPicPr>
          <p:cNvPr id="7" name="Picture 6" descr="http://homeroom.pdesas.org/images/header_logo.png"/>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28599" y="685800"/>
            <a:ext cx="809413" cy="796118"/>
          </a:xfrm>
          <a:prstGeom prst="rect">
            <a:avLst/>
          </a:prstGeom>
          <a:noFill/>
          <a:ln>
            <a:noFill/>
          </a:ln>
        </p:spPr>
      </p:pic>
      <p:sp>
        <p:nvSpPr>
          <p:cNvPr id="2" name="Slide Number Placeholder 1"/>
          <p:cNvSpPr>
            <a:spLocks noGrp="1"/>
          </p:cNvSpPr>
          <p:nvPr>
            <p:ph type="sldNum" sz="quarter" idx="12"/>
          </p:nvPr>
        </p:nvSpPr>
        <p:spPr/>
        <p:txBody>
          <a:bodyPr/>
          <a:lstStyle/>
          <a:p>
            <a:fld id="{211A9B87-AC98-4E8D-ACB1-594A0D49EE91}" type="slidenum">
              <a:rPr lang="en-US" smtClean="0"/>
              <a:t>38</a:t>
            </a:fld>
            <a:endParaRPr lang="en-US"/>
          </a:p>
        </p:txBody>
      </p:sp>
    </p:spTree>
    <p:extLst>
      <p:ext uri="{BB962C8B-B14F-4D97-AF65-F5344CB8AC3E}">
        <p14:creationId xmlns:p14="http://schemas.microsoft.com/office/powerpoint/2010/main" val="58374752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9075"/>
            <a:ext cx="9144000" cy="803275"/>
          </a:xfrm>
        </p:spPr>
        <p:txBody>
          <a:bodyPr/>
          <a:lstStyle/>
          <a:p>
            <a:pPr algn="ctr" eaLnBrk="1" fontAlgn="auto" hangingPunct="1">
              <a:spcAft>
                <a:spcPts val="0"/>
              </a:spcAft>
              <a:defRPr/>
            </a:pPr>
            <a:r>
              <a:rPr lang="en-US" sz="3600" b="1" dirty="0" smtClean="0">
                <a:solidFill>
                  <a:schemeClr val="tx1"/>
                </a:solidFill>
                <a:latin typeface="+mn-lt"/>
                <a:ea typeface="+mj-ea"/>
                <a:cs typeface="Times New Roman" panose="02020603050405020304" pitchFamily="18" charset="0"/>
              </a:rPr>
              <a:t>SCR Stand-Alone Item Example</a:t>
            </a:r>
            <a:endParaRPr lang="en-US" sz="3600" b="1" dirty="0">
              <a:solidFill>
                <a:schemeClr val="tx1"/>
              </a:solidFill>
              <a:latin typeface="+mn-lt"/>
              <a:ea typeface="+mj-ea"/>
              <a:cs typeface="Times New Roman" panose="02020603050405020304" pitchFamily="18" charset="0"/>
            </a:endParaRPr>
          </a:p>
        </p:txBody>
      </p:sp>
      <p:sp>
        <p:nvSpPr>
          <p:cNvPr id="55299" name="Slide Number Placeholder 3"/>
          <p:cNvSpPr>
            <a:spLocks noGrp="1"/>
          </p:cNvSpPr>
          <p:nvPr>
            <p:ph type="sldNum" sz="quarter" idx="4294967295"/>
          </p:nvPr>
        </p:nvSpPr>
        <p:spPr bwMode="auto">
          <a:xfrm>
            <a:off x="8440738" y="6172200"/>
            <a:ext cx="514350" cy="5349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fld id="{7B9163F9-2871-46B3-8D83-24A6FBCAF575}" type="slidenum">
              <a:rPr lang="en-US" altLang="en-US" sz="1100" smtClean="0">
                <a:solidFill>
                  <a:srgbClr val="FFFFFF"/>
                </a:solidFill>
              </a:rPr>
              <a:pPr eaLnBrk="1" hangingPunct="1">
                <a:lnSpc>
                  <a:spcPct val="100000"/>
                </a:lnSpc>
                <a:spcBef>
                  <a:spcPct val="0"/>
                </a:spcBef>
                <a:buClrTx/>
                <a:buSzTx/>
                <a:buFontTx/>
                <a:buNone/>
              </a:pPr>
              <a:t>39</a:t>
            </a:fld>
            <a:endParaRPr lang="en-US" altLang="en-US" sz="1100" smtClean="0">
              <a:solidFill>
                <a:srgbClr val="FFFFFF"/>
              </a:solidFill>
            </a:endParaRPr>
          </a:p>
        </p:txBody>
      </p:sp>
      <p:graphicFrame>
        <p:nvGraphicFramePr>
          <p:cNvPr id="3" name="Table 2"/>
          <p:cNvGraphicFramePr>
            <a:graphicFrameLocks noGrp="1"/>
          </p:cNvGraphicFramePr>
          <p:nvPr/>
        </p:nvGraphicFramePr>
        <p:xfrm>
          <a:off x="990600" y="1724025"/>
          <a:ext cx="7689850" cy="3303595"/>
        </p:xfrm>
        <a:graphic>
          <a:graphicData uri="http://schemas.openxmlformats.org/drawingml/2006/table">
            <a:tbl>
              <a:tblPr/>
              <a:tblGrid>
                <a:gridCol w="1143000"/>
                <a:gridCol w="990600"/>
                <a:gridCol w="2112963"/>
                <a:gridCol w="1216025"/>
                <a:gridCol w="214312"/>
                <a:gridCol w="941388"/>
                <a:gridCol w="1071562"/>
              </a:tblGrid>
              <a:tr h="350746">
                <a:tc gridSpan="7">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2000" b="1" i="0" u="none" strike="noStrike" cap="none" normalizeH="0" baseline="0" smtClean="0">
                          <a:ln>
                            <a:noFill/>
                          </a:ln>
                          <a:solidFill>
                            <a:srgbClr val="FFFFFF"/>
                          </a:solidFill>
                          <a:effectLst/>
                          <a:latin typeface="Rockwell" pitchFamily="18" charset="0"/>
                          <a:ea typeface="ＭＳ Ｐゴシック" pitchFamily="34" charset="-128"/>
                          <a:cs typeface="Arial" pitchFamily="34" charset="0"/>
                        </a:rPr>
                        <a:t>Check Register Transaction</a:t>
                      </a:r>
                      <a:endParaRPr kumimoji="0" lang="en-US" altLang="en-US" sz="1800" b="1" i="0" u="none" strike="noStrike" cap="none" normalizeH="0" baseline="0" smtClean="0">
                        <a:ln>
                          <a:noFill/>
                        </a:ln>
                        <a:solidFill>
                          <a:srgbClr val="FFFFFF"/>
                        </a:solidFill>
                        <a:effectLst/>
                        <a:latin typeface="Calibri" pitchFamily="34" charset="0"/>
                        <a:ea typeface="Calibri" pitchFamily="34" charset="0"/>
                      </a:endParaRPr>
                    </a:p>
                  </a:txBody>
                  <a:tcPr marL="27759" marR="2775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30931">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latin typeface="Rockwell" pitchFamily="18" charset="0"/>
                          <a:ea typeface="ＭＳ Ｐゴシック" pitchFamily="34" charset="-128"/>
                          <a:cs typeface="Arial" pitchFamily="34" charset="0"/>
                        </a:rPr>
                        <a:t>Check #</a:t>
                      </a:r>
                      <a:endParaRPr kumimoji="0" lang="en-US" altLang="en-US" sz="1800" b="1" i="0" u="none" strike="noStrike" cap="none" normalizeH="0" baseline="0" smtClean="0">
                        <a:ln>
                          <a:noFill/>
                        </a:ln>
                        <a:solidFill>
                          <a:srgbClr val="FFFFFF"/>
                        </a:solidFill>
                        <a:effectLst/>
                        <a:latin typeface="Calibri" pitchFamily="34" charset="0"/>
                        <a:ea typeface="Calibri" pitchFamily="34" charset="0"/>
                      </a:endParaRPr>
                    </a:p>
                  </a:txBody>
                  <a:tcPr marL="27759" marR="2775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800" b="1"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Date</a:t>
                      </a:r>
                      <a:endParaRPr kumimoji="0" lang="en-US" altLang="en-US" sz="1800" b="1" i="0" u="none" strike="noStrike" cap="none" normalizeH="0" baseline="0" smtClean="0">
                        <a:ln>
                          <a:noFill/>
                        </a:ln>
                        <a:solidFill>
                          <a:srgbClr val="000000"/>
                        </a:solidFill>
                        <a:effectLst/>
                        <a:latin typeface="Calibri" pitchFamily="34" charset="0"/>
                        <a:ea typeface="Calibri" pitchFamily="34" charset="0"/>
                      </a:endParaRPr>
                    </a:p>
                  </a:txBody>
                  <a:tcPr marL="27759" marR="2775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800" b="1"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Description</a:t>
                      </a:r>
                      <a:endParaRPr kumimoji="0" lang="en-US" altLang="en-US" sz="1800" b="1" i="0" u="none" strike="noStrike" cap="none" normalizeH="0" baseline="0" smtClean="0">
                        <a:ln>
                          <a:noFill/>
                        </a:ln>
                        <a:solidFill>
                          <a:srgbClr val="000000"/>
                        </a:solidFill>
                        <a:effectLst/>
                        <a:latin typeface="Calibri" pitchFamily="34" charset="0"/>
                        <a:ea typeface="Calibri" pitchFamily="34" charset="0"/>
                      </a:endParaRPr>
                    </a:p>
                  </a:txBody>
                  <a:tcPr marL="27759" marR="2775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800" b="1"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Payment/Debit</a:t>
                      </a:r>
                      <a:endParaRPr kumimoji="0" lang="en-US" altLang="en-US" sz="1800" b="1" i="0" u="none" strike="noStrike" cap="none" normalizeH="0" baseline="0" smtClean="0">
                        <a:ln>
                          <a:noFill/>
                        </a:ln>
                        <a:solidFill>
                          <a:srgbClr val="000000"/>
                        </a:solidFill>
                        <a:effectLst/>
                        <a:latin typeface="Calibri" pitchFamily="34" charset="0"/>
                        <a:ea typeface="Calibri" pitchFamily="34" charset="0"/>
                      </a:endParaRPr>
                    </a:p>
                  </a:txBody>
                  <a:tcPr marL="27759" marR="2775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endParaRPr>
                    </a:p>
                  </a:txBody>
                  <a:tcPr marL="27759" marR="2775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800" b="1"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Deposit/Credit</a:t>
                      </a:r>
                      <a:endParaRPr kumimoji="0" lang="en-US" altLang="en-US" sz="1800" b="1" i="0" u="none" strike="noStrike" cap="none" normalizeH="0" baseline="0" smtClean="0">
                        <a:ln>
                          <a:noFill/>
                        </a:ln>
                        <a:solidFill>
                          <a:srgbClr val="000000"/>
                        </a:solidFill>
                        <a:effectLst/>
                        <a:latin typeface="Calibri" pitchFamily="34" charset="0"/>
                        <a:ea typeface="Calibri" pitchFamily="34" charset="0"/>
                      </a:endParaRPr>
                    </a:p>
                  </a:txBody>
                  <a:tcPr marL="27759" marR="2775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800" b="1"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Balance</a:t>
                      </a:r>
                      <a:endParaRPr kumimoji="0" lang="en-US" altLang="en-US" sz="1800" b="1" i="0" u="none" strike="noStrike" cap="none" normalizeH="0" baseline="0" smtClean="0">
                        <a:ln>
                          <a:noFill/>
                        </a:ln>
                        <a:solidFill>
                          <a:srgbClr val="000000"/>
                        </a:solidFill>
                        <a:effectLst/>
                        <a:latin typeface="Calibri" pitchFamily="34" charset="0"/>
                        <a:ea typeface="Calibri" pitchFamily="34" charset="0"/>
                      </a:endParaRPr>
                    </a:p>
                  </a:txBody>
                  <a:tcPr marL="27759" marR="2775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r>
              <a:tr h="426927">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latin typeface="Rockwell" pitchFamily="18" charset="0"/>
                          <a:ea typeface="ＭＳ Ｐゴシック" pitchFamily="34" charset="-128"/>
                          <a:cs typeface="Arial" pitchFamily="34" charset="0"/>
                        </a:rPr>
                        <a:t> </a:t>
                      </a:r>
                      <a:endParaRPr kumimoji="0" lang="en-US" altLang="en-US" sz="1800" b="1" i="0" u="none" strike="noStrike" cap="none" normalizeH="0" baseline="0" smtClean="0">
                        <a:ln>
                          <a:noFill/>
                        </a:ln>
                        <a:solidFill>
                          <a:srgbClr val="FFFFFF"/>
                        </a:solidFill>
                        <a:effectLst/>
                        <a:latin typeface="Calibri" pitchFamily="34" charset="0"/>
                        <a:ea typeface="Calibri" pitchFamily="34" charset="0"/>
                      </a:endParaRPr>
                    </a:p>
                  </a:txBody>
                  <a:tcPr marL="27759" marR="2775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5/26</a:t>
                      </a:r>
                      <a:endParaRPr kumimoji="0" lang="en-US" altLang="en-US" sz="1800" b="0" i="0" u="none" strike="noStrike" cap="none" normalizeH="0" baseline="0" smtClean="0">
                        <a:ln>
                          <a:noFill/>
                        </a:ln>
                        <a:solidFill>
                          <a:srgbClr val="000000"/>
                        </a:solidFill>
                        <a:effectLst/>
                        <a:latin typeface="Calibri" pitchFamily="34" charset="0"/>
                        <a:ea typeface="Calibri" pitchFamily="34" charset="0"/>
                      </a:endParaRPr>
                    </a:p>
                  </a:txBody>
                  <a:tcPr marL="27759" marR="2775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 </a:t>
                      </a:r>
                      <a:endParaRPr kumimoji="0" lang="en-US" altLang="en-US" sz="1800" b="0" i="0" u="none" strike="noStrike" cap="none" normalizeH="0" baseline="0" smtClean="0">
                        <a:ln>
                          <a:noFill/>
                        </a:ln>
                        <a:solidFill>
                          <a:srgbClr val="000000"/>
                        </a:solidFill>
                        <a:effectLst/>
                        <a:latin typeface="Calibri" pitchFamily="34" charset="0"/>
                        <a:ea typeface="Calibri" pitchFamily="34" charset="0"/>
                      </a:endParaRPr>
                    </a:p>
                  </a:txBody>
                  <a:tcPr marL="27759" marR="2775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8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endParaRPr>
                    </a:p>
                  </a:txBody>
                  <a:tcPr marL="27759" marR="2775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endParaRPr>
                    </a:p>
                  </a:txBody>
                  <a:tcPr marL="27759" marR="2775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8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endParaRPr>
                    </a:p>
                  </a:txBody>
                  <a:tcPr marL="27759" marR="2775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$527.96 </a:t>
                      </a:r>
                      <a:endParaRPr kumimoji="0" lang="en-US" altLang="en-US" sz="1800" b="0" i="0" u="none" strike="noStrike" cap="none" normalizeH="0" baseline="0" smtClean="0">
                        <a:ln>
                          <a:noFill/>
                        </a:ln>
                        <a:solidFill>
                          <a:srgbClr val="000000"/>
                        </a:solidFill>
                        <a:effectLst/>
                        <a:latin typeface="Calibri" pitchFamily="34" charset="0"/>
                        <a:ea typeface="Calibri" pitchFamily="34" charset="0"/>
                      </a:endParaRPr>
                    </a:p>
                  </a:txBody>
                  <a:tcPr marL="27759" marR="2775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r>
              <a:tr h="315831">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latin typeface="Rockwell" pitchFamily="18" charset="0"/>
                          <a:ea typeface="ＭＳ Ｐゴシック" pitchFamily="34" charset="-128"/>
                          <a:cs typeface="Arial" pitchFamily="34" charset="0"/>
                        </a:rPr>
                        <a:t>107</a:t>
                      </a:r>
                      <a:endParaRPr kumimoji="0" lang="en-US" altLang="en-US" sz="1800" b="1" i="0" u="none" strike="noStrike" cap="none" normalizeH="0" baseline="0" smtClean="0">
                        <a:ln>
                          <a:noFill/>
                        </a:ln>
                        <a:solidFill>
                          <a:srgbClr val="FFFFFF"/>
                        </a:solidFill>
                        <a:effectLst/>
                        <a:latin typeface="Calibri" pitchFamily="34" charset="0"/>
                        <a:ea typeface="Calibri" pitchFamily="34" charset="0"/>
                      </a:endParaRPr>
                    </a:p>
                  </a:txBody>
                  <a:tcPr marL="27759" marR="2775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5/27</a:t>
                      </a:r>
                      <a:endParaRPr kumimoji="0" lang="en-US" altLang="en-US" sz="1800" b="0" i="0" u="none" strike="noStrike" cap="none" normalizeH="0" baseline="0" smtClean="0">
                        <a:ln>
                          <a:noFill/>
                        </a:ln>
                        <a:solidFill>
                          <a:srgbClr val="000000"/>
                        </a:solidFill>
                        <a:effectLst/>
                        <a:latin typeface="Calibri" pitchFamily="34" charset="0"/>
                        <a:ea typeface="Calibri" pitchFamily="34" charset="0"/>
                      </a:endParaRPr>
                    </a:p>
                  </a:txBody>
                  <a:tcPr marL="27759" marR="2775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Mrs. Wilson</a:t>
                      </a:r>
                      <a:endParaRPr kumimoji="0" lang="en-US" altLang="en-US" sz="1800" b="0" i="0" u="none" strike="noStrike" cap="none" normalizeH="0" baseline="0" smtClean="0">
                        <a:ln>
                          <a:noFill/>
                        </a:ln>
                        <a:solidFill>
                          <a:srgbClr val="000000"/>
                        </a:solidFill>
                        <a:effectLst/>
                        <a:latin typeface="Calibri" pitchFamily="34" charset="0"/>
                        <a:ea typeface="Calibri" pitchFamily="34" charset="0"/>
                      </a:endParaRPr>
                    </a:p>
                  </a:txBody>
                  <a:tcPr marL="27759" marR="2775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$26.00</a:t>
                      </a:r>
                      <a:endParaRPr kumimoji="0" lang="en-US" altLang="en-US" sz="1800" b="0" i="0" u="none" strike="noStrike" cap="none" normalizeH="0" baseline="0" smtClean="0">
                        <a:ln>
                          <a:noFill/>
                        </a:ln>
                        <a:solidFill>
                          <a:srgbClr val="000000"/>
                        </a:solidFill>
                        <a:effectLst/>
                        <a:latin typeface="Calibri" pitchFamily="34" charset="0"/>
                        <a:ea typeface="Calibri" pitchFamily="34" charset="0"/>
                      </a:endParaRPr>
                    </a:p>
                  </a:txBody>
                  <a:tcPr marL="27759" marR="2775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endParaRPr>
                    </a:p>
                  </a:txBody>
                  <a:tcPr marL="27759" marR="2775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 </a:t>
                      </a:r>
                      <a:endParaRPr kumimoji="0" lang="en-US" altLang="en-US" sz="1800" b="0" i="0" u="none" strike="noStrike" cap="none" normalizeH="0" baseline="0" smtClean="0">
                        <a:ln>
                          <a:noFill/>
                        </a:ln>
                        <a:solidFill>
                          <a:srgbClr val="000000"/>
                        </a:solidFill>
                        <a:effectLst/>
                        <a:latin typeface="Calibri" pitchFamily="34" charset="0"/>
                        <a:ea typeface="Calibri" pitchFamily="34" charset="0"/>
                      </a:endParaRPr>
                    </a:p>
                  </a:txBody>
                  <a:tcPr marL="27759" marR="2775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$501.96</a:t>
                      </a:r>
                      <a:endParaRPr kumimoji="0" lang="en-US" altLang="en-US" sz="1800" b="0" i="0" u="none" strike="noStrike" cap="none" normalizeH="0" baseline="0" smtClean="0">
                        <a:ln>
                          <a:noFill/>
                        </a:ln>
                        <a:solidFill>
                          <a:srgbClr val="000000"/>
                        </a:solidFill>
                        <a:effectLst/>
                        <a:latin typeface="Calibri" pitchFamily="34" charset="0"/>
                        <a:ea typeface="Calibri" pitchFamily="34" charset="0"/>
                      </a:endParaRPr>
                    </a:p>
                  </a:txBody>
                  <a:tcPr marL="27759" marR="2775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r>
              <a:tr h="315831">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latin typeface="Rockwell" pitchFamily="18" charset="0"/>
                          <a:ea typeface="ＭＳ Ｐゴシック" pitchFamily="34" charset="-128"/>
                          <a:cs typeface="Arial" pitchFamily="34" charset="0"/>
                        </a:rPr>
                        <a:t>108</a:t>
                      </a:r>
                      <a:endParaRPr kumimoji="0" lang="en-US" altLang="en-US" sz="1800" b="1" i="0" u="none" strike="noStrike" cap="none" normalizeH="0" baseline="0" smtClean="0">
                        <a:ln>
                          <a:noFill/>
                        </a:ln>
                        <a:solidFill>
                          <a:srgbClr val="FFFFFF"/>
                        </a:solidFill>
                        <a:effectLst/>
                        <a:latin typeface="Calibri" pitchFamily="34" charset="0"/>
                        <a:ea typeface="Calibri" pitchFamily="34" charset="0"/>
                      </a:endParaRPr>
                    </a:p>
                  </a:txBody>
                  <a:tcPr marL="27759" marR="2775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5/28</a:t>
                      </a:r>
                      <a:endParaRPr kumimoji="0" lang="en-US" altLang="en-US" sz="1800" b="0" i="0" u="none" strike="noStrike" cap="none" normalizeH="0" baseline="0" smtClean="0">
                        <a:ln>
                          <a:noFill/>
                        </a:ln>
                        <a:solidFill>
                          <a:srgbClr val="000000"/>
                        </a:solidFill>
                        <a:effectLst/>
                        <a:latin typeface="Calibri" pitchFamily="34" charset="0"/>
                        <a:ea typeface="Calibri" pitchFamily="34" charset="0"/>
                      </a:endParaRPr>
                    </a:p>
                  </a:txBody>
                  <a:tcPr marL="27759" marR="2775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Foodland</a:t>
                      </a:r>
                      <a:endParaRPr kumimoji="0" lang="en-US" altLang="en-US" sz="1800" b="0" i="0" u="none" strike="noStrike" cap="none" normalizeH="0" baseline="0" smtClean="0">
                        <a:ln>
                          <a:noFill/>
                        </a:ln>
                        <a:solidFill>
                          <a:srgbClr val="000000"/>
                        </a:solidFill>
                        <a:effectLst/>
                        <a:latin typeface="Calibri" pitchFamily="34" charset="0"/>
                        <a:ea typeface="Calibri" pitchFamily="34" charset="0"/>
                      </a:endParaRPr>
                    </a:p>
                  </a:txBody>
                  <a:tcPr marL="27759" marR="2775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$22.52</a:t>
                      </a:r>
                      <a:endParaRPr kumimoji="0" lang="en-US" altLang="en-US" sz="1800" b="0" i="0" u="none" strike="noStrike" cap="none" normalizeH="0" baseline="0" smtClean="0">
                        <a:ln>
                          <a:noFill/>
                        </a:ln>
                        <a:solidFill>
                          <a:srgbClr val="000000"/>
                        </a:solidFill>
                        <a:effectLst/>
                        <a:latin typeface="Calibri" pitchFamily="34" charset="0"/>
                        <a:ea typeface="Calibri" pitchFamily="34" charset="0"/>
                      </a:endParaRPr>
                    </a:p>
                  </a:txBody>
                  <a:tcPr marL="27759" marR="2775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endParaRPr>
                    </a:p>
                  </a:txBody>
                  <a:tcPr marL="27759" marR="2775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 </a:t>
                      </a:r>
                      <a:endParaRPr kumimoji="0" lang="en-US" altLang="en-US" sz="1800" b="0" i="0" u="none" strike="noStrike" cap="none" normalizeH="0" baseline="0" smtClean="0">
                        <a:ln>
                          <a:noFill/>
                        </a:ln>
                        <a:solidFill>
                          <a:srgbClr val="000000"/>
                        </a:solidFill>
                        <a:effectLst/>
                        <a:latin typeface="Calibri" pitchFamily="34" charset="0"/>
                        <a:ea typeface="Calibri" pitchFamily="34" charset="0"/>
                      </a:endParaRPr>
                    </a:p>
                  </a:txBody>
                  <a:tcPr marL="27759" marR="2775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$479.44</a:t>
                      </a:r>
                      <a:endParaRPr kumimoji="0" lang="en-US" altLang="en-US" sz="1800" b="0" i="0" u="none" strike="noStrike" cap="none" normalizeH="0" baseline="0" smtClean="0">
                        <a:ln>
                          <a:noFill/>
                        </a:ln>
                        <a:solidFill>
                          <a:srgbClr val="000000"/>
                        </a:solidFill>
                        <a:effectLst/>
                        <a:latin typeface="Calibri" pitchFamily="34" charset="0"/>
                        <a:ea typeface="Calibri" pitchFamily="34" charset="0"/>
                      </a:endParaRPr>
                    </a:p>
                  </a:txBody>
                  <a:tcPr marL="27759" marR="2775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r>
              <a:tr h="315831">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latin typeface="Rockwell" pitchFamily="18" charset="0"/>
                          <a:ea typeface="ＭＳ Ｐゴシック" pitchFamily="34" charset="-128"/>
                          <a:cs typeface="Arial" pitchFamily="34" charset="0"/>
                        </a:rPr>
                        <a:t>109</a:t>
                      </a:r>
                      <a:endParaRPr kumimoji="0" lang="en-US" altLang="en-US" sz="1800" b="1" i="0" u="none" strike="noStrike" cap="none" normalizeH="0" baseline="0" smtClean="0">
                        <a:ln>
                          <a:noFill/>
                        </a:ln>
                        <a:solidFill>
                          <a:srgbClr val="FFFFFF"/>
                        </a:solidFill>
                        <a:effectLst/>
                        <a:latin typeface="Calibri" pitchFamily="34" charset="0"/>
                        <a:ea typeface="Calibri" pitchFamily="34" charset="0"/>
                      </a:endParaRPr>
                    </a:p>
                  </a:txBody>
                  <a:tcPr marL="27759" marR="2775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6/1</a:t>
                      </a:r>
                      <a:endParaRPr kumimoji="0" lang="en-US" altLang="en-US" sz="1800" b="0" i="0" u="none" strike="noStrike" cap="none" normalizeH="0" baseline="0" smtClean="0">
                        <a:ln>
                          <a:noFill/>
                        </a:ln>
                        <a:solidFill>
                          <a:srgbClr val="000000"/>
                        </a:solidFill>
                        <a:effectLst/>
                        <a:latin typeface="Calibri" pitchFamily="34" charset="0"/>
                        <a:ea typeface="Calibri" pitchFamily="34" charset="0"/>
                      </a:endParaRPr>
                    </a:p>
                  </a:txBody>
                  <a:tcPr marL="27759" marR="2775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Bank of Illinois</a:t>
                      </a:r>
                      <a:endParaRPr kumimoji="0" lang="en-US" altLang="en-US" sz="1800" b="0" i="0" u="none" strike="noStrike" cap="none" normalizeH="0" baseline="0" smtClean="0">
                        <a:ln>
                          <a:noFill/>
                        </a:ln>
                        <a:solidFill>
                          <a:srgbClr val="000000"/>
                        </a:solidFill>
                        <a:effectLst/>
                        <a:latin typeface="Calibri" pitchFamily="34" charset="0"/>
                        <a:ea typeface="Calibri" pitchFamily="34" charset="0"/>
                      </a:endParaRPr>
                    </a:p>
                  </a:txBody>
                  <a:tcPr marL="27759" marR="2775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$156.32</a:t>
                      </a:r>
                      <a:endParaRPr kumimoji="0" lang="en-US" altLang="en-US" sz="1800" b="0" i="0" u="none" strike="noStrike" cap="none" normalizeH="0" baseline="0" smtClean="0">
                        <a:ln>
                          <a:noFill/>
                        </a:ln>
                        <a:solidFill>
                          <a:srgbClr val="000000"/>
                        </a:solidFill>
                        <a:effectLst/>
                        <a:latin typeface="Calibri" pitchFamily="34" charset="0"/>
                        <a:ea typeface="Calibri" pitchFamily="34" charset="0"/>
                      </a:endParaRPr>
                    </a:p>
                  </a:txBody>
                  <a:tcPr marL="27759" marR="2775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endParaRPr>
                    </a:p>
                  </a:txBody>
                  <a:tcPr marL="27759" marR="2775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 </a:t>
                      </a:r>
                      <a:endParaRPr kumimoji="0" lang="en-US" altLang="en-US" sz="1800" b="0" i="0" u="none" strike="noStrike" cap="none" normalizeH="0" baseline="0" smtClean="0">
                        <a:ln>
                          <a:noFill/>
                        </a:ln>
                        <a:solidFill>
                          <a:srgbClr val="000000"/>
                        </a:solidFill>
                        <a:effectLst/>
                        <a:latin typeface="Calibri" pitchFamily="34" charset="0"/>
                        <a:ea typeface="Calibri" pitchFamily="34" charset="0"/>
                      </a:endParaRPr>
                    </a:p>
                  </a:txBody>
                  <a:tcPr marL="27759" marR="2775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$323.12</a:t>
                      </a:r>
                      <a:endParaRPr kumimoji="0" lang="en-US" altLang="en-US" sz="1800" b="0" i="0" u="none" strike="noStrike" cap="none" normalizeH="0" baseline="0" smtClean="0">
                        <a:ln>
                          <a:noFill/>
                        </a:ln>
                        <a:solidFill>
                          <a:srgbClr val="000000"/>
                        </a:solidFill>
                        <a:effectLst/>
                        <a:latin typeface="Calibri" pitchFamily="34" charset="0"/>
                        <a:ea typeface="Calibri" pitchFamily="34" charset="0"/>
                      </a:endParaRPr>
                    </a:p>
                  </a:txBody>
                  <a:tcPr marL="27759" marR="2775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r>
              <a:tr h="315831">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latin typeface="Rockwell" pitchFamily="18" charset="0"/>
                          <a:ea typeface="ＭＳ Ｐゴシック" pitchFamily="34" charset="-128"/>
                          <a:cs typeface="Arial" pitchFamily="34" charset="0"/>
                        </a:rPr>
                        <a:t> </a:t>
                      </a:r>
                      <a:endParaRPr kumimoji="0" lang="en-US" altLang="en-US" sz="1800" b="1" i="0" u="none" strike="noStrike" cap="none" normalizeH="0" baseline="0" smtClean="0">
                        <a:ln>
                          <a:noFill/>
                        </a:ln>
                        <a:solidFill>
                          <a:srgbClr val="FFFFFF"/>
                        </a:solidFill>
                        <a:effectLst/>
                        <a:latin typeface="Calibri" pitchFamily="34" charset="0"/>
                        <a:ea typeface="Calibri" pitchFamily="34" charset="0"/>
                      </a:endParaRPr>
                    </a:p>
                  </a:txBody>
                  <a:tcPr marL="27759" marR="2775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6/1</a:t>
                      </a:r>
                      <a:endParaRPr kumimoji="0" lang="en-US" altLang="en-US" sz="1800" b="0" i="0" u="none" strike="noStrike" cap="none" normalizeH="0" baseline="0" smtClean="0">
                        <a:ln>
                          <a:noFill/>
                        </a:ln>
                        <a:solidFill>
                          <a:srgbClr val="000000"/>
                        </a:solidFill>
                        <a:effectLst/>
                        <a:latin typeface="Calibri" pitchFamily="34" charset="0"/>
                        <a:ea typeface="Calibri" pitchFamily="34" charset="0"/>
                      </a:endParaRPr>
                    </a:p>
                  </a:txBody>
                  <a:tcPr marL="27759" marR="2775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Void #109</a:t>
                      </a:r>
                      <a:endParaRPr kumimoji="0" lang="en-US" altLang="en-US" sz="1800" b="0" i="0" u="none" strike="noStrike" cap="none" normalizeH="0" baseline="0" smtClean="0">
                        <a:ln>
                          <a:noFill/>
                        </a:ln>
                        <a:solidFill>
                          <a:srgbClr val="000000"/>
                        </a:solidFill>
                        <a:effectLst/>
                        <a:latin typeface="Calibri" pitchFamily="34" charset="0"/>
                        <a:ea typeface="Calibri" pitchFamily="34" charset="0"/>
                      </a:endParaRPr>
                    </a:p>
                  </a:txBody>
                  <a:tcPr marL="27759" marR="2775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 </a:t>
                      </a:r>
                      <a:endParaRPr kumimoji="0" lang="en-US" altLang="en-US" sz="1800" b="0" i="0" u="none" strike="noStrike" cap="none" normalizeH="0" baseline="0" smtClean="0">
                        <a:ln>
                          <a:noFill/>
                        </a:ln>
                        <a:solidFill>
                          <a:srgbClr val="000000"/>
                        </a:solidFill>
                        <a:effectLst/>
                        <a:latin typeface="Calibri" pitchFamily="34" charset="0"/>
                        <a:ea typeface="Calibri" pitchFamily="34" charset="0"/>
                      </a:endParaRPr>
                    </a:p>
                  </a:txBody>
                  <a:tcPr marL="27759" marR="2775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endParaRPr>
                    </a:p>
                  </a:txBody>
                  <a:tcPr marL="27759" marR="2775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$156.32</a:t>
                      </a:r>
                      <a:endParaRPr kumimoji="0" lang="en-US" altLang="en-US" sz="1800" b="0" i="0" u="none" strike="noStrike" cap="none" normalizeH="0" baseline="0" smtClean="0">
                        <a:ln>
                          <a:noFill/>
                        </a:ln>
                        <a:solidFill>
                          <a:srgbClr val="000000"/>
                        </a:solidFill>
                        <a:effectLst/>
                        <a:latin typeface="Calibri" pitchFamily="34" charset="0"/>
                        <a:ea typeface="Calibri" pitchFamily="34" charset="0"/>
                      </a:endParaRPr>
                    </a:p>
                  </a:txBody>
                  <a:tcPr marL="27759" marR="2775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$479.44</a:t>
                      </a:r>
                      <a:endParaRPr kumimoji="0" lang="en-US" altLang="en-US" sz="1800" b="0" i="0" u="none" strike="noStrike" cap="none" normalizeH="0" baseline="0" smtClean="0">
                        <a:ln>
                          <a:noFill/>
                        </a:ln>
                        <a:solidFill>
                          <a:srgbClr val="000000"/>
                        </a:solidFill>
                        <a:effectLst/>
                        <a:latin typeface="Calibri" pitchFamily="34" charset="0"/>
                        <a:ea typeface="Calibri" pitchFamily="34" charset="0"/>
                      </a:endParaRPr>
                    </a:p>
                  </a:txBody>
                  <a:tcPr marL="27759" marR="2775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r>
              <a:tr h="315831">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latin typeface="Rockwell" pitchFamily="18" charset="0"/>
                          <a:ea typeface="ＭＳ Ｐゴシック" pitchFamily="34" charset="-128"/>
                          <a:cs typeface="Arial" pitchFamily="34" charset="0"/>
                        </a:rPr>
                        <a:t>110</a:t>
                      </a:r>
                      <a:endParaRPr kumimoji="0" lang="en-US" altLang="en-US" sz="1800" b="1" i="0" u="none" strike="noStrike" cap="none" normalizeH="0" baseline="0" smtClean="0">
                        <a:ln>
                          <a:noFill/>
                        </a:ln>
                        <a:solidFill>
                          <a:srgbClr val="FFFFFF"/>
                        </a:solidFill>
                        <a:effectLst/>
                        <a:latin typeface="Calibri" pitchFamily="34" charset="0"/>
                        <a:ea typeface="Calibri" pitchFamily="34" charset="0"/>
                      </a:endParaRPr>
                    </a:p>
                  </a:txBody>
                  <a:tcPr marL="27759" marR="2775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6/1</a:t>
                      </a:r>
                      <a:endParaRPr kumimoji="0" lang="en-US" altLang="en-US" sz="1800" b="0" i="0" u="none" strike="noStrike" cap="none" normalizeH="0" baseline="0" smtClean="0">
                        <a:ln>
                          <a:noFill/>
                        </a:ln>
                        <a:solidFill>
                          <a:srgbClr val="000000"/>
                        </a:solidFill>
                        <a:effectLst/>
                        <a:latin typeface="Calibri" pitchFamily="34" charset="0"/>
                        <a:ea typeface="Calibri" pitchFamily="34" charset="0"/>
                      </a:endParaRPr>
                    </a:p>
                  </a:txBody>
                  <a:tcPr marL="27759" marR="2775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Bank of Illinois</a:t>
                      </a:r>
                      <a:endParaRPr kumimoji="0" lang="en-US" altLang="en-US" sz="1800" b="0" i="0" u="none" strike="noStrike" cap="none" normalizeH="0" baseline="0" smtClean="0">
                        <a:ln>
                          <a:noFill/>
                        </a:ln>
                        <a:solidFill>
                          <a:srgbClr val="000000"/>
                        </a:solidFill>
                        <a:effectLst/>
                        <a:latin typeface="Calibri" pitchFamily="34" charset="0"/>
                        <a:ea typeface="Calibri" pitchFamily="34" charset="0"/>
                      </a:endParaRPr>
                    </a:p>
                  </a:txBody>
                  <a:tcPr marL="27759" marR="2775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$165.23</a:t>
                      </a:r>
                      <a:endParaRPr kumimoji="0" lang="en-US" altLang="en-US" sz="1800" b="0" i="0" u="none" strike="noStrike" cap="none" normalizeH="0" baseline="0" smtClean="0">
                        <a:ln>
                          <a:noFill/>
                        </a:ln>
                        <a:solidFill>
                          <a:srgbClr val="000000"/>
                        </a:solidFill>
                        <a:effectLst/>
                        <a:latin typeface="Calibri" pitchFamily="34" charset="0"/>
                        <a:ea typeface="Calibri" pitchFamily="34" charset="0"/>
                      </a:endParaRPr>
                    </a:p>
                  </a:txBody>
                  <a:tcPr marL="27759" marR="2775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endParaRPr>
                    </a:p>
                  </a:txBody>
                  <a:tcPr marL="27759" marR="2775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 </a:t>
                      </a:r>
                      <a:endParaRPr kumimoji="0" lang="en-US" altLang="en-US" sz="1800" b="0" i="0" u="none" strike="noStrike" cap="none" normalizeH="0" baseline="0" smtClean="0">
                        <a:ln>
                          <a:noFill/>
                        </a:ln>
                        <a:solidFill>
                          <a:srgbClr val="000000"/>
                        </a:solidFill>
                        <a:effectLst/>
                        <a:latin typeface="Calibri" pitchFamily="34" charset="0"/>
                        <a:ea typeface="Calibri" pitchFamily="34" charset="0"/>
                      </a:endParaRPr>
                    </a:p>
                  </a:txBody>
                  <a:tcPr marL="27759" marR="2775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$314.21</a:t>
                      </a:r>
                      <a:endParaRPr kumimoji="0" lang="en-US" altLang="en-US" sz="1800" b="0" i="0" u="none" strike="noStrike" cap="none" normalizeH="0" baseline="0" smtClean="0">
                        <a:ln>
                          <a:noFill/>
                        </a:ln>
                        <a:solidFill>
                          <a:srgbClr val="000000"/>
                        </a:solidFill>
                        <a:effectLst/>
                        <a:latin typeface="Calibri" pitchFamily="34" charset="0"/>
                        <a:ea typeface="Calibri" pitchFamily="34" charset="0"/>
                      </a:endParaRPr>
                    </a:p>
                  </a:txBody>
                  <a:tcPr marL="27759" marR="2775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r>
              <a:tr h="315831">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latin typeface="Rockwell" pitchFamily="18" charset="0"/>
                          <a:ea typeface="ＭＳ Ｐゴシック" pitchFamily="34" charset="-128"/>
                          <a:cs typeface="Arial" pitchFamily="34" charset="0"/>
                        </a:rPr>
                        <a:t>111</a:t>
                      </a:r>
                      <a:endParaRPr kumimoji="0" lang="en-US" altLang="en-US" sz="1800" b="1" i="0" u="none" strike="noStrike" cap="none" normalizeH="0" baseline="0" smtClean="0">
                        <a:ln>
                          <a:noFill/>
                        </a:ln>
                        <a:solidFill>
                          <a:srgbClr val="FFFFFF"/>
                        </a:solidFill>
                        <a:effectLst/>
                        <a:latin typeface="Calibri" pitchFamily="34" charset="0"/>
                        <a:ea typeface="Calibri" pitchFamily="34" charset="0"/>
                      </a:endParaRPr>
                    </a:p>
                  </a:txBody>
                  <a:tcPr marL="27759" marR="2775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6/2</a:t>
                      </a:r>
                      <a:endParaRPr kumimoji="0" lang="en-US" altLang="en-US" sz="1800" b="0" i="0" u="none" strike="noStrike" cap="none" normalizeH="0" baseline="0" smtClean="0">
                        <a:ln>
                          <a:noFill/>
                        </a:ln>
                        <a:solidFill>
                          <a:srgbClr val="000000"/>
                        </a:solidFill>
                        <a:effectLst/>
                        <a:latin typeface="Calibri" pitchFamily="34" charset="0"/>
                        <a:ea typeface="Calibri" pitchFamily="34" charset="0"/>
                      </a:endParaRPr>
                    </a:p>
                  </a:txBody>
                  <a:tcPr marL="27759" marR="2775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Inst. Phone</a:t>
                      </a:r>
                      <a:endParaRPr kumimoji="0" lang="en-US" altLang="en-US" sz="1800" b="0" i="0" u="none" strike="noStrike" cap="none" normalizeH="0" baseline="0" smtClean="0">
                        <a:ln>
                          <a:noFill/>
                        </a:ln>
                        <a:solidFill>
                          <a:srgbClr val="000000"/>
                        </a:solidFill>
                        <a:effectLst/>
                        <a:latin typeface="Calibri" pitchFamily="34" charset="0"/>
                        <a:ea typeface="Calibri" pitchFamily="34" charset="0"/>
                      </a:endParaRPr>
                    </a:p>
                  </a:txBody>
                  <a:tcPr marL="27759" marR="2775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$62.77</a:t>
                      </a:r>
                      <a:endParaRPr kumimoji="0" lang="en-US" altLang="en-US" sz="1800" b="0" i="0" u="none" strike="noStrike" cap="none" normalizeH="0" baseline="0" smtClean="0">
                        <a:ln>
                          <a:noFill/>
                        </a:ln>
                        <a:solidFill>
                          <a:srgbClr val="000000"/>
                        </a:solidFill>
                        <a:effectLst/>
                        <a:latin typeface="Calibri" pitchFamily="34" charset="0"/>
                        <a:ea typeface="Calibri" pitchFamily="34" charset="0"/>
                      </a:endParaRPr>
                    </a:p>
                  </a:txBody>
                  <a:tcPr marL="27759" marR="2775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endParaRPr>
                    </a:p>
                  </a:txBody>
                  <a:tcPr marL="27759" marR="2775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 </a:t>
                      </a:r>
                      <a:endParaRPr kumimoji="0" lang="en-US" altLang="en-US" sz="1800" b="0" i="0" u="none" strike="noStrike" cap="none" normalizeH="0" baseline="0" smtClean="0">
                        <a:ln>
                          <a:noFill/>
                        </a:ln>
                        <a:solidFill>
                          <a:srgbClr val="000000"/>
                        </a:solidFill>
                        <a:effectLst/>
                        <a:latin typeface="Calibri" pitchFamily="34" charset="0"/>
                        <a:ea typeface="Calibri" pitchFamily="34" charset="0"/>
                      </a:endParaRPr>
                    </a:p>
                  </a:txBody>
                  <a:tcPr marL="27759" marR="2775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$251.44</a:t>
                      </a:r>
                      <a:endParaRPr kumimoji="0" lang="en-US" altLang="en-US" sz="1800" b="0" i="0" u="none" strike="noStrike" cap="none" normalizeH="0" baseline="0" smtClean="0">
                        <a:ln>
                          <a:noFill/>
                        </a:ln>
                        <a:solidFill>
                          <a:srgbClr val="000000"/>
                        </a:solidFill>
                        <a:effectLst/>
                        <a:latin typeface="Calibri" pitchFamily="34" charset="0"/>
                        <a:ea typeface="Calibri" pitchFamily="34" charset="0"/>
                      </a:endParaRPr>
                    </a:p>
                  </a:txBody>
                  <a:tcPr marL="27759" marR="27759"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r>
            </a:tbl>
          </a:graphicData>
        </a:graphic>
      </p:graphicFrame>
      <p:sp>
        <p:nvSpPr>
          <p:cNvPr id="55376" name="Rectangle 5"/>
          <p:cNvSpPr>
            <a:spLocks noChangeArrowheads="1"/>
          </p:cNvSpPr>
          <p:nvPr/>
        </p:nvSpPr>
        <p:spPr bwMode="auto">
          <a:xfrm>
            <a:off x="3059113" y="830263"/>
            <a:ext cx="3081337"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50000"/>
              </a:lnSpc>
              <a:spcBef>
                <a:spcPct val="0"/>
              </a:spcBef>
              <a:spcAft>
                <a:spcPts val="1000"/>
              </a:spcAft>
              <a:buClrTx/>
              <a:buSzTx/>
              <a:buFontTx/>
              <a:buNone/>
            </a:pPr>
            <a:r>
              <a:rPr lang="en-US" altLang="en-US" b="1" u="sng"/>
              <a:t>CTE: Business Finance</a:t>
            </a:r>
            <a:endParaRPr lang="en-US" altLang="en-US" sz="1800"/>
          </a:p>
        </p:txBody>
      </p:sp>
      <p:sp>
        <p:nvSpPr>
          <p:cNvPr id="55377" name="Rectangle 6"/>
          <p:cNvSpPr>
            <a:spLocks noChangeArrowheads="1"/>
          </p:cNvSpPr>
          <p:nvPr/>
        </p:nvSpPr>
        <p:spPr bwMode="auto">
          <a:xfrm>
            <a:off x="762000" y="5105400"/>
            <a:ext cx="83820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36538" indent="-236538"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15000"/>
              </a:lnSpc>
              <a:spcBef>
                <a:spcPct val="0"/>
              </a:spcBef>
              <a:buClrTx/>
              <a:buSzTx/>
              <a:buFontTx/>
              <a:buNone/>
            </a:pPr>
            <a:r>
              <a:rPr lang="en-US" altLang="en-US"/>
              <a:t>1. Given the above </a:t>
            </a:r>
            <a:r>
              <a:rPr lang="en-US" altLang="en-US" i="1"/>
              <a:t>Check Register Transaction</a:t>
            </a:r>
            <a:r>
              <a:rPr lang="en-US" altLang="en-US"/>
              <a:t>, how much money will need to be deposited to return the balance to its 26 May amount?  </a:t>
            </a:r>
            <a:endParaRPr lang="en-US" altLang="en-US" sz="1800">
              <a:latin typeface="Calibri" pitchFamily="34" charset="0"/>
            </a:endParaRPr>
          </a:p>
        </p:txBody>
      </p:sp>
      <p:sp>
        <p:nvSpPr>
          <p:cNvPr id="55378" name="TextBox 7"/>
          <p:cNvSpPr txBox="1">
            <a:spLocks noChangeArrowheads="1"/>
          </p:cNvSpPr>
          <p:nvPr/>
        </p:nvSpPr>
        <p:spPr bwMode="auto">
          <a:xfrm>
            <a:off x="401638" y="1350963"/>
            <a:ext cx="81962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r>
              <a:rPr lang="en-US" altLang="en-US" sz="1800"/>
              <a:t>Study the </a:t>
            </a:r>
            <a:r>
              <a:rPr lang="en-US" altLang="en-US" sz="1800" i="1"/>
              <a:t>Check Register Transaction</a:t>
            </a:r>
            <a:r>
              <a:rPr lang="en-US" altLang="en-US" sz="1800"/>
              <a:t>.</a:t>
            </a:r>
          </a:p>
        </p:txBody>
      </p:sp>
      <p:sp>
        <p:nvSpPr>
          <p:cNvPr id="55379" name="Footer Placeholder 5"/>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r>
              <a:rPr lang="en-US" altLang="en-US" sz="1000" smtClean="0">
                <a:solidFill>
                  <a:srgbClr val="69240C"/>
                </a:solidFill>
              </a:rPr>
              <a:t>© Pennsylvania Department of Education</a:t>
            </a:r>
          </a:p>
        </p:txBody>
      </p:sp>
      <p:sp>
        <p:nvSpPr>
          <p:cNvPr id="7" name="TextBox 6"/>
          <p:cNvSpPr txBox="1"/>
          <p:nvPr/>
        </p:nvSpPr>
        <p:spPr>
          <a:xfrm>
            <a:off x="698500" y="5905500"/>
            <a:ext cx="2417970" cy="400110"/>
          </a:xfrm>
          <a:prstGeom prst="rect">
            <a:avLst/>
          </a:prstGeom>
          <a:noFill/>
        </p:spPr>
        <p:txBody>
          <a:bodyPr wrap="none">
            <a:spAutoFit/>
          </a:bodyPr>
          <a:lstStyle/>
          <a:p>
            <a:pPr indent="236538">
              <a:defRPr/>
            </a:pPr>
            <a:r>
              <a:rPr lang="en-US" altLang="en-US" sz="2000" dirty="0" smtClean="0">
                <a:latin typeface="+mn-lt"/>
                <a:ea typeface="+mn-ea"/>
                <a:cs typeface="Arial" charset="0"/>
              </a:rPr>
              <a:t>2. Show </a:t>
            </a:r>
            <a:r>
              <a:rPr lang="en-US" altLang="en-US" sz="2000" dirty="0">
                <a:latin typeface="+mn-lt"/>
                <a:ea typeface="+mn-ea"/>
                <a:cs typeface="Arial" charset="0"/>
              </a:rPr>
              <a:t>your work.</a:t>
            </a:r>
            <a:endParaRPr lang="en-US" altLang="en-US" sz="2000" dirty="0">
              <a:latin typeface="+mn-lt"/>
              <a:ea typeface="Calibri" pitchFamily="34" charset="0"/>
              <a:cs typeface="Times New Roman" pitchFamily="18" charset="0"/>
            </a:endParaRPr>
          </a:p>
        </p:txBody>
      </p:sp>
      <p:sp>
        <p:nvSpPr>
          <p:cNvPr id="10" name="Rectangle 9"/>
          <p:cNvSpPr/>
          <p:nvPr/>
        </p:nvSpPr>
        <p:spPr>
          <a:xfrm>
            <a:off x="152400" y="1720850"/>
            <a:ext cx="325967" cy="43846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en-US" dirty="0"/>
              <a:t>Handout 2.1.4</a:t>
            </a:r>
          </a:p>
        </p:txBody>
      </p:sp>
    </p:spTree>
    <p:extLst>
      <p:ext uri="{BB962C8B-B14F-4D97-AF65-F5344CB8AC3E}">
        <p14:creationId xmlns:p14="http://schemas.microsoft.com/office/powerpoint/2010/main" val="124210395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4"/>
          <p:cNvSpPr>
            <a:spLocks noGrp="1"/>
          </p:cNvSpPr>
          <p:nvPr>
            <p:ph idx="1"/>
          </p:nvPr>
        </p:nvSpPr>
        <p:spPr>
          <a:xfrm>
            <a:off x="1219200" y="1447800"/>
            <a:ext cx="7391400" cy="4800600"/>
          </a:xfrm>
        </p:spPr>
        <p:txBody>
          <a:bodyPr/>
          <a:lstStyle/>
          <a:p>
            <a:pPr marL="0" indent="0" eaLnBrk="1" hangingPunct="1">
              <a:spcAft>
                <a:spcPts val="1200"/>
              </a:spcAft>
              <a:buFont typeface="Wingdings" pitchFamily="2" charset="2"/>
              <a:buNone/>
            </a:pPr>
            <a:r>
              <a:rPr lang="en-US" altLang="en-US" sz="4800" b="1" dirty="0" smtClean="0">
                <a:ea typeface="ＭＳ Ｐゴシック" pitchFamily="34" charset="-128"/>
                <a:cs typeface="Times New Roman" pitchFamily="18" charset="0"/>
              </a:rPr>
              <a:t>Participants will be able to:</a:t>
            </a:r>
          </a:p>
          <a:p>
            <a:pPr marL="457200" lvl="1" indent="0" eaLnBrk="1" hangingPunct="1">
              <a:buNone/>
            </a:pPr>
            <a:r>
              <a:rPr lang="en-US" altLang="en-US" sz="4000" dirty="0" smtClean="0">
                <a:ea typeface="ＭＳ Ｐゴシック" pitchFamily="34" charset="-128"/>
                <a:cs typeface="Times New Roman" pitchFamily="18" charset="0"/>
              </a:rPr>
              <a:t>1. Develop assessment items and tasks. </a:t>
            </a:r>
          </a:p>
          <a:p>
            <a:pPr marL="457200" lvl="1" indent="0" eaLnBrk="1" hangingPunct="1">
              <a:buNone/>
            </a:pPr>
            <a:r>
              <a:rPr lang="en-US" altLang="en-US" sz="4000" dirty="0" smtClean="0">
                <a:ea typeface="ＭＳ Ｐゴシック" pitchFamily="34" charset="-128"/>
                <a:cs typeface="Times New Roman" pitchFamily="18" charset="0"/>
              </a:rPr>
              <a:t>2. Construct an operational test</a:t>
            </a:r>
          </a:p>
        </p:txBody>
      </p:sp>
      <p:sp>
        <p:nvSpPr>
          <p:cNvPr id="13315" name="Slide Number Placeholder 3"/>
          <p:cNvSpPr>
            <a:spLocks noGrp="1"/>
          </p:cNvSpPr>
          <p:nvPr>
            <p:ph type="sldNum" sz="quarter" idx="4294967295"/>
          </p:nvPr>
        </p:nvSpPr>
        <p:spPr bwMode="auto">
          <a:xfrm>
            <a:off x="8458200" y="6264275"/>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fld id="{7942B56C-7CC9-42D1-9AF0-6552F40B6674}" type="slidenum">
              <a:rPr lang="en-US" altLang="en-US" sz="1100" smtClean="0">
                <a:solidFill>
                  <a:srgbClr val="FFFFFF"/>
                </a:solidFill>
              </a:rPr>
              <a:pPr eaLnBrk="1" hangingPunct="1">
                <a:lnSpc>
                  <a:spcPct val="100000"/>
                </a:lnSpc>
                <a:spcBef>
                  <a:spcPct val="0"/>
                </a:spcBef>
                <a:buClrTx/>
                <a:buSzTx/>
                <a:buFontTx/>
                <a:buNone/>
              </a:pPr>
              <a:t>4</a:t>
            </a:fld>
            <a:endParaRPr lang="en-US" altLang="en-US" sz="1100" smtClean="0">
              <a:solidFill>
                <a:srgbClr val="FFFFFF"/>
              </a:solidFill>
            </a:endParaRPr>
          </a:p>
        </p:txBody>
      </p:sp>
      <p:sp>
        <p:nvSpPr>
          <p:cNvPr id="13316" name="Subtitle 2"/>
          <p:cNvSpPr txBox="1">
            <a:spLocks/>
          </p:cNvSpPr>
          <p:nvPr/>
        </p:nvSpPr>
        <p:spPr bwMode="auto">
          <a:xfrm>
            <a:off x="304800" y="457200"/>
            <a:ext cx="83058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algn="ctr" eaLnBrk="1" hangingPunct="1">
              <a:lnSpc>
                <a:spcPct val="100000"/>
              </a:lnSpc>
              <a:spcBef>
                <a:spcPct val="20000"/>
              </a:spcBef>
              <a:buClr>
                <a:schemeClr val="accent1"/>
              </a:buClr>
              <a:buFontTx/>
              <a:buNone/>
            </a:pPr>
            <a:r>
              <a:rPr lang="en-US" altLang="en-US" sz="4400" b="1">
                <a:cs typeface="Times New Roman" pitchFamily="18" charset="0"/>
              </a:rPr>
              <a:t>OBJECTIVES</a:t>
            </a:r>
            <a:r>
              <a:rPr lang="en-US" altLang="en-US" sz="4800" b="1">
                <a:cs typeface="Times New Roman" pitchFamily="18" charset="0"/>
              </a:rPr>
              <a:t> </a:t>
            </a:r>
          </a:p>
        </p:txBody>
      </p:sp>
      <p:sp>
        <p:nvSpPr>
          <p:cNvPr id="13317"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r>
              <a:rPr lang="en-US" altLang="en-US" sz="1000" smtClean="0">
                <a:solidFill>
                  <a:srgbClr val="69240C"/>
                </a:solidFill>
              </a:rPr>
              <a:t>© Pennsylvania Department of Education</a:t>
            </a:r>
          </a:p>
        </p:txBody>
      </p:sp>
      <p:sp>
        <p:nvSpPr>
          <p:cNvPr id="6" name="Rectangle 5"/>
          <p:cNvSpPr/>
          <p:nvPr/>
        </p:nvSpPr>
        <p:spPr>
          <a:xfrm>
            <a:off x="169333" y="1066801"/>
            <a:ext cx="609600" cy="518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en-US" dirty="0"/>
              <a:t>Template 2.1 and 2.2</a:t>
            </a:r>
          </a:p>
        </p:txBody>
      </p:sp>
    </p:spTree>
    <p:extLst>
      <p:ext uri="{BB962C8B-B14F-4D97-AF65-F5344CB8AC3E}">
        <p14:creationId xmlns:p14="http://schemas.microsoft.com/office/powerpoint/2010/main" val="2584340771"/>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3"/>
          <p:cNvSpPr>
            <a:spLocks noGrp="1"/>
          </p:cNvSpPr>
          <p:nvPr>
            <p:ph type="sldNum" sz="quarter" idx="4294967295"/>
          </p:nvPr>
        </p:nvSpPr>
        <p:spPr bwMode="auto">
          <a:xfrm>
            <a:off x="8429625" y="6248400"/>
            <a:ext cx="512763" cy="4413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fld id="{EA481EAA-848D-4B57-AEE5-D3542BA95A66}" type="slidenum">
              <a:rPr lang="en-US" altLang="en-US" sz="1100" smtClean="0">
                <a:solidFill>
                  <a:srgbClr val="FFFFFF"/>
                </a:solidFill>
              </a:rPr>
              <a:pPr eaLnBrk="1" hangingPunct="1">
                <a:lnSpc>
                  <a:spcPct val="100000"/>
                </a:lnSpc>
                <a:spcBef>
                  <a:spcPct val="0"/>
                </a:spcBef>
                <a:buClrTx/>
                <a:buSzTx/>
                <a:buFontTx/>
                <a:buNone/>
              </a:pPr>
              <a:t>40</a:t>
            </a:fld>
            <a:endParaRPr lang="en-US" altLang="en-US" sz="1100" smtClean="0">
              <a:solidFill>
                <a:srgbClr val="FFFFFF"/>
              </a:solidFill>
            </a:endParaRPr>
          </a:p>
        </p:txBody>
      </p:sp>
      <p:sp>
        <p:nvSpPr>
          <p:cNvPr id="56323" name="Subtitle 2"/>
          <p:cNvSpPr txBox="1">
            <a:spLocks/>
          </p:cNvSpPr>
          <p:nvPr/>
        </p:nvSpPr>
        <p:spPr bwMode="auto">
          <a:xfrm>
            <a:off x="990600" y="304800"/>
            <a:ext cx="7696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algn="ctr" eaLnBrk="1" hangingPunct="1">
              <a:lnSpc>
                <a:spcPct val="100000"/>
              </a:lnSpc>
              <a:spcBef>
                <a:spcPct val="20000"/>
              </a:spcBef>
              <a:buClr>
                <a:schemeClr val="accent1"/>
              </a:buClr>
              <a:buFontTx/>
              <a:buNone/>
            </a:pPr>
            <a:r>
              <a:rPr lang="en-US" altLang="en-US" sz="4400" b="1"/>
              <a:t> </a:t>
            </a:r>
          </a:p>
        </p:txBody>
      </p:sp>
      <p:sp>
        <p:nvSpPr>
          <p:cNvPr id="56324" name="Subtitle 2"/>
          <p:cNvSpPr txBox="1">
            <a:spLocks/>
          </p:cNvSpPr>
          <p:nvPr/>
        </p:nvSpPr>
        <p:spPr bwMode="auto">
          <a:xfrm>
            <a:off x="2133600" y="304800"/>
            <a:ext cx="7010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algn="ctr" eaLnBrk="1" hangingPunct="1">
              <a:lnSpc>
                <a:spcPct val="100000"/>
              </a:lnSpc>
              <a:spcBef>
                <a:spcPct val="20000"/>
              </a:spcBef>
              <a:buClr>
                <a:schemeClr val="accent1"/>
              </a:buClr>
              <a:buFontTx/>
              <a:buNone/>
            </a:pPr>
            <a:r>
              <a:rPr lang="en-US" altLang="en-US" sz="2800" b="1">
                <a:cs typeface="Times New Roman" pitchFamily="18" charset="0"/>
              </a:rPr>
              <a:t>SCR STAND-ALONE QC CHECKLIST</a:t>
            </a:r>
          </a:p>
        </p:txBody>
      </p:sp>
      <p:sp>
        <p:nvSpPr>
          <p:cNvPr id="56325"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r>
              <a:rPr lang="en-US" altLang="en-US" sz="1000" smtClean="0">
                <a:solidFill>
                  <a:srgbClr val="69240C"/>
                </a:solidFill>
              </a:rPr>
              <a:t>© Pennsylvania Department of Education</a:t>
            </a:r>
          </a:p>
        </p:txBody>
      </p:sp>
      <p:graphicFrame>
        <p:nvGraphicFramePr>
          <p:cNvPr id="8" name="Table 7"/>
          <p:cNvGraphicFramePr>
            <a:graphicFrameLocks noGrp="1"/>
          </p:cNvGraphicFramePr>
          <p:nvPr/>
        </p:nvGraphicFramePr>
        <p:xfrm>
          <a:off x="658813" y="1150938"/>
          <a:ext cx="2203450" cy="5097463"/>
        </p:xfrm>
        <a:graphic>
          <a:graphicData uri="http://schemas.openxmlformats.org/drawingml/2006/table">
            <a:tbl>
              <a:tblPr firstRow="1" firstCol="1" bandRow="1">
                <a:tableStyleId>{5C22544A-7EE6-4342-B048-85BDC9FD1C3A}</a:tableStyleId>
              </a:tblPr>
              <a:tblGrid>
                <a:gridCol w="2203450"/>
              </a:tblGrid>
              <a:tr h="498491">
                <a:tc>
                  <a:txBody>
                    <a:bodyPr/>
                    <a:lstStyle/>
                    <a:p>
                      <a:pPr marL="0" marR="0">
                        <a:lnSpc>
                          <a:spcPct val="115000"/>
                        </a:lnSpc>
                        <a:spcBef>
                          <a:spcPts val="0"/>
                        </a:spcBef>
                        <a:spcAft>
                          <a:spcPts val="0"/>
                        </a:spcAft>
                      </a:pPr>
                      <a:r>
                        <a:rPr lang="en-US" sz="2800" dirty="0">
                          <a:effectLst/>
                        </a:rPr>
                        <a:t>Task</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606" marR="68606" marT="0" marB="0"/>
                </a:tc>
              </a:tr>
              <a:tr h="659676">
                <a:tc>
                  <a:txBody>
                    <a:bodyPr/>
                    <a:lstStyle/>
                    <a:p>
                      <a:pPr marL="0" marR="0">
                        <a:lnSpc>
                          <a:spcPct val="115000"/>
                        </a:lnSpc>
                        <a:spcBef>
                          <a:spcPts val="0"/>
                        </a:spcBef>
                        <a:spcAft>
                          <a:spcPts val="0"/>
                        </a:spcAft>
                      </a:pPr>
                      <a:r>
                        <a:rPr lang="en-US" sz="1800" dirty="0">
                          <a:effectLst/>
                        </a:rPr>
                        <a:t>Targeted Content Standards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606" marR="68606" marT="0" marB="0" anchor="ctr"/>
                </a:tc>
              </a:tr>
              <a:tr h="659676">
                <a:tc>
                  <a:txBody>
                    <a:bodyPr/>
                    <a:lstStyle/>
                    <a:p>
                      <a:pPr marL="0" marR="0">
                        <a:lnSpc>
                          <a:spcPct val="115000"/>
                        </a:lnSpc>
                        <a:spcBef>
                          <a:spcPts val="0"/>
                        </a:spcBef>
                        <a:spcAft>
                          <a:spcPts val="0"/>
                        </a:spcAft>
                      </a:pPr>
                      <a:r>
                        <a:rPr lang="en-US" sz="1800" dirty="0">
                          <a:effectLst/>
                        </a:rPr>
                        <a:t>Cognitive Level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606" marR="68606" marT="0" marB="0" anchor="ctr"/>
                </a:tc>
              </a:tr>
              <a:tr h="659676">
                <a:tc>
                  <a:txBody>
                    <a:bodyPr/>
                    <a:lstStyle/>
                    <a:p>
                      <a:pPr marL="0" marR="0">
                        <a:lnSpc>
                          <a:spcPct val="115000"/>
                        </a:lnSpc>
                        <a:spcBef>
                          <a:spcPts val="0"/>
                        </a:spcBef>
                        <a:spcAft>
                          <a:spcPts val="0"/>
                        </a:spcAft>
                      </a:pPr>
                      <a:r>
                        <a:rPr lang="en-US" sz="1800" dirty="0">
                          <a:effectLst/>
                        </a:rPr>
                        <a:t>Developmentally Appropriate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606" marR="68606" marT="0" marB="0" anchor="ctr"/>
                </a:tc>
              </a:tr>
              <a:tr h="659676">
                <a:tc>
                  <a:txBody>
                    <a:bodyPr/>
                    <a:lstStyle/>
                    <a:p>
                      <a:pPr marL="0" marR="0">
                        <a:lnSpc>
                          <a:spcPct val="115000"/>
                        </a:lnSpc>
                        <a:spcBef>
                          <a:spcPts val="0"/>
                        </a:spcBef>
                        <a:spcAft>
                          <a:spcPts val="0"/>
                        </a:spcAft>
                      </a:pPr>
                      <a:r>
                        <a:rPr lang="en-US" sz="1800" dirty="0">
                          <a:effectLst/>
                        </a:rPr>
                        <a:t>Sensitive Material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606" marR="68606" marT="0" marB="0" anchor="ctr"/>
                </a:tc>
              </a:tr>
              <a:tr h="640916">
                <a:tc>
                  <a:txBody>
                    <a:bodyPr/>
                    <a:lstStyle/>
                    <a:p>
                      <a:pPr marL="0" marR="0">
                        <a:lnSpc>
                          <a:spcPct val="115000"/>
                        </a:lnSpc>
                        <a:spcBef>
                          <a:spcPts val="0"/>
                        </a:spcBef>
                        <a:spcAft>
                          <a:spcPts val="0"/>
                        </a:spcAft>
                      </a:pPr>
                      <a:r>
                        <a:rPr lang="en-US" sz="1800" dirty="0">
                          <a:effectLst/>
                        </a:rPr>
                        <a:t>Potential Bias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606" marR="68606" marT="0" marB="0" anchor="ctr"/>
                </a:tc>
              </a:tr>
              <a:tr h="659676">
                <a:tc>
                  <a:txBody>
                    <a:bodyPr/>
                    <a:lstStyle/>
                    <a:p>
                      <a:pPr marL="0" marR="0">
                        <a:lnSpc>
                          <a:spcPct val="115000"/>
                        </a:lnSpc>
                        <a:spcBef>
                          <a:spcPts val="0"/>
                        </a:spcBef>
                        <a:spcAft>
                          <a:spcPts val="0"/>
                        </a:spcAft>
                      </a:pPr>
                      <a:r>
                        <a:rPr lang="en-US" sz="1800" dirty="0">
                          <a:effectLst/>
                        </a:rPr>
                        <a:t>Fairness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606" marR="68606" marT="0" marB="0" anchor="ctr"/>
                </a:tc>
              </a:tr>
              <a:tr h="659676">
                <a:tc>
                  <a:txBody>
                    <a:bodyPr/>
                    <a:lstStyle/>
                    <a:p>
                      <a:pPr marL="0" marR="0">
                        <a:lnSpc>
                          <a:spcPct val="115000"/>
                        </a:lnSpc>
                        <a:spcBef>
                          <a:spcPts val="0"/>
                        </a:spcBef>
                        <a:spcAft>
                          <a:spcPts val="0"/>
                        </a:spcAft>
                      </a:pPr>
                      <a:r>
                        <a:rPr lang="en-US" sz="1800" dirty="0">
                          <a:effectLst/>
                        </a:rPr>
                        <a:t>Editing</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606" marR="68606" marT="0" marB="0" anchor="ctr"/>
                </a:tc>
              </a:tr>
            </a:tbl>
          </a:graphicData>
        </a:graphic>
      </p:graphicFrame>
      <p:graphicFrame>
        <p:nvGraphicFramePr>
          <p:cNvPr id="9" name="Table 8"/>
          <p:cNvGraphicFramePr>
            <a:graphicFrameLocks noGrp="1"/>
          </p:cNvGraphicFramePr>
          <p:nvPr/>
        </p:nvGraphicFramePr>
        <p:xfrm>
          <a:off x="2971800" y="1150938"/>
          <a:ext cx="5715000" cy="5097462"/>
        </p:xfrm>
        <a:graphic>
          <a:graphicData uri="http://schemas.openxmlformats.org/drawingml/2006/table">
            <a:tbl>
              <a:tblPr firstRow="1" bandRow="1">
                <a:tableStyleId>{5C22544A-7EE6-4342-B048-85BDC9FD1C3A}</a:tableStyleId>
              </a:tblPr>
              <a:tblGrid>
                <a:gridCol w="5715000"/>
              </a:tblGrid>
              <a:tr h="539573">
                <a:tc>
                  <a:txBody>
                    <a:bodyPr/>
                    <a:lstStyle/>
                    <a:p>
                      <a:pPr marL="0" marR="0">
                        <a:lnSpc>
                          <a:spcPct val="115000"/>
                        </a:lnSpc>
                        <a:spcBef>
                          <a:spcPts val="0"/>
                        </a:spcBef>
                        <a:spcAft>
                          <a:spcPts val="0"/>
                        </a:spcAft>
                      </a:pPr>
                      <a:r>
                        <a:rPr lang="en-US" sz="2800" dirty="0">
                          <a:effectLst/>
                        </a:rPr>
                        <a:t>Task </a:t>
                      </a:r>
                      <a:r>
                        <a:rPr lang="en-US" sz="2800" dirty="0" smtClean="0">
                          <a:effectLst/>
                        </a:rPr>
                        <a:t>Question (Detail)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557889">
                <a:tc>
                  <a:txBody>
                    <a:bodyPr/>
                    <a:lstStyle/>
                    <a:p>
                      <a:pPr marL="0" indent="0" eaLnBrk="1" fontAlgn="auto" hangingPunct="1">
                        <a:spcBef>
                          <a:spcPts val="0"/>
                        </a:spcBef>
                        <a:spcAft>
                          <a:spcPts val="600"/>
                        </a:spcAft>
                        <a:buFont typeface="Wingdings" pitchFamily="2" charset="2"/>
                        <a:buNone/>
                        <a:defRPr/>
                      </a:pPr>
                      <a:endParaRPr lang="en-US" sz="1800" dirty="0" smtClean="0"/>
                    </a:p>
                    <a:p>
                      <a:pPr marL="0" indent="0" eaLnBrk="1" fontAlgn="auto" hangingPunct="1">
                        <a:spcBef>
                          <a:spcPts val="0"/>
                        </a:spcBef>
                        <a:spcAft>
                          <a:spcPts val="600"/>
                        </a:spcAft>
                        <a:buFont typeface="Wingdings" pitchFamily="2" charset="2"/>
                        <a:buNone/>
                        <a:defRPr/>
                      </a:pPr>
                      <a:endParaRPr lang="en-US" sz="1800" dirty="0" smtClean="0"/>
                    </a:p>
                  </a:txBody>
                  <a:tcPr marL="68580" marR="68580" marT="0" marB="0" anchor="ctr"/>
                </a:tc>
              </a:tr>
            </a:tbl>
          </a:graphicData>
        </a:graphic>
      </p:graphicFrame>
      <p:sp>
        <p:nvSpPr>
          <p:cNvPr id="10" name="Rectangle 9"/>
          <p:cNvSpPr/>
          <p:nvPr/>
        </p:nvSpPr>
        <p:spPr>
          <a:xfrm>
            <a:off x="152400" y="1219200"/>
            <a:ext cx="325967" cy="502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en-US" dirty="0"/>
              <a:t>Handout 2.1.4</a:t>
            </a:r>
          </a:p>
        </p:txBody>
      </p:sp>
      <p:sp>
        <p:nvSpPr>
          <p:cNvPr id="3" name="TextBox 2"/>
          <p:cNvSpPr txBox="1"/>
          <p:nvPr/>
        </p:nvSpPr>
        <p:spPr>
          <a:xfrm>
            <a:off x="3200400" y="2057400"/>
            <a:ext cx="5167313" cy="923925"/>
          </a:xfrm>
          <a:prstGeom prst="rect">
            <a:avLst/>
          </a:prstGeom>
          <a:noFill/>
        </p:spPr>
        <p:txBody>
          <a:bodyPr>
            <a:spAutoFit/>
          </a:bodyPr>
          <a:lstStyle/>
          <a:p>
            <a:pPr marL="236538" indent="-236538">
              <a:defRPr/>
            </a:pPr>
            <a:r>
              <a:rPr lang="en-US" dirty="0">
                <a:latin typeface="+mn-lt"/>
                <a:ea typeface="+mn-ea"/>
                <a:cs typeface="Arial" pitchFamily="34" charset="0"/>
              </a:rPr>
              <a:t>Presents a prompt, scenario, or passage using content- specific terminology, along with developmentally appropriate references.</a:t>
            </a:r>
          </a:p>
        </p:txBody>
      </p:sp>
      <p:sp>
        <p:nvSpPr>
          <p:cNvPr id="5" name="TextBox 4"/>
          <p:cNvSpPr txBox="1"/>
          <p:nvPr/>
        </p:nvSpPr>
        <p:spPr>
          <a:xfrm>
            <a:off x="3200400" y="3006725"/>
            <a:ext cx="5167313" cy="1476375"/>
          </a:xfrm>
          <a:prstGeom prst="rect">
            <a:avLst/>
          </a:prstGeom>
          <a:noFill/>
        </p:spPr>
        <p:txBody>
          <a:bodyPr>
            <a:spAutoFit/>
          </a:bodyPr>
          <a:lstStyle/>
          <a:p>
            <a:pPr marL="236538" indent="-236538">
              <a:defRPr/>
            </a:pPr>
            <a:r>
              <a:rPr lang="en-US" dirty="0">
                <a:latin typeface="+mn-lt"/>
                <a:ea typeface="+mn-ea"/>
                <a:cs typeface="Arial" pitchFamily="34" charset="0"/>
              </a:rPr>
              <a:t>Ensures the prompt, passage, or scenario is concise, free of jargon, and grammatically correct.</a:t>
            </a:r>
          </a:p>
          <a:p>
            <a:pPr marL="236538" indent="-236538">
              <a:defRPr/>
            </a:pPr>
            <a:r>
              <a:rPr lang="en-US" dirty="0">
                <a:latin typeface="+mn-lt"/>
                <a:ea typeface="+mn-ea"/>
                <a:cs typeface="Arial" pitchFamily="34" charset="0"/>
              </a:rPr>
              <a:t>Uses appropriate verbs to communicate expectations.</a:t>
            </a:r>
          </a:p>
        </p:txBody>
      </p:sp>
      <p:sp>
        <p:nvSpPr>
          <p:cNvPr id="6" name="TextBox 5"/>
          <p:cNvSpPr txBox="1"/>
          <p:nvPr/>
        </p:nvSpPr>
        <p:spPr>
          <a:xfrm>
            <a:off x="3200400" y="4648200"/>
            <a:ext cx="5029200" cy="1277938"/>
          </a:xfrm>
          <a:prstGeom prst="rect">
            <a:avLst/>
          </a:prstGeom>
          <a:noFill/>
        </p:spPr>
        <p:txBody>
          <a:bodyPr>
            <a:spAutoFit/>
          </a:bodyPr>
          <a:lstStyle/>
          <a:p>
            <a:pPr marL="236538" indent="-236538" fontAlgn="auto">
              <a:spcBef>
                <a:spcPts val="0"/>
              </a:spcBef>
              <a:spcAft>
                <a:spcPts val="600"/>
              </a:spcAft>
              <a:buFont typeface="Wingdings" pitchFamily="2" charset="2"/>
              <a:buNone/>
              <a:defRPr/>
            </a:pPr>
            <a:r>
              <a:rPr lang="en-US" dirty="0">
                <a:latin typeface="+mn-lt"/>
                <a:ea typeface="+mn-ea"/>
                <a:cs typeface="Arial" pitchFamily="34" charset="0"/>
              </a:rPr>
              <a:t>Articulates response instructions using a clear sentence structure.</a:t>
            </a:r>
          </a:p>
          <a:p>
            <a:pPr marL="236538" indent="-236538" fontAlgn="auto">
              <a:spcBef>
                <a:spcPts val="0"/>
              </a:spcBef>
              <a:spcAft>
                <a:spcPts val="0"/>
              </a:spcAft>
              <a:buFont typeface="Wingdings" pitchFamily="2" charset="2"/>
              <a:buNone/>
              <a:defRPr/>
            </a:pPr>
            <a:r>
              <a:rPr lang="en-US" dirty="0">
                <a:latin typeface="+mn-lt"/>
                <a:ea typeface="+mn-ea"/>
                <a:cs typeface="Arial" pitchFamily="34" charset="0"/>
              </a:rPr>
              <a:t>Communicates in clear, unambiguous terms the extent of the expected answer.</a:t>
            </a:r>
          </a:p>
        </p:txBody>
      </p:sp>
      <p:sp>
        <p:nvSpPr>
          <p:cNvPr id="56358" name="TextBox 1"/>
          <p:cNvSpPr txBox="1">
            <a:spLocks noChangeArrowheads="1"/>
          </p:cNvSpPr>
          <p:nvPr/>
        </p:nvSpPr>
        <p:spPr bwMode="auto">
          <a:xfrm>
            <a:off x="990600" y="228600"/>
            <a:ext cx="10572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r>
              <a:rPr lang="en-US" altLang="en-US" sz="1800">
                <a:latin typeface="Arial" pitchFamily="34" charset="0"/>
              </a:rPr>
              <a:t>PM 8-10</a:t>
            </a:r>
          </a:p>
          <a:p>
            <a:pPr eaLnBrk="1" hangingPunct="1">
              <a:lnSpc>
                <a:spcPct val="100000"/>
              </a:lnSpc>
              <a:spcBef>
                <a:spcPct val="0"/>
              </a:spcBef>
              <a:buClrTx/>
              <a:buSzTx/>
              <a:buFontTx/>
              <a:buNone/>
            </a:pPr>
            <a:r>
              <a:rPr lang="en-US" altLang="en-US" sz="1800">
                <a:latin typeface="Arial" pitchFamily="34" charset="0"/>
              </a:rPr>
              <a:t>H 2.1.4</a:t>
            </a:r>
          </a:p>
        </p:txBody>
      </p:sp>
      <p:pic>
        <p:nvPicPr>
          <p:cNvPr id="13" name="Picture 12" descr="http://homeroom.pdesas.org/images/header_logo.png"/>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10066" y="101600"/>
            <a:ext cx="880534" cy="812800"/>
          </a:xfrm>
          <a:prstGeom prst="rect">
            <a:avLst/>
          </a:prstGeom>
          <a:noFill/>
          <a:ln>
            <a:noFill/>
          </a:ln>
        </p:spPr>
      </p:pic>
    </p:spTree>
    <p:extLst>
      <p:ext uri="{BB962C8B-B14F-4D97-AF65-F5344CB8AC3E}">
        <p14:creationId xmlns:p14="http://schemas.microsoft.com/office/powerpoint/2010/main" val="3318407015"/>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Work </a:t>
            </a:r>
            <a:endParaRPr lang="en-US" dirty="0"/>
          </a:p>
        </p:txBody>
      </p:sp>
      <p:sp>
        <p:nvSpPr>
          <p:cNvPr id="3" name="Content Placeholder 2"/>
          <p:cNvSpPr>
            <a:spLocks noGrp="1"/>
          </p:cNvSpPr>
          <p:nvPr>
            <p:ph idx="1"/>
          </p:nvPr>
        </p:nvSpPr>
        <p:spPr>
          <a:xfrm>
            <a:off x="3276600" y="1447800"/>
            <a:ext cx="5181600" cy="3139281"/>
          </a:xfrm>
        </p:spPr>
        <p:txBody>
          <a:bodyPr>
            <a:normAutofit lnSpcReduction="10000"/>
          </a:bodyPr>
          <a:lstStyle/>
          <a:p>
            <a:pPr marL="0" indent="0">
              <a:buNone/>
            </a:pPr>
            <a:r>
              <a:rPr lang="en-US" sz="2400" dirty="0"/>
              <a:t>U</a:t>
            </a:r>
            <a:r>
              <a:rPr lang="en-US" sz="2400" dirty="0" smtClean="0"/>
              <a:t>sing </a:t>
            </a:r>
            <a:r>
              <a:rPr lang="en-US" sz="2400" dirty="0"/>
              <a:t>the Quality Assurance Checklist found </a:t>
            </a:r>
            <a:r>
              <a:rPr lang="en-US" sz="2400" dirty="0" smtClean="0"/>
              <a:t>on slide 40 and </a:t>
            </a:r>
            <a:r>
              <a:rPr lang="en-US" sz="2400" dirty="0"/>
              <a:t>the “Guidelines” provided in the training to this </a:t>
            </a:r>
            <a:r>
              <a:rPr lang="en-US" sz="2400" dirty="0" smtClean="0"/>
              <a:t>point, review sample #5.  (basketball court)</a:t>
            </a:r>
          </a:p>
          <a:p>
            <a:pPr marL="0" indent="0">
              <a:buNone/>
            </a:pPr>
            <a:endParaRPr lang="en-US" sz="2400" dirty="0"/>
          </a:p>
          <a:p>
            <a:pPr marL="0" indent="0">
              <a:buNone/>
            </a:pPr>
            <a:r>
              <a:rPr lang="en-US" sz="2400" dirty="0" smtClean="0"/>
              <a:t>The objective is to generate discussion on the questions and application of new information. </a:t>
            </a:r>
            <a:endParaRPr lang="en-US" sz="2400" dirty="0"/>
          </a:p>
        </p:txBody>
      </p:sp>
      <p:sp>
        <p:nvSpPr>
          <p:cNvPr id="4" name="Footer Placeholder 3"/>
          <p:cNvSpPr>
            <a:spLocks noGrp="1"/>
          </p:cNvSpPr>
          <p:nvPr>
            <p:ph type="ftr" sz="quarter" idx="11"/>
          </p:nvPr>
        </p:nvSpPr>
        <p:spPr/>
        <p:txBody>
          <a:bodyPr/>
          <a:lstStyle/>
          <a:p>
            <a:r>
              <a:rPr lang="en-US" smtClean="0"/>
              <a:t>© Pennsylvania Department of Education</a:t>
            </a:r>
            <a:endParaRPr lang="en-US"/>
          </a:p>
        </p:txBody>
      </p:sp>
      <p:sp>
        <p:nvSpPr>
          <p:cNvPr id="5" name="Slide Number Placeholder 4"/>
          <p:cNvSpPr>
            <a:spLocks noGrp="1"/>
          </p:cNvSpPr>
          <p:nvPr>
            <p:ph type="sldNum" sz="quarter" idx="12"/>
          </p:nvPr>
        </p:nvSpPr>
        <p:spPr/>
        <p:txBody>
          <a:bodyPr/>
          <a:lstStyle/>
          <a:p>
            <a:fld id="{211A9B87-AC98-4E8D-ACB1-594A0D49EE91}" type="slidenum">
              <a:rPr lang="en-US" smtClean="0"/>
              <a:t>41</a:t>
            </a:fld>
            <a:endParaRPr lang="en-US"/>
          </a:p>
        </p:txBody>
      </p:sp>
      <p:pic>
        <p:nvPicPr>
          <p:cNvPr id="6" name="Picture 5" descr="Image result for people icon"/>
          <p:cNvPicPr/>
          <p:nvPr/>
        </p:nvPicPr>
        <p:blipFill>
          <a:blip r:embed="rId3">
            <a:extLst>
              <a:ext uri="{28A0092B-C50C-407E-A947-70E740481C1C}">
                <a14:useLocalDpi xmlns:a14="http://schemas.microsoft.com/office/drawing/2010/main" val="0"/>
              </a:ext>
            </a:extLst>
          </a:blip>
          <a:srcRect/>
          <a:stretch>
            <a:fillRect/>
          </a:stretch>
        </p:blipFill>
        <p:spPr bwMode="auto">
          <a:xfrm>
            <a:off x="533400" y="1600200"/>
            <a:ext cx="2362200" cy="2438400"/>
          </a:xfrm>
          <a:prstGeom prst="rect">
            <a:avLst/>
          </a:prstGeom>
          <a:noFill/>
          <a:ln>
            <a:noFill/>
          </a:ln>
        </p:spPr>
      </p:pic>
    </p:spTree>
    <p:extLst>
      <p:ext uri="{BB962C8B-B14F-4D97-AF65-F5344CB8AC3E}">
        <p14:creationId xmlns:p14="http://schemas.microsoft.com/office/powerpoint/2010/main" val="154374407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3"/>
          <p:cNvSpPr>
            <a:spLocks noGrp="1"/>
          </p:cNvSpPr>
          <p:nvPr>
            <p:ph type="sldNum" sz="quarter" idx="4294967295"/>
          </p:nvPr>
        </p:nvSpPr>
        <p:spPr bwMode="auto">
          <a:xfrm>
            <a:off x="8458200" y="6264275"/>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fld id="{B4789058-6431-45EB-AF0C-B326286A111A}" type="slidenum">
              <a:rPr lang="en-US" altLang="en-US" sz="1100" smtClean="0">
                <a:solidFill>
                  <a:srgbClr val="FFFFFF"/>
                </a:solidFill>
              </a:rPr>
              <a:pPr eaLnBrk="1" hangingPunct="1">
                <a:lnSpc>
                  <a:spcPct val="100000"/>
                </a:lnSpc>
                <a:spcBef>
                  <a:spcPct val="0"/>
                </a:spcBef>
                <a:buClrTx/>
                <a:buSzTx/>
                <a:buFontTx/>
                <a:buNone/>
              </a:pPr>
              <a:t>42</a:t>
            </a:fld>
            <a:endParaRPr lang="en-US" altLang="en-US" sz="1100" smtClean="0">
              <a:solidFill>
                <a:srgbClr val="FFFFFF"/>
              </a:solidFill>
            </a:endParaRPr>
          </a:p>
        </p:txBody>
      </p:sp>
      <p:sp>
        <p:nvSpPr>
          <p:cNvPr id="57347" name="Subtitle 2"/>
          <p:cNvSpPr txBox="1">
            <a:spLocks/>
          </p:cNvSpPr>
          <p:nvPr/>
        </p:nvSpPr>
        <p:spPr bwMode="auto">
          <a:xfrm>
            <a:off x="990600" y="304800"/>
            <a:ext cx="7696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algn="ctr" eaLnBrk="1" hangingPunct="1">
              <a:lnSpc>
                <a:spcPct val="100000"/>
              </a:lnSpc>
              <a:spcBef>
                <a:spcPct val="20000"/>
              </a:spcBef>
              <a:buClr>
                <a:schemeClr val="accent1"/>
              </a:buClr>
              <a:buFontTx/>
              <a:buNone/>
            </a:pPr>
            <a:r>
              <a:rPr lang="en-US" altLang="en-US" sz="4400" b="1"/>
              <a:t> </a:t>
            </a:r>
          </a:p>
        </p:txBody>
      </p:sp>
      <p:sp>
        <p:nvSpPr>
          <p:cNvPr id="57348" name="Subtitle 2"/>
          <p:cNvSpPr txBox="1">
            <a:spLocks/>
          </p:cNvSpPr>
          <p:nvPr/>
        </p:nvSpPr>
        <p:spPr bwMode="auto">
          <a:xfrm>
            <a:off x="990600" y="1219200"/>
            <a:ext cx="779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algn="ctr" eaLnBrk="1" hangingPunct="1">
              <a:lnSpc>
                <a:spcPct val="100000"/>
              </a:lnSpc>
              <a:spcBef>
                <a:spcPct val="20000"/>
              </a:spcBef>
              <a:buClr>
                <a:schemeClr val="accent1"/>
              </a:buClr>
              <a:buFontTx/>
              <a:buNone/>
            </a:pPr>
            <a:r>
              <a:rPr lang="en-US" altLang="en-US" sz="5400" b="1">
                <a:cs typeface="Times New Roman" pitchFamily="18" charset="0"/>
              </a:rPr>
              <a:t>MODULE 2.1.5</a:t>
            </a:r>
          </a:p>
          <a:p>
            <a:pPr algn="ctr" eaLnBrk="1" hangingPunct="1">
              <a:lnSpc>
                <a:spcPct val="100000"/>
              </a:lnSpc>
              <a:spcBef>
                <a:spcPct val="20000"/>
              </a:spcBef>
              <a:buClr>
                <a:schemeClr val="accent1"/>
              </a:buClr>
              <a:buFontTx/>
              <a:buNone/>
            </a:pPr>
            <a:r>
              <a:rPr lang="en-US" altLang="en-US" sz="5400" b="1">
                <a:cs typeface="Times New Roman" pitchFamily="18" charset="0"/>
              </a:rPr>
              <a:t>Short Constructed Response (SCR)</a:t>
            </a:r>
          </a:p>
          <a:p>
            <a:pPr algn="ctr" eaLnBrk="1" hangingPunct="1">
              <a:lnSpc>
                <a:spcPct val="100000"/>
              </a:lnSpc>
              <a:spcBef>
                <a:spcPct val="20000"/>
              </a:spcBef>
              <a:buClr>
                <a:schemeClr val="accent1"/>
              </a:buClr>
              <a:buFontTx/>
              <a:buNone/>
            </a:pPr>
            <a:r>
              <a:rPr lang="en-US" altLang="en-US" sz="5400" b="1">
                <a:cs typeface="Times New Roman" pitchFamily="18" charset="0"/>
              </a:rPr>
              <a:t>Passage-based Items</a:t>
            </a:r>
          </a:p>
        </p:txBody>
      </p:sp>
      <p:sp>
        <p:nvSpPr>
          <p:cNvPr id="57349"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r>
              <a:rPr lang="en-US" altLang="en-US" sz="1000" smtClean="0">
                <a:solidFill>
                  <a:srgbClr val="69240C"/>
                </a:solidFill>
              </a:rPr>
              <a:t>© Pennsylvania Department of Education</a:t>
            </a:r>
          </a:p>
        </p:txBody>
      </p:sp>
      <p:sp>
        <p:nvSpPr>
          <p:cNvPr id="6" name="Rectangle 5"/>
          <p:cNvSpPr/>
          <p:nvPr/>
        </p:nvSpPr>
        <p:spPr>
          <a:xfrm>
            <a:off x="315383" y="1062568"/>
            <a:ext cx="599017" cy="518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en-US" dirty="0"/>
              <a:t>Handout 2.1.5</a:t>
            </a:r>
          </a:p>
          <a:p>
            <a:pPr algn="ctr">
              <a:defRPr/>
            </a:pPr>
            <a:r>
              <a:rPr lang="en-US" dirty="0"/>
              <a:t>Template 2.1</a:t>
            </a:r>
          </a:p>
        </p:txBody>
      </p:sp>
    </p:spTree>
    <p:extLst>
      <p:ext uri="{BB962C8B-B14F-4D97-AF65-F5344CB8AC3E}">
        <p14:creationId xmlns:p14="http://schemas.microsoft.com/office/powerpoint/2010/main" val="1714322118"/>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54445"/>
            <a:ext cx="7772400" cy="1267968"/>
          </a:xfrm>
        </p:spPr>
        <p:txBody>
          <a:bodyPr/>
          <a:lstStyle/>
          <a:p>
            <a:pPr algn="ctr" eaLnBrk="1" fontAlgn="auto" hangingPunct="1">
              <a:spcAft>
                <a:spcPts val="0"/>
              </a:spcAft>
              <a:defRPr/>
            </a:pPr>
            <a:r>
              <a:rPr lang="en-US" sz="3600" b="1" dirty="0" smtClean="0">
                <a:latin typeface="+mn-lt"/>
                <a:ea typeface="+mj-ea"/>
                <a:cs typeface="+mj-cs"/>
              </a:rPr>
              <a:t>SCR Passage-based General guidelines</a:t>
            </a:r>
            <a:endParaRPr lang="en-US" sz="3600" b="1" dirty="0">
              <a:latin typeface="+mn-lt"/>
              <a:ea typeface="+mj-ea"/>
              <a:cs typeface="+mj-cs"/>
            </a:endParaRPr>
          </a:p>
        </p:txBody>
      </p:sp>
      <p:sp>
        <p:nvSpPr>
          <p:cNvPr id="58371" name="Content Placeholder 2"/>
          <p:cNvSpPr>
            <a:spLocks noGrp="1"/>
          </p:cNvSpPr>
          <p:nvPr>
            <p:ph idx="1"/>
          </p:nvPr>
        </p:nvSpPr>
        <p:spPr>
          <a:xfrm>
            <a:off x="685800" y="1371600"/>
            <a:ext cx="7772400" cy="4953000"/>
          </a:xfrm>
        </p:spPr>
        <p:txBody>
          <a:bodyPr>
            <a:normAutofit fontScale="85000" lnSpcReduction="20000"/>
          </a:bodyPr>
          <a:lstStyle/>
          <a:p>
            <a:pPr marL="0" indent="0" eaLnBrk="1" hangingPunct="1">
              <a:buFont typeface="Wingdings" pitchFamily="2" charset="2"/>
              <a:buNone/>
            </a:pPr>
            <a:r>
              <a:rPr lang="en-US" altLang="en-US" sz="3200" b="1" dirty="0" smtClean="0">
                <a:solidFill>
                  <a:srgbClr val="000000"/>
                </a:solidFill>
                <a:ea typeface="ＭＳ Ｐゴシック" pitchFamily="34" charset="-128"/>
                <a:cs typeface="Times New Roman" pitchFamily="18" charset="0"/>
              </a:rPr>
              <a:t>Short Constructed Response (SCR) items/tasks are:</a:t>
            </a:r>
            <a:endParaRPr lang="en-US" altLang="en-US" dirty="0" smtClean="0">
              <a:ea typeface="ＭＳ Ｐゴシック" pitchFamily="34" charset="-128"/>
            </a:endParaRPr>
          </a:p>
          <a:p>
            <a:pPr marL="0" indent="0" eaLnBrk="1" hangingPunct="1"/>
            <a:r>
              <a:rPr lang="en-US" altLang="en-US" dirty="0" smtClean="0">
                <a:ea typeface="ＭＳ Ｐゴシック" pitchFamily="34" charset="-128"/>
              </a:rPr>
              <a:t>Items that provide the test-taker with a question/task that requires the development (i.e., </a:t>
            </a:r>
            <a:r>
              <a:rPr lang="ja-JP" altLang="en-US" dirty="0" smtClean="0">
                <a:ea typeface="ＭＳ Ｐゴシック" pitchFamily="34" charset="-128"/>
              </a:rPr>
              <a:t>“</a:t>
            </a:r>
            <a:r>
              <a:rPr lang="en-US" altLang="ja-JP" dirty="0" smtClean="0">
                <a:ea typeface="ＭＳ Ｐゴシック" pitchFamily="34" charset="-128"/>
              </a:rPr>
              <a:t>construction</a:t>
            </a:r>
            <a:r>
              <a:rPr lang="ja-JP" altLang="en-US" dirty="0" smtClean="0">
                <a:ea typeface="ＭＳ Ｐゴシック" pitchFamily="34" charset="-128"/>
              </a:rPr>
              <a:t>”</a:t>
            </a:r>
            <a:r>
              <a:rPr lang="en-US" altLang="ja-JP" dirty="0" smtClean="0">
                <a:ea typeface="ＭＳ Ｐゴシック" pitchFamily="34" charset="-128"/>
              </a:rPr>
              <a:t>) of a complex response.  Responses may require referencing materials and/or that multiple parts be answered. </a:t>
            </a:r>
          </a:p>
          <a:p>
            <a:pPr marL="0" indent="0" eaLnBrk="1" hangingPunct="1"/>
            <a:r>
              <a:rPr lang="en-US" altLang="en-US" dirty="0" smtClean="0">
                <a:ea typeface="ＭＳ Ｐゴシック" pitchFamily="34" charset="-128"/>
              </a:rPr>
              <a:t>Items that require the test-taker to read and locate information from a passage, and then to respond to a given prompt or scenario.</a:t>
            </a:r>
          </a:p>
          <a:p>
            <a:pPr marL="0" indent="0" eaLnBrk="1" hangingPunct="1"/>
            <a:r>
              <a:rPr lang="en-US" altLang="en-US" dirty="0" smtClean="0">
                <a:ea typeface="ＭＳ Ｐゴシック" pitchFamily="34" charset="-128"/>
              </a:rPr>
              <a:t>Items that include the following types: </a:t>
            </a:r>
          </a:p>
          <a:p>
            <a:pPr lvl="1" eaLnBrk="1" hangingPunct="1"/>
            <a:r>
              <a:rPr lang="en-US" altLang="en-US" dirty="0" smtClean="0">
                <a:ea typeface="ＭＳ Ｐゴシック" pitchFamily="34" charset="-128"/>
              </a:rPr>
              <a:t>Passage Short Answer</a:t>
            </a:r>
          </a:p>
          <a:p>
            <a:pPr lvl="1" eaLnBrk="1" hangingPunct="1"/>
            <a:r>
              <a:rPr lang="en-US" altLang="en-US" dirty="0" smtClean="0">
                <a:ea typeface="ＭＳ Ｐゴシック" pitchFamily="34" charset="-128"/>
              </a:rPr>
              <a:t>Scenario Analysis</a:t>
            </a:r>
          </a:p>
          <a:p>
            <a:pPr lvl="1" eaLnBrk="1" hangingPunct="1"/>
            <a:r>
              <a:rPr lang="en-US" altLang="en-US" dirty="0" smtClean="0">
                <a:ea typeface="ＭＳ Ｐゴシック" pitchFamily="34" charset="-128"/>
              </a:rPr>
              <a:t>Literacy Interpretation</a:t>
            </a:r>
          </a:p>
        </p:txBody>
      </p:sp>
      <p:sp>
        <p:nvSpPr>
          <p:cNvPr id="58372" name="Footer Placeholder 2"/>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r>
              <a:rPr lang="en-US" altLang="en-US" sz="1000" smtClean="0">
                <a:solidFill>
                  <a:srgbClr val="69240C"/>
                </a:solidFill>
              </a:rPr>
              <a:t>© Pennsylvania Department of Education</a:t>
            </a:r>
          </a:p>
        </p:txBody>
      </p:sp>
      <p:sp>
        <p:nvSpPr>
          <p:cNvPr id="58373" name="Slide Number Placeholder 3"/>
          <p:cNvSpPr txBox="1">
            <a:spLocks/>
          </p:cNvSpPr>
          <p:nvPr/>
        </p:nvSpPr>
        <p:spPr bwMode="auto">
          <a:xfrm>
            <a:off x="8458200" y="6264275"/>
            <a:ext cx="4794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algn="ctr" eaLnBrk="1" hangingPunct="1">
              <a:lnSpc>
                <a:spcPct val="100000"/>
              </a:lnSpc>
              <a:spcBef>
                <a:spcPct val="0"/>
              </a:spcBef>
              <a:buClrTx/>
              <a:buSzTx/>
              <a:buFontTx/>
              <a:buNone/>
            </a:pPr>
            <a:fld id="{634ED62F-42FC-4907-BD22-3D2EC7C939FF}" type="slidenum">
              <a:rPr lang="en-US" altLang="en-US" sz="1100" b="1">
                <a:solidFill>
                  <a:srgbClr val="FFFFFF"/>
                </a:solidFill>
              </a:rPr>
              <a:pPr algn="ctr" eaLnBrk="1" hangingPunct="1">
                <a:lnSpc>
                  <a:spcPct val="100000"/>
                </a:lnSpc>
                <a:spcBef>
                  <a:spcPct val="0"/>
                </a:spcBef>
                <a:buClrTx/>
                <a:buSzTx/>
                <a:buFontTx/>
                <a:buNone/>
              </a:pPr>
              <a:t>43</a:t>
            </a:fld>
            <a:endParaRPr lang="en-US" altLang="en-US" sz="1100" b="1">
              <a:solidFill>
                <a:srgbClr val="FFFFFF"/>
              </a:solidFill>
            </a:endParaRPr>
          </a:p>
        </p:txBody>
      </p:sp>
      <p:sp>
        <p:nvSpPr>
          <p:cNvPr id="3" name="Slide Number Placeholder 2"/>
          <p:cNvSpPr>
            <a:spLocks noGrp="1"/>
          </p:cNvSpPr>
          <p:nvPr>
            <p:ph type="sldNum" sz="quarter" idx="12"/>
          </p:nvPr>
        </p:nvSpPr>
        <p:spPr/>
        <p:txBody>
          <a:bodyPr/>
          <a:lstStyle/>
          <a:p>
            <a:fld id="{211A9B87-AC98-4E8D-ACB1-594A0D49EE91}" type="slidenum">
              <a:rPr lang="en-US" smtClean="0"/>
              <a:t>43</a:t>
            </a:fld>
            <a:endParaRPr lang="en-US"/>
          </a:p>
        </p:txBody>
      </p:sp>
    </p:spTree>
    <p:extLst>
      <p:ext uri="{BB962C8B-B14F-4D97-AF65-F5344CB8AC3E}">
        <p14:creationId xmlns:p14="http://schemas.microsoft.com/office/powerpoint/2010/main" val="149351174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3188"/>
            <a:ext cx="9144000" cy="882650"/>
          </a:xfrm>
        </p:spPr>
        <p:txBody>
          <a:bodyPr/>
          <a:lstStyle/>
          <a:p>
            <a:pPr algn="ctr" eaLnBrk="1" fontAlgn="auto" hangingPunct="1">
              <a:spcAft>
                <a:spcPts val="0"/>
              </a:spcAft>
              <a:defRPr/>
            </a:pPr>
            <a:r>
              <a:rPr lang="en-US" sz="3600" b="1" dirty="0">
                <a:latin typeface="+mn-lt"/>
                <a:ea typeface="+mj-ea"/>
                <a:cs typeface="+mj-cs"/>
              </a:rPr>
              <a:t>SCR Passage-based </a:t>
            </a:r>
            <a:r>
              <a:rPr lang="en-US" sz="3600" b="1" dirty="0" smtClean="0">
                <a:latin typeface="+mn-lt"/>
                <a:ea typeface="+mj-ea"/>
                <a:cs typeface="+mj-cs"/>
              </a:rPr>
              <a:t>Item </a:t>
            </a:r>
            <a:r>
              <a:rPr lang="en-US" sz="3600" b="1" dirty="0" smtClean="0">
                <a:solidFill>
                  <a:schemeClr val="tx1"/>
                </a:solidFill>
                <a:latin typeface="+mn-lt"/>
                <a:ea typeface="+mj-ea"/>
                <a:cs typeface="Times New Roman" panose="02020603050405020304" pitchFamily="18" charset="0"/>
              </a:rPr>
              <a:t>Example</a:t>
            </a:r>
            <a:endParaRPr lang="en-US" sz="3600" b="1" dirty="0">
              <a:solidFill>
                <a:schemeClr val="tx1"/>
              </a:solidFill>
              <a:latin typeface="+mn-lt"/>
              <a:ea typeface="+mj-ea"/>
              <a:cs typeface="Times New Roman" panose="02020603050405020304" pitchFamily="18" charset="0"/>
            </a:endParaRPr>
          </a:p>
        </p:txBody>
      </p:sp>
      <p:sp>
        <p:nvSpPr>
          <p:cNvPr id="59395" name="Slide Number Placeholder 3"/>
          <p:cNvSpPr>
            <a:spLocks noGrp="1"/>
          </p:cNvSpPr>
          <p:nvPr>
            <p:ph type="sldNum" sz="quarter" idx="4294967295"/>
          </p:nvPr>
        </p:nvSpPr>
        <p:spPr bwMode="auto">
          <a:xfrm>
            <a:off x="8458200" y="6248400"/>
            <a:ext cx="5334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fld id="{94DACD48-A1CC-4FB3-B39D-42E215E761E8}" type="slidenum">
              <a:rPr lang="en-US" altLang="en-US" sz="1100" smtClean="0">
                <a:solidFill>
                  <a:srgbClr val="FFFFFF"/>
                </a:solidFill>
              </a:rPr>
              <a:pPr eaLnBrk="1" hangingPunct="1">
                <a:lnSpc>
                  <a:spcPct val="100000"/>
                </a:lnSpc>
                <a:spcBef>
                  <a:spcPct val="0"/>
                </a:spcBef>
                <a:buClrTx/>
                <a:buSzTx/>
                <a:buFontTx/>
                <a:buNone/>
              </a:pPr>
              <a:t>44</a:t>
            </a:fld>
            <a:endParaRPr lang="en-US" altLang="en-US" sz="1100" smtClean="0">
              <a:solidFill>
                <a:srgbClr val="FFFFFF"/>
              </a:solidFill>
            </a:endParaRPr>
          </a:p>
        </p:txBody>
      </p:sp>
      <p:graphicFrame>
        <p:nvGraphicFramePr>
          <p:cNvPr id="3" name="Table 2"/>
          <p:cNvGraphicFramePr>
            <a:graphicFrameLocks noGrp="1"/>
          </p:cNvGraphicFramePr>
          <p:nvPr/>
        </p:nvGraphicFramePr>
        <p:xfrm>
          <a:off x="685800" y="1098550"/>
          <a:ext cx="8012113" cy="3854450"/>
        </p:xfrm>
        <a:graphic>
          <a:graphicData uri="http://schemas.openxmlformats.org/drawingml/2006/table">
            <a:tbl>
              <a:tblPr/>
              <a:tblGrid>
                <a:gridCol w="8012113"/>
              </a:tblGrid>
              <a:tr h="3854450">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altLang="en-US" sz="2000" b="1" i="0" u="sng" strike="noStrike" cap="none" normalizeH="0" baseline="0" smtClean="0">
                          <a:ln>
                            <a:noFill/>
                          </a:ln>
                          <a:solidFill>
                            <a:srgbClr val="FFFF00"/>
                          </a:solidFill>
                          <a:effectLst/>
                          <a:latin typeface="Rockwell" pitchFamily="18" charset="0"/>
                          <a:ea typeface="ＭＳ Ｐゴシック" pitchFamily="34" charset="-128"/>
                          <a:cs typeface="Arial" pitchFamily="34" charset="0"/>
                        </a:rPr>
                        <a:t>In the Rainforest</a:t>
                      </a:r>
                      <a:endParaRPr kumimoji="0" lang="en-US" altLang="en-US" sz="2000" b="1" i="0" u="none" strike="noStrike" cap="none" normalizeH="0" baseline="0" smtClean="0">
                        <a:ln>
                          <a:noFill/>
                        </a:ln>
                        <a:solidFill>
                          <a:srgbClr val="FFFF00"/>
                        </a:solidFill>
                        <a:effectLst/>
                        <a:latin typeface="Rockwell" pitchFamily="18" charset="0"/>
                        <a:ea typeface="ＭＳ Ｐゴシック" pitchFamily="34"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rgbClr val="FFFFFF"/>
                          </a:solidFill>
                          <a:effectLst/>
                          <a:latin typeface="Rockwell" pitchFamily="18" charset="0"/>
                          <a:ea typeface="ＭＳ Ｐゴシック" pitchFamily="34" charset="-128"/>
                          <a:cs typeface="Arial" pitchFamily="34" charset="0"/>
                        </a:rPr>
                        <a:t>     Life in the rainforest is wet and wild.  Rainforests are jungle areas that have a large amount of rainfall each year.  Rainforests cover a small part of this earth.  They are home to over half of the different types of animals and plants.  Rainforests are not only beautiful, but also very important to people.  We get food from the rainforest such as chocolate and cinnamon.  Rainforests also have ingredients for many medicines.  Even though rainforests are important, many are being cut down.  Many people are working to make sure that the rainforests are saved because we will need them in the future.</a:t>
                      </a:r>
                      <a:endParaRPr kumimoji="0" lang="en-US" altLang="en-US" sz="2000" b="1" i="0" u="none" strike="noStrike" cap="none" normalizeH="0" baseline="0" smtClean="0">
                        <a:ln>
                          <a:noFill/>
                        </a:ln>
                        <a:solidFill>
                          <a:srgbClr val="FFFFFF"/>
                        </a:solidFill>
                        <a:effectLst/>
                        <a:latin typeface="Calibri" pitchFamily="34" charset="0"/>
                        <a:ea typeface="Calibri" pitchFamily="34" charset="0"/>
                      </a:endParaRPr>
                    </a:p>
                  </a:txBody>
                  <a:tcPr marL="65185" marR="6518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bl>
          </a:graphicData>
        </a:graphic>
      </p:graphicFrame>
      <p:sp>
        <p:nvSpPr>
          <p:cNvPr id="59402" name="Rectangle 5"/>
          <p:cNvSpPr>
            <a:spLocks noChangeArrowheads="1"/>
          </p:cNvSpPr>
          <p:nvPr/>
        </p:nvSpPr>
        <p:spPr bwMode="auto">
          <a:xfrm>
            <a:off x="3100388" y="600075"/>
            <a:ext cx="298132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50000"/>
              </a:lnSpc>
              <a:spcBef>
                <a:spcPct val="0"/>
              </a:spcBef>
              <a:spcAft>
                <a:spcPts val="1000"/>
              </a:spcAft>
              <a:buClrTx/>
              <a:buSzTx/>
              <a:buFontTx/>
              <a:buNone/>
            </a:pPr>
            <a:r>
              <a:rPr lang="en-US" altLang="en-US" b="1" u="sng"/>
              <a:t>Social Studies Grade 5</a:t>
            </a:r>
            <a:endParaRPr lang="en-US" altLang="en-US" sz="1800"/>
          </a:p>
        </p:txBody>
      </p:sp>
      <p:sp>
        <p:nvSpPr>
          <p:cNvPr id="59403" name="Rectangle 6"/>
          <p:cNvSpPr>
            <a:spLocks noChangeArrowheads="1"/>
          </p:cNvSpPr>
          <p:nvPr/>
        </p:nvSpPr>
        <p:spPr bwMode="auto">
          <a:xfrm>
            <a:off x="838200" y="5181600"/>
            <a:ext cx="77628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36538" indent="-236538"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r>
              <a:rPr lang="en-US" altLang="en-US"/>
              <a:t>1. In two complete sentences, explain why people should help save the rainforests. </a:t>
            </a:r>
          </a:p>
        </p:txBody>
      </p:sp>
      <p:sp>
        <p:nvSpPr>
          <p:cNvPr id="59404" name="Footer Placeholder 5"/>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r>
              <a:rPr lang="en-US" altLang="en-US" sz="1000" smtClean="0">
                <a:solidFill>
                  <a:srgbClr val="69240C"/>
                </a:solidFill>
              </a:rPr>
              <a:t>© Pennsylvania Department of Education</a:t>
            </a:r>
          </a:p>
        </p:txBody>
      </p:sp>
      <p:sp>
        <p:nvSpPr>
          <p:cNvPr id="8" name="Rectangle 7"/>
          <p:cNvSpPr/>
          <p:nvPr/>
        </p:nvSpPr>
        <p:spPr>
          <a:xfrm>
            <a:off x="152400" y="1098550"/>
            <a:ext cx="325967" cy="49974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en-US" dirty="0"/>
              <a:t>Handout 2.1.5</a:t>
            </a:r>
          </a:p>
        </p:txBody>
      </p:sp>
    </p:spTree>
    <p:extLst>
      <p:ext uri="{BB962C8B-B14F-4D97-AF65-F5344CB8AC3E}">
        <p14:creationId xmlns:p14="http://schemas.microsoft.com/office/powerpoint/2010/main" val="2355296720"/>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3"/>
          <p:cNvSpPr>
            <a:spLocks noGrp="1"/>
          </p:cNvSpPr>
          <p:nvPr>
            <p:ph type="sldNum" sz="quarter" idx="4294967295"/>
          </p:nvPr>
        </p:nvSpPr>
        <p:spPr bwMode="auto">
          <a:xfrm>
            <a:off x="8429625" y="6248400"/>
            <a:ext cx="512763"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fld id="{2F58ACB6-E4DE-4B80-965C-EBFEF777C6ED}" type="slidenum">
              <a:rPr lang="en-US" altLang="en-US" sz="1100" smtClean="0">
                <a:solidFill>
                  <a:srgbClr val="FFFFFF"/>
                </a:solidFill>
              </a:rPr>
              <a:pPr eaLnBrk="1" hangingPunct="1">
                <a:lnSpc>
                  <a:spcPct val="100000"/>
                </a:lnSpc>
                <a:spcBef>
                  <a:spcPct val="0"/>
                </a:spcBef>
                <a:buClrTx/>
                <a:buSzTx/>
                <a:buFontTx/>
                <a:buNone/>
              </a:pPr>
              <a:t>45</a:t>
            </a:fld>
            <a:endParaRPr lang="en-US" altLang="en-US" sz="1100" smtClean="0">
              <a:solidFill>
                <a:srgbClr val="FFFFFF"/>
              </a:solidFill>
            </a:endParaRPr>
          </a:p>
        </p:txBody>
      </p:sp>
      <p:sp>
        <p:nvSpPr>
          <p:cNvPr id="62467" name="Subtitle 2"/>
          <p:cNvSpPr txBox="1">
            <a:spLocks/>
          </p:cNvSpPr>
          <p:nvPr/>
        </p:nvSpPr>
        <p:spPr bwMode="auto">
          <a:xfrm>
            <a:off x="990600" y="304800"/>
            <a:ext cx="7696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algn="ctr" eaLnBrk="1" hangingPunct="1">
              <a:lnSpc>
                <a:spcPct val="100000"/>
              </a:lnSpc>
              <a:spcBef>
                <a:spcPct val="20000"/>
              </a:spcBef>
              <a:buClr>
                <a:schemeClr val="accent1"/>
              </a:buClr>
              <a:buFontTx/>
              <a:buNone/>
            </a:pPr>
            <a:r>
              <a:rPr lang="en-US" altLang="en-US" sz="4400" b="1"/>
              <a:t> </a:t>
            </a:r>
          </a:p>
        </p:txBody>
      </p:sp>
      <p:sp>
        <p:nvSpPr>
          <p:cNvPr id="62468" name="Subtitle 2"/>
          <p:cNvSpPr txBox="1">
            <a:spLocks/>
          </p:cNvSpPr>
          <p:nvPr/>
        </p:nvSpPr>
        <p:spPr bwMode="auto">
          <a:xfrm>
            <a:off x="3048000" y="76200"/>
            <a:ext cx="60960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algn="ctr" eaLnBrk="1" hangingPunct="1">
              <a:lnSpc>
                <a:spcPct val="100000"/>
              </a:lnSpc>
              <a:spcBef>
                <a:spcPct val="20000"/>
              </a:spcBef>
              <a:buClr>
                <a:schemeClr val="accent1"/>
              </a:buClr>
              <a:buFontTx/>
              <a:buNone/>
            </a:pPr>
            <a:r>
              <a:rPr lang="en-US" altLang="en-US" sz="3600" b="1" dirty="0">
                <a:cs typeface="Times New Roman" pitchFamily="18" charset="0"/>
              </a:rPr>
              <a:t>SCR PASSAGE-BASED </a:t>
            </a:r>
          </a:p>
          <a:p>
            <a:pPr algn="ctr" eaLnBrk="1" hangingPunct="1">
              <a:lnSpc>
                <a:spcPct val="100000"/>
              </a:lnSpc>
              <a:spcBef>
                <a:spcPct val="20000"/>
              </a:spcBef>
              <a:buClr>
                <a:schemeClr val="accent1"/>
              </a:buClr>
              <a:buFontTx/>
              <a:buNone/>
            </a:pPr>
            <a:r>
              <a:rPr lang="en-US" altLang="en-US" sz="3600" b="1" dirty="0" smtClean="0">
                <a:cs typeface="Times New Roman" pitchFamily="18" charset="0"/>
              </a:rPr>
              <a:t>QC </a:t>
            </a:r>
            <a:r>
              <a:rPr lang="en-US" altLang="en-US" sz="3600" b="1" dirty="0">
                <a:cs typeface="Times New Roman" pitchFamily="18" charset="0"/>
              </a:rPr>
              <a:t>CHECKLIST</a:t>
            </a:r>
          </a:p>
        </p:txBody>
      </p:sp>
      <p:sp>
        <p:nvSpPr>
          <p:cNvPr id="62469"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r>
              <a:rPr lang="en-US" altLang="en-US" sz="1000" smtClean="0">
                <a:solidFill>
                  <a:srgbClr val="69240C"/>
                </a:solidFill>
              </a:rPr>
              <a:t>© Pennsylvania Department of Education</a:t>
            </a:r>
          </a:p>
        </p:txBody>
      </p:sp>
      <p:graphicFrame>
        <p:nvGraphicFramePr>
          <p:cNvPr id="8" name="Table 7"/>
          <p:cNvGraphicFramePr>
            <a:graphicFrameLocks noGrp="1"/>
          </p:cNvGraphicFramePr>
          <p:nvPr/>
        </p:nvGraphicFramePr>
        <p:xfrm>
          <a:off x="990600" y="1447800"/>
          <a:ext cx="2201863" cy="4775200"/>
        </p:xfrm>
        <a:graphic>
          <a:graphicData uri="http://schemas.openxmlformats.org/drawingml/2006/table">
            <a:tbl>
              <a:tblPr firstRow="1" firstCol="1" bandRow="1">
                <a:tableStyleId>{5C22544A-7EE6-4342-B048-85BDC9FD1C3A}</a:tableStyleId>
              </a:tblPr>
              <a:tblGrid>
                <a:gridCol w="2201863"/>
              </a:tblGrid>
              <a:tr h="525826">
                <a:tc>
                  <a:txBody>
                    <a:bodyPr/>
                    <a:lstStyle/>
                    <a:p>
                      <a:pPr marL="0" marR="0">
                        <a:lnSpc>
                          <a:spcPct val="115000"/>
                        </a:lnSpc>
                        <a:spcBef>
                          <a:spcPts val="0"/>
                        </a:spcBef>
                        <a:spcAft>
                          <a:spcPts val="0"/>
                        </a:spcAft>
                      </a:pPr>
                      <a:r>
                        <a:rPr lang="en-US" sz="2800" dirty="0">
                          <a:effectLst/>
                        </a:rPr>
                        <a:t>Task</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57" marR="68557" marT="0" marB="0"/>
                </a:tc>
              </a:tr>
              <a:tr h="695849">
                <a:tc>
                  <a:txBody>
                    <a:bodyPr/>
                    <a:lstStyle/>
                    <a:p>
                      <a:pPr marL="0" marR="0">
                        <a:lnSpc>
                          <a:spcPct val="115000"/>
                        </a:lnSpc>
                        <a:spcBef>
                          <a:spcPts val="0"/>
                        </a:spcBef>
                        <a:spcAft>
                          <a:spcPts val="0"/>
                        </a:spcAft>
                      </a:pPr>
                      <a:r>
                        <a:rPr lang="en-US" sz="1800" dirty="0">
                          <a:effectLst/>
                        </a:rPr>
                        <a:t>Targeted Content Standards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57" marR="68557" marT="0" marB="0" anchor="ctr"/>
                </a:tc>
              </a:tr>
              <a:tr h="695849">
                <a:tc>
                  <a:txBody>
                    <a:bodyPr/>
                    <a:lstStyle/>
                    <a:p>
                      <a:pPr marL="0" marR="0">
                        <a:lnSpc>
                          <a:spcPct val="115000"/>
                        </a:lnSpc>
                        <a:spcBef>
                          <a:spcPts val="0"/>
                        </a:spcBef>
                        <a:spcAft>
                          <a:spcPts val="0"/>
                        </a:spcAft>
                      </a:pPr>
                      <a:r>
                        <a:rPr lang="en-US" sz="1800" dirty="0">
                          <a:effectLst/>
                        </a:rPr>
                        <a:t>Cognitive Level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57" marR="68557" marT="0" marB="0" anchor="ctr"/>
                </a:tc>
              </a:tr>
              <a:tr h="695849">
                <a:tc>
                  <a:txBody>
                    <a:bodyPr/>
                    <a:lstStyle/>
                    <a:p>
                      <a:pPr marL="0" marR="0">
                        <a:lnSpc>
                          <a:spcPct val="115000"/>
                        </a:lnSpc>
                        <a:spcBef>
                          <a:spcPts val="0"/>
                        </a:spcBef>
                        <a:spcAft>
                          <a:spcPts val="0"/>
                        </a:spcAft>
                      </a:pPr>
                      <a:r>
                        <a:rPr lang="en-US" sz="1800">
                          <a:effectLst/>
                        </a:rPr>
                        <a:t>Developmentally Appropriate</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57" marR="68557" marT="0" marB="0" anchor="ctr"/>
                </a:tc>
              </a:tr>
              <a:tr h="494592">
                <a:tc>
                  <a:txBody>
                    <a:bodyPr/>
                    <a:lstStyle/>
                    <a:p>
                      <a:pPr marL="0" marR="0">
                        <a:lnSpc>
                          <a:spcPct val="115000"/>
                        </a:lnSpc>
                        <a:spcBef>
                          <a:spcPts val="0"/>
                        </a:spcBef>
                        <a:spcAft>
                          <a:spcPts val="0"/>
                        </a:spcAft>
                      </a:pPr>
                      <a:r>
                        <a:rPr lang="en-US" sz="1800" dirty="0">
                          <a:effectLst/>
                        </a:rPr>
                        <a:t>Sensitive Material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57" marR="68557" marT="0" marB="0" anchor="ctr"/>
                </a:tc>
              </a:tr>
              <a:tr h="482271">
                <a:tc>
                  <a:txBody>
                    <a:bodyPr/>
                    <a:lstStyle/>
                    <a:p>
                      <a:pPr marL="0" marR="0">
                        <a:lnSpc>
                          <a:spcPct val="115000"/>
                        </a:lnSpc>
                        <a:spcBef>
                          <a:spcPts val="0"/>
                        </a:spcBef>
                        <a:spcAft>
                          <a:spcPts val="0"/>
                        </a:spcAft>
                      </a:pPr>
                      <a:r>
                        <a:rPr lang="en-US" sz="1800" dirty="0">
                          <a:effectLst/>
                        </a:rPr>
                        <a:t>Potential Bias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57" marR="68557" marT="0" marB="0" anchor="ctr"/>
                </a:tc>
              </a:tr>
              <a:tr h="489115">
                <a:tc>
                  <a:txBody>
                    <a:bodyPr/>
                    <a:lstStyle/>
                    <a:p>
                      <a:pPr marL="0" marR="0">
                        <a:lnSpc>
                          <a:spcPct val="115000"/>
                        </a:lnSpc>
                        <a:spcBef>
                          <a:spcPts val="0"/>
                        </a:spcBef>
                        <a:spcAft>
                          <a:spcPts val="0"/>
                        </a:spcAft>
                      </a:pPr>
                      <a:r>
                        <a:rPr lang="en-US" sz="1800" dirty="0">
                          <a:effectLst/>
                        </a:rPr>
                        <a:t>Fairness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57" marR="68557" marT="0" marB="0" anchor="ctr"/>
                </a:tc>
              </a:tr>
              <a:tr h="695849">
                <a:tc>
                  <a:txBody>
                    <a:bodyPr/>
                    <a:lstStyle/>
                    <a:p>
                      <a:pPr marL="0" marR="0">
                        <a:lnSpc>
                          <a:spcPct val="115000"/>
                        </a:lnSpc>
                        <a:spcBef>
                          <a:spcPts val="0"/>
                        </a:spcBef>
                        <a:spcAft>
                          <a:spcPts val="0"/>
                        </a:spcAft>
                      </a:pPr>
                      <a:r>
                        <a:rPr lang="en-US" sz="1800" dirty="0">
                          <a:effectLst/>
                        </a:rPr>
                        <a:t>Editing</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57" marR="68557" marT="0" marB="0" anchor="ctr"/>
                </a:tc>
              </a:tr>
            </a:tbl>
          </a:graphicData>
        </a:graphic>
      </p:graphicFrame>
      <p:graphicFrame>
        <p:nvGraphicFramePr>
          <p:cNvPr id="9" name="Table 8"/>
          <p:cNvGraphicFramePr>
            <a:graphicFrameLocks noGrp="1"/>
          </p:cNvGraphicFramePr>
          <p:nvPr/>
        </p:nvGraphicFramePr>
        <p:xfrm>
          <a:off x="3429000" y="1447800"/>
          <a:ext cx="4953000" cy="4800600"/>
        </p:xfrm>
        <a:graphic>
          <a:graphicData uri="http://schemas.openxmlformats.org/drawingml/2006/table">
            <a:tbl>
              <a:tblPr firstRow="1" bandRow="1">
                <a:tableStyleId>{5C22544A-7EE6-4342-B048-85BDC9FD1C3A}</a:tableStyleId>
              </a:tblPr>
              <a:tblGrid>
                <a:gridCol w="4953000"/>
              </a:tblGrid>
              <a:tr h="838140">
                <a:tc>
                  <a:txBody>
                    <a:bodyPr/>
                    <a:lstStyle/>
                    <a:p>
                      <a:pPr marL="0" marR="0">
                        <a:lnSpc>
                          <a:spcPct val="115000"/>
                        </a:lnSpc>
                        <a:spcBef>
                          <a:spcPts val="0"/>
                        </a:spcBef>
                        <a:spcAft>
                          <a:spcPts val="0"/>
                        </a:spcAft>
                      </a:pPr>
                      <a:r>
                        <a:rPr lang="en-US" sz="2800" dirty="0">
                          <a:effectLst/>
                        </a:rPr>
                        <a:t>Task </a:t>
                      </a:r>
                      <a:r>
                        <a:rPr lang="en-US" sz="2800" dirty="0" smtClean="0">
                          <a:effectLst/>
                        </a:rPr>
                        <a:t>Question (Detail)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962460">
                <a:tc>
                  <a:txBody>
                    <a:bodyPr/>
                    <a:lstStyle/>
                    <a:p>
                      <a:pPr marL="285750" marR="0" lvl="1" indent="-285750" algn="l" defTabSz="914400" rtl="0" eaLnBrk="1" fontAlgn="auto" latinLnBrk="0" hangingPunct="1">
                        <a:lnSpc>
                          <a:spcPct val="100000"/>
                        </a:lnSpc>
                        <a:spcBef>
                          <a:spcPts val="0"/>
                        </a:spcBef>
                        <a:spcAft>
                          <a:spcPts val="1200"/>
                        </a:spcAft>
                        <a:buClrTx/>
                        <a:buSzTx/>
                        <a:buFont typeface="Wingdings" charset="2"/>
                        <a:buChar char="q"/>
                        <a:tabLst/>
                        <a:defRPr/>
                      </a:pPr>
                      <a:r>
                        <a:rPr lang="en-US" sz="1800" baseline="0" dirty="0" smtClean="0">
                          <a:solidFill>
                            <a:srgbClr val="C00000"/>
                          </a:solidFill>
                        </a:rPr>
                        <a:t> </a:t>
                      </a:r>
                      <a:r>
                        <a:rPr lang="en-US" sz="1800" dirty="0" smtClean="0">
                          <a:solidFill>
                            <a:srgbClr val="C00000"/>
                          </a:solidFill>
                          <a:latin typeface="+mn-lt"/>
                          <a:ea typeface="+mn-ea"/>
                          <a:cs typeface="Arial" charset="0"/>
                        </a:rPr>
                        <a:t>Verifies the passage excerpts have readability levels are appropriate for the test-taker. </a:t>
                      </a:r>
                      <a:endParaRPr lang="en-US" sz="1800" dirty="0" smtClean="0"/>
                    </a:p>
                    <a:p>
                      <a:pPr marL="457200" indent="-457200" eaLnBrk="1" fontAlgn="auto" hangingPunct="1">
                        <a:spcBef>
                          <a:spcPts val="0"/>
                        </a:spcBef>
                        <a:spcAft>
                          <a:spcPts val="600"/>
                        </a:spcAft>
                        <a:buFont typeface="Wingdings" pitchFamily="2" charset="2"/>
                        <a:buChar char="q"/>
                        <a:defRPr/>
                      </a:pPr>
                      <a:r>
                        <a:rPr lang="en-US" sz="1800" dirty="0" smtClean="0"/>
                        <a:t>Ensures the prompt, passage, or scenario is concise, free of jargon, and grammatically correct.</a:t>
                      </a:r>
                    </a:p>
                    <a:p>
                      <a:pPr marL="457200" indent="-457200" eaLnBrk="1" fontAlgn="auto" hangingPunct="1">
                        <a:spcBef>
                          <a:spcPts val="0"/>
                        </a:spcBef>
                        <a:spcAft>
                          <a:spcPts val="600"/>
                        </a:spcAft>
                        <a:buFont typeface="Wingdings" pitchFamily="2" charset="2"/>
                        <a:buChar char="q"/>
                        <a:defRPr/>
                      </a:pPr>
                      <a:r>
                        <a:rPr lang="en-US" sz="1800" dirty="0" smtClean="0"/>
                        <a:t>Uses appropriate verbs to communicate expectations.</a:t>
                      </a:r>
                    </a:p>
                    <a:p>
                      <a:pPr marL="457200" indent="-457200" eaLnBrk="1" fontAlgn="auto" hangingPunct="1">
                        <a:spcBef>
                          <a:spcPts val="0"/>
                        </a:spcBef>
                        <a:spcAft>
                          <a:spcPts val="600"/>
                        </a:spcAft>
                        <a:buFont typeface="Wingdings" pitchFamily="2" charset="2"/>
                        <a:buChar char="q"/>
                        <a:defRPr/>
                      </a:pPr>
                      <a:r>
                        <a:rPr lang="en-US" sz="1800" dirty="0" smtClean="0"/>
                        <a:t>Articulates response instructions using a clear sentence structure.</a:t>
                      </a:r>
                    </a:p>
                    <a:p>
                      <a:pPr marL="457200" indent="-457200" eaLnBrk="1" fontAlgn="auto" hangingPunct="1">
                        <a:spcBef>
                          <a:spcPts val="0"/>
                        </a:spcBef>
                        <a:spcAft>
                          <a:spcPts val="0"/>
                        </a:spcAft>
                        <a:buFont typeface="Wingdings" pitchFamily="2" charset="2"/>
                        <a:buChar char="q"/>
                        <a:defRPr/>
                      </a:pPr>
                      <a:r>
                        <a:rPr lang="en-US" sz="1800" dirty="0" smtClean="0"/>
                        <a:t>Communicates in clear, unambiguous terms the extent of the expected answer.</a:t>
                      </a:r>
                    </a:p>
                  </a:txBody>
                  <a:tcPr marL="68580" marR="68580" marT="0" marB="0" anchor="ctr"/>
                </a:tc>
              </a:tr>
            </a:tbl>
          </a:graphicData>
        </a:graphic>
      </p:graphicFrame>
      <p:sp>
        <p:nvSpPr>
          <p:cNvPr id="10" name="Rectangle 9"/>
          <p:cNvSpPr/>
          <p:nvPr/>
        </p:nvSpPr>
        <p:spPr>
          <a:xfrm>
            <a:off x="315383" y="1447800"/>
            <a:ext cx="325967" cy="495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en-US" dirty="0"/>
              <a:t>Handout 2.1.1</a:t>
            </a:r>
          </a:p>
        </p:txBody>
      </p:sp>
      <p:pic>
        <p:nvPicPr>
          <p:cNvPr id="11" name="Picture 10" descr="http://homeroom.pdesas.org/images/header_logo.png"/>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10066" y="101600"/>
            <a:ext cx="880534" cy="812800"/>
          </a:xfrm>
          <a:prstGeom prst="rect">
            <a:avLst/>
          </a:prstGeom>
          <a:noFill/>
          <a:ln>
            <a:noFill/>
          </a:ln>
        </p:spPr>
      </p:pic>
      <p:sp>
        <p:nvSpPr>
          <p:cNvPr id="62500" name="TextBox 1"/>
          <p:cNvSpPr txBox="1">
            <a:spLocks noChangeArrowheads="1"/>
          </p:cNvSpPr>
          <p:nvPr/>
        </p:nvSpPr>
        <p:spPr bwMode="auto">
          <a:xfrm>
            <a:off x="838200" y="228600"/>
            <a:ext cx="1168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r>
              <a:rPr lang="en-US" altLang="en-US" sz="1800">
                <a:latin typeface="Arial" pitchFamily="34" charset="0"/>
              </a:rPr>
              <a:t>PM 11-13</a:t>
            </a:r>
          </a:p>
          <a:p>
            <a:pPr eaLnBrk="1" hangingPunct="1">
              <a:lnSpc>
                <a:spcPct val="100000"/>
              </a:lnSpc>
              <a:spcBef>
                <a:spcPct val="0"/>
              </a:spcBef>
              <a:buClrTx/>
              <a:buSzTx/>
              <a:buFontTx/>
              <a:buNone/>
            </a:pPr>
            <a:r>
              <a:rPr lang="en-US" altLang="en-US" sz="1800">
                <a:latin typeface="Arial" pitchFamily="34" charset="0"/>
              </a:rPr>
              <a:t>H 2.1.5</a:t>
            </a:r>
          </a:p>
        </p:txBody>
      </p:sp>
    </p:spTree>
    <p:extLst>
      <p:ext uri="{BB962C8B-B14F-4D97-AF65-F5344CB8AC3E}">
        <p14:creationId xmlns:p14="http://schemas.microsoft.com/office/powerpoint/2010/main" val="2123662860"/>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Work </a:t>
            </a:r>
            <a:endParaRPr lang="en-US" dirty="0"/>
          </a:p>
        </p:txBody>
      </p:sp>
      <p:sp>
        <p:nvSpPr>
          <p:cNvPr id="3" name="Content Placeholder 2"/>
          <p:cNvSpPr>
            <a:spLocks noGrp="1"/>
          </p:cNvSpPr>
          <p:nvPr>
            <p:ph idx="1"/>
          </p:nvPr>
        </p:nvSpPr>
        <p:spPr>
          <a:xfrm>
            <a:off x="3276600" y="1447800"/>
            <a:ext cx="5181600" cy="3139281"/>
          </a:xfrm>
        </p:spPr>
        <p:txBody>
          <a:bodyPr>
            <a:normAutofit lnSpcReduction="10000"/>
          </a:bodyPr>
          <a:lstStyle/>
          <a:p>
            <a:pPr marL="0" indent="0">
              <a:buNone/>
            </a:pPr>
            <a:r>
              <a:rPr lang="en-US" sz="2400" dirty="0"/>
              <a:t>U</a:t>
            </a:r>
            <a:r>
              <a:rPr lang="en-US" sz="2400" dirty="0" smtClean="0"/>
              <a:t>sing </a:t>
            </a:r>
            <a:r>
              <a:rPr lang="en-US" sz="2400" dirty="0"/>
              <a:t>the Quality Assurance Checklist found </a:t>
            </a:r>
            <a:r>
              <a:rPr lang="en-US" sz="2400" dirty="0" smtClean="0"/>
              <a:t>on slide 45 and </a:t>
            </a:r>
            <a:r>
              <a:rPr lang="en-US" sz="2400" dirty="0"/>
              <a:t>the “Guidelines” provided in the training to this </a:t>
            </a:r>
            <a:r>
              <a:rPr lang="en-US" sz="2400" dirty="0" smtClean="0"/>
              <a:t>point, review sample #7.  (basketball court)</a:t>
            </a:r>
          </a:p>
          <a:p>
            <a:pPr marL="0" indent="0">
              <a:buNone/>
            </a:pPr>
            <a:endParaRPr lang="en-US" sz="2400" dirty="0"/>
          </a:p>
          <a:p>
            <a:pPr marL="0" indent="0">
              <a:buNone/>
            </a:pPr>
            <a:r>
              <a:rPr lang="en-US" sz="2400" dirty="0" smtClean="0"/>
              <a:t>The objective is to generate discussion on the questions and application of new information. </a:t>
            </a:r>
            <a:endParaRPr lang="en-US" sz="2400" dirty="0"/>
          </a:p>
        </p:txBody>
      </p:sp>
      <p:sp>
        <p:nvSpPr>
          <p:cNvPr id="4" name="Footer Placeholder 3"/>
          <p:cNvSpPr>
            <a:spLocks noGrp="1"/>
          </p:cNvSpPr>
          <p:nvPr>
            <p:ph type="ftr" sz="quarter" idx="11"/>
          </p:nvPr>
        </p:nvSpPr>
        <p:spPr/>
        <p:txBody>
          <a:bodyPr/>
          <a:lstStyle/>
          <a:p>
            <a:r>
              <a:rPr lang="en-US" smtClean="0"/>
              <a:t>© Pennsylvania Department of Education</a:t>
            </a:r>
            <a:endParaRPr lang="en-US"/>
          </a:p>
        </p:txBody>
      </p:sp>
      <p:sp>
        <p:nvSpPr>
          <p:cNvPr id="5" name="Slide Number Placeholder 4"/>
          <p:cNvSpPr>
            <a:spLocks noGrp="1"/>
          </p:cNvSpPr>
          <p:nvPr>
            <p:ph type="sldNum" sz="quarter" idx="12"/>
          </p:nvPr>
        </p:nvSpPr>
        <p:spPr/>
        <p:txBody>
          <a:bodyPr/>
          <a:lstStyle/>
          <a:p>
            <a:fld id="{211A9B87-AC98-4E8D-ACB1-594A0D49EE91}" type="slidenum">
              <a:rPr lang="en-US" smtClean="0"/>
              <a:t>46</a:t>
            </a:fld>
            <a:endParaRPr lang="en-US"/>
          </a:p>
        </p:txBody>
      </p:sp>
      <p:pic>
        <p:nvPicPr>
          <p:cNvPr id="6" name="Picture 5" descr="Image result for people icon"/>
          <p:cNvPicPr/>
          <p:nvPr/>
        </p:nvPicPr>
        <p:blipFill>
          <a:blip r:embed="rId3">
            <a:extLst>
              <a:ext uri="{28A0092B-C50C-407E-A947-70E740481C1C}">
                <a14:useLocalDpi xmlns:a14="http://schemas.microsoft.com/office/drawing/2010/main" val="0"/>
              </a:ext>
            </a:extLst>
          </a:blip>
          <a:srcRect/>
          <a:stretch>
            <a:fillRect/>
          </a:stretch>
        </p:blipFill>
        <p:spPr bwMode="auto">
          <a:xfrm>
            <a:off x="533400" y="1600200"/>
            <a:ext cx="2362200" cy="2438400"/>
          </a:xfrm>
          <a:prstGeom prst="rect">
            <a:avLst/>
          </a:prstGeom>
          <a:noFill/>
          <a:ln>
            <a:noFill/>
          </a:ln>
        </p:spPr>
      </p:pic>
      <p:pic>
        <p:nvPicPr>
          <p:cNvPr id="7" name="Picture 6"/>
          <p:cNvPicPr/>
          <p:nvPr/>
        </p:nvPicPr>
        <p:blipFill rotWithShape="1">
          <a:blip r:embed="rId4">
            <a:extLst>
              <a:ext uri="{28A0092B-C50C-407E-A947-70E740481C1C}">
                <a14:useLocalDpi xmlns:a14="http://schemas.microsoft.com/office/drawing/2010/main" val="0"/>
              </a:ext>
            </a:extLst>
          </a:blip>
          <a:srcRect l="17597" t="7437" b="7360"/>
          <a:stretch/>
        </p:blipFill>
        <p:spPr bwMode="auto">
          <a:xfrm>
            <a:off x="4724400" y="4224338"/>
            <a:ext cx="2332355" cy="159067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0710126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Number Placeholder 3"/>
          <p:cNvSpPr>
            <a:spLocks noGrp="1"/>
          </p:cNvSpPr>
          <p:nvPr>
            <p:ph type="sldNum" sz="quarter" idx="4294967295"/>
          </p:nvPr>
        </p:nvSpPr>
        <p:spPr bwMode="auto">
          <a:xfrm>
            <a:off x="8458200" y="6264275"/>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fld id="{4B061ACA-0C04-4072-9179-9CD51BA05EEB}" type="slidenum">
              <a:rPr lang="en-US" altLang="en-US" sz="1100" smtClean="0">
                <a:solidFill>
                  <a:srgbClr val="FFFFFF"/>
                </a:solidFill>
              </a:rPr>
              <a:pPr eaLnBrk="1" hangingPunct="1">
                <a:lnSpc>
                  <a:spcPct val="100000"/>
                </a:lnSpc>
                <a:spcBef>
                  <a:spcPct val="0"/>
                </a:spcBef>
                <a:buClrTx/>
                <a:buSzTx/>
                <a:buFontTx/>
                <a:buNone/>
              </a:pPr>
              <a:t>47</a:t>
            </a:fld>
            <a:endParaRPr lang="en-US" altLang="en-US" sz="1100" smtClean="0">
              <a:solidFill>
                <a:srgbClr val="FFFFFF"/>
              </a:solidFill>
            </a:endParaRPr>
          </a:p>
        </p:txBody>
      </p:sp>
      <p:sp>
        <p:nvSpPr>
          <p:cNvPr id="63491" name="Subtitle 2"/>
          <p:cNvSpPr txBox="1">
            <a:spLocks/>
          </p:cNvSpPr>
          <p:nvPr/>
        </p:nvSpPr>
        <p:spPr bwMode="auto">
          <a:xfrm>
            <a:off x="990600" y="304800"/>
            <a:ext cx="7696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algn="ctr" eaLnBrk="1" hangingPunct="1">
              <a:lnSpc>
                <a:spcPct val="100000"/>
              </a:lnSpc>
              <a:spcBef>
                <a:spcPct val="20000"/>
              </a:spcBef>
              <a:buClr>
                <a:schemeClr val="accent1"/>
              </a:buClr>
              <a:buFontTx/>
              <a:buNone/>
            </a:pPr>
            <a:r>
              <a:rPr lang="en-US" altLang="en-US" sz="4400" b="1"/>
              <a:t> </a:t>
            </a:r>
          </a:p>
        </p:txBody>
      </p:sp>
      <p:sp>
        <p:nvSpPr>
          <p:cNvPr id="63492" name="Subtitle 2"/>
          <p:cNvSpPr txBox="1">
            <a:spLocks/>
          </p:cNvSpPr>
          <p:nvPr/>
        </p:nvSpPr>
        <p:spPr bwMode="auto">
          <a:xfrm>
            <a:off x="1143000" y="1219200"/>
            <a:ext cx="77978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algn="ctr" eaLnBrk="1" hangingPunct="1">
              <a:lnSpc>
                <a:spcPct val="100000"/>
              </a:lnSpc>
              <a:spcBef>
                <a:spcPct val="20000"/>
              </a:spcBef>
              <a:buClr>
                <a:schemeClr val="accent1"/>
              </a:buClr>
              <a:buFontTx/>
              <a:buNone/>
            </a:pPr>
            <a:r>
              <a:rPr lang="en-US" altLang="en-US" sz="5400" b="1">
                <a:cs typeface="Times New Roman" pitchFamily="18" charset="0"/>
              </a:rPr>
              <a:t>MODULE 2.1.6</a:t>
            </a:r>
          </a:p>
          <a:p>
            <a:pPr algn="ctr" eaLnBrk="1" hangingPunct="1">
              <a:lnSpc>
                <a:spcPct val="100000"/>
              </a:lnSpc>
              <a:spcBef>
                <a:spcPct val="20000"/>
              </a:spcBef>
              <a:buClr>
                <a:schemeClr val="accent1"/>
              </a:buClr>
              <a:buFontTx/>
              <a:buNone/>
            </a:pPr>
            <a:r>
              <a:rPr lang="en-US" altLang="en-US" sz="5400" b="1">
                <a:cs typeface="Times New Roman" pitchFamily="18" charset="0"/>
              </a:rPr>
              <a:t>Extended Constructed Response (ECR)</a:t>
            </a:r>
          </a:p>
          <a:p>
            <a:pPr algn="ctr" eaLnBrk="1" hangingPunct="1">
              <a:lnSpc>
                <a:spcPct val="100000"/>
              </a:lnSpc>
              <a:spcBef>
                <a:spcPct val="20000"/>
              </a:spcBef>
              <a:buClr>
                <a:schemeClr val="accent1"/>
              </a:buClr>
              <a:buFontTx/>
              <a:buNone/>
            </a:pPr>
            <a:r>
              <a:rPr lang="en-US" altLang="en-US" sz="5400" b="1">
                <a:cs typeface="Times New Roman" pitchFamily="18" charset="0"/>
              </a:rPr>
              <a:t>Stand-Alone Items</a:t>
            </a:r>
          </a:p>
        </p:txBody>
      </p:sp>
      <p:sp>
        <p:nvSpPr>
          <p:cNvPr id="63493"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r>
              <a:rPr lang="en-US" altLang="en-US" sz="1000" smtClean="0">
                <a:solidFill>
                  <a:srgbClr val="69240C"/>
                </a:solidFill>
              </a:rPr>
              <a:t>© Pennsylvania Department of Education</a:t>
            </a:r>
          </a:p>
        </p:txBody>
      </p:sp>
      <p:sp>
        <p:nvSpPr>
          <p:cNvPr id="6" name="Rectangle 5"/>
          <p:cNvSpPr/>
          <p:nvPr/>
        </p:nvSpPr>
        <p:spPr>
          <a:xfrm>
            <a:off x="315383" y="1062568"/>
            <a:ext cx="599017" cy="518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en-US" dirty="0"/>
              <a:t>Handout 2.1.6</a:t>
            </a:r>
          </a:p>
          <a:p>
            <a:pPr algn="ctr">
              <a:defRPr/>
            </a:pPr>
            <a:r>
              <a:rPr lang="en-US" dirty="0"/>
              <a:t>Template 2.1 Item Framework</a:t>
            </a:r>
          </a:p>
        </p:txBody>
      </p:sp>
    </p:spTree>
    <p:extLst>
      <p:ext uri="{BB962C8B-B14F-4D97-AF65-F5344CB8AC3E}">
        <p14:creationId xmlns:p14="http://schemas.microsoft.com/office/powerpoint/2010/main" val="1602608481"/>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22400"/>
            <a:ext cx="8610600" cy="4495800"/>
          </a:xfrm>
        </p:spPr>
        <p:txBody>
          <a:bodyPr rtlCol="0">
            <a:noAutofit/>
          </a:bodyPr>
          <a:lstStyle/>
          <a:p>
            <a:pPr marL="0" indent="0" eaLnBrk="1" fontAlgn="auto" hangingPunct="1">
              <a:spcAft>
                <a:spcPts val="0"/>
              </a:spcAft>
              <a:buClr>
                <a:schemeClr val="accent1">
                  <a:lumMod val="75000"/>
                </a:schemeClr>
              </a:buClr>
              <a:buFont typeface="Wingdings" pitchFamily="2" charset="2"/>
              <a:buNone/>
              <a:defRPr/>
            </a:pPr>
            <a:r>
              <a:rPr lang="en-US" sz="2800" b="1" dirty="0" smtClean="0">
                <a:ea typeface="+mn-ea"/>
                <a:cs typeface="Times New Roman" panose="02020603050405020304" pitchFamily="18" charset="0"/>
              </a:rPr>
              <a:t>Extended Constructed Response (ECR) items:</a:t>
            </a:r>
          </a:p>
          <a:p>
            <a:pPr lvl="1" indent="-182880" eaLnBrk="1" fontAlgn="auto" hangingPunct="1">
              <a:buClr>
                <a:schemeClr val="accent1"/>
              </a:buClr>
              <a:buSzPct val="100000"/>
              <a:defRPr/>
            </a:pPr>
            <a:r>
              <a:rPr lang="en-US" sz="2800" dirty="0" smtClean="0">
                <a:ea typeface="+mn-ea"/>
                <a:cs typeface="Times New Roman" panose="02020603050405020304" pitchFamily="18" charset="0"/>
              </a:rPr>
              <a:t>Are solved using multiple steps and often organized and presented to the test-taker in parts (e.g., Part A, Part B).</a:t>
            </a:r>
          </a:p>
          <a:p>
            <a:pPr lvl="1" indent="-182880" eaLnBrk="1" fontAlgn="auto" hangingPunct="1">
              <a:buClr>
                <a:schemeClr val="accent1"/>
              </a:buClr>
              <a:buSzPct val="100000"/>
              <a:defRPr/>
            </a:pPr>
            <a:r>
              <a:rPr lang="en-US" sz="2800" dirty="0" smtClean="0">
                <a:ea typeface="+mn-ea"/>
                <a:cs typeface="Times New Roman" panose="02020603050405020304" pitchFamily="18" charset="0"/>
              </a:rPr>
              <a:t>Are worth four or more points towards the </a:t>
            </a:r>
            <a:r>
              <a:rPr lang="en-US" sz="2800" dirty="0">
                <a:ea typeface="+mn-ea"/>
                <a:cs typeface="Times New Roman" panose="02020603050405020304" pitchFamily="18" charset="0"/>
              </a:rPr>
              <a:t>overall </a:t>
            </a:r>
            <a:r>
              <a:rPr lang="en-US" sz="2800" dirty="0" smtClean="0">
                <a:ea typeface="+mn-ea"/>
                <a:cs typeface="Times New Roman" panose="02020603050405020304" pitchFamily="18" charset="0"/>
              </a:rPr>
              <a:t>score and require </a:t>
            </a:r>
            <a:r>
              <a:rPr lang="en-US" sz="2800" dirty="0">
                <a:ea typeface="+mn-ea"/>
                <a:cs typeface="Times New Roman" panose="02020603050405020304" pitchFamily="18" charset="0"/>
              </a:rPr>
              <a:t>5-10 minutes to </a:t>
            </a:r>
            <a:r>
              <a:rPr lang="en-US" sz="2800" dirty="0" smtClean="0">
                <a:ea typeface="+mn-ea"/>
                <a:cs typeface="Times New Roman" panose="02020603050405020304" pitchFamily="18" charset="0"/>
              </a:rPr>
              <a:t>answer.</a:t>
            </a:r>
            <a:endParaRPr lang="en-US" sz="2800" dirty="0">
              <a:ea typeface="+mn-ea"/>
              <a:cs typeface="Times New Roman" panose="02020603050405020304" pitchFamily="18" charset="0"/>
            </a:endParaRPr>
          </a:p>
          <a:p>
            <a:pPr lvl="1" indent="-182880" eaLnBrk="1" fontAlgn="auto" hangingPunct="1">
              <a:buClr>
                <a:schemeClr val="accent1"/>
              </a:buClr>
              <a:buSzPct val="100000"/>
              <a:defRPr/>
            </a:pPr>
            <a:r>
              <a:rPr lang="en-US" sz="2800" dirty="0" smtClean="0">
                <a:ea typeface="+mn-ea"/>
                <a:cs typeface="Times New Roman" panose="02020603050405020304" pitchFamily="18" charset="0"/>
              </a:rPr>
              <a:t>Require significant human scorer time and effort, typically require exemplars and scoring calibration efforts when  multiple scorers are used.</a:t>
            </a:r>
            <a:r>
              <a:rPr lang="en-US" sz="2800" dirty="0">
                <a:ea typeface="+mn-ea"/>
                <a:cs typeface="Times New Roman" panose="02020603050405020304" pitchFamily="18" charset="0"/>
              </a:rPr>
              <a:t>	</a:t>
            </a:r>
            <a:endParaRPr lang="en-US" sz="2400" i="1" dirty="0" smtClean="0">
              <a:latin typeface="Times New Roman" panose="02020603050405020304" pitchFamily="18" charset="0"/>
              <a:ea typeface="+mn-ea"/>
              <a:cs typeface="Times New Roman" panose="02020603050405020304" pitchFamily="18" charset="0"/>
            </a:endParaRPr>
          </a:p>
          <a:p>
            <a:pPr marL="117475" lvl="1" indent="0" eaLnBrk="1" fontAlgn="auto" hangingPunct="1">
              <a:buClr>
                <a:schemeClr val="accent1"/>
              </a:buClr>
              <a:buSzPct val="100000"/>
              <a:buFont typeface="Wingdings" pitchFamily="2" charset="2"/>
              <a:buNone/>
              <a:defRPr/>
            </a:pPr>
            <a:endParaRPr lang="en-US" sz="2400" i="1" dirty="0" smtClean="0">
              <a:latin typeface="Times New Roman" panose="02020603050405020304" pitchFamily="18" charset="0"/>
              <a:ea typeface="+mn-ea"/>
              <a:cs typeface="Times New Roman" panose="02020603050405020304" pitchFamily="18" charset="0"/>
            </a:endParaRPr>
          </a:p>
        </p:txBody>
      </p:sp>
      <p:sp>
        <p:nvSpPr>
          <p:cNvPr id="7" name="Slide Number Placeholder 3"/>
          <p:cNvSpPr>
            <a:spLocks noGrp="1"/>
          </p:cNvSpPr>
          <p:nvPr>
            <p:ph type="sldNum" sz="quarter" idx="4294967295"/>
          </p:nvPr>
        </p:nvSpPr>
        <p:spPr>
          <a:xfrm>
            <a:off x="8458200" y="6248400"/>
            <a:ext cx="512763" cy="365125"/>
          </a:xfrm>
        </p:spPr>
        <p:txBody>
          <a:bodyPr rtlCol="0"/>
          <a:lstStyle/>
          <a:p>
            <a:pPr fontAlgn="auto">
              <a:spcBef>
                <a:spcPts val="0"/>
              </a:spcBef>
              <a:spcAft>
                <a:spcPts val="0"/>
              </a:spcAft>
              <a:defRPr/>
            </a:pPr>
            <a:r>
              <a:rPr lang="en-US" spc="-70" dirty="0">
                <a:latin typeface="+mn-lt"/>
                <a:ea typeface="+mn-ea"/>
                <a:cs typeface="+mn-cs"/>
              </a:rPr>
              <a:t>54</a:t>
            </a:r>
          </a:p>
        </p:txBody>
      </p:sp>
      <p:sp>
        <p:nvSpPr>
          <p:cNvPr id="9" name="Title 1"/>
          <p:cNvSpPr txBox="1">
            <a:spLocks/>
          </p:cNvSpPr>
          <p:nvPr/>
        </p:nvSpPr>
        <p:spPr>
          <a:xfrm>
            <a:off x="0" y="101600"/>
            <a:ext cx="9144000" cy="1320800"/>
          </a:xfrm>
          <a:prstGeom prst="rect">
            <a:avLst/>
          </a:prstGeom>
        </p:spPr>
        <p:txBody>
          <a:bodyPr anchor="ctr">
            <a:normAutofit fontScale="97500"/>
          </a:bodyPr>
          <a:lstStyle>
            <a:lvl1pPr algn="l" defTabSz="914400" rtl="0" eaLnBrk="1" latinLnBrk="0" hangingPunct="1">
              <a:lnSpc>
                <a:spcPct val="90000"/>
              </a:lnSpc>
              <a:spcBef>
                <a:spcPct val="0"/>
              </a:spcBef>
              <a:buNone/>
              <a:defRPr sz="4200" b="0" kern="1200" cap="all" baseline="0">
                <a:blipFill>
                  <a:blip r:embed="rId3">
                    <a:extLst/>
                  </a:blip>
                  <a:tile tx="6350" ty="-127000" sx="65000" sy="64000" flip="none" algn="tl"/>
                </a:blipFill>
                <a:latin typeface="+mj-lt"/>
                <a:ea typeface="+mj-ea"/>
                <a:cs typeface="+mj-cs"/>
              </a:defRPr>
            </a:lvl1pPr>
          </a:lstStyle>
          <a:p>
            <a:pPr algn="ctr" fontAlgn="auto">
              <a:spcAft>
                <a:spcPts val="0"/>
              </a:spcAft>
              <a:defRPr/>
            </a:pPr>
            <a:r>
              <a:rPr lang="en-US" sz="3600" b="1" dirty="0" smtClean="0">
                <a:solidFill>
                  <a:schemeClr val="tx1"/>
                </a:solidFill>
                <a:latin typeface="+mn-lt"/>
                <a:cs typeface="Times New Roman" panose="02020603050405020304" pitchFamily="18" charset="0"/>
              </a:rPr>
              <a:t>ECR Stand-Alone General Guidelines </a:t>
            </a:r>
            <a:endParaRPr lang="en-US" sz="3600" b="1" dirty="0">
              <a:solidFill>
                <a:schemeClr val="tx1"/>
              </a:solidFill>
              <a:latin typeface="+mn-lt"/>
              <a:cs typeface="Times New Roman" panose="02020603050405020304" pitchFamily="18" charset="0"/>
            </a:endParaRPr>
          </a:p>
        </p:txBody>
      </p:sp>
      <p:sp>
        <p:nvSpPr>
          <p:cNvPr id="64517"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r>
              <a:rPr lang="en-US" altLang="en-US" sz="1000" smtClean="0">
                <a:solidFill>
                  <a:srgbClr val="69240C"/>
                </a:solidFill>
              </a:rPr>
              <a:t>© Pennsylvania Department of Education</a:t>
            </a:r>
          </a:p>
        </p:txBody>
      </p:sp>
    </p:spTree>
    <p:extLst>
      <p:ext uri="{BB962C8B-B14F-4D97-AF65-F5344CB8AC3E}">
        <p14:creationId xmlns:p14="http://schemas.microsoft.com/office/powerpoint/2010/main" val="163670295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7625"/>
            <a:ext cx="9144000" cy="790575"/>
          </a:xfrm>
        </p:spPr>
        <p:txBody>
          <a:bodyPr>
            <a:noAutofit/>
          </a:bodyPr>
          <a:lstStyle/>
          <a:p>
            <a:pPr algn="ctr" eaLnBrk="1" fontAlgn="auto" hangingPunct="1">
              <a:spcAft>
                <a:spcPts val="0"/>
              </a:spcAft>
              <a:defRPr/>
            </a:pPr>
            <a:r>
              <a:rPr lang="en-US" sz="3600" b="1" dirty="0" smtClean="0">
                <a:solidFill>
                  <a:schemeClr val="tx1"/>
                </a:solidFill>
                <a:latin typeface="+mn-lt"/>
                <a:ea typeface="+mj-ea"/>
                <a:cs typeface="Times New Roman" panose="02020603050405020304" pitchFamily="18" charset="0"/>
              </a:rPr>
              <a:t>ECR Stand-Alone Item Example</a:t>
            </a:r>
            <a:endParaRPr lang="en-US" sz="3600" b="1" dirty="0">
              <a:solidFill>
                <a:schemeClr val="tx1"/>
              </a:solidFill>
              <a:latin typeface="+mn-lt"/>
              <a:ea typeface="+mj-ea"/>
              <a:cs typeface="Times New Roman" panose="02020603050405020304" pitchFamily="18" charset="0"/>
            </a:endParaRPr>
          </a:p>
        </p:txBody>
      </p:sp>
      <p:sp>
        <p:nvSpPr>
          <p:cNvPr id="67587" name="Slide Number Placeholder 3"/>
          <p:cNvSpPr>
            <a:spLocks noGrp="1"/>
          </p:cNvSpPr>
          <p:nvPr>
            <p:ph type="sldNum" sz="quarter" idx="4294967295"/>
          </p:nvPr>
        </p:nvSpPr>
        <p:spPr bwMode="auto">
          <a:xfrm>
            <a:off x="8458200" y="6248400"/>
            <a:ext cx="512763"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fld id="{D5F5CC62-2D61-4391-BA7E-EDB4129C9016}" type="slidenum">
              <a:rPr lang="en-US" altLang="en-US" sz="1100" smtClean="0">
                <a:solidFill>
                  <a:srgbClr val="FFFFFF"/>
                </a:solidFill>
              </a:rPr>
              <a:pPr eaLnBrk="1" hangingPunct="1">
                <a:lnSpc>
                  <a:spcPct val="100000"/>
                </a:lnSpc>
                <a:spcBef>
                  <a:spcPct val="0"/>
                </a:spcBef>
                <a:buClrTx/>
                <a:buSzTx/>
                <a:buFontTx/>
                <a:buNone/>
              </a:pPr>
              <a:t>49</a:t>
            </a:fld>
            <a:endParaRPr lang="en-US" altLang="en-US" sz="1100" smtClean="0">
              <a:solidFill>
                <a:srgbClr val="FFFFFF"/>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452681769"/>
              </p:ext>
            </p:extLst>
          </p:nvPr>
        </p:nvGraphicFramePr>
        <p:xfrm>
          <a:off x="685800" y="1065213"/>
          <a:ext cx="8077200" cy="5181600"/>
        </p:xfrm>
        <a:graphic>
          <a:graphicData uri="http://schemas.openxmlformats.org/drawingml/2006/table">
            <a:tbl>
              <a:tblPr/>
              <a:tblGrid>
                <a:gridCol w="8077200"/>
              </a:tblGrid>
              <a:tr h="2609850">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altLang="en-US" sz="16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Study the diagram shown below.</a:t>
                      </a:r>
                      <a:endParaRPr kumimoji="0" lang="en-US" altLang="en-US" sz="1400" b="1" i="0" u="none" strike="noStrike" cap="none" normalizeH="0" baseline="0" dirty="0" smtClean="0">
                        <a:ln>
                          <a:noFill/>
                        </a:ln>
                        <a:solidFill>
                          <a:srgbClr val="FFFFFF"/>
                        </a:solidFill>
                        <a:effectLst/>
                        <a:latin typeface="Calibri" pitchFamily="34"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03250">
                <a:tc>
                  <a:txBody>
                    <a:bodyPr/>
                    <a:lstStyle>
                      <a:lvl1pPr marL="236538" indent="-236538"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236538" marR="0" lvl="0" indent="-236538" algn="l" defTabSz="914400" rtl="0" eaLnBrk="1" fontAlgn="base" latinLnBrk="0" hangingPunct="1">
                        <a:lnSpc>
                          <a:spcPct val="115000"/>
                        </a:lnSpc>
                        <a:spcBef>
                          <a:spcPct val="0"/>
                        </a:spcBef>
                        <a:spcAft>
                          <a:spcPts val="600"/>
                        </a:spcAft>
                        <a:buClrTx/>
                        <a:buSzTx/>
                        <a:buFontTx/>
                        <a:buNone/>
                        <a:tabLst/>
                      </a:pPr>
                      <a:r>
                        <a:rPr kumimoji="0" lang="en-US" altLang="en-US" sz="16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1.  In the diagram, line segments </a:t>
                      </a:r>
                      <a:r>
                        <a:rPr kumimoji="0" lang="en-US" altLang="en-US" sz="1600" b="1" i="1"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JM</a:t>
                      </a:r>
                      <a:r>
                        <a:rPr kumimoji="0" lang="en-US" altLang="en-US" sz="16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and </a:t>
                      </a:r>
                      <a:r>
                        <a:rPr kumimoji="0" lang="en-US" altLang="en-US" sz="1600" b="1" i="1"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JN</a:t>
                      </a:r>
                      <a:r>
                        <a:rPr kumimoji="0" lang="en-US" altLang="en-US" sz="16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are tangent to circle </a:t>
                      </a:r>
                      <a:r>
                        <a:rPr kumimoji="0" lang="en-US" altLang="en-US" sz="1600" b="1" i="1"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X</a:t>
                      </a:r>
                      <a:r>
                        <a:rPr kumimoji="0" lang="en-US" altLang="en-US" sz="16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and circle </a:t>
                      </a:r>
                      <a:r>
                        <a:rPr kumimoji="0" lang="en-US" altLang="en-US" sz="1600" b="1" i="1"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Y</a:t>
                      </a:r>
                      <a:r>
                        <a:rPr kumimoji="0" lang="en-US" altLang="en-US" sz="16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Answer the following questions.  </a:t>
                      </a:r>
                      <a:r>
                        <a:rPr kumimoji="0" lang="en-US" altLang="en-US" sz="1600" b="1" i="0" u="none" strike="noStrike" cap="none" normalizeH="0" baseline="0" dirty="0" smtClean="0">
                          <a:ln>
                            <a:noFill/>
                          </a:ln>
                          <a:solidFill>
                            <a:srgbClr val="FFFF00"/>
                          </a:solidFill>
                          <a:effectLst/>
                          <a:latin typeface="Rockwell" pitchFamily="18" charset="0"/>
                          <a:ea typeface="ＭＳ Ｐゴシック" pitchFamily="34" charset="-128"/>
                          <a:cs typeface="Arial" pitchFamily="34" charset="0"/>
                        </a:rPr>
                        <a:t>Show all work.</a:t>
                      </a:r>
                      <a:endParaRPr kumimoji="0" lang="en-US" altLang="en-US" sz="1400" b="1" i="0" u="none" strike="noStrike" cap="none" normalizeH="0" baseline="0" dirty="0" smtClean="0">
                        <a:ln>
                          <a:noFill/>
                        </a:ln>
                        <a:solidFill>
                          <a:srgbClr val="FFFF00"/>
                        </a:solidFill>
                        <a:effectLst/>
                        <a:latin typeface="Calibri" pitchFamily="34"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1968500">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altLang="en-US" sz="16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1a. What is the length of line segment </a:t>
                      </a:r>
                      <a:r>
                        <a:rPr kumimoji="0" lang="en-US" altLang="en-US" sz="1600" b="1" i="1"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JM</a:t>
                      </a:r>
                      <a:r>
                        <a:rPr kumimoji="0" lang="en-US" altLang="en-US" sz="16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a:t>
                      </a:r>
                      <a:endPar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endParaRPr>
                    </a:p>
                    <a:p>
                      <a:pPr marL="0" marR="0" lvl="0" indent="0" algn="l" defTabSz="914400" rtl="0" eaLnBrk="1" fontAlgn="base" latinLnBrk="0" hangingPunct="1">
                        <a:lnSpc>
                          <a:spcPct val="150000"/>
                        </a:lnSpc>
                        <a:spcBef>
                          <a:spcPct val="0"/>
                        </a:spcBef>
                        <a:spcAft>
                          <a:spcPct val="0"/>
                        </a:spcAft>
                        <a:buClrTx/>
                        <a:buSzTx/>
                        <a:buFontTx/>
                        <a:buNone/>
                        <a:tabLst/>
                      </a:pPr>
                      <a:r>
                        <a:rPr kumimoji="0" lang="en-US" altLang="en-US" sz="16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endParaRPr kumimoji="0" lang="en-US" altLang="en-US" sz="8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endParaRPr>
                    </a:p>
                    <a:p>
                      <a:pPr marL="0" marR="0" lvl="0" indent="0" algn="l" defTabSz="914400" rtl="0" eaLnBrk="1" fontAlgn="base" latinLnBrk="0" hangingPunct="1">
                        <a:lnSpc>
                          <a:spcPct val="150000"/>
                        </a:lnSpc>
                        <a:spcBef>
                          <a:spcPct val="0"/>
                        </a:spcBef>
                        <a:spcAft>
                          <a:spcPct val="0"/>
                        </a:spcAft>
                        <a:buClrTx/>
                        <a:buSzTx/>
                        <a:buFontTx/>
                        <a:buNone/>
                        <a:tabLst/>
                      </a:pPr>
                      <a:r>
                        <a:rPr kumimoji="0" lang="en-US" altLang="en-US" sz="16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1b. What is the chord in the diagram?</a:t>
                      </a:r>
                      <a:endParaRPr kumimoji="0" lang="en-US" altLang="en-US" sz="14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endParaRPr>
                    </a:p>
                    <a:p>
                      <a:pPr marL="0" marR="0" lvl="0" indent="0" algn="l" defTabSz="914400" rtl="0" eaLnBrk="1" fontAlgn="base" latinLnBrk="0" hangingPunct="1">
                        <a:lnSpc>
                          <a:spcPct val="150000"/>
                        </a:lnSpc>
                        <a:spcBef>
                          <a:spcPct val="0"/>
                        </a:spcBef>
                        <a:spcAft>
                          <a:spcPct val="0"/>
                        </a:spcAft>
                        <a:buClrTx/>
                        <a:buSzTx/>
                        <a:buFontTx/>
                        <a:buNone/>
                        <a:tabLst/>
                      </a:pPr>
                      <a:r>
                        <a:rPr kumimoji="0" lang="en-US" altLang="en-US" sz="16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 </a:t>
                      </a:r>
                      <a:endParaRPr kumimoji="0" lang="en-US" altLang="en-US" sz="8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endParaRPr>
                    </a:p>
                    <a:p>
                      <a:pPr marL="0" marR="0" lvl="0" indent="0" algn="l" defTabSz="914400" rtl="0" eaLnBrk="1" fontAlgn="base" latinLnBrk="0" hangingPunct="1">
                        <a:lnSpc>
                          <a:spcPct val="150000"/>
                        </a:lnSpc>
                        <a:spcBef>
                          <a:spcPct val="0"/>
                        </a:spcBef>
                        <a:spcAft>
                          <a:spcPct val="0"/>
                        </a:spcAft>
                        <a:buClrTx/>
                        <a:buSzTx/>
                        <a:buFontTx/>
                        <a:buNone/>
                        <a:tabLst/>
                      </a:pPr>
                      <a:r>
                        <a:rPr kumimoji="0" lang="en-US" altLang="en-US" sz="16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1c. What is the length of line segment </a:t>
                      </a:r>
                      <a:r>
                        <a:rPr kumimoji="0" lang="en-US" altLang="en-US" sz="1600" b="1" i="1"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JN</a:t>
                      </a:r>
                      <a:r>
                        <a:rPr kumimoji="0" lang="en-US" altLang="en-US" sz="16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a:t>
                      </a:r>
                      <a:endParaRPr kumimoji="0" lang="en-US" altLang="en-US" sz="1400" b="1" i="0" u="none" strike="noStrike" cap="none" normalizeH="0" baseline="0" dirty="0" smtClean="0">
                        <a:ln>
                          <a:noFill/>
                        </a:ln>
                        <a:solidFill>
                          <a:srgbClr val="FFFFFF"/>
                        </a:solidFill>
                        <a:effectLst/>
                        <a:latin typeface="Calibri" pitchFamily="34"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bl>
          </a:graphicData>
        </a:graphic>
      </p:graphicFrame>
      <p:pic>
        <p:nvPicPr>
          <p:cNvPr id="67598" name="Picture 37"/>
          <p:cNvPicPr>
            <a:picLocks noChangeAspect="1" noChangeArrowheads="1"/>
          </p:cNvPicPr>
          <p:nvPr/>
        </p:nvPicPr>
        <p:blipFill>
          <a:blip r:embed="rId3">
            <a:extLst>
              <a:ext uri="{28A0092B-C50C-407E-A947-70E740481C1C}">
                <a14:useLocalDpi xmlns:a14="http://schemas.microsoft.com/office/drawing/2010/main" val="0"/>
              </a:ext>
            </a:extLst>
          </a:blip>
          <a:srcRect l="17596" t="7437" b="7359"/>
          <a:stretch>
            <a:fillRect/>
          </a:stretch>
        </p:blipFill>
        <p:spPr bwMode="auto">
          <a:xfrm>
            <a:off x="4724400" y="1371600"/>
            <a:ext cx="3275013" cy="223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599" name="Rectangle 5"/>
          <p:cNvSpPr>
            <a:spLocks noChangeArrowheads="1"/>
          </p:cNvSpPr>
          <p:nvPr/>
        </p:nvSpPr>
        <p:spPr bwMode="auto">
          <a:xfrm>
            <a:off x="3044825" y="609600"/>
            <a:ext cx="28956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15000"/>
              </a:lnSpc>
              <a:spcBef>
                <a:spcPct val="0"/>
              </a:spcBef>
              <a:spcAft>
                <a:spcPts val="1000"/>
              </a:spcAft>
              <a:buClrTx/>
              <a:buSzTx/>
              <a:buFontTx/>
              <a:buNone/>
            </a:pPr>
            <a:r>
              <a:rPr lang="en-US" altLang="en-US" sz="2400" b="1">
                <a:cs typeface="Times New Roman" pitchFamily="18" charset="0"/>
              </a:rPr>
              <a:t> </a:t>
            </a:r>
            <a:r>
              <a:rPr lang="en-US" altLang="en-US" b="1" u="sng">
                <a:cs typeface="Times New Roman" pitchFamily="18" charset="0"/>
              </a:rPr>
              <a:t>Geometry Grade 10</a:t>
            </a:r>
            <a:endParaRPr lang="en-US" altLang="en-US" sz="1800">
              <a:cs typeface="Times New Roman" pitchFamily="18" charset="0"/>
            </a:endParaRPr>
          </a:p>
        </p:txBody>
      </p:sp>
      <p:sp>
        <p:nvSpPr>
          <p:cNvPr id="67600" name="Footer Placeholder 5"/>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r>
              <a:rPr lang="en-US" altLang="en-US" sz="1000" smtClean="0">
                <a:solidFill>
                  <a:srgbClr val="69240C"/>
                </a:solidFill>
              </a:rPr>
              <a:t>© Pennsylvania Department of Education</a:t>
            </a:r>
          </a:p>
        </p:txBody>
      </p:sp>
      <p:sp>
        <p:nvSpPr>
          <p:cNvPr id="8" name="Rectangle 7"/>
          <p:cNvSpPr/>
          <p:nvPr/>
        </p:nvSpPr>
        <p:spPr>
          <a:xfrm>
            <a:off x="152400" y="1127125"/>
            <a:ext cx="325967" cy="518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en-US" dirty="0"/>
              <a:t>Handout 2.1.6</a:t>
            </a:r>
          </a:p>
        </p:txBody>
      </p:sp>
    </p:spTree>
    <p:extLst>
      <p:ext uri="{BB962C8B-B14F-4D97-AF65-F5344CB8AC3E}">
        <p14:creationId xmlns:p14="http://schemas.microsoft.com/office/powerpoint/2010/main" val="172698634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45078"/>
            <a:ext cx="7772400" cy="1649412"/>
          </a:xfrm>
        </p:spPr>
        <p:txBody>
          <a:bodyPr/>
          <a:lstStyle/>
          <a:p>
            <a:pPr algn="ctr" eaLnBrk="1" hangingPunct="1">
              <a:defRPr/>
            </a:pPr>
            <a:r>
              <a:rPr lang="en-US" dirty="0" smtClean="0">
                <a:ea typeface="+mj-ea"/>
                <a:cs typeface="+mj-cs"/>
              </a:rPr>
              <a:t>Module two: tools For Building assessment Items and Tasks</a:t>
            </a:r>
            <a:endParaRPr lang="en-US" dirty="0">
              <a:ea typeface="+mj-ea"/>
              <a:cs typeface="+mj-cs"/>
            </a:endParaRPr>
          </a:p>
        </p:txBody>
      </p:sp>
      <p:sp>
        <p:nvSpPr>
          <p:cNvPr id="12291"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fld id="{E0DD8370-BE48-4914-B880-23F250186D50}" type="slidenum">
              <a:rPr lang="en-US" altLang="en-US" sz="1100" smtClean="0">
                <a:solidFill>
                  <a:srgbClr val="FFFFFF"/>
                </a:solidFill>
              </a:rPr>
              <a:pPr eaLnBrk="1" hangingPunct="1">
                <a:lnSpc>
                  <a:spcPct val="100000"/>
                </a:lnSpc>
                <a:spcBef>
                  <a:spcPct val="0"/>
                </a:spcBef>
                <a:buClrTx/>
                <a:buSzTx/>
                <a:buFontTx/>
                <a:buNone/>
              </a:pPr>
              <a:t>5</a:t>
            </a:fld>
            <a:endParaRPr lang="en-US" altLang="en-US" sz="1100" smtClean="0">
              <a:solidFill>
                <a:srgbClr val="FFFFFF"/>
              </a:solidFill>
            </a:endParaRPr>
          </a:p>
        </p:txBody>
      </p:sp>
      <p:pic>
        <p:nvPicPr>
          <p:cNvPr id="12292" name="Picture 16" descr="C:\Users\David\AppData\Local\Microsoft\Windows\Temporary Internet Files\Content.IE5\UXKGHKRO\3598354421_746fd42153_z[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2133600"/>
            <a:ext cx="2116138" cy="387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3276600" y="2133600"/>
            <a:ext cx="5257800" cy="3886200"/>
          </a:xfrm>
          <a:prstGeom prst="rect">
            <a:avLst/>
          </a:prstGeom>
        </p:spPr>
        <p:style>
          <a:lnRef idx="3">
            <a:schemeClr val="lt1"/>
          </a:lnRef>
          <a:fillRef idx="1">
            <a:schemeClr val="accent4"/>
          </a:fillRef>
          <a:effectRef idx="1">
            <a:schemeClr val="accent4"/>
          </a:effectRef>
          <a:fontRef idx="minor">
            <a:schemeClr val="lt1"/>
          </a:fontRef>
        </p:style>
        <p:txBody>
          <a:bodyPr anchor="ctr"/>
          <a:lstStyle/>
          <a:p>
            <a:pPr marL="455613" lvl="2" indent="-171450">
              <a:buFont typeface="Wingdings" pitchFamily="2" charset="2"/>
              <a:buChar char="§"/>
              <a:defRPr/>
            </a:pPr>
            <a:r>
              <a:rPr lang="en-US" altLang="en-US" sz="2000" b="1" dirty="0"/>
              <a:t>Selected Response (SR)</a:t>
            </a:r>
          </a:p>
          <a:p>
            <a:pPr marL="1543050" lvl="3" indent="-171450">
              <a:buFontTx/>
              <a:buChar char="•"/>
              <a:defRPr/>
            </a:pPr>
            <a:r>
              <a:rPr lang="en-US" altLang="en-US" sz="2000" dirty="0"/>
              <a:t>Stand-Alone</a:t>
            </a:r>
          </a:p>
          <a:p>
            <a:pPr marL="1543050" lvl="3" indent="-171450">
              <a:buFontTx/>
              <a:buChar char="•"/>
              <a:defRPr/>
            </a:pPr>
            <a:r>
              <a:rPr lang="en-US" altLang="en-US" sz="2000" dirty="0"/>
              <a:t>Passage-Based</a:t>
            </a:r>
          </a:p>
          <a:p>
            <a:pPr marL="1543050" lvl="3" indent="-171450">
              <a:buFontTx/>
              <a:buChar char="•"/>
              <a:defRPr/>
            </a:pPr>
            <a:r>
              <a:rPr lang="en-US" altLang="en-US" sz="2000" dirty="0"/>
              <a:t>Evidence-Based</a:t>
            </a:r>
          </a:p>
          <a:p>
            <a:pPr marL="455613" lvl="2" indent="-171450">
              <a:buFont typeface="Wingdings" pitchFamily="2" charset="2"/>
              <a:buChar char="§"/>
              <a:defRPr/>
            </a:pPr>
            <a:r>
              <a:rPr lang="en-US" altLang="en-US" sz="2000" b="1" dirty="0"/>
              <a:t>Short Constructed Response (SCR)</a:t>
            </a:r>
          </a:p>
          <a:p>
            <a:pPr marL="1543050" lvl="3" indent="-171450">
              <a:buFontTx/>
              <a:buChar char="•"/>
              <a:defRPr/>
            </a:pPr>
            <a:r>
              <a:rPr lang="en-US" altLang="en-US" sz="2000" dirty="0"/>
              <a:t>Stand-Alone</a:t>
            </a:r>
          </a:p>
          <a:p>
            <a:pPr marL="1543050" lvl="3" indent="-171450">
              <a:buFontTx/>
              <a:buChar char="•"/>
              <a:defRPr/>
            </a:pPr>
            <a:r>
              <a:rPr lang="en-US" altLang="en-US" sz="2000" dirty="0"/>
              <a:t>Passage-Based</a:t>
            </a:r>
          </a:p>
          <a:p>
            <a:pPr marL="455613" lvl="2" indent="-171450">
              <a:buFont typeface="Wingdings" pitchFamily="2" charset="2"/>
              <a:buChar char="§"/>
              <a:defRPr/>
            </a:pPr>
            <a:r>
              <a:rPr lang="en-US" altLang="en-US" sz="2000" b="1" dirty="0"/>
              <a:t>Extended Constructed Response (ECR)</a:t>
            </a:r>
          </a:p>
          <a:p>
            <a:pPr marL="1543050" lvl="3" indent="-171450">
              <a:buFontTx/>
              <a:buChar char="•"/>
              <a:defRPr/>
            </a:pPr>
            <a:r>
              <a:rPr lang="en-US" altLang="en-US" sz="2000" dirty="0"/>
              <a:t>Stand-Alone</a:t>
            </a:r>
          </a:p>
          <a:p>
            <a:pPr marL="1543050" lvl="3" indent="-171450">
              <a:buFontTx/>
              <a:buChar char="•"/>
              <a:defRPr/>
            </a:pPr>
            <a:r>
              <a:rPr lang="en-US" altLang="en-US" sz="2000" dirty="0"/>
              <a:t>Text-Dependent Analysis </a:t>
            </a:r>
          </a:p>
          <a:p>
            <a:pPr marL="455613" lvl="2" indent="-171450">
              <a:buFont typeface="Wingdings" pitchFamily="2" charset="2"/>
              <a:buChar char="§"/>
              <a:defRPr/>
            </a:pPr>
            <a:r>
              <a:rPr lang="en-US" altLang="en-US" sz="2000" b="1" dirty="0"/>
              <a:t>Performance Task (PT)</a:t>
            </a:r>
          </a:p>
          <a:p>
            <a:pPr marL="1543050" lvl="3" indent="-171450">
              <a:buFontTx/>
              <a:buChar char="•"/>
              <a:defRPr/>
            </a:pPr>
            <a:r>
              <a:rPr lang="en-US" altLang="en-US" sz="2000" dirty="0"/>
              <a:t>Multi-Day Task</a:t>
            </a:r>
          </a:p>
        </p:txBody>
      </p:sp>
      <p:sp>
        <p:nvSpPr>
          <p:cNvPr id="7" name="Rectangle 6"/>
          <p:cNvSpPr/>
          <p:nvPr/>
        </p:nvSpPr>
        <p:spPr>
          <a:xfrm>
            <a:off x="533400" y="2209800"/>
            <a:ext cx="576197" cy="381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en-US" dirty="0"/>
              <a:t>Template 2.1</a:t>
            </a:r>
          </a:p>
        </p:txBody>
      </p:sp>
    </p:spTree>
    <p:extLst>
      <p:ext uri="{BB962C8B-B14F-4D97-AF65-F5344CB8AC3E}">
        <p14:creationId xmlns:p14="http://schemas.microsoft.com/office/powerpoint/2010/main" val="117929810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Number Placeholder 3"/>
          <p:cNvSpPr>
            <a:spLocks noGrp="1"/>
          </p:cNvSpPr>
          <p:nvPr>
            <p:ph type="sldNum" sz="quarter" idx="4294967295"/>
          </p:nvPr>
        </p:nvSpPr>
        <p:spPr bwMode="auto">
          <a:xfrm>
            <a:off x="8458200" y="6248400"/>
            <a:ext cx="512763"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fld id="{DF7C54E3-1DD7-4C30-87A8-2939B9B73D60}" type="slidenum">
              <a:rPr lang="en-US" altLang="en-US" sz="1100" smtClean="0">
                <a:solidFill>
                  <a:srgbClr val="FFFFFF"/>
                </a:solidFill>
              </a:rPr>
              <a:pPr eaLnBrk="1" hangingPunct="1">
                <a:lnSpc>
                  <a:spcPct val="100000"/>
                </a:lnSpc>
                <a:spcBef>
                  <a:spcPct val="0"/>
                </a:spcBef>
                <a:buClrTx/>
                <a:buSzTx/>
                <a:buFontTx/>
                <a:buNone/>
              </a:pPr>
              <a:t>50</a:t>
            </a:fld>
            <a:endParaRPr lang="en-US" altLang="en-US" sz="1100" smtClean="0">
              <a:solidFill>
                <a:srgbClr val="FFFFFF"/>
              </a:solidFill>
            </a:endParaRPr>
          </a:p>
        </p:txBody>
      </p:sp>
      <p:sp>
        <p:nvSpPr>
          <p:cNvPr id="68611" name="Subtitle 2"/>
          <p:cNvSpPr txBox="1">
            <a:spLocks/>
          </p:cNvSpPr>
          <p:nvPr/>
        </p:nvSpPr>
        <p:spPr bwMode="auto">
          <a:xfrm>
            <a:off x="990600" y="304800"/>
            <a:ext cx="7696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algn="ctr" eaLnBrk="1" hangingPunct="1">
              <a:lnSpc>
                <a:spcPct val="100000"/>
              </a:lnSpc>
              <a:spcBef>
                <a:spcPct val="20000"/>
              </a:spcBef>
              <a:buClr>
                <a:schemeClr val="accent1"/>
              </a:buClr>
              <a:buFontTx/>
              <a:buNone/>
            </a:pPr>
            <a:r>
              <a:rPr lang="en-US" altLang="en-US" sz="4400" b="1"/>
              <a:t> </a:t>
            </a:r>
          </a:p>
        </p:txBody>
      </p:sp>
      <p:sp>
        <p:nvSpPr>
          <p:cNvPr id="68612" name="Subtitle 2"/>
          <p:cNvSpPr txBox="1">
            <a:spLocks/>
          </p:cNvSpPr>
          <p:nvPr/>
        </p:nvSpPr>
        <p:spPr bwMode="auto">
          <a:xfrm>
            <a:off x="-23813" y="144463"/>
            <a:ext cx="9144001"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algn="ctr" eaLnBrk="1" hangingPunct="1">
              <a:lnSpc>
                <a:spcPct val="100000"/>
              </a:lnSpc>
              <a:spcBef>
                <a:spcPct val="20000"/>
              </a:spcBef>
              <a:buClr>
                <a:schemeClr val="accent1"/>
              </a:buClr>
              <a:buFontTx/>
              <a:buNone/>
            </a:pPr>
            <a:r>
              <a:rPr lang="en-US" altLang="en-US" sz="3600" b="1">
                <a:cs typeface="Times New Roman" pitchFamily="18" charset="0"/>
              </a:rPr>
              <a:t>ECR STAND-ALONE QC CHECKLIST</a:t>
            </a:r>
          </a:p>
        </p:txBody>
      </p:sp>
      <p:sp>
        <p:nvSpPr>
          <p:cNvPr id="68613"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r>
              <a:rPr lang="en-US" altLang="en-US" sz="1000" smtClean="0">
                <a:solidFill>
                  <a:srgbClr val="69240C"/>
                </a:solidFill>
              </a:rPr>
              <a:t>© Pennsylvania Department of Education</a:t>
            </a:r>
          </a:p>
        </p:txBody>
      </p:sp>
      <p:graphicFrame>
        <p:nvGraphicFramePr>
          <p:cNvPr id="8" name="Table 7"/>
          <p:cNvGraphicFramePr>
            <a:graphicFrameLocks noGrp="1"/>
          </p:cNvGraphicFramePr>
          <p:nvPr/>
        </p:nvGraphicFramePr>
        <p:xfrm>
          <a:off x="990600" y="914400"/>
          <a:ext cx="2201863" cy="5089526"/>
        </p:xfrm>
        <a:graphic>
          <a:graphicData uri="http://schemas.openxmlformats.org/drawingml/2006/table">
            <a:tbl>
              <a:tblPr firstRow="1" firstCol="1" bandRow="1">
                <a:tableStyleId>{5C22544A-7EE6-4342-B048-85BDC9FD1C3A}</a:tableStyleId>
              </a:tblPr>
              <a:tblGrid>
                <a:gridCol w="2201863"/>
              </a:tblGrid>
              <a:tr h="490728">
                <a:tc>
                  <a:txBody>
                    <a:bodyPr/>
                    <a:lstStyle/>
                    <a:p>
                      <a:pPr marL="0" marR="0">
                        <a:lnSpc>
                          <a:spcPct val="115000"/>
                        </a:lnSpc>
                        <a:spcBef>
                          <a:spcPts val="0"/>
                        </a:spcBef>
                        <a:spcAft>
                          <a:spcPts val="0"/>
                        </a:spcAft>
                      </a:pPr>
                      <a:r>
                        <a:rPr lang="en-US" sz="2800" dirty="0">
                          <a:effectLst/>
                        </a:rPr>
                        <a:t>Task</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57" marR="68557" marT="0" marB="0"/>
                </a:tc>
              </a:tr>
              <a:tr h="659651">
                <a:tc>
                  <a:txBody>
                    <a:bodyPr/>
                    <a:lstStyle/>
                    <a:p>
                      <a:pPr marL="0" marR="0">
                        <a:lnSpc>
                          <a:spcPct val="115000"/>
                        </a:lnSpc>
                        <a:spcBef>
                          <a:spcPts val="0"/>
                        </a:spcBef>
                        <a:spcAft>
                          <a:spcPts val="0"/>
                        </a:spcAft>
                      </a:pPr>
                      <a:r>
                        <a:rPr lang="en-US" sz="1800" dirty="0">
                          <a:effectLst/>
                        </a:rPr>
                        <a:t>Targeted Content Standards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57" marR="68557" marT="0" marB="0" anchor="ctr"/>
                </a:tc>
              </a:tr>
              <a:tr h="659651">
                <a:tc>
                  <a:txBody>
                    <a:bodyPr/>
                    <a:lstStyle/>
                    <a:p>
                      <a:pPr marL="0" marR="0">
                        <a:lnSpc>
                          <a:spcPct val="115000"/>
                        </a:lnSpc>
                        <a:spcBef>
                          <a:spcPts val="0"/>
                        </a:spcBef>
                        <a:spcAft>
                          <a:spcPts val="0"/>
                        </a:spcAft>
                      </a:pPr>
                      <a:r>
                        <a:rPr lang="en-US" sz="1800" dirty="0">
                          <a:effectLst/>
                        </a:rPr>
                        <a:t>Cognitive Level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57" marR="68557" marT="0" marB="0" anchor="ctr"/>
                </a:tc>
              </a:tr>
              <a:tr h="659651">
                <a:tc>
                  <a:txBody>
                    <a:bodyPr/>
                    <a:lstStyle/>
                    <a:p>
                      <a:pPr marL="0" marR="0">
                        <a:lnSpc>
                          <a:spcPct val="115000"/>
                        </a:lnSpc>
                        <a:spcBef>
                          <a:spcPts val="0"/>
                        </a:spcBef>
                        <a:spcAft>
                          <a:spcPts val="0"/>
                        </a:spcAft>
                      </a:pPr>
                      <a:r>
                        <a:rPr lang="en-US" sz="1800">
                          <a:effectLst/>
                        </a:rPr>
                        <a:t>Developmentally Appropriate</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57" marR="68557" marT="0" marB="0" anchor="ctr"/>
                </a:tc>
              </a:tr>
              <a:tr h="659651">
                <a:tc>
                  <a:txBody>
                    <a:bodyPr/>
                    <a:lstStyle/>
                    <a:p>
                      <a:pPr marL="0" marR="0">
                        <a:lnSpc>
                          <a:spcPct val="115000"/>
                        </a:lnSpc>
                        <a:spcBef>
                          <a:spcPts val="0"/>
                        </a:spcBef>
                        <a:spcAft>
                          <a:spcPts val="0"/>
                        </a:spcAft>
                      </a:pPr>
                      <a:r>
                        <a:rPr lang="en-US" sz="1800" dirty="0">
                          <a:effectLst/>
                        </a:rPr>
                        <a:t>Sensitive Material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57" marR="68557" marT="0" marB="0" anchor="ctr"/>
                </a:tc>
              </a:tr>
              <a:tr h="640892">
                <a:tc>
                  <a:txBody>
                    <a:bodyPr/>
                    <a:lstStyle/>
                    <a:p>
                      <a:pPr marL="0" marR="0">
                        <a:lnSpc>
                          <a:spcPct val="115000"/>
                        </a:lnSpc>
                        <a:spcBef>
                          <a:spcPts val="0"/>
                        </a:spcBef>
                        <a:spcAft>
                          <a:spcPts val="0"/>
                        </a:spcAft>
                      </a:pPr>
                      <a:r>
                        <a:rPr lang="en-US" sz="1800" dirty="0">
                          <a:effectLst/>
                        </a:rPr>
                        <a:t>Potential Bias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57" marR="68557" marT="0" marB="0" anchor="ctr"/>
                </a:tc>
              </a:tr>
              <a:tr h="659651">
                <a:tc>
                  <a:txBody>
                    <a:bodyPr/>
                    <a:lstStyle/>
                    <a:p>
                      <a:pPr marL="0" marR="0">
                        <a:lnSpc>
                          <a:spcPct val="115000"/>
                        </a:lnSpc>
                        <a:spcBef>
                          <a:spcPts val="0"/>
                        </a:spcBef>
                        <a:spcAft>
                          <a:spcPts val="0"/>
                        </a:spcAft>
                      </a:pPr>
                      <a:r>
                        <a:rPr lang="en-US" sz="1800" dirty="0">
                          <a:effectLst/>
                        </a:rPr>
                        <a:t>Fairness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57" marR="68557" marT="0" marB="0" anchor="ctr"/>
                </a:tc>
              </a:tr>
              <a:tr h="659651">
                <a:tc>
                  <a:txBody>
                    <a:bodyPr/>
                    <a:lstStyle/>
                    <a:p>
                      <a:pPr marL="0" marR="0">
                        <a:lnSpc>
                          <a:spcPct val="115000"/>
                        </a:lnSpc>
                        <a:spcBef>
                          <a:spcPts val="0"/>
                        </a:spcBef>
                        <a:spcAft>
                          <a:spcPts val="0"/>
                        </a:spcAft>
                      </a:pPr>
                      <a:r>
                        <a:rPr lang="en-US" sz="1800" dirty="0">
                          <a:effectLst/>
                        </a:rPr>
                        <a:t>Editing</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57" marR="68557" marT="0" marB="0" anchor="ctr"/>
                </a:tc>
              </a:tr>
            </a:tbl>
          </a:graphicData>
        </a:graphic>
      </p:graphicFrame>
      <p:graphicFrame>
        <p:nvGraphicFramePr>
          <p:cNvPr id="9" name="Table 8"/>
          <p:cNvGraphicFramePr>
            <a:graphicFrameLocks noGrp="1"/>
          </p:cNvGraphicFramePr>
          <p:nvPr/>
        </p:nvGraphicFramePr>
        <p:xfrm>
          <a:off x="3382963" y="814388"/>
          <a:ext cx="5268912" cy="5235575"/>
        </p:xfrm>
        <a:graphic>
          <a:graphicData uri="http://schemas.openxmlformats.org/drawingml/2006/table">
            <a:tbl>
              <a:tblPr firstRow="1" bandRow="1">
                <a:tableStyleId>{5C22544A-7EE6-4342-B048-85BDC9FD1C3A}</a:tableStyleId>
              </a:tblPr>
              <a:tblGrid>
                <a:gridCol w="5268912"/>
              </a:tblGrid>
              <a:tr h="561421">
                <a:tc>
                  <a:txBody>
                    <a:bodyPr/>
                    <a:lstStyle/>
                    <a:p>
                      <a:pPr marL="0" marR="0">
                        <a:lnSpc>
                          <a:spcPct val="115000"/>
                        </a:lnSpc>
                        <a:spcBef>
                          <a:spcPts val="0"/>
                        </a:spcBef>
                        <a:spcAft>
                          <a:spcPts val="0"/>
                        </a:spcAft>
                      </a:pPr>
                      <a:r>
                        <a:rPr lang="en-US" sz="2800" dirty="0">
                          <a:effectLst/>
                        </a:rPr>
                        <a:t>Task </a:t>
                      </a:r>
                      <a:r>
                        <a:rPr lang="en-US" sz="2800" dirty="0" smtClean="0">
                          <a:effectLst/>
                        </a:rPr>
                        <a:t>Question (Detail)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674154">
                <a:tc>
                  <a:txBody>
                    <a:bodyPr/>
                    <a:lstStyle/>
                    <a:p>
                      <a:pPr marL="0" indent="0" eaLnBrk="1" fontAlgn="auto" hangingPunct="1">
                        <a:spcBef>
                          <a:spcPts val="0"/>
                        </a:spcBef>
                        <a:spcAft>
                          <a:spcPts val="600"/>
                        </a:spcAft>
                        <a:buFont typeface="Wingdings" pitchFamily="2" charset="2"/>
                        <a:buNone/>
                        <a:defRPr/>
                      </a:pPr>
                      <a:endParaRPr lang="en-US" sz="1800" baseline="0" dirty="0" smtClean="0">
                        <a:solidFill>
                          <a:srgbClr val="C00000"/>
                        </a:solidFill>
                      </a:endParaRPr>
                    </a:p>
                    <a:p>
                      <a:pPr marL="457200" indent="-457200" eaLnBrk="1" fontAlgn="auto" hangingPunct="1">
                        <a:spcBef>
                          <a:spcPts val="0"/>
                        </a:spcBef>
                        <a:spcAft>
                          <a:spcPts val="600"/>
                        </a:spcAft>
                        <a:buFont typeface="Wingdings" pitchFamily="2" charset="2"/>
                        <a:buChar char="q"/>
                        <a:defRPr/>
                      </a:pPr>
                      <a:r>
                        <a:rPr lang="en-US" sz="1800" baseline="0" dirty="0" smtClean="0">
                          <a:solidFill>
                            <a:srgbClr val="C00000"/>
                          </a:solidFill>
                        </a:rPr>
                        <a:t> </a:t>
                      </a:r>
                      <a:endParaRPr lang="en-US" sz="1800" dirty="0" smtClean="0">
                        <a:solidFill>
                          <a:srgbClr val="C00000"/>
                        </a:solidFill>
                      </a:endParaRPr>
                    </a:p>
                    <a:p>
                      <a:pPr marL="457200" indent="-457200" eaLnBrk="1" fontAlgn="auto" hangingPunct="1">
                        <a:spcBef>
                          <a:spcPts val="0"/>
                        </a:spcBef>
                        <a:spcAft>
                          <a:spcPts val="600"/>
                        </a:spcAft>
                        <a:buFont typeface="Wingdings" pitchFamily="2" charset="2"/>
                        <a:buChar char="q"/>
                        <a:defRPr/>
                      </a:pPr>
                      <a:endParaRPr lang="en-US" sz="1800" dirty="0" smtClean="0">
                        <a:solidFill>
                          <a:srgbClr val="C00000"/>
                        </a:solidFill>
                      </a:endParaRPr>
                    </a:p>
                    <a:p>
                      <a:pPr marL="457200" indent="-457200" eaLnBrk="1" fontAlgn="auto" hangingPunct="1">
                        <a:spcBef>
                          <a:spcPts val="0"/>
                        </a:spcBef>
                        <a:spcAft>
                          <a:spcPts val="600"/>
                        </a:spcAft>
                        <a:buFont typeface="Wingdings" pitchFamily="2" charset="2"/>
                        <a:buChar char="q"/>
                        <a:defRPr/>
                      </a:pPr>
                      <a:r>
                        <a:rPr lang="en-US" sz="1800" baseline="0" dirty="0" smtClean="0">
                          <a:solidFill>
                            <a:srgbClr val="C00000"/>
                          </a:solidFill>
                        </a:rPr>
                        <a:t> </a:t>
                      </a:r>
                    </a:p>
                    <a:p>
                      <a:pPr marL="457200" indent="-457200" eaLnBrk="1" fontAlgn="auto" hangingPunct="1">
                        <a:spcBef>
                          <a:spcPts val="0"/>
                        </a:spcBef>
                        <a:spcAft>
                          <a:spcPts val="600"/>
                        </a:spcAft>
                        <a:buFont typeface="Wingdings" pitchFamily="2" charset="2"/>
                        <a:buChar char="q"/>
                        <a:defRPr/>
                      </a:pPr>
                      <a:endParaRPr lang="en-US" sz="1800" dirty="0" smtClean="0">
                        <a:solidFill>
                          <a:srgbClr val="C00000"/>
                        </a:solidFill>
                      </a:endParaRPr>
                    </a:p>
                    <a:p>
                      <a:pPr marL="457200" indent="-457200" eaLnBrk="1" fontAlgn="auto" hangingPunct="1">
                        <a:spcBef>
                          <a:spcPts val="0"/>
                        </a:spcBef>
                        <a:spcAft>
                          <a:spcPts val="600"/>
                        </a:spcAft>
                        <a:buFont typeface="Wingdings" pitchFamily="2" charset="2"/>
                        <a:buChar char="q"/>
                        <a:defRPr/>
                      </a:pPr>
                      <a:endParaRPr lang="en-US" sz="1800" dirty="0" smtClean="0">
                        <a:solidFill>
                          <a:srgbClr val="C00000"/>
                        </a:solidFill>
                      </a:endParaRPr>
                    </a:p>
                    <a:p>
                      <a:pPr marL="457200" indent="-457200" eaLnBrk="1" fontAlgn="auto" hangingPunct="1">
                        <a:spcBef>
                          <a:spcPts val="0"/>
                        </a:spcBef>
                        <a:spcAft>
                          <a:spcPts val="600"/>
                        </a:spcAft>
                        <a:buFont typeface="Wingdings" pitchFamily="2" charset="2"/>
                        <a:buChar char="q"/>
                        <a:defRPr/>
                      </a:pPr>
                      <a:r>
                        <a:rPr lang="en-US" sz="1800" dirty="0" smtClean="0"/>
                        <a:t>Uses appropriate verbs to communicate expectation.</a:t>
                      </a:r>
                    </a:p>
                    <a:p>
                      <a:pPr marL="457200" indent="-457200" eaLnBrk="1" fontAlgn="auto" hangingPunct="1">
                        <a:spcBef>
                          <a:spcPts val="0"/>
                        </a:spcBef>
                        <a:spcAft>
                          <a:spcPts val="600"/>
                        </a:spcAft>
                        <a:buFont typeface="Wingdings" pitchFamily="2" charset="2"/>
                        <a:buChar char="q"/>
                        <a:defRPr/>
                      </a:pPr>
                      <a:r>
                        <a:rPr lang="en-US" sz="1800" dirty="0" smtClean="0"/>
                        <a:t>Communicates in clear, unambiguous terms the extent of the expected response. </a:t>
                      </a:r>
                    </a:p>
                    <a:p>
                      <a:pPr marL="457200" indent="-457200" eaLnBrk="1" fontAlgn="auto" hangingPunct="1">
                        <a:spcBef>
                          <a:spcPts val="0"/>
                        </a:spcBef>
                        <a:spcAft>
                          <a:spcPts val="600"/>
                        </a:spcAft>
                        <a:buFont typeface="Wingdings" pitchFamily="2" charset="2"/>
                        <a:buChar char="q"/>
                        <a:defRPr/>
                      </a:pPr>
                      <a:r>
                        <a:rPr lang="en-US" sz="1800" baseline="0" dirty="0" smtClean="0">
                          <a:solidFill>
                            <a:srgbClr val="C00000"/>
                          </a:solidFill>
                        </a:rPr>
                        <a:t> </a:t>
                      </a:r>
                      <a:endParaRPr lang="en-US" sz="1800" dirty="0" smtClean="0">
                        <a:solidFill>
                          <a:srgbClr val="C00000"/>
                        </a:solidFill>
                      </a:endParaRPr>
                    </a:p>
                  </a:txBody>
                  <a:tcPr marL="68580" marR="68580" marT="0" marB="0"/>
                </a:tc>
              </a:tr>
            </a:tbl>
          </a:graphicData>
        </a:graphic>
      </p:graphicFrame>
      <p:sp>
        <p:nvSpPr>
          <p:cNvPr id="5" name="TextBox 4"/>
          <p:cNvSpPr txBox="1"/>
          <p:nvPr/>
        </p:nvSpPr>
        <p:spPr>
          <a:xfrm>
            <a:off x="3868738" y="1439863"/>
            <a:ext cx="5029200" cy="923925"/>
          </a:xfrm>
          <a:prstGeom prst="rect">
            <a:avLst/>
          </a:prstGeom>
          <a:noFill/>
        </p:spPr>
        <p:txBody>
          <a:bodyPr>
            <a:spAutoFit/>
          </a:bodyPr>
          <a:lstStyle/>
          <a:p>
            <a:pPr>
              <a:defRPr/>
            </a:pPr>
            <a:r>
              <a:rPr lang="en-US" dirty="0">
                <a:solidFill>
                  <a:srgbClr val="C00000"/>
                </a:solidFill>
                <a:latin typeface="+mn-lt"/>
                <a:ea typeface="+mn-ea"/>
                <a:cs typeface="Arial" charset="0"/>
              </a:rPr>
              <a:t>Presents a prompt or scenario using content-specific terminology, along with developmentally appropriate references.</a:t>
            </a:r>
            <a:endParaRPr lang="en-US" dirty="0">
              <a:latin typeface="+mn-lt"/>
              <a:ea typeface="+mn-ea"/>
              <a:cs typeface="Arial" charset="0"/>
            </a:endParaRPr>
          </a:p>
        </p:txBody>
      </p:sp>
      <p:sp>
        <p:nvSpPr>
          <p:cNvPr id="6" name="TextBox 5"/>
          <p:cNvSpPr txBox="1"/>
          <p:nvPr/>
        </p:nvSpPr>
        <p:spPr>
          <a:xfrm>
            <a:off x="3868738" y="2363788"/>
            <a:ext cx="4589462" cy="1200150"/>
          </a:xfrm>
          <a:prstGeom prst="rect">
            <a:avLst/>
          </a:prstGeom>
          <a:noFill/>
        </p:spPr>
        <p:txBody>
          <a:bodyPr>
            <a:spAutoFit/>
          </a:bodyPr>
          <a:lstStyle/>
          <a:p>
            <a:pPr>
              <a:defRPr/>
            </a:pPr>
            <a:r>
              <a:rPr lang="en-US" dirty="0">
                <a:solidFill>
                  <a:srgbClr val="C00000"/>
                </a:solidFill>
                <a:latin typeface="+mn-lt"/>
                <a:ea typeface="+mn-ea"/>
                <a:cs typeface="Arial" charset="0"/>
              </a:rPr>
              <a:t>Aligns the prompt or scenario and test-taker response requirements with the targeted content standard(s) identified in the test specification.</a:t>
            </a:r>
            <a:endParaRPr lang="en-US" dirty="0">
              <a:latin typeface="+mn-lt"/>
              <a:ea typeface="+mn-ea"/>
              <a:cs typeface="Arial" charset="0"/>
            </a:endParaRPr>
          </a:p>
        </p:txBody>
      </p:sp>
      <p:sp>
        <p:nvSpPr>
          <p:cNvPr id="10" name="TextBox 9"/>
          <p:cNvSpPr txBox="1"/>
          <p:nvPr/>
        </p:nvSpPr>
        <p:spPr>
          <a:xfrm>
            <a:off x="3868738" y="4572000"/>
            <a:ext cx="4818062" cy="1477963"/>
          </a:xfrm>
          <a:prstGeom prst="rect">
            <a:avLst/>
          </a:prstGeom>
          <a:noFill/>
        </p:spPr>
        <p:txBody>
          <a:bodyPr>
            <a:spAutoFit/>
          </a:bodyPr>
          <a:lstStyle/>
          <a:p>
            <a:pPr>
              <a:defRPr/>
            </a:pPr>
            <a:r>
              <a:rPr lang="en-US" dirty="0">
                <a:solidFill>
                  <a:srgbClr val="C00000"/>
                </a:solidFill>
                <a:latin typeface="+mn-lt"/>
                <a:ea typeface="+mn-ea"/>
                <a:cs typeface="Arial" charset="0"/>
              </a:rPr>
              <a:t>Ensures non-content specific behaviors (e.g., attitude, motivational levels, engagement, attendance, etc.) are not articulated in either the response criteria or scoring rubric</a:t>
            </a:r>
            <a:endParaRPr lang="en-US" dirty="0">
              <a:latin typeface="+mn-lt"/>
              <a:ea typeface="+mn-ea"/>
              <a:cs typeface="Arial" charset="0"/>
            </a:endParaRPr>
          </a:p>
        </p:txBody>
      </p:sp>
      <p:sp>
        <p:nvSpPr>
          <p:cNvPr id="11" name="Rectangle 10"/>
          <p:cNvSpPr/>
          <p:nvPr/>
        </p:nvSpPr>
        <p:spPr>
          <a:xfrm>
            <a:off x="315383" y="868363"/>
            <a:ext cx="325967" cy="518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en-US" dirty="0"/>
              <a:t>Handout 2.1.6</a:t>
            </a:r>
          </a:p>
        </p:txBody>
      </p:sp>
    </p:spTree>
    <p:extLst>
      <p:ext uri="{BB962C8B-B14F-4D97-AF65-F5344CB8AC3E}">
        <p14:creationId xmlns:p14="http://schemas.microsoft.com/office/powerpoint/2010/main" val="1012095687"/>
      </p:ext>
    </p:extLst>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Work </a:t>
            </a:r>
            <a:endParaRPr lang="en-US" dirty="0"/>
          </a:p>
        </p:txBody>
      </p:sp>
      <p:sp>
        <p:nvSpPr>
          <p:cNvPr id="3" name="Content Placeholder 2"/>
          <p:cNvSpPr>
            <a:spLocks noGrp="1"/>
          </p:cNvSpPr>
          <p:nvPr>
            <p:ph idx="1"/>
          </p:nvPr>
        </p:nvSpPr>
        <p:spPr>
          <a:xfrm>
            <a:off x="3276600" y="1447800"/>
            <a:ext cx="5181600" cy="3139281"/>
          </a:xfrm>
        </p:spPr>
        <p:txBody>
          <a:bodyPr>
            <a:normAutofit lnSpcReduction="10000"/>
          </a:bodyPr>
          <a:lstStyle/>
          <a:p>
            <a:pPr marL="0" indent="0">
              <a:buNone/>
            </a:pPr>
            <a:r>
              <a:rPr lang="en-US" sz="2400" dirty="0"/>
              <a:t>U</a:t>
            </a:r>
            <a:r>
              <a:rPr lang="en-US" sz="2400" dirty="0" smtClean="0"/>
              <a:t>sing </a:t>
            </a:r>
            <a:r>
              <a:rPr lang="en-US" sz="2400" dirty="0"/>
              <a:t>the Quality Assurance Checklist found </a:t>
            </a:r>
            <a:r>
              <a:rPr lang="en-US" sz="2400" dirty="0" smtClean="0"/>
              <a:t>on slide 50 and </a:t>
            </a:r>
            <a:r>
              <a:rPr lang="en-US" sz="2400" dirty="0"/>
              <a:t>the “Guidelines” provided in the training to this </a:t>
            </a:r>
            <a:r>
              <a:rPr lang="en-US" sz="2400" dirty="0" smtClean="0"/>
              <a:t>point, review </a:t>
            </a:r>
            <a:r>
              <a:rPr lang="en-US" b="1" dirty="0" smtClean="0"/>
              <a:t>sample #</a:t>
            </a:r>
            <a:r>
              <a:rPr lang="en-US" b="1" dirty="0" smtClean="0"/>
              <a:t>8 </a:t>
            </a:r>
            <a:r>
              <a:rPr lang="en-US" dirty="0" smtClean="0"/>
              <a:t>(geography)</a:t>
            </a:r>
            <a:endParaRPr lang="en-US" dirty="0" smtClean="0"/>
          </a:p>
          <a:p>
            <a:pPr marL="0" indent="0">
              <a:buNone/>
            </a:pPr>
            <a:endParaRPr lang="en-US" sz="2400" dirty="0"/>
          </a:p>
          <a:p>
            <a:pPr marL="0" indent="0">
              <a:buNone/>
            </a:pPr>
            <a:r>
              <a:rPr lang="en-US" sz="2400" dirty="0" smtClean="0"/>
              <a:t>The objective is to generate discussion on the questions and application of new information. </a:t>
            </a:r>
            <a:endParaRPr lang="en-US" sz="2400" dirty="0"/>
          </a:p>
        </p:txBody>
      </p:sp>
      <p:sp>
        <p:nvSpPr>
          <p:cNvPr id="4" name="Footer Placeholder 3"/>
          <p:cNvSpPr>
            <a:spLocks noGrp="1"/>
          </p:cNvSpPr>
          <p:nvPr>
            <p:ph type="ftr" sz="quarter" idx="11"/>
          </p:nvPr>
        </p:nvSpPr>
        <p:spPr/>
        <p:txBody>
          <a:bodyPr/>
          <a:lstStyle/>
          <a:p>
            <a:r>
              <a:rPr lang="en-US" smtClean="0"/>
              <a:t>© Pennsylvania Department of Education</a:t>
            </a:r>
            <a:endParaRPr lang="en-US"/>
          </a:p>
        </p:txBody>
      </p:sp>
      <p:sp>
        <p:nvSpPr>
          <p:cNvPr id="5" name="Slide Number Placeholder 4"/>
          <p:cNvSpPr>
            <a:spLocks noGrp="1"/>
          </p:cNvSpPr>
          <p:nvPr>
            <p:ph type="sldNum" sz="quarter" idx="12"/>
          </p:nvPr>
        </p:nvSpPr>
        <p:spPr/>
        <p:txBody>
          <a:bodyPr/>
          <a:lstStyle/>
          <a:p>
            <a:fld id="{211A9B87-AC98-4E8D-ACB1-594A0D49EE91}" type="slidenum">
              <a:rPr lang="en-US" smtClean="0"/>
              <a:t>51</a:t>
            </a:fld>
            <a:endParaRPr lang="en-US"/>
          </a:p>
        </p:txBody>
      </p:sp>
      <p:pic>
        <p:nvPicPr>
          <p:cNvPr id="6" name="Picture 5" descr="Image result for people icon"/>
          <p:cNvPicPr/>
          <p:nvPr/>
        </p:nvPicPr>
        <p:blipFill>
          <a:blip r:embed="rId3">
            <a:extLst>
              <a:ext uri="{28A0092B-C50C-407E-A947-70E740481C1C}">
                <a14:useLocalDpi xmlns:a14="http://schemas.microsoft.com/office/drawing/2010/main" val="0"/>
              </a:ext>
            </a:extLst>
          </a:blip>
          <a:srcRect/>
          <a:stretch>
            <a:fillRect/>
          </a:stretch>
        </p:blipFill>
        <p:spPr bwMode="auto">
          <a:xfrm>
            <a:off x="533400" y="1600200"/>
            <a:ext cx="2362200" cy="2438400"/>
          </a:xfrm>
          <a:prstGeom prst="rect">
            <a:avLst/>
          </a:prstGeom>
          <a:noFill/>
          <a:ln>
            <a:noFill/>
          </a:ln>
        </p:spPr>
      </p:pic>
    </p:spTree>
    <p:extLst>
      <p:ext uri="{BB962C8B-B14F-4D97-AF65-F5344CB8AC3E}">
        <p14:creationId xmlns:p14="http://schemas.microsoft.com/office/powerpoint/2010/main" val="340712764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Number Placeholder 3"/>
          <p:cNvSpPr>
            <a:spLocks noGrp="1"/>
          </p:cNvSpPr>
          <p:nvPr>
            <p:ph type="sldNum" sz="quarter" idx="4294967295"/>
          </p:nvPr>
        </p:nvSpPr>
        <p:spPr bwMode="auto">
          <a:xfrm>
            <a:off x="8458200" y="6264275"/>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fld id="{4ED16AA8-FBDB-4523-9C14-1B46DAC2DF30}" type="slidenum">
              <a:rPr lang="en-US" altLang="en-US" sz="1100" smtClean="0">
                <a:solidFill>
                  <a:srgbClr val="FFFFFF"/>
                </a:solidFill>
              </a:rPr>
              <a:pPr eaLnBrk="1" hangingPunct="1">
                <a:lnSpc>
                  <a:spcPct val="100000"/>
                </a:lnSpc>
                <a:spcBef>
                  <a:spcPct val="0"/>
                </a:spcBef>
                <a:buClrTx/>
                <a:buSzTx/>
                <a:buFontTx/>
                <a:buNone/>
              </a:pPr>
              <a:t>52</a:t>
            </a:fld>
            <a:endParaRPr lang="en-US" altLang="en-US" sz="1100" smtClean="0">
              <a:solidFill>
                <a:srgbClr val="FFFFFF"/>
              </a:solidFill>
            </a:endParaRPr>
          </a:p>
        </p:txBody>
      </p:sp>
      <p:sp>
        <p:nvSpPr>
          <p:cNvPr id="76803" name="Subtitle 2"/>
          <p:cNvSpPr txBox="1">
            <a:spLocks/>
          </p:cNvSpPr>
          <p:nvPr/>
        </p:nvSpPr>
        <p:spPr bwMode="auto">
          <a:xfrm>
            <a:off x="914400" y="1219200"/>
            <a:ext cx="7543800" cy="5024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algn="ctr" eaLnBrk="1" hangingPunct="1">
              <a:lnSpc>
                <a:spcPct val="100000"/>
              </a:lnSpc>
              <a:spcBef>
                <a:spcPct val="20000"/>
              </a:spcBef>
              <a:buClr>
                <a:schemeClr val="accent1"/>
              </a:buClr>
              <a:buFontTx/>
              <a:buNone/>
            </a:pPr>
            <a:r>
              <a:rPr lang="en-US" altLang="en-US" sz="5400" b="1">
                <a:cs typeface="Times New Roman" pitchFamily="18" charset="0"/>
              </a:rPr>
              <a:t>MODULE 2.1.8</a:t>
            </a:r>
          </a:p>
          <a:p>
            <a:pPr algn="ctr" eaLnBrk="1" hangingPunct="1">
              <a:lnSpc>
                <a:spcPct val="100000"/>
              </a:lnSpc>
              <a:spcBef>
                <a:spcPct val="20000"/>
              </a:spcBef>
              <a:buClr>
                <a:schemeClr val="accent1"/>
              </a:buClr>
              <a:buFontTx/>
              <a:buNone/>
            </a:pPr>
            <a:r>
              <a:rPr lang="en-US" altLang="en-US" sz="5400" b="1">
                <a:cs typeface="Times New Roman" pitchFamily="18" charset="0"/>
              </a:rPr>
              <a:t>Performance Tasks (PT)</a:t>
            </a:r>
          </a:p>
          <a:p>
            <a:pPr algn="ctr" eaLnBrk="1" hangingPunct="1">
              <a:lnSpc>
                <a:spcPct val="100000"/>
              </a:lnSpc>
              <a:spcBef>
                <a:spcPct val="20000"/>
              </a:spcBef>
              <a:buClr>
                <a:schemeClr val="accent1"/>
              </a:buClr>
              <a:buFontTx/>
              <a:buNone/>
            </a:pPr>
            <a:r>
              <a:rPr lang="en-US" altLang="en-US" sz="5400" b="1">
                <a:cs typeface="Times New Roman" pitchFamily="18" charset="0"/>
              </a:rPr>
              <a:t>Multi-Day Task</a:t>
            </a:r>
          </a:p>
        </p:txBody>
      </p:sp>
      <p:sp>
        <p:nvSpPr>
          <p:cNvPr id="76804"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r>
              <a:rPr lang="en-US" altLang="en-US" sz="1000" smtClean="0">
                <a:solidFill>
                  <a:srgbClr val="69240C"/>
                </a:solidFill>
              </a:rPr>
              <a:t>© Pennsylvania Department of Education</a:t>
            </a:r>
          </a:p>
        </p:txBody>
      </p:sp>
      <p:sp>
        <p:nvSpPr>
          <p:cNvPr id="6" name="Rectangle 5"/>
          <p:cNvSpPr/>
          <p:nvPr/>
        </p:nvSpPr>
        <p:spPr>
          <a:xfrm>
            <a:off x="137581" y="931333"/>
            <a:ext cx="599017" cy="57107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en-US" dirty="0"/>
              <a:t>Handout 2.1.8</a:t>
            </a:r>
          </a:p>
          <a:p>
            <a:pPr algn="ctr">
              <a:defRPr/>
            </a:pPr>
            <a:r>
              <a:rPr lang="en-US" dirty="0"/>
              <a:t>Template 2.1 Extended Performance Task Framework</a:t>
            </a:r>
          </a:p>
        </p:txBody>
      </p:sp>
    </p:spTree>
    <p:extLst>
      <p:ext uri="{BB962C8B-B14F-4D97-AF65-F5344CB8AC3E}">
        <p14:creationId xmlns:p14="http://schemas.microsoft.com/office/powerpoint/2010/main" val="2620133458"/>
      </p:ext>
    </p:extLst>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Content Placeholder 2"/>
          <p:cNvSpPr>
            <a:spLocks noGrp="1"/>
          </p:cNvSpPr>
          <p:nvPr>
            <p:ph idx="1"/>
          </p:nvPr>
        </p:nvSpPr>
        <p:spPr>
          <a:xfrm>
            <a:off x="762000" y="1339850"/>
            <a:ext cx="8148638" cy="4838700"/>
          </a:xfrm>
        </p:spPr>
        <p:txBody>
          <a:bodyPr/>
          <a:lstStyle/>
          <a:p>
            <a:pPr marL="0" indent="0" eaLnBrk="1" hangingPunct="1">
              <a:buNone/>
            </a:pPr>
            <a:r>
              <a:rPr lang="en-US" altLang="en-US" sz="2800" b="1" dirty="0" smtClean="0">
                <a:ea typeface="ＭＳ Ｐゴシック" pitchFamily="34" charset="-128"/>
                <a:cs typeface="Times New Roman" pitchFamily="18" charset="0"/>
              </a:rPr>
              <a:t>Performance Tasks (PT) are:</a:t>
            </a:r>
          </a:p>
          <a:p>
            <a:pPr lvl="1" eaLnBrk="1" hangingPunct="1">
              <a:buClr>
                <a:schemeClr val="accent1"/>
              </a:buClr>
              <a:buSzPct val="100000"/>
            </a:pPr>
            <a:r>
              <a:rPr lang="en-US" altLang="en-US" sz="2800" dirty="0" smtClean="0">
                <a:ea typeface="ＭＳ Ｐゴシック" pitchFamily="34" charset="-128"/>
                <a:cs typeface="Times New Roman" pitchFamily="18" charset="0"/>
              </a:rPr>
              <a:t>Often aligned to several targeted content standards so they include multiple tasks.</a:t>
            </a:r>
          </a:p>
          <a:p>
            <a:pPr lvl="1" eaLnBrk="1" hangingPunct="1">
              <a:buClr>
                <a:schemeClr val="accent1"/>
              </a:buClr>
              <a:buSzPct val="100000"/>
            </a:pPr>
            <a:r>
              <a:rPr lang="en-US" altLang="en-US" sz="2800" dirty="0" smtClean="0">
                <a:ea typeface="ＭＳ Ｐゴシック" pitchFamily="34" charset="-128"/>
                <a:cs typeface="Times New Roman" pitchFamily="18" charset="0"/>
              </a:rPr>
              <a:t>Administered over an extended time period.</a:t>
            </a:r>
          </a:p>
          <a:p>
            <a:pPr lvl="1" eaLnBrk="1" hangingPunct="1">
              <a:buClr>
                <a:schemeClr val="accent1"/>
              </a:buClr>
              <a:buSzPct val="100000"/>
            </a:pPr>
            <a:r>
              <a:rPr lang="en-US" altLang="en-US" sz="2800" dirty="0" smtClean="0">
                <a:ea typeface="ＭＳ Ｐゴシック" pitchFamily="34" charset="-128"/>
                <a:cs typeface="Times New Roman" pitchFamily="18" charset="0"/>
              </a:rPr>
              <a:t>Typically a culminating event/project (e.g., final portfolio, performance, or project).</a:t>
            </a:r>
          </a:p>
          <a:p>
            <a:pPr lvl="1" eaLnBrk="1" hangingPunct="1">
              <a:buClr>
                <a:schemeClr val="accent1"/>
              </a:buClr>
              <a:buSzPct val="100000"/>
            </a:pPr>
            <a:r>
              <a:rPr lang="en-US" altLang="en-US" sz="2800" dirty="0" smtClean="0">
                <a:ea typeface="ＭＳ Ｐゴシック" pitchFamily="34" charset="-128"/>
                <a:cs typeface="Times New Roman" pitchFamily="18" charset="0"/>
              </a:rPr>
              <a:t>Measuring high levels of </a:t>
            </a:r>
            <a:r>
              <a:rPr lang="en-US" altLang="en-US" sz="2800" dirty="0" err="1" smtClean="0">
                <a:ea typeface="ＭＳ Ｐゴシック" pitchFamily="34" charset="-128"/>
                <a:cs typeface="Times New Roman" pitchFamily="18" charset="0"/>
              </a:rPr>
              <a:t>DoK</a:t>
            </a:r>
            <a:r>
              <a:rPr lang="en-US" altLang="en-US" sz="2800" dirty="0" smtClean="0">
                <a:ea typeface="ＭＳ Ｐゴシック" pitchFamily="34" charset="-128"/>
                <a:cs typeface="Times New Roman" pitchFamily="18" charset="0"/>
              </a:rPr>
              <a:t> (e.g., Level 4).</a:t>
            </a:r>
          </a:p>
          <a:p>
            <a:pPr lvl="1" eaLnBrk="1" hangingPunct="1">
              <a:buClr>
                <a:schemeClr val="accent1"/>
              </a:buClr>
              <a:buSzPct val="100000"/>
            </a:pPr>
            <a:r>
              <a:rPr lang="en-US" altLang="en-US" sz="2800" dirty="0" smtClean="0">
                <a:ea typeface="ＭＳ Ｐゴシック" pitchFamily="34" charset="-128"/>
                <a:cs typeface="Times New Roman" pitchFamily="18" charset="0"/>
              </a:rPr>
              <a:t>Often used in conjunction with </a:t>
            </a:r>
            <a:r>
              <a:rPr lang="ja-JP" altLang="en-US" sz="2800" dirty="0" smtClean="0">
                <a:ea typeface="ＭＳ Ｐゴシック" pitchFamily="34" charset="-128"/>
                <a:cs typeface="Times New Roman" pitchFamily="18" charset="0"/>
              </a:rPr>
              <a:t>“</a:t>
            </a:r>
            <a:r>
              <a:rPr lang="en-US" altLang="ja-JP" sz="2800" dirty="0" smtClean="0">
                <a:ea typeface="ＭＳ Ｐゴシック" pitchFamily="34" charset="-128"/>
                <a:cs typeface="Times New Roman" pitchFamily="18" charset="0"/>
              </a:rPr>
              <a:t>on-demand</a:t>
            </a:r>
            <a:r>
              <a:rPr lang="ja-JP" altLang="en-US" sz="2800" dirty="0" smtClean="0">
                <a:ea typeface="ＭＳ Ｐゴシック" pitchFamily="34" charset="-128"/>
                <a:cs typeface="Times New Roman" pitchFamily="18" charset="0"/>
              </a:rPr>
              <a:t>”</a:t>
            </a:r>
            <a:r>
              <a:rPr lang="en-US" altLang="ja-JP" sz="2800" dirty="0" smtClean="0">
                <a:ea typeface="ＭＳ Ｐゴシック" pitchFamily="34" charset="-128"/>
                <a:cs typeface="Times New Roman" pitchFamily="18" charset="0"/>
              </a:rPr>
              <a:t> items/tasks (i.e., SR, SCR, ECR) at key phases/milestones.</a:t>
            </a:r>
            <a:endParaRPr lang="en-US" altLang="ja-JP" sz="2400" i="1" dirty="0" smtClean="0">
              <a:ea typeface="ＭＳ Ｐゴシック" pitchFamily="34" charset="-128"/>
              <a:cs typeface="Times New Roman" pitchFamily="18" charset="0"/>
            </a:endParaRPr>
          </a:p>
          <a:p>
            <a:pPr lvl="1" eaLnBrk="1" hangingPunct="1">
              <a:buClr>
                <a:schemeClr val="accent1"/>
              </a:buClr>
              <a:buSzPct val="100000"/>
              <a:buFont typeface="Wingdings" pitchFamily="2" charset="2"/>
              <a:buNone/>
            </a:pPr>
            <a:endParaRPr lang="en-US" altLang="en-US" sz="2400" i="1" dirty="0" smtClean="0">
              <a:ea typeface="ＭＳ Ｐゴシック" pitchFamily="34" charset="-128"/>
              <a:cs typeface="Times New Roman" pitchFamily="18" charset="0"/>
            </a:endParaRPr>
          </a:p>
        </p:txBody>
      </p:sp>
      <p:sp>
        <p:nvSpPr>
          <p:cNvPr id="77827" name="Subtitle 2"/>
          <p:cNvSpPr txBox="1">
            <a:spLocks/>
          </p:cNvSpPr>
          <p:nvPr/>
        </p:nvSpPr>
        <p:spPr bwMode="auto">
          <a:xfrm>
            <a:off x="381000" y="304800"/>
            <a:ext cx="8458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algn="ctr" eaLnBrk="1" hangingPunct="1">
              <a:lnSpc>
                <a:spcPct val="100000"/>
              </a:lnSpc>
              <a:spcBef>
                <a:spcPct val="20000"/>
              </a:spcBef>
              <a:buClr>
                <a:schemeClr val="accent1"/>
              </a:buClr>
              <a:buFontTx/>
              <a:buNone/>
            </a:pPr>
            <a:endParaRPr lang="en-US" altLang="en-US" sz="3600" b="1"/>
          </a:p>
        </p:txBody>
      </p:sp>
      <p:sp>
        <p:nvSpPr>
          <p:cNvPr id="9" name="Title 1"/>
          <p:cNvSpPr txBox="1">
            <a:spLocks/>
          </p:cNvSpPr>
          <p:nvPr/>
        </p:nvSpPr>
        <p:spPr>
          <a:xfrm>
            <a:off x="0" y="141288"/>
            <a:ext cx="9144000" cy="1198562"/>
          </a:xfrm>
          <a:prstGeom prst="rect">
            <a:avLst/>
          </a:prstGeom>
        </p:spPr>
        <p:txBody>
          <a:bodyPr anchor="ctr">
            <a:normAutofit fontScale="97500"/>
          </a:bodyPr>
          <a:lstStyle>
            <a:lvl1pPr algn="l" defTabSz="914400" rtl="0" eaLnBrk="1" latinLnBrk="0" hangingPunct="1">
              <a:lnSpc>
                <a:spcPct val="90000"/>
              </a:lnSpc>
              <a:spcBef>
                <a:spcPct val="0"/>
              </a:spcBef>
              <a:buNone/>
              <a:defRPr sz="4200" b="0" kern="1200" cap="all" baseline="0">
                <a:blipFill>
                  <a:blip r:embed="rId3">
                    <a:extLst/>
                  </a:blip>
                  <a:tile tx="6350" ty="-127000" sx="65000" sy="64000" flip="none" algn="tl"/>
                </a:blipFill>
                <a:latin typeface="+mj-lt"/>
                <a:ea typeface="+mj-ea"/>
                <a:cs typeface="+mj-cs"/>
              </a:defRPr>
            </a:lvl1pPr>
          </a:lstStyle>
          <a:p>
            <a:pPr algn="ctr" fontAlgn="auto">
              <a:spcAft>
                <a:spcPts val="0"/>
              </a:spcAft>
              <a:defRPr/>
            </a:pPr>
            <a:r>
              <a:rPr lang="en-US" sz="3600" b="1" dirty="0" smtClean="0">
                <a:solidFill>
                  <a:schemeClr val="tx1"/>
                </a:solidFill>
                <a:latin typeface="+mn-lt"/>
                <a:cs typeface="Times New Roman" panose="02020603050405020304" pitchFamily="18" charset="0"/>
              </a:rPr>
              <a:t>Performance Task General Guidelines</a:t>
            </a:r>
            <a:endParaRPr lang="en-US" sz="3600" b="1" dirty="0">
              <a:solidFill>
                <a:schemeClr val="tx1"/>
              </a:solidFill>
              <a:latin typeface="+mn-lt"/>
              <a:cs typeface="Times New Roman" panose="02020603050405020304" pitchFamily="18" charset="0"/>
            </a:endParaRPr>
          </a:p>
        </p:txBody>
      </p:sp>
      <p:sp>
        <p:nvSpPr>
          <p:cNvPr id="77829"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r>
              <a:rPr lang="en-US" altLang="en-US" sz="1000" smtClean="0">
                <a:solidFill>
                  <a:srgbClr val="69240C"/>
                </a:solidFill>
              </a:rPr>
              <a:t>© Pennsylvania Department of Education</a:t>
            </a:r>
          </a:p>
        </p:txBody>
      </p:sp>
      <p:sp>
        <p:nvSpPr>
          <p:cNvPr id="77830" name="Slide Number Placeholder 3"/>
          <p:cNvSpPr txBox="1">
            <a:spLocks/>
          </p:cNvSpPr>
          <p:nvPr/>
        </p:nvSpPr>
        <p:spPr bwMode="auto">
          <a:xfrm>
            <a:off x="8458200" y="6264275"/>
            <a:ext cx="4794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algn="ctr" eaLnBrk="1" hangingPunct="1">
              <a:lnSpc>
                <a:spcPct val="100000"/>
              </a:lnSpc>
              <a:spcBef>
                <a:spcPct val="0"/>
              </a:spcBef>
              <a:buClrTx/>
              <a:buSzTx/>
              <a:buFontTx/>
              <a:buNone/>
            </a:pPr>
            <a:fld id="{360665B8-52CD-480C-B029-179ACE82D7B9}" type="slidenum">
              <a:rPr lang="en-US" altLang="en-US" sz="1100" b="1">
                <a:solidFill>
                  <a:srgbClr val="FFFFFF"/>
                </a:solidFill>
              </a:rPr>
              <a:pPr algn="ctr" eaLnBrk="1" hangingPunct="1">
                <a:lnSpc>
                  <a:spcPct val="100000"/>
                </a:lnSpc>
                <a:spcBef>
                  <a:spcPct val="0"/>
                </a:spcBef>
                <a:buClrTx/>
                <a:buSzTx/>
                <a:buFontTx/>
                <a:buNone/>
              </a:pPr>
              <a:t>53</a:t>
            </a:fld>
            <a:endParaRPr lang="en-US" altLang="en-US" sz="1100" b="1">
              <a:solidFill>
                <a:srgbClr val="FFFFFF"/>
              </a:solidFill>
            </a:endParaRPr>
          </a:p>
        </p:txBody>
      </p:sp>
      <p:sp>
        <p:nvSpPr>
          <p:cNvPr id="2" name="Slide Number Placeholder 1"/>
          <p:cNvSpPr>
            <a:spLocks noGrp="1"/>
          </p:cNvSpPr>
          <p:nvPr>
            <p:ph type="sldNum" sz="quarter" idx="12"/>
          </p:nvPr>
        </p:nvSpPr>
        <p:spPr/>
        <p:txBody>
          <a:bodyPr/>
          <a:lstStyle/>
          <a:p>
            <a:fld id="{211A9B87-AC98-4E8D-ACB1-594A0D49EE91}" type="slidenum">
              <a:rPr lang="en-US" smtClean="0"/>
              <a:t>53</a:t>
            </a:fld>
            <a:endParaRPr lang="en-US"/>
          </a:p>
        </p:txBody>
      </p:sp>
    </p:spTree>
    <p:extLst>
      <p:ext uri="{BB962C8B-B14F-4D97-AF65-F5344CB8AC3E}">
        <p14:creationId xmlns:p14="http://schemas.microsoft.com/office/powerpoint/2010/main" val="49515983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defRPr/>
            </a:pPr>
            <a:r>
              <a:rPr lang="en-US" sz="3600" b="1" dirty="0">
                <a:solidFill>
                  <a:schemeClr val="tx1"/>
                </a:solidFill>
                <a:latin typeface="+mn-lt"/>
                <a:ea typeface="+mj-ea"/>
                <a:cs typeface="Times New Roman" panose="02020603050405020304" pitchFamily="18" charset="0"/>
              </a:rPr>
              <a:t>Performance Task General </a:t>
            </a:r>
            <a:r>
              <a:rPr lang="en-US" sz="3600" b="1" dirty="0" smtClean="0">
                <a:solidFill>
                  <a:schemeClr val="tx1"/>
                </a:solidFill>
                <a:latin typeface="+mn-lt"/>
                <a:ea typeface="+mj-ea"/>
                <a:cs typeface="Times New Roman" panose="02020603050405020304" pitchFamily="18" charset="0"/>
              </a:rPr>
              <a:t>Guidelines (cont.)</a:t>
            </a:r>
            <a:r>
              <a:rPr lang="en-US" sz="3600" b="1" dirty="0">
                <a:solidFill>
                  <a:schemeClr val="tx1"/>
                </a:solidFill>
                <a:latin typeface="+mn-lt"/>
                <a:ea typeface="+mj-ea"/>
                <a:cs typeface="Times New Roman" panose="02020603050405020304" pitchFamily="18" charset="0"/>
              </a:rPr>
              <a:t/>
            </a:r>
            <a:br>
              <a:rPr lang="en-US" sz="3600" b="1" dirty="0">
                <a:solidFill>
                  <a:schemeClr val="tx1"/>
                </a:solidFill>
                <a:latin typeface="+mn-lt"/>
                <a:ea typeface="+mj-ea"/>
                <a:cs typeface="Times New Roman" panose="02020603050405020304" pitchFamily="18" charset="0"/>
              </a:rPr>
            </a:br>
            <a:endParaRPr lang="en-US" sz="3600" dirty="0">
              <a:latin typeface="+mn-lt"/>
              <a:ea typeface="+mj-ea"/>
              <a:cs typeface="+mj-cs"/>
            </a:endParaRPr>
          </a:p>
        </p:txBody>
      </p:sp>
      <p:sp>
        <p:nvSpPr>
          <p:cNvPr id="6" name="Text Placeholder 5"/>
          <p:cNvSpPr>
            <a:spLocks noGrp="1"/>
          </p:cNvSpPr>
          <p:nvPr>
            <p:ph type="body" idx="1"/>
          </p:nvPr>
        </p:nvSpPr>
        <p:spPr>
          <a:xfrm>
            <a:off x="685800" y="1905000"/>
            <a:ext cx="3657600" cy="639763"/>
          </a:xfrm>
        </p:spPr>
        <p:txBody>
          <a:bodyPr/>
          <a:lstStyle/>
          <a:p>
            <a:pPr algn="ctr">
              <a:defRPr/>
            </a:pPr>
            <a:r>
              <a:rPr lang="en-US" dirty="0" smtClean="0">
                <a:ea typeface="+mn-ea"/>
                <a:cs typeface="+mn-cs"/>
              </a:rPr>
              <a:t>Strengths</a:t>
            </a:r>
            <a:endParaRPr lang="en-US" dirty="0">
              <a:ea typeface="+mn-ea"/>
              <a:cs typeface="+mn-cs"/>
            </a:endParaRPr>
          </a:p>
        </p:txBody>
      </p:sp>
      <p:sp>
        <p:nvSpPr>
          <p:cNvPr id="78852" name="Content Placeholder 6"/>
          <p:cNvSpPr>
            <a:spLocks noGrp="1"/>
          </p:cNvSpPr>
          <p:nvPr>
            <p:ph sz="half" idx="2"/>
          </p:nvPr>
        </p:nvSpPr>
        <p:spPr>
          <a:xfrm>
            <a:off x="457200" y="2743200"/>
            <a:ext cx="4267200" cy="3292475"/>
          </a:xfrm>
        </p:spPr>
        <p:txBody>
          <a:bodyPr/>
          <a:lstStyle/>
          <a:p>
            <a:pPr marL="342900" lvl="1" indent="-342900" eaLnBrk="1" hangingPunct="1">
              <a:lnSpc>
                <a:spcPct val="100000"/>
              </a:lnSpc>
              <a:spcBef>
                <a:spcPct val="0"/>
              </a:spcBef>
              <a:spcAft>
                <a:spcPts val="600"/>
              </a:spcAft>
              <a:buFont typeface="Wingdings" pitchFamily="2" charset="2"/>
              <a:buAutoNum type="alphaLcParenBoth"/>
            </a:pPr>
            <a:r>
              <a:rPr lang="en-US" altLang="en-US" sz="2800" dirty="0" smtClean="0">
                <a:ea typeface="ＭＳ Ｐゴシック" pitchFamily="34" charset="-128"/>
              </a:rPr>
              <a:t> high levels of </a:t>
            </a:r>
            <a:r>
              <a:rPr lang="en-US" altLang="en-US" sz="2800" dirty="0" err="1" smtClean="0">
                <a:ea typeface="ＭＳ Ｐゴシック" pitchFamily="34" charset="-128"/>
              </a:rPr>
              <a:t>DoK</a:t>
            </a:r>
            <a:endParaRPr lang="en-US" altLang="en-US" sz="2800" dirty="0" smtClean="0">
              <a:ea typeface="ＭＳ Ｐゴシック" pitchFamily="34" charset="-128"/>
            </a:endParaRPr>
          </a:p>
          <a:p>
            <a:pPr marL="342900" lvl="1" indent="-342900" eaLnBrk="1" hangingPunct="1">
              <a:lnSpc>
                <a:spcPct val="100000"/>
              </a:lnSpc>
              <a:spcBef>
                <a:spcPct val="0"/>
              </a:spcBef>
              <a:spcAft>
                <a:spcPts val="600"/>
              </a:spcAft>
              <a:buFont typeface="Wingdings" pitchFamily="2" charset="2"/>
              <a:buAutoNum type="alphaLcParenBoth"/>
            </a:pPr>
            <a:r>
              <a:rPr lang="en-US" altLang="en-US" sz="2800" dirty="0" smtClean="0">
                <a:ea typeface="ＭＳ Ｐゴシック" pitchFamily="34" charset="-128"/>
              </a:rPr>
              <a:t>multiple standards evaluated</a:t>
            </a:r>
          </a:p>
          <a:p>
            <a:pPr marL="342900" lvl="1" indent="-342900" eaLnBrk="1" hangingPunct="1">
              <a:lnSpc>
                <a:spcPct val="100000"/>
              </a:lnSpc>
              <a:spcBef>
                <a:spcPct val="0"/>
              </a:spcBef>
              <a:spcAft>
                <a:spcPts val="600"/>
              </a:spcAft>
              <a:buFont typeface="Wingdings" pitchFamily="2" charset="2"/>
              <a:buAutoNum type="alphaLcParenBoth"/>
            </a:pPr>
            <a:r>
              <a:rPr lang="en-US" altLang="en-US" sz="2800" dirty="0" smtClean="0">
                <a:ea typeface="ＭＳ Ｐゴシック" pitchFamily="34" charset="-128"/>
              </a:rPr>
              <a:t> multiple entry points</a:t>
            </a:r>
          </a:p>
          <a:p>
            <a:pPr marL="342900" lvl="1" indent="-342900" eaLnBrk="1" hangingPunct="1">
              <a:lnSpc>
                <a:spcPct val="100000"/>
              </a:lnSpc>
              <a:spcBef>
                <a:spcPct val="0"/>
              </a:spcBef>
              <a:spcAft>
                <a:spcPts val="600"/>
              </a:spcAft>
              <a:buFont typeface="Wingdings" pitchFamily="2" charset="2"/>
              <a:buAutoNum type="alphaLcParenBoth"/>
            </a:pPr>
            <a:r>
              <a:rPr lang="en-US" altLang="en-US" sz="2800" dirty="0" smtClean="0">
                <a:ea typeface="ＭＳ Ｐゴシック" pitchFamily="34" charset="-128"/>
              </a:rPr>
              <a:t> </a:t>
            </a:r>
            <a:r>
              <a:rPr lang="ja-JP" altLang="en-US" sz="2800" dirty="0" smtClean="0">
                <a:ea typeface="ＭＳ Ｐゴシック" pitchFamily="34" charset="-128"/>
              </a:rPr>
              <a:t>“</a:t>
            </a:r>
            <a:r>
              <a:rPr lang="en-US" altLang="ja-JP" sz="2800" dirty="0" smtClean="0">
                <a:ea typeface="ＭＳ Ｐゴシック" pitchFamily="34" charset="-128"/>
              </a:rPr>
              <a:t>no guessing factor</a:t>
            </a:r>
            <a:r>
              <a:rPr lang="ja-JP" altLang="en-US" sz="2800" dirty="0" smtClean="0">
                <a:ea typeface="ＭＳ Ｐゴシック" pitchFamily="34" charset="-128"/>
              </a:rPr>
              <a:t>”</a:t>
            </a:r>
            <a:endParaRPr lang="en-US" altLang="ja-JP" sz="2800" dirty="0" smtClean="0">
              <a:ea typeface="ＭＳ Ｐゴシック" pitchFamily="34" charset="-128"/>
            </a:endParaRPr>
          </a:p>
          <a:p>
            <a:pPr marL="342900" lvl="1" indent="-342900" eaLnBrk="1" hangingPunct="1">
              <a:spcBef>
                <a:spcPct val="0"/>
              </a:spcBef>
              <a:spcAft>
                <a:spcPts val="600"/>
              </a:spcAft>
              <a:buFont typeface="Wingdings" pitchFamily="2" charset="2"/>
              <a:buNone/>
            </a:pPr>
            <a:endParaRPr lang="en-US" altLang="en-US" dirty="0" smtClean="0">
              <a:ea typeface="ＭＳ Ｐゴシック" pitchFamily="34" charset="-128"/>
            </a:endParaRPr>
          </a:p>
          <a:p>
            <a:pPr marL="0" indent="0">
              <a:buFont typeface="Wingdings" pitchFamily="2" charset="2"/>
              <a:buNone/>
            </a:pPr>
            <a:endParaRPr lang="en-US" altLang="en-US" dirty="0" smtClean="0">
              <a:ea typeface="ＭＳ Ｐゴシック" pitchFamily="34" charset="-128"/>
            </a:endParaRPr>
          </a:p>
        </p:txBody>
      </p:sp>
      <p:sp>
        <p:nvSpPr>
          <p:cNvPr id="8" name="Text Placeholder 7"/>
          <p:cNvSpPr>
            <a:spLocks noGrp="1"/>
          </p:cNvSpPr>
          <p:nvPr>
            <p:ph type="body" sz="quarter" idx="3"/>
          </p:nvPr>
        </p:nvSpPr>
        <p:spPr>
          <a:xfrm>
            <a:off x="4800600" y="1905000"/>
            <a:ext cx="3657600" cy="639763"/>
          </a:xfrm>
        </p:spPr>
        <p:txBody>
          <a:bodyPr/>
          <a:lstStyle/>
          <a:p>
            <a:pPr algn="ctr">
              <a:defRPr/>
            </a:pPr>
            <a:r>
              <a:rPr lang="en-US" dirty="0" smtClean="0">
                <a:ea typeface="+mn-ea"/>
                <a:cs typeface="+mn-cs"/>
              </a:rPr>
              <a:t>Limitations</a:t>
            </a:r>
            <a:endParaRPr lang="en-US" dirty="0">
              <a:ea typeface="+mn-ea"/>
              <a:cs typeface="+mn-cs"/>
            </a:endParaRPr>
          </a:p>
        </p:txBody>
      </p:sp>
      <p:sp>
        <p:nvSpPr>
          <p:cNvPr id="78854" name="Content Placeholder 8"/>
          <p:cNvSpPr>
            <a:spLocks noGrp="1"/>
          </p:cNvSpPr>
          <p:nvPr>
            <p:ph sz="quarter" idx="4"/>
          </p:nvPr>
        </p:nvSpPr>
        <p:spPr>
          <a:xfrm>
            <a:off x="4724400" y="2743200"/>
            <a:ext cx="4213225" cy="3292475"/>
          </a:xfrm>
        </p:spPr>
        <p:txBody>
          <a:bodyPr/>
          <a:lstStyle/>
          <a:p>
            <a:pPr marL="342900" lvl="1" indent="-342900">
              <a:lnSpc>
                <a:spcPct val="100000"/>
              </a:lnSpc>
              <a:spcBef>
                <a:spcPts val="1200"/>
              </a:spcBef>
              <a:spcAft>
                <a:spcPct val="0"/>
              </a:spcAft>
              <a:buFont typeface="Rockwell Condensed" pitchFamily="18" charset="0"/>
              <a:buAutoNum type="alphaLcParenR"/>
            </a:pPr>
            <a:r>
              <a:rPr lang="en-US" altLang="en-US" sz="2800" smtClean="0">
                <a:ea typeface="ＭＳ Ｐゴシック" pitchFamily="34" charset="-128"/>
              </a:rPr>
              <a:t>time consuming</a:t>
            </a:r>
          </a:p>
          <a:p>
            <a:pPr marL="342900" lvl="1" indent="-342900">
              <a:lnSpc>
                <a:spcPct val="100000"/>
              </a:lnSpc>
              <a:spcBef>
                <a:spcPts val="1200"/>
              </a:spcBef>
              <a:spcAft>
                <a:spcPct val="0"/>
              </a:spcAft>
              <a:buFont typeface="Rockwell Condensed" pitchFamily="18" charset="0"/>
              <a:buAutoNum type="alphaLcParenR"/>
            </a:pPr>
            <a:r>
              <a:rPr lang="en-US" altLang="en-US" sz="2800" smtClean="0">
                <a:ea typeface="ＭＳ Ｐゴシック" pitchFamily="34" charset="-128"/>
              </a:rPr>
              <a:t>complex scoring</a:t>
            </a:r>
          </a:p>
          <a:p>
            <a:pPr marL="342900" lvl="1" indent="-342900">
              <a:lnSpc>
                <a:spcPct val="100000"/>
              </a:lnSpc>
              <a:spcBef>
                <a:spcPts val="1200"/>
              </a:spcBef>
              <a:spcAft>
                <a:spcPct val="0"/>
              </a:spcAft>
              <a:buFont typeface="Rockwell Condensed" pitchFamily="18" charset="0"/>
              <a:buAutoNum type="alphaLcParenR"/>
            </a:pPr>
            <a:r>
              <a:rPr lang="en-US" altLang="en-US" sz="2800" smtClean="0">
                <a:ea typeface="ＭＳ Ｐゴシック" pitchFamily="34" charset="-128"/>
              </a:rPr>
              <a:t>effort sustainment</a:t>
            </a:r>
          </a:p>
          <a:p>
            <a:pPr marL="342900" lvl="1" indent="-342900">
              <a:lnSpc>
                <a:spcPct val="100000"/>
              </a:lnSpc>
              <a:spcBef>
                <a:spcPts val="1200"/>
              </a:spcBef>
              <a:spcAft>
                <a:spcPct val="0"/>
              </a:spcAft>
              <a:buFont typeface="Rockwell Condensed" pitchFamily="18" charset="0"/>
              <a:buAutoNum type="alphaLcParenR"/>
            </a:pPr>
            <a:r>
              <a:rPr lang="en-US" altLang="en-US" sz="2800" smtClean="0">
                <a:ea typeface="ＭＳ Ｐゴシック" pitchFamily="34" charset="-128"/>
              </a:rPr>
              <a:t>resource consumption</a:t>
            </a:r>
          </a:p>
          <a:p>
            <a:pPr marL="457200" indent="-457200">
              <a:lnSpc>
                <a:spcPct val="100000"/>
              </a:lnSpc>
              <a:buFont typeface="Rockwell Condensed" pitchFamily="18" charset="0"/>
              <a:buAutoNum type="alphaLcParenR"/>
            </a:pPr>
            <a:endParaRPr lang="en-US" altLang="en-US" sz="2800" smtClean="0">
              <a:ea typeface="ＭＳ Ｐゴシック" pitchFamily="34" charset="-128"/>
            </a:endParaRPr>
          </a:p>
        </p:txBody>
      </p:sp>
      <p:sp>
        <p:nvSpPr>
          <p:cNvPr id="78855"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r>
              <a:rPr lang="en-US" altLang="en-US" sz="1000" smtClean="0">
                <a:solidFill>
                  <a:srgbClr val="69240C"/>
                </a:solidFill>
              </a:rPr>
              <a:t>© Pennsylvania Department of Education</a:t>
            </a:r>
          </a:p>
        </p:txBody>
      </p:sp>
      <p:sp>
        <p:nvSpPr>
          <p:cNvPr id="78856" name="Slide Number Placeholder 3"/>
          <p:cNvSpPr txBox="1">
            <a:spLocks/>
          </p:cNvSpPr>
          <p:nvPr/>
        </p:nvSpPr>
        <p:spPr bwMode="auto">
          <a:xfrm>
            <a:off x="8458200" y="6264275"/>
            <a:ext cx="4794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algn="ctr" eaLnBrk="1" hangingPunct="1">
              <a:lnSpc>
                <a:spcPct val="100000"/>
              </a:lnSpc>
              <a:spcBef>
                <a:spcPct val="0"/>
              </a:spcBef>
              <a:buClrTx/>
              <a:buSzTx/>
              <a:buFontTx/>
              <a:buNone/>
            </a:pPr>
            <a:fld id="{18724EC1-E5FD-4F89-B47E-4FE6AB189D0B}" type="slidenum">
              <a:rPr lang="en-US" altLang="en-US" sz="1100" b="1">
                <a:solidFill>
                  <a:srgbClr val="FFFFFF"/>
                </a:solidFill>
              </a:rPr>
              <a:pPr algn="ctr" eaLnBrk="1" hangingPunct="1">
                <a:lnSpc>
                  <a:spcPct val="100000"/>
                </a:lnSpc>
                <a:spcBef>
                  <a:spcPct val="0"/>
                </a:spcBef>
                <a:buClrTx/>
                <a:buSzTx/>
                <a:buFontTx/>
                <a:buNone/>
              </a:pPr>
              <a:t>54</a:t>
            </a:fld>
            <a:endParaRPr lang="en-US" altLang="en-US" sz="1100" b="1">
              <a:solidFill>
                <a:srgbClr val="FFFFFF"/>
              </a:solidFill>
            </a:endParaRPr>
          </a:p>
        </p:txBody>
      </p:sp>
      <p:sp>
        <p:nvSpPr>
          <p:cNvPr id="3" name="Slide Number Placeholder 2"/>
          <p:cNvSpPr>
            <a:spLocks noGrp="1"/>
          </p:cNvSpPr>
          <p:nvPr>
            <p:ph type="sldNum" sz="quarter" idx="12"/>
          </p:nvPr>
        </p:nvSpPr>
        <p:spPr/>
        <p:txBody>
          <a:bodyPr/>
          <a:lstStyle/>
          <a:p>
            <a:fld id="{211A9B87-AC98-4E8D-ACB1-594A0D49EE91}" type="slidenum">
              <a:rPr lang="en-US" smtClean="0"/>
              <a:t>54</a:t>
            </a:fld>
            <a:endParaRPr lang="en-US"/>
          </a:p>
        </p:txBody>
      </p:sp>
    </p:spTree>
    <p:extLst>
      <p:ext uri="{BB962C8B-B14F-4D97-AF65-F5344CB8AC3E}">
        <p14:creationId xmlns:p14="http://schemas.microsoft.com/office/powerpoint/2010/main" val="149798715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268226"/>
            <a:ext cx="4114800" cy="1235135"/>
          </a:xfrm>
        </p:spPr>
        <p:txBody>
          <a:bodyPr>
            <a:normAutofit/>
          </a:bodyPr>
          <a:lstStyle/>
          <a:p>
            <a:pPr>
              <a:defRPr/>
            </a:pPr>
            <a:r>
              <a:rPr lang="en-US" sz="3600" b="1" dirty="0" smtClean="0">
                <a:solidFill>
                  <a:schemeClr val="tx1"/>
                </a:solidFill>
                <a:latin typeface="+mn-lt"/>
                <a:ea typeface="+mj-ea"/>
                <a:cs typeface="Times New Roman" panose="02020603050405020304" pitchFamily="18" charset="0"/>
              </a:rPr>
              <a:t>PT Item </a:t>
            </a:r>
            <a:r>
              <a:rPr lang="en-US" sz="3600" b="1" dirty="0" smtClean="0">
                <a:solidFill>
                  <a:schemeClr val="tx1"/>
                </a:solidFill>
                <a:latin typeface="+mn-lt"/>
                <a:ea typeface="+mj-ea"/>
                <a:cs typeface="Times New Roman" panose="02020603050405020304" pitchFamily="18" charset="0"/>
              </a:rPr>
              <a:t>Example </a:t>
            </a:r>
            <a:br>
              <a:rPr lang="en-US" sz="3600" b="1" dirty="0" smtClean="0">
                <a:solidFill>
                  <a:schemeClr val="tx1"/>
                </a:solidFill>
                <a:latin typeface="+mn-lt"/>
                <a:ea typeface="+mj-ea"/>
                <a:cs typeface="Times New Roman" panose="02020603050405020304" pitchFamily="18" charset="0"/>
              </a:rPr>
            </a:br>
            <a:r>
              <a:rPr lang="en-US" sz="3200" b="1" dirty="0"/>
              <a:t>***Sample #9</a:t>
            </a:r>
            <a:r>
              <a:rPr lang="en-US" sz="3200" b="1" dirty="0" smtClean="0"/>
              <a:t>***</a:t>
            </a:r>
            <a:endParaRPr lang="en-US" sz="3600" b="1" dirty="0">
              <a:solidFill>
                <a:schemeClr val="tx1"/>
              </a:solidFill>
              <a:latin typeface="+mn-lt"/>
              <a:ea typeface="+mj-ea"/>
              <a:cs typeface="Times New Roman" panose="02020603050405020304" pitchFamily="18" charset="0"/>
            </a:endParaRPr>
          </a:p>
        </p:txBody>
      </p:sp>
      <p:sp>
        <p:nvSpPr>
          <p:cNvPr id="79875" name="Slide Number Placeholder 3"/>
          <p:cNvSpPr>
            <a:spLocks noGrp="1"/>
          </p:cNvSpPr>
          <p:nvPr>
            <p:ph type="sldNum" sz="quarter" idx="4294967295"/>
          </p:nvPr>
        </p:nvSpPr>
        <p:spPr bwMode="auto">
          <a:xfrm>
            <a:off x="8464550" y="6175375"/>
            <a:ext cx="512763" cy="530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fld id="{ADC8402C-2167-4507-88F1-F601A2B6E2DC}" type="slidenum">
              <a:rPr lang="en-US" altLang="en-US" sz="1100" smtClean="0">
                <a:solidFill>
                  <a:srgbClr val="FFFFFF"/>
                </a:solidFill>
              </a:rPr>
              <a:pPr eaLnBrk="1" hangingPunct="1">
                <a:lnSpc>
                  <a:spcPct val="100000"/>
                </a:lnSpc>
                <a:spcBef>
                  <a:spcPct val="0"/>
                </a:spcBef>
                <a:buClrTx/>
                <a:buSzTx/>
                <a:buFontTx/>
                <a:buNone/>
              </a:pPr>
              <a:t>55</a:t>
            </a:fld>
            <a:endParaRPr lang="en-US" altLang="en-US" sz="1100" smtClean="0">
              <a:solidFill>
                <a:srgbClr val="FFFFFF"/>
              </a:solidFill>
            </a:endParaRPr>
          </a:p>
        </p:txBody>
      </p:sp>
      <p:sp>
        <p:nvSpPr>
          <p:cNvPr id="79876" name="Rectangle 5"/>
          <p:cNvSpPr>
            <a:spLocks noChangeArrowheads="1"/>
          </p:cNvSpPr>
          <p:nvPr/>
        </p:nvSpPr>
        <p:spPr bwMode="auto">
          <a:xfrm>
            <a:off x="1066800" y="1852612"/>
            <a:ext cx="7596982" cy="5740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spcAft>
                <a:spcPts val="1000"/>
              </a:spcAft>
              <a:buClrTx/>
              <a:buSzTx/>
              <a:buFontTx/>
              <a:buNone/>
            </a:pPr>
            <a:r>
              <a:rPr lang="en-US" altLang="en-US" sz="1800" b="1" dirty="0"/>
              <a:t>Task #1</a:t>
            </a:r>
            <a:r>
              <a:rPr lang="en-US" altLang="en-US" sz="1800" dirty="0"/>
              <a:t>- Plan and prepare two dishes to serve at a traditional holiday gathering.  The first dish should include any meat and the second dish should include eggs.  You will be assessed on the safety and sanitation practices implemented in the preparation of both dishes.  Additionally, based on your planned dishes, create a food safety and sanitation poster that provides details of four (4) possible safety and sanitation risk factors from production through consumption of the ingredients/meals.  For these identified risks, include the definition/description, two (2) examples, and at least one (1) method of preventing the risk.</a:t>
            </a:r>
            <a:endParaRPr lang="en-US" altLang="en-US" sz="1600" dirty="0"/>
          </a:p>
          <a:p>
            <a:pPr eaLnBrk="1" hangingPunct="1">
              <a:lnSpc>
                <a:spcPct val="100000"/>
              </a:lnSpc>
              <a:spcBef>
                <a:spcPct val="0"/>
              </a:spcBef>
              <a:spcAft>
                <a:spcPts val="1000"/>
              </a:spcAft>
              <a:buClrTx/>
              <a:buSzTx/>
              <a:buFontTx/>
              <a:buNone/>
            </a:pPr>
            <a:r>
              <a:rPr lang="en-US" altLang="en-US" sz="1800" b="1" dirty="0">
                <a:solidFill>
                  <a:srgbClr val="C00000"/>
                </a:solidFill>
              </a:rPr>
              <a:t>Day 1.</a:t>
            </a:r>
            <a:r>
              <a:rPr lang="en-US" altLang="en-US" sz="1800" dirty="0">
                <a:solidFill>
                  <a:srgbClr val="C00000"/>
                </a:solidFill>
              </a:rPr>
              <a:t>	Plan your two (2) dishes, and draft your framework for displaying the risk factors on your poster.  You will have 45 minutes to complete these tasks.</a:t>
            </a:r>
          </a:p>
          <a:p>
            <a:pPr eaLnBrk="1" hangingPunct="1">
              <a:lnSpc>
                <a:spcPct val="100000"/>
              </a:lnSpc>
              <a:spcBef>
                <a:spcPct val="0"/>
              </a:spcBef>
              <a:spcAft>
                <a:spcPts val="1000"/>
              </a:spcAft>
              <a:buClrTx/>
              <a:buSzTx/>
              <a:buFontTx/>
              <a:buNone/>
            </a:pPr>
            <a:r>
              <a:rPr lang="en-US" altLang="en-US" sz="1800" b="1" dirty="0">
                <a:solidFill>
                  <a:srgbClr val="0070C0"/>
                </a:solidFill>
              </a:rPr>
              <a:t>Day 2.</a:t>
            </a:r>
            <a:r>
              <a:rPr lang="en-US" altLang="en-US" sz="1800" dirty="0">
                <a:solidFill>
                  <a:srgbClr val="0070C0"/>
                </a:solidFill>
              </a:rPr>
              <a:t>	Prepare your planned dishes and present your meals to the test administrators.  You will have 60 minutes to prepare your meals.</a:t>
            </a:r>
          </a:p>
          <a:p>
            <a:pPr eaLnBrk="1" hangingPunct="1">
              <a:lnSpc>
                <a:spcPct val="100000"/>
              </a:lnSpc>
              <a:spcBef>
                <a:spcPct val="0"/>
              </a:spcBef>
              <a:spcAft>
                <a:spcPts val="1000"/>
              </a:spcAft>
              <a:buClrTx/>
              <a:buSzTx/>
              <a:buFontTx/>
              <a:buNone/>
            </a:pPr>
            <a:r>
              <a:rPr lang="en-US" altLang="en-US" sz="1800" b="1" dirty="0">
                <a:solidFill>
                  <a:srgbClr val="00B050"/>
                </a:solidFill>
              </a:rPr>
              <a:t>Day 3.</a:t>
            </a:r>
            <a:r>
              <a:rPr lang="en-US" altLang="en-US" sz="1800" dirty="0">
                <a:solidFill>
                  <a:srgbClr val="00B050"/>
                </a:solidFill>
              </a:rPr>
              <a:t>	Complete your food safety and sanitation poster.  Use pictures or other graphics to enhance your poster.  Research and collation of materials can begin as early as Day 1 of this assignment.  You will have 45 minutes to complete this task.</a:t>
            </a:r>
          </a:p>
        </p:txBody>
      </p:sp>
      <p:sp>
        <p:nvSpPr>
          <p:cNvPr id="79877" name="Rectangle 6"/>
          <p:cNvSpPr>
            <a:spLocks noChangeArrowheads="1"/>
          </p:cNvSpPr>
          <p:nvPr/>
        </p:nvSpPr>
        <p:spPr bwMode="auto">
          <a:xfrm>
            <a:off x="2651919" y="1254125"/>
            <a:ext cx="3840163"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50000"/>
              </a:lnSpc>
              <a:spcBef>
                <a:spcPct val="0"/>
              </a:spcBef>
              <a:spcAft>
                <a:spcPts val="1000"/>
              </a:spcAft>
              <a:buClrTx/>
              <a:buSzTx/>
              <a:buFontTx/>
              <a:buNone/>
            </a:pPr>
            <a:r>
              <a:rPr lang="en-US" altLang="en-US" b="1" u="sng" dirty="0"/>
              <a:t>CTE: Nutrition and Culinary</a:t>
            </a:r>
            <a:endParaRPr lang="en-US" altLang="en-US" sz="1800" dirty="0"/>
          </a:p>
        </p:txBody>
      </p:sp>
      <p:sp>
        <p:nvSpPr>
          <p:cNvPr id="79878" name="Footer Placeholder 2"/>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r>
              <a:rPr lang="en-US" altLang="en-US" sz="1000" smtClean="0">
                <a:solidFill>
                  <a:srgbClr val="69240C"/>
                </a:solidFill>
              </a:rPr>
              <a:t>© Pennsylvania Department of Education</a:t>
            </a:r>
          </a:p>
        </p:txBody>
      </p:sp>
      <p:sp>
        <p:nvSpPr>
          <p:cNvPr id="7" name="Rectangle 6"/>
          <p:cNvSpPr/>
          <p:nvPr/>
        </p:nvSpPr>
        <p:spPr>
          <a:xfrm>
            <a:off x="152400" y="1131094"/>
            <a:ext cx="325967" cy="518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en-US" dirty="0"/>
              <a:t>Handout 2.1.8</a:t>
            </a:r>
          </a:p>
        </p:txBody>
      </p:sp>
    </p:spTree>
    <p:extLst>
      <p:ext uri="{BB962C8B-B14F-4D97-AF65-F5344CB8AC3E}">
        <p14:creationId xmlns:p14="http://schemas.microsoft.com/office/powerpoint/2010/main" val="2475965636"/>
      </p:ext>
    </p:extLst>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1288"/>
            <a:ext cx="9144000" cy="620712"/>
          </a:xfrm>
        </p:spPr>
        <p:txBody>
          <a:bodyPr>
            <a:normAutofit fontScale="90000"/>
          </a:bodyPr>
          <a:lstStyle/>
          <a:p>
            <a:pPr algn="ctr" eaLnBrk="1" fontAlgn="auto" hangingPunct="1">
              <a:spcAft>
                <a:spcPts val="0"/>
              </a:spcAft>
              <a:defRPr/>
            </a:pPr>
            <a:r>
              <a:rPr lang="en-US" sz="3600" b="1" dirty="0">
                <a:solidFill>
                  <a:schemeClr val="tx1"/>
                </a:solidFill>
                <a:latin typeface="+mn-lt"/>
                <a:ea typeface="+mj-ea"/>
                <a:cs typeface="Times New Roman" panose="02020603050405020304" pitchFamily="18" charset="0"/>
              </a:rPr>
              <a:t>PT Item Example</a:t>
            </a:r>
            <a:r>
              <a:rPr lang="en-US" sz="3600" b="1" dirty="0" smtClean="0">
                <a:solidFill>
                  <a:schemeClr val="tx1"/>
                </a:solidFill>
                <a:latin typeface="+mn-lt"/>
                <a:ea typeface="+mj-ea"/>
                <a:cs typeface="Times New Roman" panose="02020603050405020304" pitchFamily="18" charset="0"/>
              </a:rPr>
              <a:t> (cont.)</a:t>
            </a:r>
            <a:endParaRPr lang="en-US" sz="3600" b="1" dirty="0">
              <a:solidFill>
                <a:schemeClr val="tx1"/>
              </a:solidFill>
              <a:latin typeface="+mn-lt"/>
              <a:ea typeface="+mj-ea"/>
              <a:cs typeface="Times New Roman" panose="02020603050405020304" pitchFamily="18" charset="0"/>
            </a:endParaRPr>
          </a:p>
        </p:txBody>
      </p:sp>
      <p:sp>
        <p:nvSpPr>
          <p:cNvPr id="80899" name="Slide Number Placeholder 3"/>
          <p:cNvSpPr>
            <a:spLocks noGrp="1"/>
          </p:cNvSpPr>
          <p:nvPr>
            <p:ph type="sldNum" sz="quarter" idx="4294967295"/>
          </p:nvPr>
        </p:nvSpPr>
        <p:spPr bwMode="auto">
          <a:xfrm>
            <a:off x="8470900" y="6248400"/>
            <a:ext cx="512763"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fld id="{D10BD3ED-9F34-4AC5-B7C4-B86AEBE8357B}" type="slidenum">
              <a:rPr lang="en-US" altLang="en-US" sz="1100" smtClean="0">
                <a:solidFill>
                  <a:srgbClr val="FFFFFF"/>
                </a:solidFill>
              </a:rPr>
              <a:pPr eaLnBrk="1" hangingPunct="1">
                <a:lnSpc>
                  <a:spcPct val="100000"/>
                </a:lnSpc>
                <a:spcBef>
                  <a:spcPct val="0"/>
                </a:spcBef>
                <a:buClrTx/>
                <a:buSzTx/>
                <a:buFontTx/>
                <a:buNone/>
              </a:pPr>
              <a:t>56</a:t>
            </a:fld>
            <a:endParaRPr lang="en-US" altLang="en-US" sz="1100" smtClean="0">
              <a:solidFill>
                <a:srgbClr val="FFFFFF"/>
              </a:solidFill>
            </a:endParaRPr>
          </a:p>
        </p:txBody>
      </p:sp>
      <p:sp>
        <p:nvSpPr>
          <p:cNvPr id="80900" name="Rectangle 6"/>
          <p:cNvSpPr>
            <a:spLocks noChangeArrowheads="1"/>
          </p:cNvSpPr>
          <p:nvPr/>
        </p:nvSpPr>
        <p:spPr bwMode="auto">
          <a:xfrm>
            <a:off x="2479675" y="581025"/>
            <a:ext cx="375285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50000"/>
              </a:lnSpc>
              <a:spcBef>
                <a:spcPct val="0"/>
              </a:spcBef>
              <a:spcAft>
                <a:spcPts val="1000"/>
              </a:spcAft>
              <a:buClrTx/>
              <a:buSzTx/>
              <a:buFontTx/>
              <a:buNone/>
            </a:pPr>
            <a:r>
              <a:rPr lang="en-US" altLang="en-US" b="1" u="sng"/>
              <a:t>CTE: Nutrition and Culinary</a:t>
            </a:r>
            <a:endParaRPr lang="en-US" altLang="en-US" sz="1800"/>
          </a:p>
        </p:txBody>
      </p:sp>
      <p:graphicFrame>
        <p:nvGraphicFramePr>
          <p:cNvPr id="3" name="Table 2"/>
          <p:cNvGraphicFramePr>
            <a:graphicFrameLocks noGrp="1"/>
          </p:cNvGraphicFramePr>
          <p:nvPr/>
        </p:nvGraphicFramePr>
        <p:xfrm>
          <a:off x="685800" y="1766888"/>
          <a:ext cx="8088313" cy="4495800"/>
        </p:xfrm>
        <a:graphic>
          <a:graphicData uri="http://schemas.openxmlformats.org/drawingml/2006/table">
            <a:tbl>
              <a:tblPr/>
              <a:tblGrid>
                <a:gridCol w="531813"/>
                <a:gridCol w="5181600"/>
                <a:gridCol w="1143000"/>
                <a:gridCol w="1231900"/>
              </a:tblGrid>
              <a:tr h="549275">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500" b="1" i="0" u="none" strike="noStrike" cap="none" normalizeH="0" baseline="0" dirty="0" smtClean="0">
                          <a:ln>
                            <a:noFill/>
                          </a:ln>
                          <a:solidFill>
                            <a:srgbClr val="FFFFFF"/>
                          </a:solidFill>
                          <a:effectLst/>
                          <a:latin typeface="Rockwell" pitchFamily="18" charset="0"/>
                          <a:ea typeface="ＭＳ Ｐゴシック" pitchFamily="34" charset="-128"/>
                          <a:cs typeface="Arial" pitchFamily="34" charset="0"/>
                        </a:rPr>
                        <a:t>No.</a:t>
                      </a:r>
                      <a:endParaRPr kumimoji="0" lang="en-US" altLang="en-US" sz="1500" b="1" i="0" u="none" strike="noStrike" cap="none" normalizeH="0" baseline="0" dirty="0" smtClean="0">
                        <a:ln>
                          <a:noFill/>
                        </a:ln>
                        <a:solidFill>
                          <a:srgbClr val="FFFFFF"/>
                        </a:solidFill>
                        <a:effectLst/>
                        <a:latin typeface="Calibri" pitchFamily="34" charset="0"/>
                        <a:ea typeface="Calibri" pitchFamily="34" charset="0"/>
                      </a:endParaRPr>
                    </a:p>
                  </a:txBody>
                  <a:tcPr marL="68586" marR="6858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en-US" sz="1600" b="1" i="0" u="none" strike="noStrike" cap="none" normalizeH="0" baseline="0" dirty="0" smtClean="0">
                          <a:ln>
                            <a:noFill/>
                          </a:ln>
                          <a:solidFill>
                            <a:srgbClr val="FFFFFF"/>
                          </a:solidFill>
                          <a:effectLst/>
                          <a:latin typeface="Rockwell" pitchFamily="18" charset="0"/>
                          <a:ea typeface="Calibri" pitchFamily="34" charset="0"/>
                        </a:rPr>
                        <a:t>Safety and Sanitation Competency Task List</a:t>
                      </a:r>
                      <a:endParaRPr kumimoji="0" lang="en-US" altLang="en-US" sz="2000" b="1" i="0" u="none" strike="noStrike" cap="none" normalizeH="0" baseline="0" dirty="0" smtClean="0">
                        <a:ln>
                          <a:noFill/>
                        </a:ln>
                        <a:solidFill>
                          <a:srgbClr val="FFFFFF"/>
                        </a:solidFill>
                        <a:effectLst/>
                        <a:latin typeface="Rockwell" pitchFamily="18" charset="0"/>
                        <a:ea typeface="Calibri" pitchFamily="34" charset="0"/>
                      </a:endParaRPr>
                    </a:p>
                  </a:txBody>
                  <a:tcPr marL="68586" marR="6858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rgbClr val="FFFFFF"/>
                          </a:solidFill>
                          <a:effectLst/>
                          <a:latin typeface="Rockwell" pitchFamily="18" charset="0"/>
                          <a:ea typeface="ＭＳ Ｐゴシック" pitchFamily="34" charset="-128"/>
                          <a:cs typeface="Arial" pitchFamily="34" charset="0"/>
                        </a:rPr>
                        <a:t>Achieved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500" b="1" i="0" u="none" strike="noStrike" cap="none" normalizeH="0" baseline="0" smtClean="0">
                          <a:ln>
                            <a:noFill/>
                          </a:ln>
                          <a:solidFill>
                            <a:srgbClr val="FFFFFF"/>
                          </a:solidFill>
                          <a:effectLst/>
                          <a:latin typeface="Rockwell" pitchFamily="18" charset="0"/>
                          <a:ea typeface="ＭＳ Ｐゴシック" pitchFamily="34" charset="-128"/>
                          <a:cs typeface="Arial" pitchFamily="34" charset="0"/>
                        </a:rPr>
                        <a:t>(Y/N)</a:t>
                      </a:r>
                      <a:endParaRPr kumimoji="0" lang="en-US" altLang="en-US" sz="1500" b="1" i="0" u="none" strike="noStrike" cap="none" normalizeH="0" baseline="0" smtClean="0">
                        <a:ln>
                          <a:noFill/>
                        </a:ln>
                        <a:solidFill>
                          <a:srgbClr val="FFFFFF"/>
                        </a:solidFill>
                        <a:effectLst/>
                        <a:latin typeface="Calibri" pitchFamily="34" charset="0"/>
                        <a:ea typeface="Calibri" pitchFamily="34" charset="0"/>
                      </a:endParaRPr>
                    </a:p>
                  </a:txBody>
                  <a:tcPr marL="68586" marR="6858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500" b="1" i="0" u="none" strike="noStrike" cap="none" normalizeH="0" baseline="0" smtClean="0">
                          <a:ln>
                            <a:noFill/>
                          </a:ln>
                          <a:solidFill>
                            <a:srgbClr val="FFFFFF"/>
                          </a:solidFill>
                          <a:effectLst/>
                          <a:latin typeface="Rockwell" pitchFamily="18" charset="0"/>
                          <a:ea typeface="ＭＳ Ｐゴシック" pitchFamily="34" charset="-128"/>
                          <a:cs typeface="Arial" pitchFamily="34" charset="0"/>
                        </a:rPr>
                        <a:t>Comments</a:t>
                      </a:r>
                      <a:endParaRPr kumimoji="0" lang="en-US" altLang="en-US" sz="1500" b="1" i="0" u="none" strike="noStrike" cap="none" normalizeH="0" baseline="0" smtClean="0">
                        <a:ln>
                          <a:noFill/>
                        </a:ln>
                        <a:solidFill>
                          <a:srgbClr val="FFFFFF"/>
                        </a:solidFill>
                        <a:effectLst/>
                        <a:latin typeface="Calibri" pitchFamily="34" charset="0"/>
                        <a:ea typeface="Calibri" pitchFamily="34" charset="0"/>
                      </a:endParaRPr>
                    </a:p>
                  </a:txBody>
                  <a:tcPr marL="68586" marR="6858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25463">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500" b="1" i="0" u="none" strike="noStrike" cap="none" normalizeH="0" baseline="0" smtClean="0">
                          <a:ln>
                            <a:noFill/>
                          </a:ln>
                          <a:solidFill>
                            <a:srgbClr val="FFFFFF"/>
                          </a:solidFill>
                          <a:effectLst/>
                          <a:latin typeface="Rockwell" pitchFamily="18" charset="0"/>
                          <a:ea typeface="ＭＳ Ｐゴシック" pitchFamily="34" charset="-128"/>
                          <a:cs typeface="Arial" pitchFamily="34" charset="0"/>
                        </a:rPr>
                        <a:t>1.</a:t>
                      </a:r>
                      <a:endParaRPr kumimoji="0" lang="en-US" altLang="en-US" sz="1500" b="1" i="0" u="none" strike="noStrike" cap="none" normalizeH="0" baseline="0" smtClean="0">
                        <a:ln>
                          <a:noFill/>
                        </a:ln>
                        <a:solidFill>
                          <a:srgbClr val="FFFFFF"/>
                        </a:solidFill>
                        <a:effectLst/>
                        <a:latin typeface="Calibri" pitchFamily="34" charset="0"/>
                        <a:ea typeface="Calibri" pitchFamily="34" charset="0"/>
                      </a:endParaRPr>
                    </a:p>
                  </a:txBody>
                  <a:tcPr marL="68586" marR="6858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500" b="0" i="0" u="none" strike="noStrike" cap="none" normalizeH="0" baseline="0" dirty="0" smtClean="0">
                          <a:ln>
                            <a:noFill/>
                          </a:ln>
                          <a:solidFill>
                            <a:srgbClr val="000000"/>
                          </a:solidFill>
                          <a:effectLst/>
                          <a:latin typeface="Rockwell" pitchFamily="18" charset="0"/>
                          <a:ea typeface="ＭＳ Ｐゴシック" pitchFamily="34" charset="-128"/>
                          <a:cs typeface="Arial" pitchFamily="34" charset="0"/>
                        </a:rPr>
                        <a:t>Wearing appropriate apparel in the food preparation area.</a:t>
                      </a:r>
                      <a:endParaRPr kumimoji="0" lang="en-US" altLang="en-US" sz="1500" b="0" i="0" u="none" strike="noStrike" cap="none" normalizeH="0" baseline="0" dirty="0" smtClean="0">
                        <a:ln>
                          <a:noFill/>
                        </a:ln>
                        <a:solidFill>
                          <a:srgbClr val="000000"/>
                        </a:solidFill>
                        <a:effectLst/>
                        <a:latin typeface="Calibri" pitchFamily="34" charset="0"/>
                        <a:ea typeface="Calibri" pitchFamily="34" charset="0"/>
                      </a:endParaRPr>
                    </a:p>
                  </a:txBody>
                  <a:tcPr marL="68586" marR="6858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5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 </a:t>
                      </a:r>
                      <a:endParaRPr kumimoji="0" lang="en-US" altLang="en-US" sz="1500" b="0" i="0" u="none" strike="noStrike" cap="none" normalizeH="0" baseline="0" smtClean="0">
                        <a:ln>
                          <a:noFill/>
                        </a:ln>
                        <a:solidFill>
                          <a:srgbClr val="000000"/>
                        </a:solidFill>
                        <a:effectLst/>
                        <a:latin typeface="Calibri" pitchFamily="34" charset="0"/>
                        <a:ea typeface="Calibri" pitchFamily="34" charset="0"/>
                      </a:endParaRPr>
                    </a:p>
                  </a:txBody>
                  <a:tcPr marL="68586" marR="6858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5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 </a:t>
                      </a:r>
                      <a:endParaRPr kumimoji="0" lang="en-US" altLang="en-US" sz="1500" b="0" i="0" u="none" strike="noStrike" cap="none" normalizeH="0" baseline="0" smtClean="0">
                        <a:ln>
                          <a:noFill/>
                        </a:ln>
                        <a:solidFill>
                          <a:srgbClr val="000000"/>
                        </a:solidFill>
                        <a:effectLst/>
                        <a:latin typeface="Calibri" pitchFamily="34" charset="0"/>
                        <a:ea typeface="Calibri" pitchFamily="34" charset="0"/>
                      </a:endParaRPr>
                    </a:p>
                  </a:txBody>
                  <a:tcPr marL="68586" marR="6858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r>
              <a:tr h="263525">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500" b="1" i="0" u="none" strike="noStrike" cap="none" normalizeH="0" baseline="0" smtClean="0">
                          <a:ln>
                            <a:noFill/>
                          </a:ln>
                          <a:solidFill>
                            <a:srgbClr val="FFFFFF"/>
                          </a:solidFill>
                          <a:effectLst/>
                          <a:latin typeface="Rockwell" pitchFamily="18" charset="0"/>
                          <a:ea typeface="ＭＳ Ｐゴシック" pitchFamily="34" charset="-128"/>
                          <a:cs typeface="Arial" pitchFamily="34" charset="0"/>
                        </a:rPr>
                        <a:t>2.</a:t>
                      </a:r>
                      <a:endParaRPr kumimoji="0" lang="en-US" altLang="en-US" sz="1500" b="1" i="0" u="none" strike="noStrike" cap="none" normalizeH="0" baseline="0" smtClean="0">
                        <a:ln>
                          <a:noFill/>
                        </a:ln>
                        <a:solidFill>
                          <a:srgbClr val="FFFFFF"/>
                        </a:solidFill>
                        <a:effectLst/>
                        <a:latin typeface="Calibri" pitchFamily="34" charset="0"/>
                        <a:ea typeface="Calibri" pitchFamily="34" charset="0"/>
                      </a:endParaRPr>
                    </a:p>
                  </a:txBody>
                  <a:tcPr marL="68586" marR="6858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500" b="0" i="0" u="none" strike="noStrike" cap="none" normalizeH="0" baseline="0" dirty="0" smtClean="0">
                          <a:ln>
                            <a:noFill/>
                          </a:ln>
                          <a:solidFill>
                            <a:srgbClr val="000000"/>
                          </a:solidFill>
                          <a:effectLst/>
                          <a:latin typeface="Rockwell" pitchFamily="18" charset="0"/>
                          <a:ea typeface="ＭＳ Ｐゴシック" pitchFamily="34" charset="-128"/>
                          <a:cs typeface="Arial" pitchFamily="34" charset="0"/>
                        </a:rPr>
                        <a:t>Cleaning and washing fresh, produce, and fruits.</a:t>
                      </a:r>
                      <a:endParaRPr kumimoji="0" lang="en-US" altLang="en-US" sz="1500" b="0" i="0" u="none" strike="noStrike" cap="none" normalizeH="0" baseline="0" dirty="0" smtClean="0">
                        <a:ln>
                          <a:noFill/>
                        </a:ln>
                        <a:solidFill>
                          <a:srgbClr val="000000"/>
                        </a:solidFill>
                        <a:effectLst/>
                        <a:latin typeface="Calibri" pitchFamily="34" charset="0"/>
                        <a:ea typeface="Calibri" pitchFamily="34" charset="0"/>
                      </a:endParaRPr>
                    </a:p>
                  </a:txBody>
                  <a:tcPr marL="68586" marR="6858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5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 </a:t>
                      </a:r>
                      <a:endParaRPr kumimoji="0" lang="en-US" altLang="en-US" sz="1500" b="0" i="0" u="none" strike="noStrike" cap="none" normalizeH="0" baseline="0" smtClean="0">
                        <a:ln>
                          <a:noFill/>
                        </a:ln>
                        <a:solidFill>
                          <a:srgbClr val="000000"/>
                        </a:solidFill>
                        <a:effectLst/>
                        <a:latin typeface="Calibri" pitchFamily="34" charset="0"/>
                        <a:ea typeface="Calibri" pitchFamily="34" charset="0"/>
                      </a:endParaRPr>
                    </a:p>
                  </a:txBody>
                  <a:tcPr marL="68586" marR="6858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5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 </a:t>
                      </a:r>
                      <a:endParaRPr kumimoji="0" lang="en-US" altLang="en-US" sz="1500" b="0" i="0" u="none" strike="noStrike" cap="none" normalizeH="0" baseline="0" smtClean="0">
                        <a:ln>
                          <a:noFill/>
                        </a:ln>
                        <a:solidFill>
                          <a:srgbClr val="000000"/>
                        </a:solidFill>
                        <a:effectLst/>
                        <a:latin typeface="Calibri" pitchFamily="34" charset="0"/>
                        <a:ea typeface="Calibri" pitchFamily="34" charset="0"/>
                      </a:endParaRPr>
                    </a:p>
                  </a:txBody>
                  <a:tcPr marL="68586" marR="6858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r>
              <a:tr h="525463">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500" b="1" i="0" u="none" strike="noStrike" cap="none" normalizeH="0" baseline="0" smtClean="0">
                          <a:ln>
                            <a:noFill/>
                          </a:ln>
                          <a:solidFill>
                            <a:srgbClr val="FFFFFF"/>
                          </a:solidFill>
                          <a:effectLst/>
                          <a:latin typeface="Rockwell" pitchFamily="18" charset="0"/>
                          <a:ea typeface="ＭＳ Ｐゴシック" pitchFamily="34" charset="-128"/>
                          <a:cs typeface="Arial" pitchFamily="34" charset="0"/>
                        </a:rPr>
                        <a:t>3.</a:t>
                      </a:r>
                      <a:endParaRPr kumimoji="0" lang="en-US" altLang="en-US" sz="1500" b="1" i="0" u="none" strike="noStrike" cap="none" normalizeH="0" baseline="0" smtClean="0">
                        <a:ln>
                          <a:noFill/>
                        </a:ln>
                        <a:solidFill>
                          <a:srgbClr val="FFFFFF"/>
                        </a:solidFill>
                        <a:effectLst/>
                        <a:latin typeface="Calibri" pitchFamily="34" charset="0"/>
                        <a:ea typeface="Calibri" pitchFamily="34" charset="0"/>
                      </a:endParaRPr>
                    </a:p>
                  </a:txBody>
                  <a:tcPr marL="68586" marR="6858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500" b="0" i="0" u="none" strike="noStrike" cap="none" normalizeH="0" baseline="0" dirty="0" smtClean="0">
                          <a:ln>
                            <a:noFill/>
                          </a:ln>
                          <a:solidFill>
                            <a:srgbClr val="000000"/>
                          </a:solidFill>
                          <a:effectLst/>
                          <a:latin typeface="Rockwell" pitchFamily="18" charset="0"/>
                          <a:ea typeface="ＭＳ Ｐゴシック" pitchFamily="34" charset="-128"/>
                          <a:cs typeface="Arial" pitchFamily="34" charset="0"/>
                        </a:rPr>
                        <a:t>Solving problems related to waste disposal and recycling.</a:t>
                      </a:r>
                      <a:endParaRPr kumimoji="0" lang="en-US" altLang="en-US" sz="1500" b="0" i="0" u="none" strike="noStrike" cap="none" normalizeH="0" baseline="0" dirty="0" smtClean="0">
                        <a:ln>
                          <a:noFill/>
                        </a:ln>
                        <a:solidFill>
                          <a:srgbClr val="000000"/>
                        </a:solidFill>
                        <a:effectLst/>
                        <a:latin typeface="Calibri" pitchFamily="34" charset="0"/>
                        <a:ea typeface="Calibri" pitchFamily="34" charset="0"/>
                      </a:endParaRPr>
                    </a:p>
                  </a:txBody>
                  <a:tcPr marL="68586" marR="6858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5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 </a:t>
                      </a:r>
                      <a:endParaRPr kumimoji="0" lang="en-US" altLang="en-US" sz="1500" b="0" i="0" u="none" strike="noStrike" cap="none" normalizeH="0" baseline="0" smtClean="0">
                        <a:ln>
                          <a:noFill/>
                        </a:ln>
                        <a:solidFill>
                          <a:srgbClr val="000000"/>
                        </a:solidFill>
                        <a:effectLst/>
                        <a:latin typeface="Calibri" pitchFamily="34" charset="0"/>
                        <a:ea typeface="Calibri" pitchFamily="34" charset="0"/>
                      </a:endParaRPr>
                    </a:p>
                  </a:txBody>
                  <a:tcPr marL="68586" marR="6858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5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 </a:t>
                      </a:r>
                      <a:endParaRPr kumimoji="0" lang="en-US" altLang="en-US" sz="1500" b="0" i="0" u="none" strike="noStrike" cap="none" normalizeH="0" baseline="0" smtClean="0">
                        <a:ln>
                          <a:noFill/>
                        </a:ln>
                        <a:solidFill>
                          <a:srgbClr val="000000"/>
                        </a:solidFill>
                        <a:effectLst/>
                        <a:latin typeface="Calibri" pitchFamily="34" charset="0"/>
                        <a:ea typeface="Calibri" pitchFamily="34" charset="0"/>
                      </a:endParaRPr>
                    </a:p>
                  </a:txBody>
                  <a:tcPr marL="68586" marR="6858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r>
              <a:tr h="525463">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500" b="1" i="0" u="none" strike="noStrike" cap="none" normalizeH="0" baseline="0" smtClean="0">
                          <a:ln>
                            <a:noFill/>
                          </a:ln>
                          <a:solidFill>
                            <a:srgbClr val="FFFFFF"/>
                          </a:solidFill>
                          <a:effectLst/>
                          <a:latin typeface="Rockwell" pitchFamily="18" charset="0"/>
                          <a:ea typeface="ＭＳ Ｐゴシック" pitchFamily="34" charset="-128"/>
                          <a:cs typeface="Arial" pitchFamily="34" charset="0"/>
                        </a:rPr>
                        <a:t>4.</a:t>
                      </a:r>
                      <a:endParaRPr kumimoji="0" lang="en-US" altLang="en-US" sz="1500" b="1" i="0" u="none" strike="noStrike" cap="none" normalizeH="0" baseline="0" smtClean="0">
                        <a:ln>
                          <a:noFill/>
                        </a:ln>
                        <a:solidFill>
                          <a:srgbClr val="FFFFFF"/>
                        </a:solidFill>
                        <a:effectLst/>
                        <a:latin typeface="Calibri" pitchFamily="34" charset="0"/>
                        <a:ea typeface="Calibri" pitchFamily="34" charset="0"/>
                      </a:endParaRPr>
                    </a:p>
                  </a:txBody>
                  <a:tcPr marL="68586" marR="6858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500" b="0" i="0" u="none" strike="noStrike" cap="none" normalizeH="0" baseline="0" dirty="0" smtClean="0">
                          <a:ln>
                            <a:noFill/>
                          </a:ln>
                          <a:solidFill>
                            <a:srgbClr val="000000"/>
                          </a:solidFill>
                          <a:effectLst/>
                          <a:latin typeface="Rockwell" pitchFamily="18" charset="0"/>
                          <a:ea typeface="ＭＳ Ｐゴシック" pitchFamily="34" charset="-128"/>
                          <a:cs typeface="Arial" pitchFamily="34" charset="0"/>
                        </a:rPr>
                        <a:t>Demonstrating good personal hygiene and health practices in the kitchen.</a:t>
                      </a:r>
                      <a:endParaRPr kumimoji="0" lang="en-US" altLang="en-US" sz="1500" b="0" i="0" u="none" strike="noStrike" cap="none" normalizeH="0" baseline="0" dirty="0" smtClean="0">
                        <a:ln>
                          <a:noFill/>
                        </a:ln>
                        <a:solidFill>
                          <a:srgbClr val="000000"/>
                        </a:solidFill>
                        <a:effectLst/>
                        <a:latin typeface="Calibri" pitchFamily="34" charset="0"/>
                        <a:ea typeface="Calibri" pitchFamily="34" charset="0"/>
                      </a:endParaRPr>
                    </a:p>
                  </a:txBody>
                  <a:tcPr marL="68586" marR="6858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5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 </a:t>
                      </a:r>
                      <a:endParaRPr kumimoji="0" lang="en-US" altLang="en-US" sz="1500" b="0" i="0" u="none" strike="noStrike" cap="none" normalizeH="0" baseline="0" smtClean="0">
                        <a:ln>
                          <a:noFill/>
                        </a:ln>
                        <a:solidFill>
                          <a:srgbClr val="000000"/>
                        </a:solidFill>
                        <a:effectLst/>
                        <a:latin typeface="Calibri" pitchFamily="34" charset="0"/>
                        <a:ea typeface="Calibri" pitchFamily="34" charset="0"/>
                      </a:endParaRPr>
                    </a:p>
                  </a:txBody>
                  <a:tcPr marL="68586" marR="6858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5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 </a:t>
                      </a:r>
                      <a:endParaRPr kumimoji="0" lang="en-US" altLang="en-US" sz="1500" b="0" i="0" u="none" strike="noStrike" cap="none" normalizeH="0" baseline="0" smtClean="0">
                        <a:ln>
                          <a:noFill/>
                        </a:ln>
                        <a:solidFill>
                          <a:srgbClr val="000000"/>
                        </a:solidFill>
                        <a:effectLst/>
                        <a:latin typeface="Calibri" pitchFamily="34" charset="0"/>
                        <a:ea typeface="Calibri" pitchFamily="34" charset="0"/>
                      </a:endParaRPr>
                    </a:p>
                  </a:txBody>
                  <a:tcPr marL="68586" marR="6858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r>
              <a:tr h="263525">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500" b="1" i="0" u="none" strike="noStrike" cap="none" normalizeH="0" baseline="0" smtClean="0">
                          <a:ln>
                            <a:noFill/>
                          </a:ln>
                          <a:solidFill>
                            <a:srgbClr val="FFFFFF"/>
                          </a:solidFill>
                          <a:effectLst/>
                          <a:latin typeface="Rockwell" pitchFamily="18" charset="0"/>
                          <a:ea typeface="ＭＳ Ｐゴシック" pitchFamily="34" charset="-128"/>
                          <a:cs typeface="Arial" pitchFamily="34" charset="0"/>
                        </a:rPr>
                        <a:t>5.</a:t>
                      </a:r>
                      <a:endParaRPr kumimoji="0" lang="en-US" altLang="en-US" sz="1500" b="1" i="0" u="none" strike="noStrike" cap="none" normalizeH="0" baseline="0" smtClean="0">
                        <a:ln>
                          <a:noFill/>
                        </a:ln>
                        <a:solidFill>
                          <a:srgbClr val="FFFFFF"/>
                        </a:solidFill>
                        <a:effectLst/>
                        <a:latin typeface="Calibri" pitchFamily="34" charset="0"/>
                        <a:ea typeface="Calibri" pitchFamily="34" charset="0"/>
                      </a:endParaRPr>
                    </a:p>
                  </a:txBody>
                  <a:tcPr marL="68586" marR="6858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5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Maintaining a clean and sanitary work environment.</a:t>
                      </a:r>
                      <a:endParaRPr kumimoji="0" lang="en-US" altLang="en-US" sz="1500" b="0" i="0" u="none" strike="noStrike" cap="none" normalizeH="0" baseline="0" smtClean="0">
                        <a:ln>
                          <a:noFill/>
                        </a:ln>
                        <a:solidFill>
                          <a:srgbClr val="000000"/>
                        </a:solidFill>
                        <a:effectLst/>
                        <a:latin typeface="Calibri" pitchFamily="34" charset="0"/>
                        <a:ea typeface="Calibri" pitchFamily="34" charset="0"/>
                      </a:endParaRPr>
                    </a:p>
                  </a:txBody>
                  <a:tcPr marL="68586" marR="6858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500" b="0" i="0" u="none" strike="noStrike" cap="none" normalizeH="0" baseline="0" dirty="0" smtClean="0">
                          <a:ln>
                            <a:noFill/>
                          </a:ln>
                          <a:solidFill>
                            <a:srgbClr val="000000"/>
                          </a:solidFill>
                          <a:effectLst/>
                          <a:latin typeface="Rockwell" pitchFamily="18" charset="0"/>
                          <a:ea typeface="ＭＳ Ｐゴシック" pitchFamily="34" charset="-128"/>
                          <a:cs typeface="Arial" pitchFamily="34" charset="0"/>
                        </a:rPr>
                        <a:t> </a:t>
                      </a:r>
                      <a:endParaRPr kumimoji="0" lang="en-US" altLang="en-US" sz="1500" b="0" i="0" u="none" strike="noStrike" cap="none" normalizeH="0" baseline="0" dirty="0" smtClean="0">
                        <a:ln>
                          <a:noFill/>
                        </a:ln>
                        <a:solidFill>
                          <a:srgbClr val="000000"/>
                        </a:solidFill>
                        <a:effectLst/>
                        <a:latin typeface="Calibri" pitchFamily="34" charset="0"/>
                        <a:ea typeface="Calibri" pitchFamily="34" charset="0"/>
                      </a:endParaRPr>
                    </a:p>
                  </a:txBody>
                  <a:tcPr marL="68586" marR="6858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5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 </a:t>
                      </a:r>
                      <a:endParaRPr kumimoji="0" lang="en-US" altLang="en-US" sz="1500" b="0" i="0" u="none" strike="noStrike" cap="none" normalizeH="0" baseline="0" smtClean="0">
                        <a:ln>
                          <a:noFill/>
                        </a:ln>
                        <a:solidFill>
                          <a:srgbClr val="000000"/>
                        </a:solidFill>
                        <a:effectLst/>
                        <a:latin typeface="Calibri" pitchFamily="34" charset="0"/>
                        <a:ea typeface="Calibri" pitchFamily="34" charset="0"/>
                      </a:endParaRPr>
                    </a:p>
                  </a:txBody>
                  <a:tcPr marL="68586" marR="6858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r>
              <a:tr h="525463">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500" b="1" i="0" u="none" strike="noStrike" cap="none" normalizeH="0" baseline="0" smtClean="0">
                          <a:ln>
                            <a:noFill/>
                          </a:ln>
                          <a:solidFill>
                            <a:srgbClr val="FFFFFF"/>
                          </a:solidFill>
                          <a:effectLst/>
                          <a:latin typeface="Rockwell" pitchFamily="18" charset="0"/>
                          <a:ea typeface="ＭＳ Ｐゴシック" pitchFamily="34" charset="-128"/>
                          <a:cs typeface="Arial" pitchFamily="34" charset="0"/>
                        </a:rPr>
                        <a:t>6.</a:t>
                      </a:r>
                      <a:endParaRPr kumimoji="0" lang="en-US" altLang="en-US" sz="1500" b="1" i="0" u="none" strike="noStrike" cap="none" normalizeH="0" baseline="0" smtClean="0">
                        <a:ln>
                          <a:noFill/>
                        </a:ln>
                        <a:solidFill>
                          <a:srgbClr val="FFFFFF"/>
                        </a:solidFill>
                        <a:effectLst/>
                        <a:latin typeface="Calibri" pitchFamily="34" charset="0"/>
                        <a:ea typeface="Calibri" pitchFamily="34" charset="0"/>
                      </a:endParaRPr>
                    </a:p>
                  </a:txBody>
                  <a:tcPr marL="68586" marR="6858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500" b="0" i="0" u="none" strike="noStrike" cap="none" normalizeH="0" baseline="0" dirty="0" smtClean="0">
                          <a:ln>
                            <a:noFill/>
                          </a:ln>
                          <a:solidFill>
                            <a:srgbClr val="000000"/>
                          </a:solidFill>
                          <a:effectLst/>
                          <a:latin typeface="Rockwell" pitchFamily="18" charset="0"/>
                          <a:ea typeface="ＭＳ Ｐゴシック" pitchFamily="34" charset="-128"/>
                          <a:cs typeface="Arial" pitchFamily="34" charset="0"/>
                        </a:rPr>
                        <a:t>Following acceptable procedures when preparing and storing protein foods.</a:t>
                      </a:r>
                      <a:endParaRPr kumimoji="0" lang="en-US" altLang="en-US" sz="1500" b="0" i="0" u="none" strike="noStrike" cap="none" normalizeH="0" baseline="0" dirty="0" smtClean="0">
                        <a:ln>
                          <a:noFill/>
                        </a:ln>
                        <a:solidFill>
                          <a:srgbClr val="000000"/>
                        </a:solidFill>
                        <a:effectLst/>
                        <a:latin typeface="Calibri" pitchFamily="34" charset="0"/>
                        <a:ea typeface="Calibri" pitchFamily="34" charset="0"/>
                      </a:endParaRPr>
                    </a:p>
                  </a:txBody>
                  <a:tcPr marL="68586" marR="6858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500" b="0" i="0" u="none" strike="noStrike" cap="none" normalizeH="0" baseline="0" dirty="0" smtClean="0">
                          <a:ln>
                            <a:noFill/>
                          </a:ln>
                          <a:solidFill>
                            <a:srgbClr val="000000"/>
                          </a:solidFill>
                          <a:effectLst/>
                          <a:latin typeface="Rockwell" pitchFamily="18" charset="0"/>
                          <a:ea typeface="ＭＳ Ｐゴシック" pitchFamily="34" charset="-128"/>
                          <a:cs typeface="Arial" pitchFamily="34" charset="0"/>
                        </a:rPr>
                        <a:t> </a:t>
                      </a:r>
                      <a:endParaRPr kumimoji="0" lang="en-US" altLang="en-US" sz="1500" b="0" i="0" u="none" strike="noStrike" cap="none" normalizeH="0" baseline="0" dirty="0" smtClean="0">
                        <a:ln>
                          <a:noFill/>
                        </a:ln>
                        <a:solidFill>
                          <a:srgbClr val="000000"/>
                        </a:solidFill>
                        <a:effectLst/>
                        <a:latin typeface="Calibri" pitchFamily="34" charset="0"/>
                        <a:ea typeface="Calibri" pitchFamily="34" charset="0"/>
                      </a:endParaRPr>
                    </a:p>
                  </a:txBody>
                  <a:tcPr marL="68586" marR="6858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5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 </a:t>
                      </a:r>
                      <a:endParaRPr kumimoji="0" lang="en-US" altLang="en-US" sz="1500" b="0" i="0" u="none" strike="noStrike" cap="none" normalizeH="0" baseline="0" smtClean="0">
                        <a:ln>
                          <a:noFill/>
                        </a:ln>
                        <a:solidFill>
                          <a:srgbClr val="000000"/>
                        </a:solidFill>
                        <a:effectLst/>
                        <a:latin typeface="Calibri" pitchFamily="34" charset="0"/>
                        <a:ea typeface="Calibri" pitchFamily="34" charset="0"/>
                      </a:endParaRPr>
                    </a:p>
                  </a:txBody>
                  <a:tcPr marL="68586" marR="6858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r>
              <a:tr h="263525">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500" b="1" i="0" u="none" strike="noStrike" cap="none" normalizeH="0" baseline="0" smtClean="0">
                          <a:ln>
                            <a:noFill/>
                          </a:ln>
                          <a:solidFill>
                            <a:srgbClr val="FFFFFF"/>
                          </a:solidFill>
                          <a:effectLst/>
                          <a:latin typeface="Rockwell" pitchFamily="18" charset="0"/>
                          <a:ea typeface="ＭＳ Ｐゴシック" pitchFamily="34" charset="-128"/>
                          <a:cs typeface="Arial" pitchFamily="34" charset="0"/>
                        </a:rPr>
                        <a:t>7.</a:t>
                      </a:r>
                      <a:endParaRPr kumimoji="0" lang="en-US" altLang="en-US" sz="1500" b="1" i="0" u="none" strike="noStrike" cap="none" normalizeH="0" baseline="0" smtClean="0">
                        <a:ln>
                          <a:noFill/>
                        </a:ln>
                        <a:solidFill>
                          <a:srgbClr val="FFFFFF"/>
                        </a:solidFill>
                        <a:effectLst/>
                        <a:latin typeface="Calibri" pitchFamily="34" charset="0"/>
                        <a:ea typeface="Calibri" pitchFamily="34" charset="0"/>
                      </a:endParaRPr>
                    </a:p>
                  </a:txBody>
                  <a:tcPr marL="68586" marR="6858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5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Demonstrating prevention of cross-contamination.  </a:t>
                      </a:r>
                      <a:endParaRPr kumimoji="0" lang="en-US" altLang="en-US" sz="1500" b="0" i="0" u="none" strike="noStrike" cap="none" normalizeH="0" baseline="0" smtClean="0">
                        <a:ln>
                          <a:noFill/>
                        </a:ln>
                        <a:solidFill>
                          <a:srgbClr val="000000"/>
                        </a:solidFill>
                        <a:effectLst/>
                        <a:latin typeface="Calibri" pitchFamily="34" charset="0"/>
                        <a:ea typeface="Calibri" pitchFamily="34" charset="0"/>
                      </a:endParaRPr>
                    </a:p>
                  </a:txBody>
                  <a:tcPr marL="68586" marR="6858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500" b="0" i="0" u="none" strike="noStrike" cap="none" normalizeH="0" baseline="0" dirty="0" smtClean="0">
                          <a:ln>
                            <a:noFill/>
                          </a:ln>
                          <a:solidFill>
                            <a:srgbClr val="000000"/>
                          </a:solidFill>
                          <a:effectLst/>
                          <a:latin typeface="Rockwell" pitchFamily="18" charset="0"/>
                          <a:ea typeface="ＭＳ Ｐゴシック" pitchFamily="34" charset="-128"/>
                          <a:cs typeface="Arial" pitchFamily="34" charset="0"/>
                        </a:rPr>
                        <a:t> </a:t>
                      </a:r>
                      <a:endParaRPr kumimoji="0" lang="en-US" altLang="en-US" sz="1500" b="0" i="0" u="none" strike="noStrike" cap="none" normalizeH="0" baseline="0" dirty="0" smtClean="0">
                        <a:ln>
                          <a:noFill/>
                        </a:ln>
                        <a:solidFill>
                          <a:srgbClr val="000000"/>
                        </a:solidFill>
                        <a:effectLst/>
                        <a:latin typeface="Calibri" pitchFamily="34" charset="0"/>
                        <a:ea typeface="Calibri" pitchFamily="34" charset="0"/>
                      </a:endParaRPr>
                    </a:p>
                  </a:txBody>
                  <a:tcPr marL="68586" marR="6858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5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 </a:t>
                      </a:r>
                      <a:endParaRPr kumimoji="0" lang="en-US" altLang="en-US" sz="1500" b="0" i="0" u="none" strike="noStrike" cap="none" normalizeH="0" baseline="0" smtClean="0">
                        <a:ln>
                          <a:noFill/>
                        </a:ln>
                        <a:solidFill>
                          <a:srgbClr val="000000"/>
                        </a:solidFill>
                        <a:effectLst/>
                        <a:latin typeface="Calibri" pitchFamily="34" charset="0"/>
                        <a:ea typeface="Calibri" pitchFamily="34" charset="0"/>
                      </a:endParaRPr>
                    </a:p>
                  </a:txBody>
                  <a:tcPr marL="68586" marR="6858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r>
              <a:tr h="263525">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500" b="1" i="0" u="none" strike="noStrike" cap="none" normalizeH="0" baseline="0" smtClean="0">
                          <a:ln>
                            <a:noFill/>
                          </a:ln>
                          <a:solidFill>
                            <a:srgbClr val="FFFFFF"/>
                          </a:solidFill>
                          <a:effectLst/>
                          <a:latin typeface="Rockwell" pitchFamily="18" charset="0"/>
                          <a:ea typeface="ＭＳ Ｐゴシック" pitchFamily="34" charset="-128"/>
                          <a:cs typeface="Arial" pitchFamily="34" charset="0"/>
                        </a:rPr>
                        <a:t>8.</a:t>
                      </a:r>
                      <a:endParaRPr kumimoji="0" lang="en-US" altLang="en-US" sz="1500" b="1" i="0" u="none" strike="noStrike" cap="none" normalizeH="0" baseline="0" smtClean="0">
                        <a:ln>
                          <a:noFill/>
                        </a:ln>
                        <a:solidFill>
                          <a:srgbClr val="FFFFFF"/>
                        </a:solidFill>
                        <a:effectLst/>
                        <a:latin typeface="Calibri" pitchFamily="34" charset="0"/>
                        <a:ea typeface="Calibri" pitchFamily="34" charset="0"/>
                      </a:endParaRPr>
                    </a:p>
                  </a:txBody>
                  <a:tcPr marL="68586" marR="6858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5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Demonstrating proper food handling practices.</a:t>
                      </a:r>
                      <a:endParaRPr kumimoji="0" lang="en-US" altLang="en-US" sz="1500" b="0" i="0" u="none" strike="noStrike" cap="none" normalizeH="0" baseline="0" smtClean="0">
                        <a:ln>
                          <a:noFill/>
                        </a:ln>
                        <a:solidFill>
                          <a:srgbClr val="000000"/>
                        </a:solidFill>
                        <a:effectLst/>
                        <a:latin typeface="Calibri" pitchFamily="34" charset="0"/>
                        <a:ea typeface="Calibri" pitchFamily="34" charset="0"/>
                      </a:endParaRPr>
                    </a:p>
                  </a:txBody>
                  <a:tcPr marL="68586" marR="6858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5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 </a:t>
                      </a:r>
                      <a:endParaRPr kumimoji="0" lang="en-US" altLang="en-US" sz="1500" b="0" i="0" u="none" strike="noStrike" cap="none" normalizeH="0" baseline="0" smtClean="0">
                        <a:ln>
                          <a:noFill/>
                        </a:ln>
                        <a:solidFill>
                          <a:srgbClr val="000000"/>
                        </a:solidFill>
                        <a:effectLst/>
                        <a:latin typeface="Calibri" pitchFamily="34" charset="0"/>
                        <a:ea typeface="Calibri" pitchFamily="34" charset="0"/>
                      </a:endParaRPr>
                    </a:p>
                  </a:txBody>
                  <a:tcPr marL="68586" marR="6858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500" b="0" i="0" u="none" strike="noStrike" cap="none" normalizeH="0" baseline="0" dirty="0" smtClean="0">
                          <a:ln>
                            <a:noFill/>
                          </a:ln>
                          <a:solidFill>
                            <a:srgbClr val="000000"/>
                          </a:solidFill>
                          <a:effectLst/>
                          <a:latin typeface="Rockwell" pitchFamily="18" charset="0"/>
                          <a:ea typeface="ＭＳ Ｐゴシック" pitchFamily="34" charset="-128"/>
                          <a:cs typeface="Arial" pitchFamily="34" charset="0"/>
                        </a:rPr>
                        <a:t> </a:t>
                      </a:r>
                      <a:endParaRPr kumimoji="0" lang="en-US" altLang="en-US" sz="1500" b="0" i="0" u="none" strike="noStrike" cap="none" normalizeH="0" baseline="0" dirty="0" smtClean="0">
                        <a:ln>
                          <a:noFill/>
                        </a:ln>
                        <a:solidFill>
                          <a:srgbClr val="000000"/>
                        </a:solidFill>
                        <a:effectLst/>
                        <a:latin typeface="Calibri" pitchFamily="34" charset="0"/>
                        <a:ea typeface="Calibri" pitchFamily="34" charset="0"/>
                      </a:endParaRPr>
                    </a:p>
                  </a:txBody>
                  <a:tcPr marL="68586" marR="6858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r>
              <a:tr h="263525">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500" b="1" i="0" u="none" strike="noStrike" cap="none" normalizeH="0" baseline="0" smtClean="0">
                          <a:ln>
                            <a:noFill/>
                          </a:ln>
                          <a:solidFill>
                            <a:srgbClr val="FFFFFF"/>
                          </a:solidFill>
                          <a:effectLst/>
                          <a:latin typeface="Rockwell" pitchFamily="18" charset="0"/>
                          <a:ea typeface="ＭＳ Ｐゴシック" pitchFamily="34" charset="-128"/>
                          <a:cs typeface="Arial" pitchFamily="34" charset="0"/>
                        </a:rPr>
                        <a:t>9.</a:t>
                      </a:r>
                      <a:endParaRPr kumimoji="0" lang="en-US" altLang="en-US" sz="1500" b="1" i="0" u="none" strike="noStrike" cap="none" normalizeH="0" baseline="0" smtClean="0">
                        <a:ln>
                          <a:noFill/>
                        </a:ln>
                        <a:solidFill>
                          <a:srgbClr val="FFFFFF"/>
                        </a:solidFill>
                        <a:effectLst/>
                        <a:latin typeface="Calibri" pitchFamily="34" charset="0"/>
                        <a:ea typeface="Calibri" pitchFamily="34" charset="0"/>
                      </a:endParaRPr>
                    </a:p>
                  </a:txBody>
                  <a:tcPr marL="68586" marR="6858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5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Maintaining accurate temperature of products.</a:t>
                      </a:r>
                      <a:endParaRPr kumimoji="0" lang="en-US" altLang="en-US" sz="1500" b="0" i="0" u="none" strike="noStrike" cap="none" normalizeH="0" baseline="0" smtClean="0">
                        <a:ln>
                          <a:noFill/>
                        </a:ln>
                        <a:solidFill>
                          <a:srgbClr val="000000"/>
                        </a:solidFill>
                        <a:effectLst/>
                        <a:latin typeface="Calibri" pitchFamily="34" charset="0"/>
                        <a:ea typeface="Calibri" pitchFamily="34" charset="0"/>
                      </a:endParaRPr>
                    </a:p>
                  </a:txBody>
                  <a:tcPr marL="68586" marR="6858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5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 </a:t>
                      </a:r>
                      <a:endParaRPr kumimoji="0" lang="en-US" altLang="en-US" sz="1500" b="0" i="0" u="none" strike="noStrike" cap="none" normalizeH="0" baseline="0" smtClean="0">
                        <a:ln>
                          <a:noFill/>
                        </a:ln>
                        <a:solidFill>
                          <a:srgbClr val="000000"/>
                        </a:solidFill>
                        <a:effectLst/>
                        <a:latin typeface="Calibri" pitchFamily="34" charset="0"/>
                        <a:ea typeface="Calibri" pitchFamily="34" charset="0"/>
                      </a:endParaRPr>
                    </a:p>
                  </a:txBody>
                  <a:tcPr marL="68586" marR="6858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500" b="0" i="0" u="none" strike="noStrike" cap="none" normalizeH="0" baseline="0" dirty="0" smtClean="0">
                          <a:ln>
                            <a:noFill/>
                          </a:ln>
                          <a:solidFill>
                            <a:srgbClr val="000000"/>
                          </a:solidFill>
                          <a:effectLst/>
                          <a:latin typeface="Rockwell" pitchFamily="18" charset="0"/>
                          <a:ea typeface="ＭＳ Ｐゴシック" pitchFamily="34" charset="-128"/>
                          <a:cs typeface="Arial" pitchFamily="34" charset="0"/>
                        </a:rPr>
                        <a:t> </a:t>
                      </a:r>
                      <a:endParaRPr kumimoji="0" lang="en-US" altLang="en-US" sz="1500" b="0" i="0" u="none" strike="noStrike" cap="none" normalizeH="0" baseline="0" dirty="0" smtClean="0">
                        <a:ln>
                          <a:noFill/>
                        </a:ln>
                        <a:solidFill>
                          <a:srgbClr val="000000"/>
                        </a:solidFill>
                        <a:effectLst/>
                        <a:latin typeface="Calibri" pitchFamily="34" charset="0"/>
                        <a:ea typeface="Calibri" pitchFamily="34" charset="0"/>
                      </a:endParaRPr>
                    </a:p>
                  </a:txBody>
                  <a:tcPr marL="68586" marR="6858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r>
              <a:tr h="525463">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500" b="1" i="0" u="none" strike="noStrike" cap="none" normalizeH="0" baseline="0" smtClean="0">
                          <a:ln>
                            <a:noFill/>
                          </a:ln>
                          <a:solidFill>
                            <a:srgbClr val="FFFFFF"/>
                          </a:solidFill>
                          <a:effectLst/>
                          <a:latin typeface="Rockwell" pitchFamily="18" charset="0"/>
                          <a:ea typeface="ＭＳ Ｐゴシック" pitchFamily="34" charset="-128"/>
                          <a:cs typeface="Arial" pitchFamily="34" charset="0"/>
                        </a:rPr>
                        <a:t>10.</a:t>
                      </a:r>
                      <a:endParaRPr kumimoji="0" lang="en-US" altLang="en-US" sz="1500" b="1" i="0" u="none" strike="noStrike" cap="none" normalizeH="0" baseline="0" smtClean="0">
                        <a:ln>
                          <a:noFill/>
                        </a:ln>
                        <a:solidFill>
                          <a:srgbClr val="FFFFFF"/>
                        </a:solidFill>
                        <a:effectLst/>
                        <a:latin typeface="Calibri" pitchFamily="34" charset="0"/>
                        <a:ea typeface="Calibri" pitchFamily="34" charset="0"/>
                      </a:endParaRPr>
                    </a:p>
                  </a:txBody>
                  <a:tcPr marL="68586" marR="6858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500" b="0" i="0" u="none" strike="noStrike" cap="none" normalizeH="0" baseline="0" dirty="0" smtClean="0">
                          <a:ln>
                            <a:noFill/>
                          </a:ln>
                          <a:solidFill>
                            <a:srgbClr val="000000"/>
                          </a:solidFill>
                          <a:effectLst/>
                          <a:latin typeface="Rockwell" pitchFamily="18" charset="0"/>
                          <a:ea typeface="ＭＳ Ｐゴシック" pitchFamily="34" charset="-128"/>
                          <a:cs typeface="Arial" pitchFamily="34" charset="0"/>
                        </a:rPr>
                        <a:t>Demonstrating proper handling of tools, utensils, equipment, dishes, and glassware.</a:t>
                      </a:r>
                      <a:endParaRPr kumimoji="0" lang="en-US" altLang="en-US" sz="1500" b="0" i="0" u="none" strike="noStrike" cap="none" normalizeH="0" baseline="0" dirty="0" smtClean="0">
                        <a:ln>
                          <a:noFill/>
                        </a:ln>
                        <a:solidFill>
                          <a:srgbClr val="000000"/>
                        </a:solidFill>
                        <a:effectLst/>
                        <a:latin typeface="Calibri" pitchFamily="34" charset="0"/>
                        <a:ea typeface="Calibri" pitchFamily="34" charset="0"/>
                      </a:endParaRPr>
                    </a:p>
                  </a:txBody>
                  <a:tcPr marL="68586" marR="68586"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500" b="0" i="0" u="none" strike="noStrike" cap="none" normalizeH="0" baseline="0" smtClean="0">
                          <a:ln>
                            <a:noFill/>
                          </a:ln>
                          <a:solidFill>
                            <a:srgbClr val="000000"/>
                          </a:solidFill>
                          <a:effectLst/>
                          <a:latin typeface="Rockwell" pitchFamily="18" charset="0"/>
                          <a:ea typeface="ＭＳ Ｐゴシック" pitchFamily="34" charset="-128"/>
                          <a:cs typeface="Arial" pitchFamily="34" charset="0"/>
                        </a:rPr>
                        <a:t> </a:t>
                      </a:r>
                      <a:endParaRPr kumimoji="0" lang="en-US" altLang="en-US" sz="1500" b="0" i="0" u="none" strike="noStrike" cap="none" normalizeH="0" baseline="0" smtClean="0">
                        <a:ln>
                          <a:noFill/>
                        </a:ln>
                        <a:solidFill>
                          <a:srgbClr val="000000"/>
                        </a:solidFill>
                        <a:effectLst/>
                        <a:latin typeface="Calibri" pitchFamily="34" charset="0"/>
                        <a:ea typeface="Calibri" pitchFamily="34" charset="0"/>
                      </a:endParaRPr>
                    </a:p>
                  </a:txBody>
                  <a:tcPr marL="68586" marR="6858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lvl1pPr eaLnBrk="0" hangingPunct="0">
                        <a:lnSpc>
                          <a:spcPct val="90000"/>
                        </a:lnSpc>
                        <a:spcBef>
                          <a:spcPts val="1200"/>
                        </a:spcBef>
                        <a:buClr>
                          <a:srgbClr val="9E3611"/>
                        </a:buClr>
                        <a:buSzPct val="85000"/>
                        <a:buFont typeface="Wingdings" pitchFamily="2" charset="2"/>
                        <a:defRPr>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defRPr sz="1600">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defRPr sz="1400">
                          <a:solidFill>
                            <a:schemeClr val="tx1"/>
                          </a:solidFill>
                          <a:latin typeface="Rockwell" pitchFamily="18" charset="0"/>
                          <a:ea typeface="ＭＳ Ｐゴシック"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500" b="0" i="0" u="none" strike="noStrike" cap="none" normalizeH="0" baseline="0" dirty="0" smtClean="0">
                          <a:ln>
                            <a:noFill/>
                          </a:ln>
                          <a:solidFill>
                            <a:srgbClr val="000000"/>
                          </a:solidFill>
                          <a:effectLst/>
                          <a:latin typeface="Rockwell" pitchFamily="18" charset="0"/>
                          <a:ea typeface="ＭＳ Ｐゴシック" pitchFamily="34" charset="-128"/>
                          <a:cs typeface="Arial" pitchFamily="34" charset="0"/>
                        </a:rPr>
                        <a:t> </a:t>
                      </a:r>
                      <a:endParaRPr kumimoji="0" lang="en-US" altLang="en-US" sz="1500" b="0" i="0" u="none" strike="noStrike" cap="none" normalizeH="0" baseline="0" dirty="0" smtClean="0">
                        <a:ln>
                          <a:noFill/>
                        </a:ln>
                        <a:solidFill>
                          <a:srgbClr val="000000"/>
                        </a:solidFill>
                        <a:effectLst/>
                        <a:latin typeface="Calibri" pitchFamily="34" charset="0"/>
                        <a:ea typeface="Calibri" pitchFamily="34" charset="0"/>
                      </a:endParaRPr>
                    </a:p>
                  </a:txBody>
                  <a:tcPr marL="68586" marR="6858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r>
            </a:tbl>
          </a:graphicData>
        </a:graphic>
      </p:graphicFrame>
      <p:sp>
        <p:nvSpPr>
          <p:cNvPr id="80963" name="Rectangle 7"/>
          <p:cNvSpPr>
            <a:spLocks noChangeArrowheads="1"/>
          </p:cNvSpPr>
          <p:nvPr/>
        </p:nvSpPr>
        <p:spPr bwMode="auto">
          <a:xfrm>
            <a:off x="241300" y="1117600"/>
            <a:ext cx="8229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spcAft>
                <a:spcPts val="1000"/>
              </a:spcAft>
              <a:buClrTx/>
              <a:buSzTx/>
              <a:buFontTx/>
              <a:buNone/>
            </a:pPr>
            <a:r>
              <a:rPr lang="en-US" altLang="en-US" sz="1800" dirty="0"/>
              <a:t>Use the competency checklist and scoring rubric to </a:t>
            </a:r>
            <a:r>
              <a:rPr lang="en-US" altLang="en-US" sz="1800" b="1" u="sng" dirty="0"/>
              <a:t>guide</a:t>
            </a:r>
            <a:r>
              <a:rPr lang="en-US" altLang="en-US" sz="1800" dirty="0"/>
              <a:t> your meal preparation and poster development.</a:t>
            </a:r>
            <a:endParaRPr lang="en-US" altLang="en-US" sz="2400" dirty="0"/>
          </a:p>
        </p:txBody>
      </p:sp>
      <p:sp>
        <p:nvSpPr>
          <p:cNvPr id="80964" name="Footer Placeholder 5"/>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r>
              <a:rPr lang="en-US" altLang="en-US" sz="1000" smtClean="0">
                <a:solidFill>
                  <a:srgbClr val="69240C"/>
                </a:solidFill>
              </a:rPr>
              <a:t>© Pennsylvania Department of Education</a:t>
            </a:r>
          </a:p>
        </p:txBody>
      </p:sp>
      <p:sp>
        <p:nvSpPr>
          <p:cNvPr id="8" name="Rectangle 7"/>
          <p:cNvSpPr/>
          <p:nvPr/>
        </p:nvSpPr>
        <p:spPr>
          <a:xfrm>
            <a:off x="152400" y="1763713"/>
            <a:ext cx="325967" cy="44084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en-US" dirty="0"/>
              <a:t>Handout 2.1.8</a:t>
            </a:r>
          </a:p>
        </p:txBody>
      </p:sp>
    </p:spTree>
    <p:extLst>
      <p:ext uri="{BB962C8B-B14F-4D97-AF65-F5344CB8AC3E}">
        <p14:creationId xmlns:p14="http://schemas.microsoft.com/office/powerpoint/2010/main" val="2578194223"/>
      </p:ext>
    </p:extLst>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r>
              <a:rPr lang="en-US" altLang="en-US" sz="1000" smtClean="0">
                <a:solidFill>
                  <a:srgbClr val="69240C"/>
                </a:solidFill>
              </a:rPr>
              <a:t>© Pennsylvania Department of Education</a:t>
            </a:r>
          </a:p>
        </p:txBody>
      </p:sp>
      <p:sp>
        <p:nvSpPr>
          <p:cNvPr id="5" name="Title 1"/>
          <p:cNvSpPr txBox="1">
            <a:spLocks/>
          </p:cNvSpPr>
          <p:nvPr/>
        </p:nvSpPr>
        <p:spPr>
          <a:xfrm>
            <a:off x="685800" y="25400"/>
            <a:ext cx="7772400" cy="1193800"/>
          </a:xfrm>
          <a:prstGeom prst="rect">
            <a:avLst/>
          </a:prstGeom>
        </p:spPr>
        <p:txBody>
          <a:bodyPr>
            <a:normAutofit fontScale="97500" lnSpcReduction="10000"/>
          </a:bodyPr>
          <a:lstStyle>
            <a:lvl1pPr algn="l" rtl="0" eaLnBrk="0" fontAlgn="base" hangingPunct="0">
              <a:lnSpc>
                <a:spcPct val="90000"/>
              </a:lnSpc>
              <a:spcBef>
                <a:spcPct val="0"/>
              </a:spcBef>
              <a:spcAft>
                <a:spcPct val="0"/>
              </a:spcAft>
              <a:defRPr sz="4200" kern="1200" cap="all">
                <a:blipFill>
                  <a:blip r:embed="rId3">
                    <a:extLst/>
                  </a:blip>
                  <a:tile tx="6350" ty="-127000" sx="65000" sy="64000" flip="none" algn="tl"/>
                </a:blipFill>
                <a:latin typeface="+mj-lt"/>
                <a:ea typeface="+mj-ea"/>
                <a:cs typeface="+mj-cs"/>
              </a:defRPr>
            </a:lvl1pPr>
            <a:lvl2pPr algn="l" rtl="0" eaLnBrk="0" fontAlgn="base" hangingPunct="0">
              <a:lnSpc>
                <a:spcPct val="90000"/>
              </a:lnSpc>
              <a:spcBef>
                <a:spcPct val="0"/>
              </a:spcBef>
              <a:spcAft>
                <a:spcPct val="0"/>
              </a:spcAft>
              <a:defRPr sz="4200">
                <a:solidFill>
                  <a:schemeClr val="tx1"/>
                </a:solidFill>
                <a:latin typeface="Rockwell Condensed" pitchFamily="18" charset="0"/>
              </a:defRPr>
            </a:lvl2pPr>
            <a:lvl3pPr algn="l" rtl="0" eaLnBrk="0" fontAlgn="base" hangingPunct="0">
              <a:lnSpc>
                <a:spcPct val="90000"/>
              </a:lnSpc>
              <a:spcBef>
                <a:spcPct val="0"/>
              </a:spcBef>
              <a:spcAft>
                <a:spcPct val="0"/>
              </a:spcAft>
              <a:defRPr sz="4200">
                <a:solidFill>
                  <a:schemeClr val="tx1"/>
                </a:solidFill>
                <a:latin typeface="Rockwell Condensed" pitchFamily="18" charset="0"/>
              </a:defRPr>
            </a:lvl3pPr>
            <a:lvl4pPr algn="l" rtl="0" eaLnBrk="0" fontAlgn="base" hangingPunct="0">
              <a:lnSpc>
                <a:spcPct val="90000"/>
              </a:lnSpc>
              <a:spcBef>
                <a:spcPct val="0"/>
              </a:spcBef>
              <a:spcAft>
                <a:spcPct val="0"/>
              </a:spcAft>
              <a:defRPr sz="4200">
                <a:solidFill>
                  <a:schemeClr val="tx1"/>
                </a:solidFill>
                <a:latin typeface="Rockwell Condensed" pitchFamily="18" charset="0"/>
              </a:defRPr>
            </a:lvl4pPr>
            <a:lvl5pPr algn="l" rtl="0" eaLnBrk="0" fontAlgn="base" hangingPunct="0">
              <a:lnSpc>
                <a:spcPct val="90000"/>
              </a:lnSpc>
              <a:spcBef>
                <a:spcPct val="0"/>
              </a:spcBef>
              <a:spcAft>
                <a:spcPct val="0"/>
              </a:spcAft>
              <a:defRPr sz="4200">
                <a:solidFill>
                  <a:schemeClr val="tx1"/>
                </a:solidFill>
                <a:latin typeface="Rockwell Condensed" pitchFamily="18" charset="0"/>
              </a:defRPr>
            </a:lvl5pPr>
            <a:lvl6pPr marL="457200" algn="l" rtl="0" fontAlgn="base">
              <a:lnSpc>
                <a:spcPct val="90000"/>
              </a:lnSpc>
              <a:spcBef>
                <a:spcPct val="0"/>
              </a:spcBef>
              <a:spcAft>
                <a:spcPct val="0"/>
              </a:spcAft>
              <a:defRPr sz="4200">
                <a:solidFill>
                  <a:schemeClr val="tx1"/>
                </a:solidFill>
                <a:latin typeface="Rockwell Condensed" pitchFamily="18" charset="0"/>
              </a:defRPr>
            </a:lvl6pPr>
            <a:lvl7pPr marL="914400" algn="l" rtl="0" fontAlgn="base">
              <a:lnSpc>
                <a:spcPct val="90000"/>
              </a:lnSpc>
              <a:spcBef>
                <a:spcPct val="0"/>
              </a:spcBef>
              <a:spcAft>
                <a:spcPct val="0"/>
              </a:spcAft>
              <a:defRPr sz="4200">
                <a:solidFill>
                  <a:schemeClr val="tx1"/>
                </a:solidFill>
                <a:latin typeface="Rockwell Condensed" pitchFamily="18" charset="0"/>
              </a:defRPr>
            </a:lvl7pPr>
            <a:lvl8pPr marL="1371600" algn="l" rtl="0" fontAlgn="base">
              <a:lnSpc>
                <a:spcPct val="90000"/>
              </a:lnSpc>
              <a:spcBef>
                <a:spcPct val="0"/>
              </a:spcBef>
              <a:spcAft>
                <a:spcPct val="0"/>
              </a:spcAft>
              <a:defRPr sz="4200">
                <a:solidFill>
                  <a:schemeClr val="tx1"/>
                </a:solidFill>
                <a:latin typeface="Rockwell Condensed" pitchFamily="18" charset="0"/>
              </a:defRPr>
            </a:lvl8pPr>
            <a:lvl9pPr marL="1828800" algn="l" rtl="0" fontAlgn="base">
              <a:lnSpc>
                <a:spcPct val="90000"/>
              </a:lnSpc>
              <a:spcBef>
                <a:spcPct val="0"/>
              </a:spcBef>
              <a:spcAft>
                <a:spcPct val="0"/>
              </a:spcAft>
              <a:defRPr sz="4200">
                <a:solidFill>
                  <a:schemeClr val="tx1"/>
                </a:solidFill>
                <a:latin typeface="Rockwell Condensed" pitchFamily="18" charset="0"/>
              </a:defRPr>
            </a:lvl9pPr>
          </a:lstStyle>
          <a:p>
            <a:pPr algn="ctr" eaLnBrk="1" fontAlgn="auto" hangingPunct="1">
              <a:spcAft>
                <a:spcPts val="0"/>
              </a:spcAft>
              <a:defRPr/>
            </a:pPr>
            <a:r>
              <a:rPr lang="en-US" sz="4400" b="1" dirty="0" smtClean="0">
                <a:solidFill>
                  <a:schemeClr val="tx1"/>
                </a:solidFill>
                <a:latin typeface="+mn-lt"/>
              </a:rPr>
              <a:t>PT Item Example (Cont.)</a:t>
            </a:r>
            <a:br>
              <a:rPr lang="en-US" sz="4400" b="1" dirty="0" smtClean="0">
                <a:solidFill>
                  <a:schemeClr val="tx1"/>
                </a:solidFill>
                <a:latin typeface="+mn-lt"/>
              </a:rPr>
            </a:br>
            <a:endParaRPr lang="en-US" sz="4400" b="1" dirty="0">
              <a:solidFill>
                <a:schemeClr val="tx1"/>
              </a:solidFill>
              <a:latin typeface="+mn-lt"/>
            </a:endParaRPr>
          </a:p>
        </p:txBody>
      </p:sp>
      <p:sp>
        <p:nvSpPr>
          <p:cNvPr id="81924" name="TextBox 2"/>
          <p:cNvSpPr txBox="1">
            <a:spLocks noChangeArrowheads="1"/>
          </p:cNvSpPr>
          <p:nvPr/>
        </p:nvSpPr>
        <p:spPr bwMode="auto">
          <a:xfrm>
            <a:off x="8558213" y="6373813"/>
            <a:ext cx="5334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fld id="{8A637A40-0BA3-41E6-B256-31D370FD5754}" type="slidenum">
              <a:rPr lang="en-US" altLang="en-US" sz="1100" b="1">
                <a:solidFill>
                  <a:schemeClr val="bg1"/>
                </a:solidFill>
              </a:rPr>
              <a:pPr eaLnBrk="1" hangingPunct="1">
                <a:lnSpc>
                  <a:spcPct val="100000"/>
                </a:lnSpc>
                <a:spcBef>
                  <a:spcPct val="0"/>
                </a:spcBef>
                <a:buClrTx/>
                <a:buSzTx/>
                <a:buFontTx/>
                <a:buNone/>
              </a:pPr>
              <a:t>57</a:t>
            </a:fld>
            <a:endParaRPr lang="en-US" altLang="en-US" sz="1100" b="1">
              <a:solidFill>
                <a:schemeClr val="bg1"/>
              </a:solidFill>
            </a:endParaRPr>
          </a:p>
        </p:txBody>
      </p:sp>
      <p:graphicFrame>
        <p:nvGraphicFramePr>
          <p:cNvPr id="7" name="Content Placeholder 4"/>
          <p:cNvGraphicFramePr>
            <a:graphicFrameLocks/>
          </p:cNvGraphicFramePr>
          <p:nvPr/>
        </p:nvGraphicFramePr>
        <p:xfrm>
          <a:off x="685800" y="814388"/>
          <a:ext cx="7772400" cy="5511800"/>
        </p:xfrm>
        <a:graphic>
          <a:graphicData uri="http://schemas.openxmlformats.org/drawingml/2006/table">
            <a:tbl>
              <a:tblPr firstRow="1" firstCol="1" bandRow="1" bandCol="1">
                <a:tableStyleId>{5C22544A-7EE6-4342-B048-85BDC9FD1C3A}</a:tableStyleId>
              </a:tblPr>
              <a:tblGrid>
                <a:gridCol w="1046284"/>
                <a:gridCol w="1345223"/>
                <a:gridCol w="1419958"/>
                <a:gridCol w="1943101"/>
                <a:gridCol w="2017834"/>
              </a:tblGrid>
              <a:tr h="320836">
                <a:tc gridSpan="5">
                  <a:txBody>
                    <a:bodyPr/>
                    <a:lstStyle/>
                    <a:p>
                      <a:pPr marL="0" marR="0">
                        <a:lnSpc>
                          <a:spcPct val="115000"/>
                        </a:lnSpc>
                        <a:spcBef>
                          <a:spcPts val="0"/>
                        </a:spcBef>
                        <a:spcAft>
                          <a:spcPts val="0"/>
                        </a:spcAft>
                      </a:pPr>
                      <a:r>
                        <a:rPr lang="en-US" sz="1200" dirty="0">
                          <a:solidFill>
                            <a:srgbClr val="FFFF00"/>
                          </a:solidFill>
                          <a:effectLst/>
                        </a:rPr>
                        <a:t>Item # Task 1        Sample Response for: Performance Task</a:t>
                      </a:r>
                      <a:endParaRPr lang="en-US" sz="12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0399" marR="30399"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15528">
                <a:tc>
                  <a:txBody>
                    <a:bodyPr/>
                    <a:lstStyle/>
                    <a:p>
                      <a:pPr marL="0" marR="0" algn="ctr">
                        <a:lnSpc>
                          <a:spcPct val="115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0399" marR="30399" marT="0" marB="0" anchor="ctr"/>
                </a:tc>
                <a:tc>
                  <a:txBody>
                    <a:bodyPr/>
                    <a:lstStyle/>
                    <a:p>
                      <a:pPr marL="0" marR="0" algn="ctr">
                        <a:lnSpc>
                          <a:spcPct val="115000"/>
                        </a:lnSpc>
                        <a:spcBef>
                          <a:spcPts val="0"/>
                        </a:spcBef>
                        <a:spcAft>
                          <a:spcPts val="0"/>
                        </a:spcAft>
                      </a:pPr>
                      <a:r>
                        <a:rPr lang="en-US" sz="900" dirty="0">
                          <a:effectLst/>
                        </a:rPr>
                        <a:t>Advanced</a:t>
                      </a:r>
                    </a:p>
                    <a:p>
                      <a:pPr marL="0" marR="0" algn="ctr">
                        <a:lnSpc>
                          <a:spcPct val="115000"/>
                        </a:lnSpc>
                        <a:spcBef>
                          <a:spcPts val="0"/>
                        </a:spcBef>
                        <a:spcAft>
                          <a:spcPts val="0"/>
                        </a:spcAft>
                      </a:pPr>
                      <a:r>
                        <a:rPr lang="en-US" sz="900" dirty="0">
                          <a:effectLst/>
                        </a:rPr>
                        <a:t>(4 points)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399" marR="30399" marT="0" marB="0" anchor="ctr">
                    <a:solidFill>
                      <a:srgbClr val="F7E9E7"/>
                    </a:solidFill>
                  </a:tcPr>
                </a:tc>
                <a:tc>
                  <a:txBody>
                    <a:bodyPr/>
                    <a:lstStyle/>
                    <a:p>
                      <a:pPr marL="0" marR="0" algn="ctr">
                        <a:lnSpc>
                          <a:spcPct val="115000"/>
                        </a:lnSpc>
                        <a:spcBef>
                          <a:spcPts val="0"/>
                        </a:spcBef>
                        <a:spcAft>
                          <a:spcPts val="0"/>
                        </a:spcAft>
                      </a:pPr>
                      <a:r>
                        <a:rPr lang="en-US" sz="900" dirty="0">
                          <a:effectLst/>
                        </a:rPr>
                        <a:t>Proficient</a:t>
                      </a:r>
                    </a:p>
                    <a:p>
                      <a:pPr marL="0" marR="0" algn="ctr">
                        <a:lnSpc>
                          <a:spcPct val="115000"/>
                        </a:lnSpc>
                        <a:spcBef>
                          <a:spcPts val="0"/>
                        </a:spcBef>
                        <a:spcAft>
                          <a:spcPts val="0"/>
                        </a:spcAft>
                      </a:pPr>
                      <a:r>
                        <a:rPr lang="en-US" sz="900" dirty="0">
                          <a:effectLst/>
                        </a:rPr>
                        <a:t>(3 points)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399" marR="30399" marT="0" marB="0" anchor="ctr"/>
                </a:tc>
                <a:tc>
                  <a:txBody>
                    <a:bodyPr/>
                    <a:lstStyle/>
                    <a:p>
                      <a:pPr marL="0" marR="0" algn="ctr">
                        <a:lnSpc>
                          <a:spcPct val="115000"/>
                        </a:lnSpc>
                        <a:spcBef>
                          <a:spcPts val="0"/>
                        </a:spcBef>
                        <a:spcAft>
                          <a:spcPts val="0"/>
                        </a:spcAft>
                      </a:pPr>
                      <a:r>
                        <a:rPr lang="en-US" sz="900" dirty="0">
                          <a:effectLst/>
                        </a:rPr>
                        <a:t>Basic</a:t>
                      </a:r>
                    </a:p>
                    <a:p>
                      <a:pPr marL="0" marR="0" algn="ctr">
                        <a:lnSpc>
                          <a:spcPct val="115000"/>
                        </a:lnSpc>
                        <a:spcBef>
                          <a:spcPts val="0"/>
                        </a:spcBef>
                        <a:spcAft>
                          <a:spcPts val="0"/>
                        </a:spcAft>
                      </a:pPr>
                      <a:r>
                        <a:rPr lang="en-US" sz="900" dirty="0">
                          <a:effectLst/>
                        </a:rPr>
                        <a:t>(2 points)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399" marR="30399" marT="0" marB="0" anchor="ctr">
                    <a:solidFill>
                      <a:srgbClr val="F7E9E7"/>
                    </a:solidFill>
                  </a:tcPr>
                </a:tc>
                <a:tc>
                  <a:txBody>
                    <a:bodyPr/>
                    <a:lstStyle/>
                    <a:p>
                      <a:pPr marL="0" marR="0" algn="ctr">
                        <a:lnSpc>
                          <a:spcPct val="115000"/>
                        </a:lnSpc>
                        <a:spcBef>
                          <a:spcPts val="0"/>
                        </a:spcBef>
                        <a:spcAft>
                          <a:spcPts val="0"/>
                        </a:spcAft>
                      </a:pPr>
                      <a:r>
                        <a:rPr lang="en-US" sz="900" dirty="0">
                          <a:effectLst/>
                        </a:rPr>
                        <a:t>Below Basic</a:t>
                      </a:r>
                    </a:p>
                    <a:p>
                      <a:pPr marL="0" marR="0" algn="ctr">
                        <a:lnSpc>
                          <a:spcPct val="115000"/>
                        </a:lnSpc>
                        <a:spcBef>
                          <a:spcPts val="0"/>
                        </a:spcBef>
                        <a:spcAft>
                          <a:spcPts val="0"/>
                        </a:spcAft>
                      </a:pPr>
                      <a:r>
                        <a:rPr lang="en-US" sz="900" dirty="0">
                          <a:effectLst/>
                        </a:rPr>
                        <a:t>(1 points)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399" marR="30399" marT="0" marB="0" anchor="ctr"/>
                </a:tc>
              </a:tr>
              <a:tr h="530414">
                <a:tc>
                  <a:txBody>
                    <a:bodyPr/>
                    <a:lstStyle/>
                    <a:p>
                      <a:pPr marL="0" marR="0" algn="l">
                        <a:lnSpc>
                          <a:spcPct val="115000"/>
                        </a:lnSpc>
                        <a:spcBef>
                          <a:spcPts val="0"/>
                        </a:spcBef>
                        <a:spcAft>
                          <a:spcPts val="0"/>
                        </a:spcAft>
                      </a:pPr>
                      <a:r>
                        <a:rPr lang="en-US" sz="1200" dirty="0" smtClean="0">
                          <a:effectLst/>
                          <a:latin typeface="+mn-lt"/>
                        </a:rPr>
                        <a:t>Dishes</a:t>
                      </a:r>
                      <a:endParaRPr lang="en-US" sz="1200" dirty="0" smtClean="0">
                        <a:effectLst/>
                        <a:latin typeface="+mn-lt"/>
                        <a:ea typeface="Calibri" panose="020F0502020204030204" pitchFamily="34" charset="0"/>
                        <a:cs typeface="Times New Roman" panose="02020603050405020304" pitchFamily="18" charset="0"/>
                      </a:endParaRPr>
                    </a:p>
                    <a:p>
                      <a:pPr marL="0" marR="0" algn="l">
                        <a:lnSpc>
                          <a:spcPct val="115000"/>
                        </a:lnSpc>
                        <a:spcBef>
                          <a:spcPts val="0"/>
                        </a:spcBef>
                        <a:spcAft>
                          <a:spcPts val="0"/>
                        </a:spcAft>
                      </a:pPr>
                      <a:r>
                        <a:rPr lang="en-US" sz="1200" dirty="0" smtClean="0">
                          <a:effectLst/>
                          <a:latin typeface="+mn-lt"/>
                          <a:ea typeface="Calibri" panose="020F0502020204030204" pitchFamily="34" charset="0"/>
                          <a:cs typeface="Times New Roman" panose="02020603050405020304" pitchFamily="18" charset="0"/>
                        </a:rPr>
                        <a:t>(4 points)</a:t>
                      </a:r>
                    </a:p>
                  </a:txBody>
                  <a:tcPr marL="30399" marR="30399" marT="0" marB="0"/>
                </a:tc>
                <a:tc>
                  <a:txBody>
                    <a:bodyPr/>
                    <a:lstStyle/>
                    <a:p>
                      <a:pPr marL="0" marR="0" algn="ctr">
                        <a:lnSpc>
                          <a:spcPct val="115000"/>
                        </a:lnSpc>
                        <a:spcBef>
                          <a:spcPts val="600"/>
                        </a:spcBef>
                        <a:spcAft>
                          <a:spcPts val="0"/>
                        </a:spcAft>
                      </a:pPr>
                      <a:r>
                        <a:rPr lang="en-US" sz="900" dirty="0">
                          <a:effectLst/>
                        </a:rPr>
                        <a:t>Two dishes are prepared, one with meat and one with eggs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399" marR="30399" marT="0" marB="0"/>
                </a:tc>
                <a:tc>
                  <a:txBody>
                    <a:bodyPr/>
                    <a:lstStyle/>
                    <a:p>
                      <a:pPr marL="0" marR="0" algn="ctr">
                        <a:lnSpc>
                          <a:spcPct val="115000"/>
                        </a:lnSpc>
                        <a:spcBef>
                          <a:spcPts val="600"/>
                        </a:spcBef>
                        <a:spcAft>
                          <a:spcPts val="0"/>
                        </a:spcAft>
                      </a:pPr>
                      <a:r>
                        <a:rPr lang="en-US" sz="900" dirty="0">
                          <a:effectLst/>
                        </a:rPr>
                        <a:t>Two dishes are prepared, but one does not contain meat or eggs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399" marR="30399" marT="0" marB="0"/>
                </a:tc>
                <a:tc>
                  <a:txBody>
                    <a:bodyPr/>
                    <a:lstStyle/>
                    <a:p>
                      <a:pPr marL="0" marR="0" algn="ctr">
                        <a:lnSpc>
                          <a:spcPct val="115000"/>
                        </a:lnSpc>
                        <a:spcBef>
                          <a:spcPts val="600"/>
                        </a:spcBef>
                        <a:spcAft>
                          <a:spcPts val="0"/>
                        </a:spcAft>
                      </a:pPr>
                      <a:r>
                        <a:rPr lang="en-US" sz="900" dirty="0">
                          <a:effectLst/>
                        </a:rPr>
                        <a:t>Neither dish contains meat or eggs, OR only one dish with either meat or eggs is prepared</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399" marR="30399" marT="0" marB="0"/>
                </a:tc>
                <a:tc>
                  <a:txBody>
                    <a:bodyPr/>
                    <a:lstStyle/>
                    <a:p>
                      <a:pPr marL="0" marR="0" algn="ctr">
                        <a:lnSpc>
                          <a:spcPct val="115000"/>
                        </a:lnSpc>
                        <a:spcBef>
                          <a:spcPts val="600"/>
                        </a:spcBef>
                        <a:spcAft>
                          <a:spcPts val="0"/>
                        </a:spcAft>
                      </a:pPr>
                      <a:r>
                        <a:rPr lang="en-US" sz="900" dirty="0">
                          <a:effectLst/>
                        </a:rPr>
                        <a:t>One or no dish is prepared, AND the dish prepared does not contain meat or eggs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399" marR="30399" marT="0" marB="0"/>
                </a:tc>
              </a:tr>
              <a:tr h="631057">
                <a:tc>
                  <a:txBody>
                    <a:bodyPr/>
                    <a:lstStyle/>
                    <a:p>
                      <a:pPr marL="0" marR="0" algn="l">
                        <a:lnSpc>
                          <a:spcPct val="115000"/>
                        </a:lnSpc>
                        <a:spcBef>
                          <a:spcPts val="0"/>
                        </a:spcBef>
                        <a:spcAft>
                          <a:spcPts val="0"/>
                        </a:spcAft>
                      </a:pPr>
                      <a:r>
                        <a:rPr lang="en-US" sz="1200" dirty="0">
                          <a:effectLst/>
                          <a:latin typeface="+mn-lt"/>
                        </a:rPr>
                        <a:t>Sanitation/ </a:t>
                      </a:r>
                      <a:r>
                        <a:rPr lang="en-US" sz="1200" dirty="0" smtClean="0">
                          <a:effectLst/>
                          <a:latin typeface="+mn-lt"/>
                        </a:rPr>
                        <a:t>Presentation</a:t>
                      </a:r>
                    </a:p>
                    <a:p>
                      <a:pPr marL="0" marR="0" algn="l">
                        <a:lnSpc>
                          <a:spcPct val="115000"/>
                        </a:lnSpc>
                        <a:spcBef>
                          <a:spcPts val="0"/>
                        </a:spcBef>
                        <a:spcAft>
                          <a:spcPts val="0"/>
                        </a:spcAft>
                      </a:pPr>
                      <a:r>
                        <a:rPr lang="en-US" sz="1200" dirty="0" smtClean="0">
                          <a:effectLst/>
                          <a:latin typeface="+mn-lt"/>
                          <a:ea typeface="Calibri" panose="020F0502020204030204" pitchFamily="34" charset="0"/>
                          <a:cs typeface="Times New Roman" panose="02020603050405020304" pitchFamily="18" charset="0"/>
                        </a:rPr>
                        <a:t>(4</a:t>
                      </a:r>
                      <a:r>
                        <a:rPr lang="en-US" sz="1200" baseline="0" dirty="0" smtClean="0">
                          <a:effectLst/>
                          <a:latin typeface="+mn-lt"/>
                          <a:ea typeface="Calibri" panose="020F0502020204030204" pitchFamily="34" charset="0"/>
                          <a:cs typeface="Times New Roman" panose="02020603050405020304" pitchFamily="18" charset="0"/>
                        </a:rPr>
                        <a:t> points)</a:t>
                      </a:r>
                      <a:endParaRPr lang="en-US" sz="1200" dirty="0">
                        <a:effectLst/>
                        <a:latin typeface="+mn-lt"/>
                        <a:ea typeface="Calibri" panose="020F0502020204030204" pitchFamily="34" charset="0"/>
                        <a:cs typeface="Times New Roman" panose="02020603050405020304" pitchFamily="18" charset="0"/>
                      </a:endParaRPr>
                    </a:p>
                  </a:txBody>
                  <a:tcPr marL="30399" marR="30399" marT="0" marB="0"/>
                </a:tc>
                <a:tc>
                  <a:txBody>
                    <a:bodyPr/>
                    <a:lstStyle/>
                    <a:p>
                      <a:pPr marL="0" marR="0" algn="ctr">
                        <a:lnSpc>
                          <a:spcPct val="115000"/>
                        </a:lnSpc>
                        <a:spcBef>
                          <a:spcPts val="600"/>
                        </a:spcBef>
                        <a:spcAft>
                          <a:spcPts val="0"/>
                        </a:spcAft>
                      </a:pPr>
                      <a:r>
                        <a:rPr lang="en-US" sz="900" dirty="0">
                          <a:effectLst/>
                        </a:rPr>
                        <a:t>Both dishes are sanitary and aesthetically pleasing to administrators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399" marR="30399" marT="0" marB="0">
                    <a:solidFill>
                      <a:srgbClr val="F7E9E7"/>
                    </a:solidFill>
                  </a:tcPr>
                </a:tc>
                <a:tc>
                  <a:txBody>
                    <a:bodyPr/>
                    <a:lstStyle/>
                    <a:p>
                      <a:pPr marL="0" marR="0" algn="ctr">
                        <a:lnSpc>
                          <a:spcPct val="115000"/>
                        </a:lnSpc>
                        <a:spcBef>
                          <a:spcPts val="600"/>
                        </a:spcBef>
                        <a:spcAft>
                          <a:spcPts val="0"/>
                        </a:spcAft>
                      </a:pPr>
                      <a:r>
                        <a:rPr lang="en-US" sz="900" dirty="0">
                          <a:effectLst/>
                        </a:rPr>
                        <a:t>Both dishes are sanitary but one or both contain flaws in presentation</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399" marR="30399" marT="0" marB="0"/>
                </a:tc>
                <a:tc>
                  <a:txBody>
                    <a:bodyPr/>
                    <a:lstStyle/>
                    <a:p>
                      <a:pPr marL="0" marR="0" algn="ctr">
                        <a:lnSpc>
                          <a:spcPct val="115000"/>
                        </a:lnSpc>
                        <a:spcBef>
                          <a:spcPts val="600"/>
                        </a:spcBef>
                        <a:spcAft>
                          <a:spcPts val="0"/>
                        </a:spcAft>
                      </a:pPr>
                      <a:r>
                        <a:rPr lang="en-US" sz="900" dirty="0">
                          <a:effectLst/>
                        </a:rPr>
                        <a:t>One dish contains flaws in sanitation practices but both are aesthetically pleasing to administrators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399" marR="30399" marT="0" marB="0">
                    <a:solidFill>
                      <a:srgbClr val="F7E9E7"/>
                    </a:solidFill>
                  </a:tcPr>
                </a:tc>
                <a:tc>
                  <a:txBody>
                    <a:bodyPr/>
                    <a:lstStyle/>
                    <a:p>
                      <a:pPr marL="0" marR="0" algn="ctr">
                        <a:lnSpc>
                          <a:spcPct val="115000"/>
                        </a:lnSpc>
                        <a:spcBef>
                          <a:spcPts val="600"/>
                        </a:spcBef>
                        <a:spcAft>
                          <a:spcPts val="0"/>
                        </a:spcAft>
                      </a:pPr>
                      <a:r>
                        <a:rPr lang="en-US" sz="900">
                          <a:effectLst/>
                        </a:rPr>
                        <a:t>Both dishes contain flaws in sanitation practices and one contains flaws in presentation</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0399" marR="30399" marT="0" marB="0"/>
                </a:tc>
              </a:tr>
              <a:tr h="3082908">
                <a:tc>
                  <a:txBody>
                    <a:bodyPr/>
                    <a:lstStyle/>
                    <a:p>
                      <a:pPr marL="0" marR="0" algn="l">
                        <a:lnSpc>
                          <a:spcPct val="115000"/>
                        </a:lnSpc>
                        <a:spcBef>
                          <a:spcPts val="0"/>
                        </a:spcBef>
                        <a:spcAft>
                          <a:spcPts val="0"/>
                        </a:spcAft>
                      </a:pPr>
                      <a:r>
                        <a:rPr lang="en-US" sz="1200" dirty="0" smtClean="0">
                          <a:effectLst/>
                          <a:latin typeface="+mn-lt"/>
                        </a:rPr>
                        <a:t>Poster</a:t>
                      </a:r>
                    </a:p>
                    <a:p>
                      <a:pPr marL="0" marR="0" algn="l">
                        <a:lnSpc>
                          <a:spcPct val="115000"/>
                        </a:lnSpc>
                        <a:spcBef>
                          <a:spcPts val="0"/>
                        </a:spcBef>
                        <a:spcAft>
                          <a:spcPts val="0"/>
                        </a:spcAft>
                      </a:pPr>
                      <a:endParaRPr lang="en-US" sz="1200" dirty="0" smtClean="0">
                        <a:effectLst/>
                        <a:latin typeface="+mn-lt"/>
                        <a:ea typeface="Calibri" panose="020F0502020204030204" pitchFamily="34" charset="0"/>
                        <a:cs typeface="Times New Roman" panose="02020603050405020304" pitchFamily="18" charset="0"/>
                      </a:endParaRPr>
                    </a:p>
                    <a:p>
                      <a:pPr marL="0" marR="0" algn="l">
                        <a:lnSpc>
                          <a:spcPct val="115000"/>
                        </a:lnSpc>
                        <a:spcBef>
                          <a:spcPts val="0"/>
                        </a:spcBef>
                        <a:spcAft>
                          <a:spcPts val="0"/>
                        </a:spcAft>
                      </a:pPr>
                      <a:r>
                        <a:rPr lang="en-US" sz="1200" dirty="0" smtClean="0">
                          <a:effectLst/>
                          <a:latin typeface="+mn-lt"/>
                          <a:ea typeface="Calibri" panose="020F0502020204030204" pitchFamily="34" charset="0"/>
                          <a:cs typeface="Times New Roman" panose="02020603050405020304" pitchFamily="18" charset="0"/>
                        </a:rPr>
                        <a:t>(4 points)</a:t>
                      </a:r>
                      <a:endParaRPr lang="en-US" sz="1200" dirty="0">
                        <a:effectLst/>
                        <a:latin typeface="+mn-lt"/>
                        <a:ea typeface="Calibri" panose="020F0502020204030204" pitchFamily="34" charset="0"/>
                        <a:cs typeface="Times New Roman" panose="02020603050405020304" pitchFamily="18" charset="0"/>
                      </a:endParaRPr>
                    </a:p>
                  </a:txBody>
                  <a:tcPr marL="30399" marR="30399" marT="0" marB="0"/>
                </a:tc>
                <a:tc>
                  <a:txBody>
                    <a:bodyPr/>
                    <a:lstStyle/>
                    <a:p>
                      <a:pPr marL="0" marR="0" algn="ctr">
                        <a:lnSpc>
                          <a:spcPct val="115000"/>
                        </a:lnSpc>
                        <a:spcBef>
                          <a:spcPts val="600"/>
                        </a:spcBef>
                        <a:spcAft>
                          <a:spcPts val="0"/>
                        </a:spcAft>
                      </a:pPr>
                      <a:r>
                        <a:rPr lang="en-US" sz="900" dirty="0">
                          <a:effectLst/>
                        </a:rPr>
                        <a:t>Poster contains the following criteria:</a:t>
                      </a:r>
                    </a:p>
                    <a:p>
                      <a:pPr marL="0" marR="0">
                        <a:lnSpc>
                          <a:spcPct val="115000"/>
                        </a:lnSpc>
                        <a:spcBef>
                          <a:spcPts val="600"/>
                        </a:spcBef>
                        <a:spcAft>
                          <a:spcPts val="0"/>
                        </a:spcAft>
                      </a:pPr>
                      <a:r>
                        <a:rPr lang="en-US" sz="900" dirty="0">
                          <a:effectLst/>
                        </a:rPr>
                        <a:t>-4 possible risk factors that pertain to the dishes prepared</a:t>
                      </a:r>
                    </a:p>
                    <a:p>
                      <a:pPr marL="0" marR="0">
                        <a:lnSpc>
                          <a:spcPct val="115000"/>
                        </a:lnSpc>
                        <a:spcBef>
                          <a:spcPts val="600"/>
                        </a:spcBef>
                        <a:spcAft>
                          <a:spcPts val="0"/>
                        </a:spcAft>
                      </a:pPr>
                      <a:r>
                        <a:rPr lang="en-US" sz="900" dirty="0">
                          <a:effectLst/>
                        </a:rPr>
                        <a:t>-Definitions and descriptions of risk factors selected</a:t>
                      </a:r>
                    </a:p>
                    <a:p>
                      <a:pPr marL="0" marR="0">
                        <a:lnSpc>
                          <a:spcPct val="115000"/>
                        </a:lnSpc>
                        <a:spcBef>
                          <a:spcPts val="600"/>
                        </a:spcBef>
                        <a:spcAft>
                          <a:spcPts val="0"/>
                        </a:spcAft>
                      </a:pPr>
                      <a:r>
                        <a:rPr lang="en-US" sz="900" dirty="0">
                          <a:effectLst/>
                        </a:rPr>
                        <a:t>-Two examples of risk factors selected</a:t>
                      </a:r>
                    </a:p>
                    <a:p>
                      <a:pPr marL="0" marR="0">
                        <a:lnSpc>
                          <a:spcPct val="115000"/>
                        </a:lnSpc>
                        <a:spcBef>
                          <a:spcPts val="600"/>
                        </a:spcBef>
                        <a:spcAft>
                          <a:spcPts val="0"/>
                        </a:spcAft>
                      </a:pPr>
                      <a:r>
                        <a:rPr lang="en-US" sz="900" dirty="0">
                          <a:effectLst/>
                        </a:rPr>
                        <a:t>-One method for preventing a selected risk factor</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399" marR="30399" marT="0" marB="0"/>
                </a:tc>
                <a:tc>
                  <a:txBody>
                    <a:bodyPr/>
                    <a:lstStyle/>
                    <a:p>
                      <a:pPr marL="0" marR="0">
                        <a:lnSpc>
                          <a:spcPct val="115000"/>
                        </a:lnSpc>
                        <a:spcBef>
                          <a:spcPts val="600"/>
                        </a:spcBef>
                        <a:spcAft>
                          <a:spcPts val="0"/>
                        </a:spcAft>
                      </a:pPr>
                      <a:r>
                        <a:rPr lang="en-US" sz="900" dirty="0">
                          <a:effectLst/>
                        </a:rPr>
                        <a:t>Poster is missing one component from one of the following criteria:</a:t>
                      </a:r>
                    </a:p>
                    <a:p>
                      <a:pPr marL="0" marR="0">
                        <a:lnSpc>
                          <a:spcPct val="115000"/>
                        </a:lnSpc>
                        <a:spcBef>
                          <a:spcPts val="600"/>
                        </a:spcBef>
                        <a:spcAft>
                          <a:spcPts val="0"/>
                        </a:spcAft>
                      </a:pPr>
                      <a:r>
                        <a:rPr lang="en-US" sz="900" dirty="0">
                          <a:effectLst/>
                        </a:rPr>
                        <a:t>-4 possible risk factors that pertain to the dishes prepared</a:t>
                      </a:r>
                    </a:p>
                    <a:p>
                      <a:pPr marL="0" marR="0">
                        <a:lnSpc>
                          <a:spcPct val="115000"/>
                        </a:lnSpc>
                        <a:spcBef>
                          <a:spcPts val="600"/>
                        </a:spcBef>
                        <a:spcAft>
                          <a:spcPts val="0"/>
                        </a:spcAft>
                      </a:pPr>
                      <a:r>
                        <a:rPr lang="en-US" sz="900" dirty="0">
                          <a:effectLst/>
                        </a:rPr>
                        <a:t>-Definitions and descriptions of risk factors selected</a:t>
                      </a:r>
                    </a:p>
                    <a:p>
                      <a:pPr marL="0" marR="0">
                        <a:lnSpc>
                          <a:spcPct val="115000"/>
                        </a:lnSpc>
                        <a:spcBef>
                          <a:spcPts val="600"/>
                        </a:spcBef>
                        <a:spcAft>
                          <a:spcPts val="0"/>
                        </a:spcAft>
                      </a:pPr>
                      <a:r>
                        <a:rPr lang="en-US" sz="900" dirty="0">
                          <a:effectLst/>
                        </a:rPr>
                        <a:t>-Two examples of risk factors selected</a:t>
                      </a:r>
                    </a:p>
                    <a:p>
                      <a:pPr marL="0" marR="0">
                        <a:lnSpc>
                          <a:spcPct val="115000"/>
                        </a:lnSpc>
                        <a:spcBef>
                          <a:spcPts val="600"/>
                        </a:spcBef>
                        <a:spcAft>
                          <a:spcPts val="0"/>
                        </a:spcAft>
                      </a:pPr>
                      <a:r>
                        <a:rPr lang="en-US" sz="900" dirty="0">
                          <a:effectLst/>
                        </a:rPr>
                        <a:t>-One method for preventing a selected risk factor</a:t>
                      </a:r>
                    </a:p>
                    <a:p>
                      <a:pPr marL="0" marR="0">
                        <a:lnSpc>
                          <a:spcPct val="115000"/>
                        </a:lnSpc>
                        <a:spcBef>
                          <a:spcPts val="600"/>
                        </a:spcBef>
                        <a:spcAft>
                          <a:spcPts val="0"/>
                        </a:spcAft>
                      </a:pPr>
                      <a:r>
                        <a:rPr lang="en-US" sz="900" dirty="0">
                          <a:effectLst/>
                        </a:rPr>
                        <a:t>(e.g., only one example of a selected risk factor is included on the poster)</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399" marR="30399" marT="0" marB="0"/>
                </a:tc>
                <a:tc>
                  <a:txBody>
                    <a:bodyPr/>
                    <a:lstStyle/>
                    <a:p>
                      <a:pPr marL="0" marR="0">
                        <a:lnSpc>
                          <a:spcPct val="115000"/>
                        </a:lnSpc>
                        <a:spcBef>
                          <a:spcPts val="600"/>
                        </a:spcBef>
                        <a:spcAft>
                          <a:spcPts val="0"/>
                        </a:spcAft>
                      </a:pPr>
                      <a:r>
                        <a:rPr lang="en-US" sz="900" dirty="0">
                          <a:effectLst/>
                        </a:rPr>
                        <a:t>Poster is missing two to four (2-4) components from one or more than one of the following criteria OR is missing a criterion altogether:</a:t>
                      </a:r>
                    </a:p>
                    <a:p>
                      <a:pPr marL="0" marR="0">
                        <a:lnSpc>
                          <a:spcPct val="115000"/>
                        </a:lnSpc>
                        <a:spcBef>
                          <a:spcPts val="600"/>
                        </a:spcBef>
                        <a:spcAft>
                          <a:spcPts val="0"/>
                        </a:spcAft>
                      </a:pPr>
                      <a:r>
                        <a:rPr lang="en-US" sz="900" dirty="0">
                          <a:effectLst/>
                        </a:rPr>
                        <a:t>-4 possible risk factors that pertain to the dishes prepared</a:t>
                      </a:r>
                    </a:p>
                    <a:p>
                      <a:pPr marL="0" marR="0">
                        <a:lnSpc>
                          <a:spcPct val="115000"/>
                        </a:lnSpc>
                        <a:spcBef>
                          <a:spcPts val="600"/>
                        </a:spcBef>
                        <a:spcAft>
                          <a:spcPts val="0"/>
                        </a:spcAft>
                      </a:pPr>
                      <a:r>
                        <a:rPr lang="en-US" sz="900" dirty="0">
                          <a:effectLst/>
                        </a:rPr>
                        <a:t>-Definitions and descriptions of risk factors selected</a:t>
                      </a:r>
                    </a:p>
                    <a:p>
                      <a:pPr marL="0" marR="0">
                        <a:lnSpc>
                          <a:spcPct val="115000"/>
                        </a:lnSpc>
                        <a:spcBef>
                          <a:spcPts val="600"/>
                        </a:spcBef>
                        <a:spcAft>
                          <a:spcPts val="0"/>
                        </a:spcAft>
                      </a:pPr>
                      <a:r>
                        <a:rPr lang="en-US" sz="900" dirty="0">
                          <a:effectLst/>
                        </a:rPr>
                        <a:t>-Two examples of risk factors selected</a:t>
                      </a:r>
                    </a:p>
                    <a:p>
                      <a:pPr marL="0" marR="0">
                        <a:lnSpc>
                          <a:spcPct val="115000"/>
                        </a:lnSpc>
                        <a:spcBef>
                          <a:spcPts val="600"/>
                        </a:spcBef>
                        <a:spcAft>
                          <a:spcPts val="0"/>
                        </a:spcAft>
                      </a:pPr>
                      <a:r>
                        <a:rPr lang="en-US" sz="900" dirty="0">
                          <a:effectLst/>
                        </a:rPr>
                        <a:t>-One method for preventing a selected risk factor</a:t>
                      </a:r>
                    </a:p>
                    <a:p>
                      <a:pPr marL="0" marR="0">
                        <a:lnSpc>
                          <a:spcPct val="115000"/>
                        </a:lnSpc>
                        <a:spcBef>
                          <a:spcPts val="600"/>
                        </a:spcBef>
                        <a:spcAft>
                          <a:spcPts val="0"/>
                        </a:spcAft>
                      </a:pPr>
                      <a:r>
                        <a:rPr lang="en-US" sz="900" dirty="0">
                          <a:effectLst/>
                        </a:rPr>
                        <a:t>(e.g., no examples of selected risk factors are included on the poster, or there are only three risk factors displayed and defined)</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399" marR="30399" marT="0" marB="0"/>
                </a:tc>
                <a:tc>
                  <a:txBody>
                    <a:bodyPr/>
                    <a:lstStyle/>
                    <a:p>
                      <a:pPr marL="0" marR="0">
                        <a:lnSpc>
                          <a:spcPct val="115000"/>
                        </a:lnSpc>
                        <a:spcBef>
                          <a:spcPts val="600"/>
                        </a:spcBef>
                        <a:spcAft>
                          <a:spcPts val="0"/>
                        </a:spcAft>
                      </a:pPr>
                      <a:r>
                        <a:rPr lang="en-US" sz="900" dirty="0">
                          <a:effectLst/>
                        </a:rPr>
                        <a:t>Poster is missing more than four components from one or more of the following criteria OR is missing more than one criterion altogether:</a:t>
                      </a:r>
                    </a:p>
                    <a:p>
                      <a:pPr marL="0" marR="0">
                        <a:lnSpc>
                          <a:spcPct val="115000"/>
                        </a:lnSpc>
                        <a:spcBef>
                          <a:spcPts val="600"/>
                        </a:spcBef>
                        <a:spcAft>
                          <a:spcPts val="0"/>
                        </a:spcAft>
                      </a:pPr>
                      <a:r>
                        <a:rPr lang="en-US" sz="900" dirty="0">
                          <a:effectLst/>
                        </a:rPr>
                        <a:t>-4 possible risk factors that pertain to the dishes prepared</a:t>
                      </a:r>
                    </a:p>
                    <a:p>
                      <a:pPr marL="0" marR="0">
                        <a:lnSpc>
                          <a:spcPct val="115000"/>
                        </a:lnSpc>
                        <a:spcBef>
                          <a:spcPts val="600"/>
                        </a:spcBef>
                        <a:spcAft>
                          <a:spcPts val="0"/>
                        </a:spcAft>
                      </a:pPr>
                      <a:r>
                        <a:rPr lang="en-US" sz="900" dirty="0">
                          <a:effectLst/>
                        </a:rPr>
                        <a:t>-Definitions and descriptions of risk factors selected</a:t>
                      </a:r>
                    </a:p>
                    <a:p>
                      <a:pPr marL="0" marR="0">
                        <a:lnSpc>
                          <a:spcPct val="115000"/>
                        </a:lnSpc>
                        <a:spcBef>
                          <a:spcPts val="600"/>
                        </a:spcBef>
                        <a:spcAft>
                          <a:spcPts val="0"/>
                        </a:spcAft>
                      </a:pPr>
                      <a:r>
                        <a:rPr lang="en-US" sz="900" dirty="0">
                          <a:effectLst/>
                        </a:rPr>
                        <a:t>-Two examples of risk factors selected</a:t>
                      </a:r>
                    </a:p>
                    <a:p>
                      <a:pPr marL="0" marR="0">
                        <a:lnSpc>
                          <a:spcPct val="115000"/>
                        </a:lnSpc>
                        <a:spcBef>
                          <a:spcPts val="600"/>
                        </a:spcBef>
                        <a:spcAft>
                          <a:spcPts val="0"/>
                        </a:spcAft>
                      </a:pPr>
                      <a:r>
                        <a:rPr lang="en-US" sz="900" dirty="0">
                          <a:effectLst/>
                        </a:rPr>
                        <a:t>-One method for preventing a selected risk factor</a:t>
                      </a:r>
                    </a:p>
                    <a:p>
                      <a:pPr marL="0" marR="0">
                        <a:lnSpc>
                          <a:spcPct val="115000"/>
                        </a:lnSpc>
                        <a:spcBef>
                          <a:spcPts val="600"/>
                        </a:spcBef>
                        <a:spcAft>
                          <a:spcPts val="0"/>
                        </a:spcAft>
                      </a:pPr>
                      <a:r>
                        <a:rPr lang="en-US" sz="900" dirty="0">
                          <a:effectLst/>
                        </a:rPr>
                        <a:t>(e.g., no examples of selected risk factors are included on the poster, there is no method for preventing a risk factor; or only one risk factor is displayed and defined)</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399" marR="30399" marT="0" marB="0">
                    <a:solidFill>
                      <a:srgbClr val="F7E9E7"/>
                    </a:solidFill>
                  </a:tcPr>
                </a:tc>
              </a:tr>
              <a:tr h="631057">
                <a:tc>
                  <a:txBody>
                    <a:bodyPr/>
                    <a:lstStyle/>
                    <a:p>
                      <a:pPr marL="0" marR="0" algn="l">
                        <a:lnSpc>
                          <a:spcPct val="115000"/>
                        </a:lnSpc>
                        <a:spcBef>
                          <a:spcPts val="0"/>
                        </a:spcBef>
                        <a:spcAft>
                          <a:spcPts val="0"/>
                        </a:spcAft>
                      </a:pPr>
                      <a:r>
                        <a:rPr lang="en-US" sz="1200" dirty="0" smtClean="0">
                          <a:effectLst/>
                          <a:latin typeface="+mn-lt"/>
                        </a:rPr>
                        <a:t>Timeliness</a:t>
                      </a:r>
                    </a:p>
                    <a:p>
                      <a:pPr marL="0" marR="0" algn="l">
                        <a:lnSpc>
                          <a:spcPct val="115000"/>
                        </a:lnSpc>
                        <a:spcBef>
                          <a:spcPts val="0"/>
                        </a:spcBef>
                        <a:spcAft>
                          <a:spcPts val="0"/>
                        </a:spcAft>
                      </a:pPr>
                      <a:endParaRPr lang="en-US" sz="1200" dirty="0" smtClean="0">
                        <a:effectLst/>
                        <a:latin typeface="+mn-lt"/>
                        <a:ea typeface="Calibri" panose="020F0502020204030204" pitchFamily="34" charset="0"/>
                        <a:cs typeface="Times New Roman" panose="02020603050405020304" pitchFamily="18" charset="0"/>
                      </a:endParaRPr>
                    </a:p>
                    <a:p>
                      <a:pPr marL="0" marR="0" algn="l">
                        <a:lnSpc>
                          <a:spcPct val="115000"/>
                        </a:lnSpc>
                        <a:spcBef>
                          <a:spcPts val="0"/>
                        </a:spcBef>
                        <a:spcAft>
                          <a:spcPts val="0"/>
                        </a:spcAft>
                      </a:pPr>
                      <a:r>
                        <a:rPr lang="en-US" sz="1200" dirty="0" smtClean="0">
                          <a:effectLst/>
                          <a:latin typeface="+mn-lt"/>
                          <a:ea typeface="Calibri" panose="020F0502020204030204" pitchFamily="34" charset="0"/>
                          <a:cs typeface="Times New Roman" panose="02020603050405020304" pitchFamily="18" charset="0"/>
                        </a:rPr>
                        <a:t>(4 points)</a:t>
                      </a:r>
                      <a:endParaRPr lang="en-US" sz="1200" dirty="0">
                        <a:effectLst/>
                        <a:latin typeface="+mn-lt"/>
                        <a:ea typeface="Calibri" panose="020F0502020204030204" pitchFamily="34" charset="0"/>
                        <a:cs typeface="Times New Roman" panose="02020603050405020304" pitchFamily="18" charset="0"/>
                      </a:endParaRPr>
                    </a:p>
                  </a:txBody>
                  <a:tcPr marL="30399" marR="30399" marT="0" marB="0"/>
                </a:tc>
                <a:tc>
                  <a:txBody>
                    <a:bodyPr/>
                    <a:lstStyle/>
                    <a:p>
                      <a:pPr marL="0" marR="0" algn="ctr">
                        <a:lnSpc>
                          <a:spcPct val="115000"/>
                        </a:lnSpc>
                        <a:spcBef>
                          <a:spcPts val="600"/>
                        </a:spcBef>
                        <a:spcAft>
                          <a:spcPts val="0"/>
                        </a:spcAft>
                      </a:pPr>
                      <a:r>
                        <a:rPr lang="en-US" sz="900" dirty="0">
                          <a:effectLst/>
                        </a:rPr>
                        <a:t>All components (both dishes and the poster) are completed within the given time frame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399" marR="30399" marT="0" marB="0">
                    <a:solidFill>
                      <a:srgbClr val="F7E9E7"/>
                    </a:solidFill>
                  </a:tcPr>
                </a:tc>
                <a:tc>
                  <a:txBody>
                    <a:bodyPr/>
                    <a:lstStyle/>
                    <a:p>
                      <a:pPr marL="0" marR="0" algn="ctr">
                        <a:lnSpc>
                          <a:spcPct val="115000"/>
                        </a:lnSpc>
                        <a:spcBef>
                          <a:spcPts val="600"/>
                        </a:spcBef>
                        <a:spcAft>
                          <a:spcPts val="0"/>
                        </a:spcAft>
                      </a:pPr>
                      <a:r>
                        <a:rPr lang="en-US" sz="900">
                          <a:effectLst/>
                        </a:rPr>
                        <a:t>One component (a dish or the poster) is not completed within the given time frame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30399" marR="30399" marT="0" marB="0"/>
                </a:tc>
                <a:tc>
                  <a:txBody>
                    <a:bodyPr/>
                    <a:lstStyle/>
                    <a:p>
                      <a:pPr marL="0" marR="0" algn="ctr">
                        <a:lnSpc>
                          <a:spcPct val="115000"/>
                        </a:lnSpc>
                        <a:spcBef>
                          <a:spcPts val="600"/>
                        </a:spcBef>
                        <a:spcAft>
                          <a:spcPts val="0"/>
                        </a:spcAft>
                      </a:pPr>
                      <a:r>
                        <a:rPr lang="en-US" sz="900" dirty="0">
                          <a:effectLst/>
                        </a:rPr>
                        <a:t>Two components (both dishes OR and dish and the poster) are not completed within the given time frame(s)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399" marR="30399" marT="0" marB="0">
                    <a:solidFill>
                      <a:srgbClr val="F7E9E7"/>
                    </a:solidFill>
                  </a:tcPr>
                </a:tc>
                <a:tc>
                  <a:txBody>
                    <a:bodyPr/>
                    <a:lstStyle/>
                    <a:p>
                      <a:pPr marL="0" marR="0" algn="ctr">
                        <a:lnSpc>
                          <a:spcPct val="115000"/>
                        </a:lnSpc>
                        <a:spcBef>
                          <a:spcPts val="600"/>
                        </a:spcBef>
                        <a:spcAft>
                          <a:spcPts val="0"/>
                        </a:spcAft>
                      </a:pPr>
                      <a:r>
                        <a:rPr lang="en-US" sz="900" dirty="0">
                          <a:effectLst/>
                        </a:rPr>
                        <a:t>No tasks are completed within the given time frames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399" marR="30399" marT="0" marB="0"/>
                </a:tc>
              </a:tr>
            </a:tbl>
          </a:graphicData>
        </a:graphic>
      </p:graphicFrame>
      <p:sp>
        <p:nvSpPr>
          <p:cNvPr id="8" name="TextBox 7"/>
          <p:cNvSpPr txBox="1"/>
          <p:nvPr/>
        </p:nvSpPr>
        <p:spPr>
          <a:xfrm>
            <a:off x="609600" y="1081088"/>
            <a:ext cx="1074738" cy="368300"/>
          </a:xfrm>
          <a:prstGeom prst="rect">
            <a:avLst/>
          </a:prstGeom>
          <a:noFill/>
        </p:spPr>
        <p:txBody>
          <a:bodyPr wrap="none">
            <a:spAutoFit/>
          </a:bodyPr>
          <a:lstStyle/>
          <a:p>
            <a:pPr>
              <a:defRPr/>
            </a:pPr>
            <a:r>
              <a:rPr lang="en-US" b="1" dirty="0">
                <a:solidFill>
                  <a:schemeClr val="bg1"/>
                </a:solidFill>
                <a:latin typeface="+mn-lt"/>
                <a:ea typeface="+mn-ea"/>
                <a:cs typeface="Arial" charset="0"/>
              </a:rPr>
              <a:t> </a:t>
            </a:r>
            <a:r>
              <a:rPr lang="en-US" sz="1200" b="1" dirty="0">
                <a:solidFill>
                  <a:srgbClr val="FFC000"/>
                </a:solidFill>
                <a:latin typeface="+mn-lt"/>
                <a:ea typeface="+mn-ea"/>
                <a:cs typeface="Arial" charset="0"/>
              </a:rPr>
              <a:t>Dimension</a:t>
            </a:r>
            <a:endParaRPr lang="en-US" sz="1200" b="1" dirty="0">
              <a:solidFill>
                <a:srgbClr val="FFC000"/>
              </a:solidFill>
              <a:latin typeface="+mn-lt"/>
              <a:ea typeface="Calibri" panose="020F0502020204030204" pitchFamily="34" charset="0"/>
              <a:cs typeface="Times New Roman" panose="02020603050405020304" pitchFamily="18" charset="0"/>
            </a:endParaRPr>
          </a:p>
        </p:txBody>
      </p:sp>
      <p:sp>
        <p:nvSpPr>
          <p:cNvPr id="9" name="Rectangle 8"/>
          <p:cNvSpPr/>
          <p:nvPr/>
        </p:nvSpPr>
        <p:spPr>
          <a:xfrm>
            <a:off x="152400" y="914399"/>
            <a:ext cx="325967" cy="54594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en-US" dirty="0"/>
              <a:t>Handout 2.1.8</a:t>
            </a:r>
          </a:p>
        </p:txBody>
      </p:sp>
      <p:sp>
        <p:nvSpPr>
          <p:cNvPr id="2" name="Slide Number Placeholder 1"/>
          <p:cNvSpPr>
            <a:spLocks noGrp="1"/>
          </p:cNvSpPr>
          <p:nvPr>
            <p:ph type="sldNum" sz="quarter" idx="12"/>
          </p:nvPr>
        </p:nvSpPr>
        <p:spPr/>
        <p:txBody>
          <a:bodyPr/>
          <a:lstStyle/>
          <a:p>
            <a:fld id="{211A9B87-AC98-4E8D-ACB1-594A0D49EE91}" type="slidenum">
              <a:rPr lang="en-US" smtClean="0"/>
              <a:t>57</a:t>
            </a:fld>
            <a:endParaRPr lang="en-US"/>
          </a:p>
        </p:txBody>
      </p:sp>
    </p:spTree>
    <p:extLst>
      <p:ext uri="{BB962C8B-B14F-4D97-AF65-F5344CB8AC3E}">
        <p14:creationId xmlns:p14="http://schemas.microsoft.com/office/powerpoint/2010/main" val="8370418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Number Placeholder 3"/>
          <p:cNvSpPr>
            <a:spLocks noGrp="1"/>
          </p:cNvSpPr>
          <p:nvPr>
            <p:ph type="sldNum" sz="quarter" idx="4294967295"/>
          </p:nvPr>
        </p:nvSpPr>
        <p:spPr bwMode="auto">
          <a:xfrm>
            <a:off x="8429625" y="6248400"/>
            <a:ext cx="512763" cy="404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fld id="{FAC9A34C-E8ED-420A-AAF8-939FAE2C02C5}" type="slidenum">
              <a:rPr lang="en-US" altLang="en-US" sz="1100" smtClean="0">
                <a:solidFill>
                  <a:srgbClr val="FFFFFF"/>
                </a:solidFill>
              </a:rPr>
              <a:pPr eaLnBrk="1" hangingPunct="1">
                <a:lnSpc>
                  <a:spcPct val="100000"/>
                </a:lnSpc>
                <a:spcBef>
                  <a:spcPct val="0"/>
                </a:spcBef>
                <a:buClrTx/>
                <a:buSzTx/>
                <a:buFontTx/>
                <a:buNone/>
              </a:pPr>
              <a:t>58</a:t>
            </a:fld>
            <a:endParaRPr lang="en-US" altLang="en-US" sz="1100" smtClean="0">
              <a:solidFill>
                <a:srgbClr val="FFFFFF"/>
              </a:solidFill>
            </a:endParaRPr>
          </a:p>
        </p:txBody>
      </p:sp>
      <p:sp>
        <p:nvSpPr>
          <p:cNvPr id="84995" name="Subtitle 2"/>
          <p:cNvSpPr txBox="1">
            <a:spLocks/>
          </p:cNvSpPr>
          <p:nvPr/>
        </p:nvSpPr>
        <p:spPr bwMode="auto">
          <a:xfrm>
            <a:off x="990600" y="304800"/>
            <a:ext cx="7696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algn="ctr" eaLnBrk="1" hangingPunct="1">
              <a:lnSpc>
                <a:spcPct val="100000"/>
              </a:lnSpc>
              <a:spcBef>
                <a:spcPct val="20000"/>
              </a:spcBef>
              <a:buClr>
                <a:schemeClr val="accent1"/>
              </a:buClr>
              <a:buFontTx/>
              <a:buNone/>
            </a:pPr>
            <a:r>
              <a:rPr lang="en-US" altLang="en-US" sz="4400" b="1"/>
              <a:t> </a:t>
            </a:r>
          </a:p>
        </p:txBody>
      </p:sp>
      <p:sp>
        <p:nvSpPr>
          <p:cNvPr id="84996" name="Subtitle 2"/>
          <p:cNvSpPr txBox="1">
            <a:spLocks/>
          </p:cNvSpPr>
          <p:nvPr/>
        </p:nvSpPr>
        <p:spPr bwMode="auto">
          <a:xfrm>
            <a:off x="685800" y="304800"/>
            <a:ext cx="7772400" cy="75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algn="ctr" eaLnBrk="1" hangingPunct="1">
              <a:lnSpc>
                <a:spcPct val="100000"/>
              </a:lnSpc>
              <a:spcBef>
                <a:spcPct val="20000"/>
              </a:spcBef>
              <a:buClr>
                <a:schemeClr val="accent1"/>
              </a:buClr>
              <a:buFontTx/>
              <a:buNone/>
            </a:pPr>
            <a:r>
              <a:rPr lang="en-US" altLang="en-US" sz="4400" b="1">
                <a:cs typeface="Times New Roman" pitchFamily="18" charset="0"/>
              </a:rPr>
              <a:t>QC CHECKLIST</a:t>
            </a:r>
          </a:p>
        </p:txBody>
      </p:sp>
      <p:graphicFrame>
        <p:nvGraphicFramePr>
          <p:cNvPr id="3" name="Table 2"/>
          <p:cNvGraphicFramePr>
            <a:graphicFrameLocks noGrp="1"/>
          </p:cNvGraphicFramePr>
          <p:nvPr/>
        </p:nvGraphicFramePr>
        <p:xfrm>
          <a:off x="685800" y="1076325"/>
          <a:ext cx="7848600" cy="5019675"/>
        </p:xfrm>
        <a:graphic>
          <a:graphicData uri="http://schemas.openxmlformats.org/drawingml/2006/table">
            <a:tbl>
              <a:tblPr firstRow="1" firstCol="1" bandRow="1">
                <a:tableStyleId>{5C22544A-7EE6-4342-B048-85BDC9FD1C3A}</a:tableStyleId>
              </a:tblPr>
              <a:tblGrid>
                <a:gridCol w="2337792"/>
                <a:gridCol w="5510808"/>
              </a:tblGrid>
              <a:tr h="490842">
                <a:tc>
                  <a:txBody>
                    <a:bodyPr/>
                    <a:lstStyle/>
                    <a:p>
                      <a:pPr marL="0" marR="0">
                        <a:lnSpc>
                          <a:spcPct val="115000"/>
                        </a:lnSpc>
                        <a:spcBef>
                          <a:spcPts val="0"/>
                        </a:spcBef>
                        <a:spcAft>
                          <a:spcPts val="0"/>
                        </a:spcAft>
                      </a:pPr>
                      <a:r>
                        <a:rPr lang="en-US" sz="2800" dirty="0">
                          <a:effectLst/>
                        </a:rPr>
                        <a:t>Task</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800">
                          <a:effectLst/>
                        </a:rPr>
                        <a:t>Task Question</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49625">
                <a:tc>
                  <a:txBody>
                    <a:bodyPr/>
                    <a:lstStyle/>
                    <a:p>
                      <a:pPr marL="0" marR="0">
                        <a:lnSpc>
                          <a:spcPct val="115000"/>
                        </a:lnSpc>
                        <a:spcBef>
                          <a:spcPts val="0"/>
                        </a:spcBef>
                        <a:spcAft>
                          <a:spcPts val="0"/>
                        </a:spcAft>
                      </a:pPr>
                      <a:r>
                        <a:rPr lang="en-US" sz="1800" dirty="0">
                          <a:effectLst/>
                        </a:rPr>
                        <a:t>Targeted Content Standards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dirty="0" smtClean="0">
                          <a:effectLst/>
                        </a:rPr>
                        <a:t>To</a:t>
                      </a:r>
                      <a:r>
                        <a:rPr lang="en-US" sz="1800" baseline="0" dirty="0" smtClean="0">
                          <a:effectLst/>
                        </a:rPr>
                        <a:t> what degree d</a:t>
                      </a:r>
                      <a:r>
                        <a:rPr lang="en-US" sz="1800" dirty="0" smtClean="0">
                          <a:effectLst/>
                        </a:rPr>
                        <a:t>oes </a:t>
                      </a:r>
                      <a:r>
                        <a:rPr lang="en-US" sz="1800" dirty="0">
                          <a:effectLst/>
                        </a:rPr>
                        <a:t>this item match the targeted standards?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49625">
                <a:tc>
                  <a:txBody>
                    <a:bodyPr/>
                    <a:lstStyle/>
                    <a:p>
                      <a:pPr marL="0" marR="0">
                        <a:lnSpc>
                          <a:spcPct val="115000"/>
                        </a:lnSpc>
                        <a:spcBef>
                          <a:spcPts val="0"/>
                        </a:spcBef>
                        <a:spcAft>
                          <a:spcPts val="0"/>
                        </a:spcAft>
                      </a:pPr>
                      <a:r>
                        <a:rPr lang="en-US" sz="1800">
                          <a:effectLst/>
                        </a:rPr>
                        <a:t>Cognitive Level</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dirty="0" smtClean="0">
                          <a:effectLst/>
                        </a:rPr>
                        <a:t>To what degree does </a:t>
                      </a:r>
                      <a:r>
                        <a:rPr lang="en-US" sz="1800" dirty="0">
                          <a:effectLst/>
                        </a:rPr>
                        <a:t>this item match the DoK expressed in the standards?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49625">
                <a:tc>
                  <a:txBody>
                    <a:bodyPr/>
                    <a:lstStyle/>
                    <a:p>
                      <a:pPr marL="0" marR="0">
                        <a:lnSpc>
                          <a:spcPct val="115000"/>
                        </a:lnSpc>
                        <a:spcBef>
                          <a:spcPts val="0"/>
                        </a:spcBef>
                        <a:spcAft>
                          <a:spcPts val="0"/>
                        </a:spcAft>
                      </a:pPr>
                      <a:r>
                        <a:rPr lang="en-US" sz="1800">
                          <a:effectLst/>
                        </a:rPr>
                        <a:t>Developmentally Appropriate</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dirty="0">
                          <a:effectLst/>
                        </a:rPr>
                        <a:t>Are the readability and task requirements appropriate for the test-takers?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49625">
                <a:tc>
                  <a:txBody>
                    <a:bodyPr/>
                    <a:lstStyle/>
                    <a:p>
                      <a:pPr marL="0" marR="0">
                        <a:lnSpc>
                          <a:spcPct val="115000"/>
                        </a:lnSpc>
                        <a:spcBef>
                          <a:spcPts val="0"/>
                        </a:spcBef>
                        <a:spcAft>
                          <a:spcPts val="0"/>
                        </a:spcAft>
                      </a:pPr>
                      <a:r>
                        <a:rPr lang="en-US" sz="1800">
                          <a:effectLst/>
                        </a:rPr>
                        <a:t>Sensitive Material</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dirty="0">
                          <a:effectLst/>
                        </a:rPr>
                        <a:t>Is there sensitive content with references to drugs, death, suicide, etc.?</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31083">
                <a:tc>
                  <a:txBody>
                    <a:bodyPr/>
                    <a:lstStyle/>
                    <a:p>
                      <a:pPr marL="0" marR="0">
                        <a:lnSpc>
                          <a:spcPct val="115000"/>
                        </a:lnSpc>
                        <a:spcBef>
                          <a:spcPts val="0"/>
                        </a:spcBef>
                        <a:spcAft>
                          <a:spcPts val="0"/>
                        </a:spcAft>
                      </a:pPr>
                      <a:r>
                        <a:rPr lang="en-US" sz="1800">
                          <a:effectLst/>
                        </a:rPr>
                        <a:t>Potential Bias</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dirty="0">
                          <a:effectLst/>
                        </a:rPr>
                        <a:t>Are there contextual, gender, or cultural assumptions?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49625">
                <a:tc>
                  <a:txBody>
                    <a:bodyPr/>
                    <a:lstStyle/>
                    <a:p>
                      <a:pPr marL="0" marR="0">
                        <a:lnSpc>
                          <a:spcPct val="115000"/>
                        </a:lnSpc>
                        <a:spcBef>
                          <a:spcPts val="0"/>
                        </a:spcBef>
                        <a:spcAft>
                          <a:spcPts val="0"/>
                        </a:spcAft>
                      </a:pPr>
                      <a:r>
                        <a:rPr lang="en-US" sz="1800">
                          <a:effectLst/>
                        </a:rPr>
                        <a:t>Fairness</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dirty="0">
                          <a:effectLst/>
                        </a:rPr>
                        <a:t>Has the test-taker had the opportunity to learn the content within the item?</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49625">
                <a:tc>
                  <a:txBody>
                    <a:bodyPr/>
                    <a:lstStyle/>
                    <a:p>
                      <a:pPr marL="0" marR="0">
                        <a:lnSpc>
                          <a:spcPct val="115000"/>
                        </a:lnSpc>
                        <a:spcBef>
                          <a:spcPts val="0"/>
                        </a:spcBef>
                        <a:spcAft>
                          <a:spcPts val="0"/>
                        </a:spcAft>
                      </a:pPr>
                      <a:r>
                        <a:rPr lang="en-US" sz="1800">
                          <a:effectLst/>
                        </a:rPr>
                        <a:t>Editing</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dirty="0">
                          <a:effectLst/>
                        </a:rPr>
                        <a:t>Have editorial correctness and Universal Design principles been applied?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85026"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r>
              <a:rPr lang="en-US" altLang="en-US" sz="1000" smtClean="0">
                <a:solidFill>
                  <a:srgbClr val="69240C"/>
                </a:solidFill>
              </a:rPr>
              <a:t>© Pennsylvania Department of Education</a:t>
            </a:r>
          </a:p>
        </p:txBody>
      </p:sp>
      <p:sp>
        <p:nvSpPr>
          <p:cNvPr id="7" name="Rectangle 6"/>
          <p:cNvSpPr/>
          <p:nvPr/>
        </p:nvSpPr>
        <p:spPr>
          <a:xfrm>
            <a:off x="179916" y="1055688"/>
            <a:ext cx="325967" cy="50403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en-US" dirty="0"/>
              <a:t>Handout 2.1.1</a:t>
            </a:r>
          </a:p>
        </p:txBody>
      </p:sp>
      <p:pic>
        <p:nvPicPr>
          <p:cNvPr id="8" name="Picture 7" descr="http://homeroom.pdesas.org/images/header_logo.png"/>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10066" y="101600"/>
            <a:ext cx="880534" cy="812800"/>
          </a:xfrm>
          <a:prstGeom prst="rect">
            <a:avLst/>
          </a:prstGeom>
          <a:noFill/>
          <a:ln>
            <a:noFill/>
          </a:ln>
        </p:spPr>
      </p:pic>
      <p:sp>
        <p:nvSpPr>
          <p:cNvPr id="85029" name="TextBox 1"/>
          <p:cNvSpPr txBox="1">
            <a:spLocks noChangeArrowheads="1"/>
          </p:cNvSpPr>
          <p:nvPr/>
        </p:nvSpPr>
        <p:spPr bwMode="auto">
          <a:xfrm>
            <a:off x="990600" y="228600"/>
            <a:ext cx="8524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r>
              <a:rPr lang="en-US" altLang="en-US" sz="1800">
                <a:latin typeface="Arial" pitchFamily="34" charset="0"/>
              </a:rPr>
              <a:t>PM 14</a:t>
            </a:r>
          </a:p>
        </p:txBody>
      </p:sp>
    </p:spTree>
    <p:extLst>
      <p:ext uri="{BB962C8B-B14F-4D97-AF65-F5344CB8AC3E}">
        <p14:creationId xmlns:p14="http://schemas.microsoft.com/office/powerpoint/2010/main" val="1963756426"/>
      </p:ext>
    </p:extLst>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Work </a:t>
            </a:r>
            <a:endParaRPr lang="en-US" dirty="0"/>
          </a:p>
        </p:txBody>
      </p:sp>
      <p:sp>
        <p:nvSpPr>
          <p:cNvPr id="3" name="Content Placeholder 2"/>
          <p:cNvSpPr>
            <a:spLocks noGrp="1"/>
          </p:cNvSpPr>
          <p:nvPr>
            <p:ph idx="1"/>
          </p:nvPr>
        </p:nvSpPr>
        <p:spPr>
          <a:xfrm>
            <a:off x="3276600" y="1447800"/>
            <a:ext cx="5181600" cy="3139281"/>
          </a:xfrm>
        </p:spPr>
        <p:txBody>
          <a:bodyPr>
            <a:normAutofit fontScale="85000" lnSpcReduction="20000"/>
          </a:bodyPr>
          <a:lstStyle/>
          <a:p>
            <a:pPr marL="0" indent="0">
              <a:buNone/>
            </a:pPr>
            <a:r>
              <a:rPr lang="en-US" sz="2400" dirty="0" smtClean="0"/>
              <a:t>APPLICATION </a:t>
            </a:r>
          </a:p>
          <a:p>
            <a:pPr marL="0" indent="0">
              <a:buNone/>
            </a:pPr>
            <a:r>
              <a:rPr lang="en-US" sz="2400" b="1" dirty="0" smtClean="0"/>
              <a:t>Guided </a:t>
            </a:r>
            <a:r>
              <a:rPr lang="en-US" sz="2400" b="1" dirty="0"/>
              <a:t>Build Learning Activity </a:t>
            </a:r>
            <a:endParaRPr lang="en-US" sz="2400" dirty="0"/>
          </a:p>
          <a:p>
            <a:pPr marL="0" indent="0">
              <a:buNone/>
            </a:pPr>
            <a:r>
              <a:rPr lang="en-US" sz="2400" b="1" dirty="0"/>
              <a:t> </a:t>
            </a:r>
            <a:endParaRPr lang="en-US" sz="2400" dirty="0"/>
          </a:p>
          <a:p>
            <a:pPr marL="0" indent="0">
              <a:buNone/>
            </a:pPr>
            <a:r>
              <a:rPr lang="en-US" sz="2400" dirty="0"/>
              <a:t>1.  Based on your knowledge of item types, identify the positive and/or negatives of each question.</a:t>
            </a:r>
          </a:p>
          <a:p>
            <a:pPr marL="0" indent="0">
              <a:buNone/>
            </a:pPr>
            <a:r>
              <a:rPr lang="en-US" sz="2400" dirty="0"/>
              <a:t>2.  Fix the question if needed to meet the criteria for a well-constructed question.	</a:t>
            </a:r>
          </a:p>
          <a:p>
            <a:pPr marL="0" indent="0">
              <a:buNone/>
            </a:pPr>
            <a:r>
              <a:rPr lang="en-US" sz="2400" dirty="0"/>
              <a:t>3. Within your group discuss changes needed to assess student achievement at a different depth of knowledge level.</a:t>
            </a:r>
          </a:p>
          <a:p>
            <a:pPr marL="0" indent="0">
              <a:buNone/>
            </a:pPr>
            <a:endParaRPr lang="en-US" sz="2400" dirty="0"/>
          </a:p>
        </p:txBody>
      </p:sp>
      <p:sp>
        <p:nvSpPr>
          <p:cNvPr id="4" name="Footer Placeholder 3"/>
          <p:cNvSpPr>
            <a:spLocks noGrp="1"/>
          </p:cNvSpPr>
          <p:nvPr>
            <p:ph type="ftr" sz="quarter" idx="11"/>
          </p:nvPr>
        </p:nvSpPr>
        <p:spPr/>
        <p:txBody>
          <a:bodyPr/>
          <a:lstStyle/>
          <a:p>
            <a:r>
              <a:rPr lang="en-US" smtClean="0"/>
              <a:t>© Pennsylvania Department of Education</a:t>
            </a:r>
            <a:endParaRPr lang="en-US"/>
          </a:p>
        </p:txBody>
      </p:sp>
      <p:sp>
        <p:nvSpPr>
          <p:cNvPr id="5" name="Slide Number Placeholder 4"/>
          <p:cNvSpPr>
            <a:spLocks noGrp="1"/>
          </p:cNvSpPr>
          <p:nvPr>
            <p:ph type="sldNum" sz="quarter" idx="12"/>
          </p:nvPr>
        </p:nvSpPr>
        <p:spPr/>
        <p:txBody>
          <a:bodyPr/>
          <a:lstStyle/>
          <a:p>
            <a:fld id="{211A9B87-AC98-4E8D-ACB1-594A0D49EE91}" type="slidenum">
              <a:rPr lang="en-US" smtClean="0"/>
              <a:t>59</a:t>
            </a:fld>
            <a:endParaRPr lang="en-US"/>
          </a:p>
        </p:txBody>
      </p:sp>
      <p:pic>
        <p:nvPicPr>
          <p:cNvPr id="6" name="Picture 5" descr="Image result for people icon"/>
          <p:cNvPicPr/>
          <p:nvPr/>
        </p:nvPicPr>
        <p:blipFill>
          <a:blip r:embed="rId3">
            <a:extLst>
              <a:ext uri="{28A0092B-C50C-407E-A947-70E740481C1C}">
                <a14:useLocalDpi xmlns:a14="http://schemas.microsoft.com/office/drawing/2010/main" val="0"/>
              </a:ext>
            </a:extLst>
          </a:blip>
          <a:srcRect/>
          <a:stretch>
            <a:fillRect/>
          </a:stretch>
        </p:blipFill>
        <p:spPr bwMode="auto">
          <a:xfrm>
            <a:off x="533400" y="1600200"/>
            <a:ext cx="2362200" cy="2438400"/>
          </a:xfrm>
          <a:prstGeom prst="rect">
            <a:avLst/>
          </a:prstGeom>
          <a:noFill/>
          <a:ln>
            <a:noFill/>
          </a:ln>
        </p:spPr>
      </p:pic>
      <p:graphicFrame>
        <p:nvGraphicFramePr>
          <p:cNvPr id="10" name="Table 9"/>
          <p:cNvGraphicFramePr>
            <a:graphicFrameLocks noGrp="1"/>
          </p:cNvGraphicFramePr>
          <p:nvPr>
            <p:extLst>
              <p:ext uri="{D42A27DB-BD31-4B8C-83A1-F6EECF244321}">
                <p14:modId xmlns:p14="http://schemas.microsoft.com/office/powerpoint/2010/main" val="3200806247"/>
              </p:ext>
            </p:extLst>
          </p:nvPr>
        </p:nvGraphicFramePr>
        <p:xfrm>
          <a:off x="914400" y="4724400"/>
          <a:ext cx="5105400" cy="3640328"/>
        </p:xfrm>
        <a:graphic>
          <a:graphicData uri="http://schemas.openxmlformats.org/drawingml/2006/table">
            <a:tbl>
              <a:tblPr firstRow="1" firstCol="1" bandRow="1">
                <a:tableStyleId>{5C22544A-7EE6-4342-B048-85BDC9FD1C3A}</a:tableStyleId>
              </a:tblPr>
              <a:tblGrid>
                <a:gridCol w="3358305"/>
                <a:gridCol w="1747095"/>
              </a:tblGrid>
              <a:tr h="0">
                <a:tc>
                  <a:txBody>
                    <a:bodyPr/>
                    <a:lstStyle/>
                    <a:p>
                      <a:pPr marL="0" marR="0">
                        <a:lnSpc>
                          <a:spcPct val="115000"/>
                        </a:lnSpc>
                        <a:spcBef>
                          <a:spcPts val="0"/>
                        </a:spcBef>
                        <a:spcAft>
                          <a:spcPts val="0"/>
                        </a:spcAft>
                      </a:pPr>
                      <a:r>
                        <a:rPr lang="en-US" sz="1100" dirty="0">
                          <a:solidFill>
                            <a:sysClr val="windowText" lastClr="000000"/>
                          </a:solidFill>
                          <a:effectLst/>
                        </a:rPr>
                        <a:t> </a:t>
                      </a:r>
                    </a:p>
                    <a:p>
                      <a:pPr marL="0" marR="0">
                        <a:lnSpc>
                          <a:spcPct val="115000"/>
                        </a:lnSpc>
                        <a:spcBef>
                          <a:spcPts val="0"/>
                        </a:spcBef>
                        <a:spcAft>
                          <a:spcPts val="0"/>
                        </a:spcAft>
                      </a:pPr>
                      <a:r>
                        <a:rPr lang="en-US" sz="1100" dirty="0">
                          <a:solidFill>
                            <a:sysClr val="windowText" lastClr="000000"/>
                          </a:solidFill>
                          <a:effectLst/>
                        </a:rPr>
                        <a:t>1. </a:t>
                      </a:r>
                      <a:r>
                        <a:rPr lang="en-US" sz="1100" dirty="0" smtClean="0">
                          <a:solidFill>
                            <a:sysClr val="windowText" lastClr="000000"/>
                          </a:solidFill>
                          <a:effectLst/>
                        </a:rPr>
                        <a:t>                  </a:t>
                      </a:r>
                      <a:r>
                        <a:rPr lang="en-US" sz="1100" baseline="0" dirty="0" smtClean="0">
                          <a:solidFill>
                            <a:sysClr val="windowText" lastClr="000000"/>
                          </a:solidFill>
                          <a:effectLst/>
                        </a:rPr>
                        <a:t>       </a:t>
                      </a:r>
                      <a:r>
                        <a:rPr lang="en-US" sz="1100" dirty="0" smtClean="0">
                          <a:solidFill>
                            <a:sysClr val="windowText" lastClr="000000"/>
                          </a:solidFill>
                          <a:effectLst/>
                        </a:rPr>
                        <a:t> </a:t>
                      </a:r>
                      <a:r>
                        <a:rPr lang="en-US" sz="1100" dirty="0">
                          <a:solidFill>
                            <a:sysClr val="windowText" lastClr="000000"/>
                          </a:solidFill>
                          <a:effectLst/>
                        </a:rPr>
                        <a:t>Which structure stores most of the genetic information?</a:t>
                      </a:r>
                    </a:p>
                    <a:p>
                      <a:pPr marL="217170" marR="0">
                        <a:lnSpc>
                          <a:spcPct val="115000"/>
                        </a:lnSpc>
                        <a:spcBef>
                          <a:spcPts val="0"/>
                        </a:spcBef>
                        <a:spcAft>
                          <a:spcPts val="0"/>
                        </a:spcAft>
                      </a:pPr>
                      <a:r>
                        <a:rPr lang="en-US" sz="1100" dirty="0">
                          <a:solidFill>
                            <a:sysClr val="windowText" lastClr="000000"/>
                          </a:solidFill>
                          <a:effectLst/>
                        </a:rPr>
                        <a:t>A. mitochondrion</a:t>
                      </a:r>
                    </a:p>
                    <a:p>
                      <a:pPr marL="217170" marR="0">
                        <a:lnSpc>
                          <a:spcPct val="115000"/>
                        </a:lnSpc>
                        <a:spcBef>
                          <a:spcPts val="0"/>
                        </a:spcBef>
                        <a:spcAft>
                          <a:spcPts val="0"/>
                        </a:spcAft>
                      </a:pPr>
                      <a:r>
                        <a:rPr lang="en-US" sz="1100" dirty="0">
                          <a:solidFill>
                            <a:sysClr val="windowText" lastClr="000000"/>
                          </a:solidFill>
                          <a:effectLst/>
                        </a:rPr>
                        <a:t>B. </a:t>
                      </a:r>
                      <a:r>
                        <a:rPr lang="en-US" sz="1100" dirty="0" smtClean="0">
                          <a:solidFill>
                            <a:sysClr val="windowText" lastClr="000000"/>
                          </a:solidFill>
                          <a:effectLst/>
                        </a:rPr>
                        <a:t>Lysosome            </a:t>
                      </a:r>
                      <a:endParaRPr lang="en-US" sz="1100" dirty="0">
                        <a:solidFill>
                          <a:sysClr val="windowText" lastClr="000000"/>
                        </a:solidFill>
                        <a:effectLst/>
                      </a:endParaRPr>
                    </a:p>
                    <a:p>
                      <a:pPr marL="217170" marR="0">
                        <a:lnSpc>
                          <a:spcPct val="115000"/>
                        </a:lnSpc>
                        <a:spcBef>
                          <a:spcPts val="0"/>
                        </a:spcBef>
                        <a:spcAft>
                          <a:spcPts val="0"/>
                        </a:spcAft>
                      </a:pPr>
                      <a:r>
                        <a:rPr lang="en-US" sz="1100" dirty="0">
                          <a:solidFill>
                            <a:sysClr val="windowText" lastClr="000000"/>
                          </a:solidFill>
                          <a:effectLst/>
                        </a:rPr>
                        <a:t>C. nucleus</a:t>
                      </a:r>
                    </a:p>
                    <a:p>
                      <a:pPr marL="217170" marR="0">
                        <a:lnSpc>
                          <a:spcPct val="115000"/>
                        </a:lnSpc>
                        <a:spcBef>
                          <a:spcPts val="0"/>
                        </a:spcBef>
                        <a:spcAft>
                          <a:spcPts val="0"/>
                        </a:spcAft>
                      </a:pPr>
                      <a:r>
                        <a:rPr lang="en-US" sz="1100" dirty="0">
                          <a:solidFill>
                            <a:sysClr val="windowText" lastClr="000000"/>
                          </a:solidFill>
                          <a:effectLst/>
                        </a:rPr>
                        <a:t>D. tail</a:t>
                      </a:r>
                    </a:p>
                    <a:p>
                      <a:pPr marL="0" marR="0">
                        <a:lnSpc>
                          <a:spcPct val="115000"/>
                        </a:lnSpc>
                        <a:spcBef>
                          <a:spcPts val="0"/>
                        </a:spcBef>
                        <a:spcAft>
                          <a:spcPts val="0"/>
                        </a:spcAft>
                      </a:pPr>
                      <a:r>
                        <a:rPr lang="en-US" sz="1100" dirty="0">
                          <a:solidFill>
                            <a:sysClr val="windowText" lastClr="000000"/>
                          </a:solidFill>
                          <a:effectLst/>
                        </a:rPr>
                        <a:t> </a:t>
                      </a:r>
                      <a:endParaRPr lang="en-US" sz="1100" dirty="0">
                        <a:solidFill>
                          <a:sysClr val="windowText" lastClr="00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5000"/>
                        </a:lnSpc>
                        <a:spcBef>
                          <a:spcPts val="0"/>
                        </a:spcBef>
                        <a:spcAft>
                          <a:spcPts val="0"/>
                        </a:spcAft>
                      </a:pPr>
                      <a:r>
                        <a:rPr lang="en-US" sz="1100">
                          <a:solidFill>
                            <a:sysClr val="windowText" lastClr="000000"/>
                          </a:solidFill>
                          <a:effectLst/>
                        </a:rPr>
                        <a:t>construction positive/negatives-</a:t>
                      </a:r>
                    </a:p>
                    <a:p>
                      <a:pPr marL="0" marR="0">
                        <a:lnSpc>
                          <a:spcPct val="115000"/>
                        </a:lnSpc>
                        <a:spcBef>
                          <a:spcPts val="0"/>
                        </a:spcBef>
                        <a:spcAft>
                          <a:spcPts val="0"/>
                        </a:spcAft>
                      </a:pPr>
                      <a:r>
                        <a:rPr lang="en-US" sz="1100">
                          <a:solidFill>
                            <a:sysClr val="windowText" lastClr="000000"/>
                          </a:solidFill>
                          <a:effectLst/>
                        </a:rPr>
                        <a:t> </a:t>
                      </a:r>
                    </a:p>
                    <a:p>
                      <a:pPr marL="0" marR="0">
                        <a:lnSpc>
                          <a:spcPct val="115000"/>
                        </a:lnSpc>
                        <a:spcBef>
                          <a:spcPts val="0"/>
                        </a:spcBef>
                        <a:spcAft>
                          <a:spcPts val="0"/>
                        </a:spcAft>
                      </a:pPr>
                      <a:r>
                        <a:rPr lang="en-US" sz="1100">
                          <a:solidFill>
                            <a:sysClr val="windowText" lastClr="000000"/>
                          </a:solidFill>
                          <a:effectLst/>
                        </a:rPr>
                        <a:t> </a:t>
                      </a:r>
                    </a:p>
                    <a:p>
                      <a:pPr marL="0" marR="0">
                        <a:lnSpc>
                          <a:spcPct val="115000"/>
                        </a:lnSpc>
                        <a:spcBef>
                          <a:spcPts val="0"/>
                        </a:spcBef>
                        <a:spcAft>
                          <a:spcPts val="0"/>
                        </a:spcAft>
                      </a:pPr>
                      <a:r>
                        <a:rPr lang="en-US" sz="1100">
                          <a:solidFill>
                            <a:sysClr val="windowText" lastClr="000000"/>
                          </a:solidFill>
                          <a:effectLst/>
                        </a:rPr>
                        <a:t> </a:t>
                      </a:r>
                    </a:p>
                    <a:p>
                      <a:pPr marL="0" marR="0">
                        <a:lnSpc>
                          <a:spcPct val="115000"/>
                        </a:lnSpc>
                        <a:spcBef>
                          <a:spcPts val="0"/>
                        </a:spcBef>
                        <a:spcAft>
                          <a:spcPts val="0"/>
                        </a:spcAft>
                      </a:pPr>
                      <a:r>
                        <a:rPr lang="en-US" sz="1100">
                          <a:solidFill>
                            <a:sysClr val="windowText" lastClr="000000"/>
                          </a:solidFill>
                          <a:effectLst/>
                        </a:rPr>
                        <a:t>changes- </a:t>
                      </a:r>
                    </a:p>
                    <a:p>
                      <a:pPr marL="0" marR="0">
                        <a:lnSpc>
                          <a:spcPct val="115000"/>
                        </a:lnSpc>
                        <a:spcBef>
                          <a:spcPts val="0"/>
                        </a:spcBef>
                        <a:spcAft>
                          <a:spcPts val="0"/>
                        </a:spcAft>
                      </a:pPr>
                      <a:r>
                        <a:rPr lang="en-US" sz="1100">
                          <a:solidFill>
                            <a:sysClr val="windowText" lastClr="000000"/>
                          </a:solidFill>
                          <a:effectLst/>
                        </a:rPr>
                        <a:t> </a:t>
                      </a:r>
                      <a:endParaRPr lang="en-US" sz="1100">
                        <a:solidFill>
                          <a:sysClr val="windowText" lastClr="00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982345">
                <a:tc>
                  <a:txBody>
                    <a:bodyPr/>
                    <a:lstStyle/>
                    <a:p>
                      <a:pPr marL="0" marR="0">
                        <a:lnSpc>
                          <a:spcPct val="115000"/>
                        </a:lnSpc>
                        <a:spcBef>
                          <a:spcPts val="0"/>
                        </a:spcBef>
                        <a:spcAft>
                          <a:spcPts val="0"/>
                        </a:spcAft>
                      </a:pPr>
                      <a:r>
                        <a:rPr lang="en-US" sz="1100" dirty="0">
                          <a:solidFill>
                            <a:sysClr val="windowText" lastClr="000000"/>
                          </a:solidFill>
                          <a:effectLst/>
                        </a:rPr>
                        <a:t> </a:t>
                      </a:r>
                    </a:p>
                    <a:p>
                      <a:pPr marL="0" marR="0">
                        <a:lnSpc>
                          <a:spcPct val="115000"/>
                        </a:lnSpc>
                        <a:spcBef>
                          <a:spcPts val="0"/>
                        </a:spcBef>
                        <a:spcAft>
                          <a:spcPts val="0"/>
                        </a:spcAft>
                      </a:pPr>
                      <a:r>
                        <a:rPr lang="en-US" sz="1100" dirty="0">
                          <a:solidFill>
                            <a:sysClr val="windowText" lastClr="000000"/>
                          </a:solidFill>
                          <a:effectLst/>
                        </a:rPr>
                        <a:t>2.  “People were running toward him like iron filings to a magnet.”</a:t>
                      </a:r>
                    </a:p>
                    <a:p>
                      <a:pPr marL="0" marR="0">
                        <a:lnSpc>
                          <a:spcPct val="115000"/>
                        </a:lnSpc>
                        <a:spcBef>
                          <a:spcPts val="0"/>
                        </a:spcBef>
                        <a:spcAft>
                          <a:spcPts val="0"/>
                        </a:spcAft>
                      </a:pPr>
                      <a:r>
                        <a:rPr lang="en-US" sz="1100" dirty="0">
                          <a:solidFill>
                            <a:sysClr val="windowText" lastClr="000000"/>
                          </a:solidFill>
                          <a:effectLst/>
                        </a:rPr>
                        <a:t>The author uses this simile to emphasize that the people</a:t>
                      </a:r>
                    </a:p>
                    <a:p>
                      <a:pPr marL="217170" marR="0">
                        <a:lnSpc>
                          <a:spcPct val="115000"/>
                        </a:lnSpc>
                        <a:spcBef>
                          <a:spcPts val="0"/>
                        </a:spcBef>
                        <a:spcAft>
                          <a:spcPts val="0"/>
                        </a:spcAft>
                      </a:pPr>
                      <a:r>
                        <a:rPr lang="en-US" sz="1100" dirty="0">
                          <a:solidFill>
                            <a:sysClr val="windowText" lastClr="000000"/>
                          </a:solidFill>
                          <a:effectLst/>
                        </a:rPr>
                        <a:t>A.  were interested in the news about the gold</a:t>
                      </a:r>
                    </a:p>
                    <a:p>
                      <a:pPr marL="217170" marR="0">
                        <a:lnSpc>
                          <a:spcPct val="115000"/>
                        </a:lnSpc>
                        <a:spcBef>
                          <a:spcPts val="0"/>
                        </a:spcBef>
                        <a:spcAft>
                          <a:spcPts val="0"/>
                        </a:spcAft>
                      </a:pPr>
                      <a:r>
                        <a:rPr lang="en-US" sz="1100" dirty="0">
                          <a:solidFill>
                            <a:sysClr val="windowText" lastClr="000000"/>
                          </a:solidFill>
                          <a:effectLst/>
                        </a:rPr>
                        <a:t>B.  were curious about the hip’s arrival</a:t>
                      </a:r>
                    </a:p>
                    <a:p>
                      <a:pPr marL="217170" marR="0">
                        <a:lnSpc>
                          <a:spcPct val="115000"/>
                        </a:lnSpc>
                        <a:spcBef>
                          <a:spcPts val="0"/>
                        </a:spcBef>
                        <a:spcAft>
                          <a:spcPts val="0"/>
                        </a:spcAft>
                      </a:pPr>
                      <a:r>
                        <a:rPr lang="en-US" sz="1100" dirty="0">
                          <a:solidFill>
                            <a:sysClr val="windowText" lastClr="000000"/>
                          </a:solidFill>
                          <a:effectLst/>
                        </a:rPr>
                        <a:t>C.  wanted to become gold prospectors </a:t>
                      </a:r>
                    </a:p>
                    <a:p>
                      <a:pPr marL="217170" marR="0">
                        <a:lnSpc>
                          <a:spcPct val="115000"/>
                        </a:lnSpc>
                        <a:spcBef>
                          <a:spcPts val="0"/>
                        </a:spcBef>
                        <a:spcAft>
                          <a:spcPts val="0"/>
                        </a:spcAft>
                      </a:pPr>
                      <a:r>
                        <a:rPr lang="en-US" sz="1100" dirty="0">
                          <a:solidFill>
                            <a:sysClr val="windowText" lastClr="000000"/>
                          </a:solidFill>
                          <a:effectLst/>
                        </a:rPr>
                        <a:t>D. were unable to resist reading about the gold</a:t>
                      </a:r>
                    </a:p>
                    <a:p>
                      <a:pPr marL="0" marR="0">
                        <a:lnSpc>
                          <a:spcPct val="115000"/>
                        </a:lnSpc>
                        <a:spcBef>
                          <a:spcPts val="0"/>
                        </a:spcBef>
                        <a:spcAft>
                          <a:spcPts val="0"/>
                        </a:spcAft>
                      </a:pPr>
                      <a:r>
                        <a:rPr lang="en-US" sz="1100" dirty="0">
                          <a:solidFill>
                            <a:sysClr val="windowText" lastClr="000000"/>
                          </a:solidFill>
                          <a:effectLst/>
                        </a:rPr>
                        <a:t> </a:t>
                      </a:r>
                    </a:p>
                    <a:p>
                      <a:pPr marL="0" marR="0">
                        <a:lnSpc>
                          <a:spcPct val="115000"/>
                        </a:lnSpc>
                        <a:spcBef>
                          <a:spcPts val="0"/>
                        </a:spcBef>
                        <a:spcAft>
                          <a:spcPts val="0"/>
                        </a:spcAft>
                      </a:pPr>
                      <a:r>
                        <a:rPr lang="en-US" sz="1100" dirty="0">
                          <a:solidFill>
                            <a:sysClr val="windowText" lastClr="000000"/>
                          </a:solidFill>
                          <a:effectLst/>
                        </a:rPr>
                        <a:t> </a:t>
                      </a:r>
                      <a:endParaRPr lang="en-US" sz="1100" dirty="0">
                        <a:solidFill>
                          <a:sysClr val="windowText" lastClr="00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5000"/>
                        </a:lnSpc>
                        <a:spcBef>
                          <a:spcPts val="0"/>
                        </a:spcBef>
                        <a:spcAft>
                          <a:spcPts val="0"/>
                        </a:spcAft>
                      </a:pPr>
                      <a:r>
                        <a:rPr lang="en-US" sz="1100" dirty="0">
                          <a:solidFill>
                            <a:sysClr val="windowText" lastClr="000000"/>
                          </a:solidFill>
                          <a:effectLst/>
                        </a:rPr>
                        <a:t>construction positive/negatives-</a:t>
                      </a:r>
                    </a:p>
                    <a:p>
                      <a:pPr marL="0" marR="0">
                        <a:lnSpc>
                          <a:spcPct val="115000"/>
                        </a:lnSpc>
                        <a:spcBef>
                          <a:spcPts val="0"/>
                        </a:spcBef>
                        <a:spcAft>
                          <a:spcPts val="0"/>
                        </a:spcAft>
                      </a:pPr>
                      <a:r>
                        <a:rPr lang="en-US" sz="1100" dirty="0">
                          <a:solidFill>
                            <a:sysClr val="windowText" lastClr="000000"/>
                          </a:solidFill>
                          <a:effectLst/>
                        </a:rPr>
                        <a:t> </a:t>
                      </a:r>
                    </a:p>
                    <a:p>
                      <a:pPr marL="0" marR="0">
                        <a:lnSpc>
                          <a:spcPct val="115000"/>
                        </a:lnSpc>
                        <a:spcBef>
                          <a:spcPts val="0"/>
                        </a:spcBef>
                        <a:spcAft>
                          <a:spcPts val="0"/>
                        </a:spcAft>
                      </a:pPr>
                      <a:r>
                        <a:rPr lang="en-US" sz="1100" dirty="0">
                          <a:solidFill>
                            <a:sysClr val="windowText" lastClr="000000"/>
                          </a:solidFill>
                          <a:effectLst/>
                        </a:rPr>
                        <a:t> </a:t>
                      </a:r>
                    </a:p>
                    <a:p>
                      <a:pPr marL="0" marR="0">
                        <a:lnSpc>
                          <a:spcPct val="115000"/>
                        </a:lnSpc>
                        <a:spcBef>
                          <a:spcPts val="0"/>
                        </a:spcBef>
                        <a:spcAft>
                          <a:spcPts val="0"/>
                        </a:spcAft>
                      </a:pPr>
                      <a:r>
                        <a:rPr lang="en-US" sz="1100" dirty="0">
                          <a:solidFill>
                            <a:sysClr val="windowText" lastClr="000000"/>
                          </a:solidFill>
                          <a:effectLst/>
                        </a:rPr>
                        <a:t>changes- </a:t>
                      </a:r>
                    </a:p>
                    <a:p>
                      <a:pPr marL="0" marR="0">
                        <a:lnSpc>
                          <a:spcPct val="115000"/>
                        </a:lnSpc>
                        <a:spcBef>
                          <a:spcPts val="0"/>
                        </a:spcBef>
                        <a:spcAft>
                          <a:spcPts val="0"/>
                        </a:spcAft>
                      </a:pPr>
                      <a:r>
                        <a:rPr lang="en-US" sz="1100" dirty="0">
                          <a:solidFill>
                            <a:sysClr val="windowText" lastClr="000000"/>
                          </a:solidFill>
                          <a:effectLst/>
                        </a:rPr>
                        <a:t> </a:t>
                      </a:r>
                      <a:endParaRPr lang="en-US" sz="1100" dirty="0">
                        <a:solidFill>
                          <a:sysClr val="windowText" lastClr="00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pic>
        <p:nvPicPr>
          <p:cNvPr id="2054" name="Picture 1" descr="Image result for male gamet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1565275" y="2224088"/>
            <a:ext cx="828675" cy="136207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descr="Image result for male gamete"/>
          <p:cNvPicPr/>
          <p:nvPr/>
        </p:nvPicPr>
        <p:blipFill>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rot="16200000">
            <a:off x="1358582" y="4657968"/>
            <a:ext cx="414337" cy="678498"/>
          </a:xfrm>
          <a:prstGeom prst="rect">
            <a:avLst/>
          </a:prstGeom>
          <a:noFill/>
          <a:ln w="6350">
            <a:solidFill>
              <a:schemeClr val="tx1"/>
            </a:solidFill>
          </a:ln>
        </p:spPr>
      </p:pic>
    </p:spTree>
    <p:extLst>
      <p:ext uri="{BB962C8B-B14F-4D97-AF65-F5344CB8AC3E}">
        <p14:creationId xmlns:p14="http://schemas.microsoft.com/office/powerpoint/2010/main" val="7234143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4294967295"/>
          </p:nvPr>
        </p:nvSpPr>
        <p:spPr bwMode="auto">
          <a:xfrm>
            <a:off x="8458200" y="6264275"/>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fld id="{B4CAD1C1-FF14-4539-A30C-C78C5C221F0D}" type="slidenum">
              <a:rPr lang="en-US" altLang="en-US" sz="1100" smtClean="0">
                <a:solidFill>
                  <a:srgbClr val="FFFFFF"/>
                </a:solidFill>
              </a:rPr>
              <a:pPr eaLnBrk="1" hangingPunct="1">
                <a:lnSpc>
                  <a:spcPct val="100000"/>
                </a:lnSpc>
                <a:spcBef>
                  <a:spcPct val="0"/>
                </a:spcBef>
                <a:buClrTx/>
                <a:buSzTx/>
                <a:buFontTx/>
                <a:buNone/>
              </a:pPr>
              <a:t>6</a:t>
            </a:fld>
            <a:endParaRPr lang="en-US" altLang="en-US" sz="1100" smtClean="0">
              <a:solidFill>
                <a:srgbClr val="FFFFFF"/>
              </a:solidFill>
            </a:endParaRPr>
          </a:p>
        </p:txBody>
      </p:sp>
      <p:sp>
        <p:nvSpPr>
          <p:cNvPr id="18435" name="Subtitle 2"/>
          <p:cNvSpPr txBox="1">
            <a:spLocks/>
          </p:cNvSpPr>
          <p:nvPr/>
        </p:nvSpPr>
        <p:spPr bwMode="auto">
          <a:xfrm>
            <a:off x="990600" y="304800"/>
            <a:ext cx="7696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algn="ctr" eaLnBrk="1" hangingPunct="1">
              <a:lnSpc>
                <a:spcPct val="100000"/>
              </a:lnSpc>
              <a:spcBef>
                <a:spcPct val="20000"/>
              </a:spcBef>
              <a:buClr>
                <a:schemeClr val="accent1"/>
              </a:buClr>
              <a:buFontTx/>
              <a:buNone/>
            </a:pPr>
            <a:r>
              <a:rPr lang="en-US" altLang="en-US" sz="4400" b="1"/>
              <a:t> </a:t>
            </a:r>
          </a:p>
        </p:txBody>
      </p:sp>
      <p:sp>
        <p:nvSpPr>
          <p:cNvPr id="18436" name="Subtitle 2"/>
          <p:cNvSpPr txBox="1">
            <a:spLocks/>
          </p:cNvSpPr>
          <p:nvPr/>
        </p:nvSpPr>
        <p:spPr bwMode="auto">
          <a:xfrm>
            <a:off x="0" y="27709"/>
            <a:ext cx="90678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algn="ctr" eaLnBrk="1" hangingPunct="1">
              <a:lnSpc>
                <a:spcPct val="100000"/>
              </a:lnSpc>
              <a:spcBef>
                <a:spcPct val="20000"/>
              </a:spcBef>
              <a:buClr>
                <a:schemeClr val="accent1"/>
              </a:buClr>
              <a:buFontTx/>
              <a:buNone/>
            </a:pPr>
            <a:r>
              <a:rPr lang="en-US" altLang="en-US" sz="4400" b="1" dirty="0">
                <a:cs typeface="Times New Roman" pitchFamily="18" charset="0"/>
              </a:rPr>
              <a:t>ASSESSMENT ITEMS &amp; FORMS</a:t>
            </a:r>
          </a:p>
        </p:txBody>
      </p:sp>
      <p:sp>
        <p:nvSpPr>
          <p:cNvPr id="2" name="Content Placeholder 1"/>
          <p:cNvSpPr>
            <a:spLocks noGrp="1"/>
          </p:cNvSpPr>
          <p:nvPr>
            <p:ph idx="1"/>
          </p:nvPr>
        </p:nvSpPr>
        <p:spPr>
          <a:xfrm>
            <a:off x="179387" y="623455"/>
            <a:ext cx="8709025" cy="5791200"/>
          </a:xfrm>
        </p:spPr>
        <p:txBody>
          <a:bodyPr rtlCol="0">
            <a:noAutofit/>
          </a:bodyPr>
          <a:lstStyle/>
          <a:p>
            <a:pPr marL="0" indent="0" algn="ctr" eaLnBrk="1" fontAlgn="auto" hangingPunct="1">
              <a:spcAft>
                <a:spcPts val="0"/>
              </a:spcAft>
              <a:buClr>
                <a:schemeClr val="accent1">
                  <a:lumMod val="75000"/>
                </a:schemeClr>
              </a:buClr>
              <a:buFont typeface="Wingdings" pitchFamily="2" charset="2"/>
              <a:buNone/>
              <a:defRPr/>
            </a:pPr>
            <a:r>
              <a:rPr lang="en-US" sz="4000" b="1" dirty="0" smtClean="0">
                <a:ea typeface="+mn-ea"/>
                <a:cs typeface="+mn-cs"/>
              </a:rPr>
              <a:t>Key Tasks</a:t>
            </a:r>
          </a:p>
          <a:p>
            <a:pPr marL="560070" lvl="1" indent="0" eaLnBrk="1" fontAlgn="auto" hangingPunct="1">
              <a:buClr>
                <a:schemeClr val="accent1">
                  <a:lumMod val="75000"/>
                </a:schemeClr>
              </a:buClr>
              <a:buNone/>
              <a:defRPr/>
            </a:pPr>
            <a:r>
              <a:rPr lang="en-US" sz="3200" u="sng" dirty="0" smtClean="0">
                <a:ea typeface="+mn-ea"/>
              </a:rPr>
              <a:t>Before</a:t>
            </a:r>
            <a:r>
              <a:rPr lang="en-US" sz="3200" dirty="0" smtClean="0">
                <a:ea typeface="+mn-ea"/>
              </a:rPr>
              <a:t> the assessment items/tasks and forms are constructed-</a:t>
            </a:r>
          </a:p>
          <a:p>
            <a:pPr marL="1280478" lvl="3" indent="-457200">
              <a:buClr>
                <a:schemeClr val="accent1">
                  <a:lumMod val="75000"/>
                </a:schemeClr>
              </a:buClr>
              <a:buFont typeface="Wingdings" panose="05000000000000000000" pitchFamily="2" charset="2"/>
              <a:buChar char="§"/>
              <a:defRPr/>
            </a:pPr>
            <a:r>
              <a:rPr lang="en-US" sz="2800" dirty="0" smtClean="0">
                <a:ea typeface="+mn-ea"/>
              </a:rPr>
              <a:t>Study the established </a:t>
            </a:r>
            <a:r>
              <a:rPr lang="en-US" sz="2800" dirty="0" smtClean="0">
                <a:ea typeface="+mn-ea"/>
              </a:rPr>
              <a:t>specification tables</a:t>
            </a:r>
            <a:endParaRPr lang="en-US" sz="2800" dirty="0" smtClean="0">
              <a:ea typeface="+mn-ea"/>
            </a:endParaRPr>
          </a:p>
          <a:p>
            <a:pPr marL="1280478" lvl="3" indent="-457200">
              <a:buClr>
                <a:schemeClr val="accent1">
                  <a:lumMod val="75000"/>
                </a:schemeClr>
              </a:buClr>
              <a:buFont typeface="Wingdings" panose="05000000000000000000" pitchFamily="2" charset="2"/>
              <a:buChar char="§"/>
              <a:defRPr/>
            </a:pPr>
            <a:r>
              <a:rPr lang="en-US" sz="2800" dirty="0" smtClean="0">
                <a:ea typeface="+mn-ea"/>
              </a:rPr>
              <a:t>Examine </a:t>
            </a:r>
            <a:r>
              <a:rPr lang="en-US" sz="2800" dirty="0">
                <a:ea typeface="+mn-ea"/>
              </a:rPr>
              <a:t>alignment </a:t>
            </a:r>
            <a:r>
              <a:rPr lang="en-US" sz="2800" dirty="0" smtClean="0">
                <a:ea typeface="+mn-ea"/>
              </a:rPr>
              <a:t>characteristics</a:t>
            </a:r>
            <a:endParaRPr lang="en-US" sz="800" dirty="0">
              <a:ea typeface="+mn-ea"/>
            </a:endParaRPr>
          </a:p>
          <a:p>
            <a:pPr marL="560070" lvl="1" indent="0">
              <a:buClr>
                <a:schemeClr val="accent1">
                  <a:lumMod val="75000"/>
                </a:schemeClr>
              </a:buClr>
              <a:buNone/>
              <a:defRPr/>
            </a:pPr>
            <a:r>
              <a:rPr lang="en-US" sz="3200" u="sng" dirty="0" smtClean="0">
                <a:ea typeface="+mn-ea"/>
              </a:rPr>
              <a:t>After</a:t>
            </a:r>
            <a:r>
              <a:rPr lang="en-US" sz="3200" dirty="0" smtClean="0">
                <a:ea typeface="+mn-ea"/>
              </a:rPr>
              <a:t> the items/tasks and forms are built-</a:t>
            </a:r>
          </a:p>
          <a:p>
            <a:pPr marL="1280478" lvl="3" indent="-457200">
              <a:buClr>
                <a:schemeClr val="accent1">
                  <a:lumMod val="75000"/>
                </a:schemeClr>
              </a:buClr>
              <a:buFont typeface="Wingdings" panose="05000000000000000000" pitchFamily="2" charset="2"/>
              <a:buChar char="§"/>
              <a:defRPr/>
            </a:pPr>
            <a:r>
              <a:rPr lang="en-US" sz="2800" dirty="0">
                <a:ea typeface="+mn-ea"/>
              </a:rPr>
              <a:t>M</a:t>
            </a:r>
            <a:r>
              <a:rPr lang="en-US" sz="2800" dirty="0" smtClean="0">
                <a:ea typeface="+mn-ea"/>
              </a:rPr>
              <a:t>atch the operational form to the blueprints; </a:t>
            </a:r>
            <a:r>
              <a:rPr lang="en-US" sz="2800" dirty="0">
                <a:ea typeface="+mn-ea"/>
              </a:rPr>
              <a:t>examine alignment characteristics (e.g., item-task sufficiency and content pattern</a:t>
            </a:r>
            <a:r>
              <a:rPr lang="en-US" sz="2800" dirty="0" smtClean="0">
                <a:ea typeface="+mn-ea"/>
              </a:rPr>
              <a:t>).</a:t>
            </a:r>
          </a:p>
          <a:p>
            <a:pPr marL="1280478" lvl="3" indent="-457200">
              <a:buClr>
                <a:schemeClr val="accent1">
                  <a:lumMod val="75000"/>
                </a:schemeClr>
              </a:buClr>
              <a:buFont typeface="Wingdings" panose="05000000000000000000" pitchFamily="2" charset="2"/>
              <a:buChar char="§"/>
              <a:defRPr/>
            </a:pPr>
            <a:r>
              <a:rPr lang="en-US" sz="2800" dirty="0" smtClean="0">
                <a:ea typeface="+mn-ea"/>
              </a:rPr>
              <a:t>Critically review items/tasks</a:t>
            </a:r>
            <a:r>
              <a:rPr lang="en-US" sz="2800" dirty="0">
                <a:ea typeface="+mn-ea"/>
              </a:rPr>
              <a:t> </a:t>
            </a:r>
            <a:r>
              <a:rPr lang="en-US" sz="2800" dirty="0" smtClean="0">
                <a:ea typeface="+mn-ea"/>
              </a:rPr>
              <a:t>for quality</a:t>
            </a:r>
          </a:p>
          <a:p>
            <a:pPr marL="548640" lvl="2" indent="0" eaLnBrk="1" fontAlgn="auto" hangingPunct="1">
              <a:buClr>
                <a:schemeClr val="accent1">
                  <a:lumMod val="75000"/>
                </a:schemeClr>
              </a:buClr>
              <a:buFont typeface="Wingdings" pitchFamily="2" charset="2"/>
              <a:buNone/>
              <a:defRPr/>
            </a:pPr>
            <a:endParaRPr lang="en-US" sz="2800" dirty="0" smtClean="0">
              <a:ea typeface="+mn-ea"/>
            </a:endParaRPr>
          </a:p>
        </p:txBody>
      </p:sp>
      <p:sp>
        <p:nvSpPr>
          <p:cNvPr id="18438" name="Footer Placeholder 2"/>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r>
              <a:rPr lang="en-US" altLang="en-US" sz="1000" dirty="0" smtClean="0">
                <a:solidFill>
                  <a:srgbClr val="69240C"/>
                </a:solidFill>
              </a:rPr>
              <a:t>© Pennsylvania Department of Education</a:t>
            </a:r>
          </a:p>
        </p:txBody>
      </p:sp>
    </p:spTree>
    <p:extLst>
      <p:ext uri="{BB962C8B-B14F-4D97-AF65-F5344CB8AC3E}">
        <p14:creationId xmlns:p14="http://schemas.microsoft.com/office/powerpoint/2010/main" val="1320181065"/>
      </p:ext>
    </p:extLst>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End of Module </a:t>
            </a:r>
            <a:r>
              <a:rPr lang="en-US" dirty="0" smtClean="0"/>
              <a:t>2</a:t>
            </a:r>
          </a:p>
          <a:p>
            <a:pPr marL="0" indent="0">
              <a:buNone/>
            </a:pPr>
            <a:endParaRPr lang="en-US" dirty="0"/>
          </a:p>
          <a:p>
            <a:pPr marL="0" indent="0" algn="ctr">
              <a:buNone/>
            </a:pPr>
            <a:r>
              <a:rPr lang="en-US" sz="4800" dirty="0" smtClean="0"/>
              <a:t>Thank you. </a:t>
            </a:r>
            <a:endParaRPr lang="en-US" sz="4800" dirty="0"/>
          </a:p>
        </p:txBody>
      </p:sp>
      <p:sp>
        <p:nvSpPr>
          <p:cNvPr id="2" name="Footer Placeholder 1"/>
          <p:cNvSpPr>
            <a:spLocks noGrp="1"/>
          </p:cNvSpPr>
          <p:nvPr>
            <p:ph type="ftr" sz="quarter" idx="11"/>
          </p:nvPr>
        </p:nvSpPr>
        <p:spPr/>
        <p:txBody>
          <a:bodyPr/>
          <a:lstStyle/>
          <a:p>
            <a:r>
              <a:rPr lang="en-US" smtClean="0"/>
              <a:t>© Pennsylvania Department of Education</a:t>
            </a:r>
            <a:endParaRPr lang="en-US"/>
          </a:p>
        </p:txBody>
      </p:sp>
      <p:sp>
        <p:nvSpPr>
          <p:cNvPr id="4" name="Slide Number Placeholder 3"/>
          <p:cNvSpPr>
            <a:spLocks noGrp="1"/>
          </p:cNvSpPr>
          <p:nvPr>
            <p:ph type="sldNum" sz="quarter" idx="12"/>
          </p:nvPr>
        </p:nvSpPr>
        <p:spPr/>
        <p:txBody>
          <a:bodyPr/>
          <a:lstStyle/>
          <a:p>
            <a:fld id="{211A9B87-AC98-4E8D-ACB1-594A0D49EE91}" type="slidenum">
              <a:rPr lang="en-US" smtClean="0"/>
              <a:t>60</a:t>
            </a:fld>
            <a:endParaRPr lang="en-US"/>
          </a:p>
        </p:txBody>
      </p:sp>
    </p:spTree>
    <p:extLst>
      <p:ext uri="{BB962C8B-B14F-4D97-AF65-F5344CB8AC3E}">
        <p14:creationId xmlns:p14="http://schemas.microsoft.com/office/powerpoint/2010/main" val="20129977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11138"/>
            <a:ext cx="6346825" cy="703262"/>
          </a:xfrm>
        </p:spPr>
        <p:txBody>
          <a:bodyPr>
            <a:normAutofit fontScale="90000"/>
          </a:bodyPr>
          <a:lstStyle/>
          <a:p>
            <a:pPr algn="ctr" eaLnBrk="1" fontAlgn="auto" hangingPunct="1">
              <a:spcAft>
                <a:spcPts val="0"/>
              </a:spcAft>
              <a:defRPr/>
            </a:pPr>
            <a:r>
              <a:rPr lang="en-US" sz="4500" b="1" dirty="0" smtClean="0">
                <a:solidFill>
                  <a:schemeClr val="tx1"/>
                </a:solidFill>
                <a:latin typeface="+mn-lt"/>
                <a:ea typeface="+mj-ea"/>
                <a:cs typeface="Times New Roman" panose="02020603050405020304" pitchFamily="18" charset="0"/>
              </a:rPr>
              <a:t>General Guidelines</a:t>
            </a:r>
            <a:endParaRPr lang="en-US" b="1" dirty="0">
              <a:solidFill>
                <a:schemeClr val="tx1"/>
              </a:solidFill>
              <a:latin typeface="+mn-lt"/>
              <a:ea typeface="+mj-ea"/>
              <a:cs typeface="Times New Roman" panose="02020603050405020304" pitchFamily="18" charset="0"/>
            </a:endParaRPr>
          </a:p>
        </p:txBody>
      </p:sp>
      <p:sp>
        <p:nvSpPr>
          <p:cNvPr id="22531" name="Content Placeholder 2"/>
          <p:cNvSpPr>
            <a:spLocks noGrp="1"/>
          </p:cNvSpPr>
          <p:nvPr>
            <p:ph idx="1"/>
          </p:nvPr>
        </p:nvSpPr>
        <p:spPr>
          <a:xfrm>
            <a:off x="315913" y="1066800"/>
            <a:ext cx="8632825" cy="4800600"/>
          </a:xfrm>
        </p:spPr>
        <p:txBody>
          <a:bodyPr/>
          <a:lstStyle/>
          <a:p>
            <a:pPr marL="514350" indent="-514350" eaLnBrk="1" hangingPunct="1">
              <a:spcAft>
                <a:spcPts val="1200"/>
              </a:spcAft>
              <a:buSzPct val="100000"/>
              <a:buFont typeface="+mj-lt"/>
              <a:buAutoNum type="arabicPeriod"/>
            </a:pPr>
            <a:r>
              <a:rPr lang="en-US" altLang="en-US" sz="2800" dirty="0" smtClean="0">
                <a:ea typeface="ＭＳ Ｐゴシック" pitchFamily="34" charset="-128"/>
                <a:cs typeface="Times New Roman" pitchFamily="18" charset="0"/>
              </a:rPr>
              <a:t>Focus on both the targeted content and their implied depth of knowledge.</a:t>
            </a:r>
          </a:p>
          <a:p>
            <a:pPr marL="514350" indent="-514350" eaLnBrk="1" hangingPunct="1">
              <a:spcAft>
                <a:spcPts val="1200"/>
              </a:spcAft>
              <a:buSzPct val="100000"/>
              <a:buFont typeface="+mj-lt"/>
              <a:buAutoNum type="arabicPeriod"/>
            </a:pPr>
            <a:r>
              <a:rPr lang="en-US" altLang="en-US" sz="2800" dirty="0" smtClean="0">
                <a:solidFill>
                  <a:srgbClr val="000000"/>
                </a:solidFill>
                <a:ea typeface="ＭＳ Ｐゴシック" pitchFamily="34" charset="-128"/>
                <a:cs typeface="Times New Roman" pitchFamily="18" charset="0"/>
              </a:rPr>
              <a:t>For SR items, develop questions and answer options at the same time. Develop a stem (question) and the answer options.</a:t>
            </a:r>
          </a:p>
          <a:p>
            <a:pPr marL="514350" indent="-514350" eaLnBrk="1" hangingPunct="1">
              <a:spcAft>
                <a:spcPts val="1200"/>
              </a:spcAft>
              <a:buSzPct val="100000"/>
              <a:buFont typeface="+mj-lt"/>
              <a:buAutoNum type="arabicPeriod"/>
            </a:pPr>
            <a:r>
              <a:rPr lang="en-US" altLang="en-US" sz="2800" dirty="0" smtClean="0">
                <a:solidFill>
                  <a:srgbClr val="000000"/>
                </a:solidFill>
                <a:ea typeface="ＭＳ Ｐゴシック" pitchFamily="34" charset="-128"/>
                <a:cs typeface="Times New Roman" pitchFamily="18" charset="0"/>
              </a:rPr>
              <a:t>Keep item stems concise. </a:t>
            </a:r>
          </a:p>
          <a:p>
            <a:pPr marL="514350" indent="-514350" eaLnBrk="1" hangingPunct="1">
              <a:buFont typeface="+mj-lt"/>
              <a:buAutoNum type="arabicPeriod"/>
            </a:pPr>
            <a:r>
              <a:rPr lang="en-US" altLang="en-US" sz="2800" dirty="0" smtClean="0">
                <a:solidFill>
                  <a:srgbClr val="000000"/>
                </a:solidFill>
                <a:ea typeface="ＭＳ Ｐゴシック" pitchFamily="34" charset="-128"/>
                <a:cs typeface="Times New Roman" pitchFamily="18" charset="0"/>
              </a:rPr>
              <a:t>Use scenarios and passages that have readability levels appropriate for the test-taker. </a:t>
            </a:r>
          </a:p>
          <a:p>
            <a:pPr marL="514350" indent="-514350" eaLnBrk="1" hangingPunct="1">
              <a:buFont typeface="+mj-lt"/>
              <a:buAutoNum type="arabicPeriod"/>
            </a:pPr>
            <a:r>
              <a:rPr lang="en-US" altLang="en-US" sz="2800" dirty="0" smtClean="0">
                <a:solidFill>
                  <a:srgbClr val="000000"/>
                </a:solidFill>
                <a:ea typeface="ＭＳ Ｐゴシック" pitchFamily="34" charset="-128"/>
                <a:cs typeface="Times New Roman" pitchFamily="18" charset="0"/>
              </a:rPr>
              <a:t>Adhere to copyright laws and avoid plagiarism.</a:t>
            </a:r>
          </a:p>
        </p:txBody>
      </p:sp>
      <p:sp>
        <p:nvSpPr>
          <p:cNvPr id="22532" name="Slide Number Placeholder 3"/>
          <p:cNvSpPr txBox="1">
            <a:spLocks/>
          </p:cNvSpPr>
          <p:nvPr/>
        </p:nvSpPr>
        <p:spPr bwMode="auto">
          <a:xfrm>
            <a:off x="8469313" y="6264275"/>
            <a:ext cx="4794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algn="ctr" eaLnBrk="1" hangingPunct="1">
              <a:lnSpc>
                <a:spcPct val="100000"/>
              </a:lnSpc>
              <a:spcBef>
                <a:spcPct val="0"/>
              </a:spcBef>
              <a:buClrTx/>
              <a:buSzTx/>
              <a:buFontTx/>
              <a:buNone/>
            </a:pPr>
            <a:fld id="{1FBDA708-3CFC-4E04-8847-666B92BADB19}" type="slidenum">
              <a:rPr lang="en-US" altLang="en-US" sz="1100" b="1">
                <a:solidFill>
                  <a:srgbClr val="FFFFFF"/>
                </a:solidFill>
              </a:rPr>
              <a:pPr algn="ctr" eaLnBrk="1" hangingPunct="1">
                <a:lnSpc>
                  <a:spcPct val="100000"/>
                </a:lnSpc>
                <a:spcBef>
                  <a:spcPct val="0"/>
                </a:spcBef>
                <a:buClrTx/>
                <a:buSzTx/>
                <a:buFontTx/>
                <a:buNone/>
              </a:pPr>
              <a:t>7</a:t>
            </a:fld>
            <a:endParaRPr lang="en-US" altLang="en-US" sz="1100" b="1">
              <a:solidFill>
                <a:srgbClr val="FFFFFF"/>
              </a:solidFill>
            </a:endParaRPr>
          </a:p>
        </p:txBody>
      </p:sp>
      <p:sp>
        <p:nvSpPr>
          <p:cNvPr id="22533" name="Footer Placeholder 2"/>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r>
              <a:rPr lang="en-US" altLang="en-US" sz="1000" smtClean="0">
                <a:solidFill>
                  <a:srgbClr val="69240C"/>
                </a:solidFill>
              </a:rPr>
              <a:t>© Pennsylvania Department of Education</a:t>
            </a:r>
          </a:p>
        </p:txBody>
      </p:sp>
      <p:sp>
        <p:nvSpPr>
          <p:cNvPr id="3" name="Slide Number Placeholder 2"/>
          <p:cNvSpPr>
            <a:spLocks noGrp="1"/>
          </p:cNvSpPr>
          <p:nvPr>
            <p:ph type="sldNum" sz="quarter" idx="12"/>
          </p:nvPr>
        </p:nvSpPr>
        <p:spPr/>
        <p:txBody>
          <a:bodyPr/>
          <a:lstStyle/>
          <a:p>
            <a:fld id="{211A9B87-AC98-4E8D-ACB1-594A0D49EE91}" type="slidenum">
              <a:rPr lang="en-US" smtClean="0"/>
              <a:t>7</a:t>
            </a:fld>
            <a:endParaRPr lang="en-US"/>
          </a:p>
        </p:txBody>
      </p:sp>
    </p:spTree>
    <p:extLst>
      <p:ext uri="{BB962C8B-B14F-4D97-AF65-F5344CB8AC3E}">
        <p14:creationId xmlns:p14="http://schemas.microsoft.com/office/powerpoint/2010/main" val="19509637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9425" y="904875"/>
            <a:ext cx="8458200" cy="5562600"/>
          </a:xfrm>
        </p:spPr>
        <p:txBody>
          <a:bodyPr rtlCol="0">
            <a:normAutofit/>
          </a:bodyPr>
          <a:lstStyle/>
          <a:p>
            <a:pPr marL="0" indent="0" eaLnBrk="1" fontAlgn="auto" hangingPunct="1">
              <a:lnSpc>
                <a:spcPct val="120000"/>
              </a:lnSpc>
              <a:spcAft>
                <a:spcPts val="0"/>
              </a:spcAft>
              <a:buClr>
                <a:srgbClr val="D34817">
                  <a:lumMod val="75000"/>
                </a:srgbClr>
              </a:buClr>
              <a:buNone/>
              <a:defRPr/>
            </a:pPr>
            <a:r>
              <a:rPr lang="en-US" sz="3100" dirty="0" smtClean="0">
                <a:solidFill>
                  <a:prstClr val="black"/>
                </a:solidFill>
                <a:ea typeface="+mn-ea"/>
                <a:cs typeface="Times New Roman" panose="02020603050405020304" pitchFamily="18" charset="0"/>
              </a:rPr>
              <a:t>6.  Include </a:t>
            </a:r>
            <a:r>
              <a:rPr lang="en-US" sz="3100" dirty="0">
                <a:solidFill>
                  <a:prstClr val="black"/>
                </a:solidFill>
                <a:ea typeface="+mn-ea"/>
                <a:cs typeface="Times New Roman" panose="02020603050405020304" pitchFamily="18" charset="0"/>
              </a:rPr>
              <a:t>as much of the item as possible in the stem</a:t>
            </a:r>
            <a:r>
              <a:rPr lang="en-US" sz="3100" dirty="0" smtClean="0">
                <a:solidFill>
                  <a:prstClr val="black"/>
                </a:solidFill>
                <a:ea typeface="+mn-ea"/>
                <a:cs typeface="Times New Roman" panose="02020603050405020304" pitchFamily="18" charset="0"/>
              </a:rPr>
              <a:t>.</a:t>
            </a:r>
          </a:p>
          <a:p>
            <a:pPr marL="0" indent="0" eaLnBrk="1" fontAlgn="auto" hangingPunct="1">
              <a:lnSpc>
                <a:spcPct val="120000"/>
              </a:lnSpc>
              <a:spcAft>
                <a:spcPts val="0"/>
              </a:spcAft>
              <a:buClr>
                <a:srgbClr val="D34817">
                  <a:lumMod val="75000"/>
                </a:srgbClr>
              </a:buClr>
              <a:buNone/>
              <a:defRPr/>
            </a:pPr>
            <a:r>
              <a:rPr lang="en-US" sz="3100" dirty="0" smtClean="0">
                <a:solidFill>
                  <a:prstClr val="black"/>
                </a:solidFill>
                <a:cs typeface="Times New Roman" panose="02020603050405020304" pitchFamily="18" charset="0"/>
              </a:rPr>
              <a:t>7.  </a:t>
            </a:r>
            <a:r>
              <a:rPr lang="en-US" sz="3100" dirty="0" smtClean="0">
                <a:solidFill>
                  <a:prstClr val="black"/>
                </a:solidFill>
                <a:ea typeface="+mn-ea"/>
                <a:cs typeface="Times New Roman" panose="02020603050405020304" pitchFamily="18" charset="0"/>
              </a:rPr>
              <a:t>Avoid </a:t>
            </a:r>
            <a:r>
              <a:rPr lang="en-US" sz="3100" dirty="0">
                <a:solidFill>
                  <a:prstClr val="black"/>
                </a:solidFill>
                <a:ea typeface="+mn-ea"/>
                <a:cs typeface="Times New Roman" panose="02020603050405020304" pitchFamily="18" charset="0"/>
              </a:rPr>
              <a:t>irrelevant, extraneous, and misleading information</a:t>
            </a:r>
            <a:r>
              <a:rPr lang="en-US" sz="3100" dirty="0" smtClean="0">
                <a:solidFill>
                  <a:prstClr val="black"/>
                </a:solidFill>
                <a:ea typeface="+mn-ea"/>
                <a:cs typeface="Times New Roman" panose="02020603050405020304" pitchFamily="18" charset="0"/>
              </a:rPr>
              <a:t>.</a:t>
            </a:r>
            <a:endParaRPr lang="en-US" sz="3100" dirty="0" smtClean="0">
              <a:ea typeface="+mn-ea"/>
              <a:cs typeface="Times New Roman" panose="02020603050405020304" pitchFamily="18" charset="0"/>
            </a:endParaRPr>
          </a:p>
          <a:p>
            <a:pPr marL="0" indent="0" eaLnBrk="1" fontAlgn="auto" hangingPunct="1">
              <a:lnSpc>
                <a:spcPct val="120000"/>
              </a:lnSpc>
              <a:spcAft>
                <a:spcPts val="0"/>
              </a:spcAft>
              <a:buClr>
                <a:schemeClr val="accent1">
                  <a:lumMod val="75000"/>
                </a:schemeClr>
              </a:buClr>
              <a:buNone/>
              <a:defRPr/>
            </a:pPr>
            <a:r>
              <a:rPr lang="en-US" sz="3100" dirty="0" smtClean="0">
                <a:ea typeface="+mn-ea"/>
                <a:cs typeface="Times New Roman" panose="02020603050405020304" pitchFamily="18" charset="0"/>
              </a:rPr>
              <a:t>8.  Ensure that linguistic demand (language load) is developmentally appropriate.</a:t>
            </a:r>
          </a:p>
          <a:p>
            <a:pPr marL="0" indent="0" eaLnBrk="1" fontAlgn="auto" hangingPunct="1">
              <a:lnSpc>
                <a:spcPct val="120000"/>
              </a:lnSpc>
              <a:spcAft>
                <a:spcPts val="0"/>
              </a:spcAft>
              <a:buClr>
                <a:srgbClr val="D34817">
                  <a:lumMod val="75000"/>
                </a:srgbClr>
              </a:buClr>
              <a:buNone/>
              <a:defRPr/>
            </a:pPr>
            <a:r>
              <a:rPr lang="en-US" sz="3100" dirty="0" smtClean="0">
                <a:solidFill>
                  <a:prstClr val="black"/>
                </a:solidFill>
                <a:ea typeface="+mn-ea"/>
                <a:cs typeface="Times New Roman" panose="02020603050405020304" pitchFamily="18" charset="0"/>
              </a:rPr>
              <a:t>9.  Ensure </a:t>
            </a:r>
            <a:r>
              <a:rPr lang="en-US" sz="3100" dirty="0">
                <a:solidFill>
                  <a:prstClr val="black"/>
                </a:solidFill>
                <a:ea typeface="+mn-ea"/>
                <a:cs typeface="Times New Roman" panose="02020603050405020304" pitchFamily="18" charset="0"/>
              </a:rPr>
              <a:t>that images, charts, and graphs are </a:t>
            </a:r>
            <a:r>
              <a:rPr lang="en-US" sz="3100" dirty="0" smtClean="0">
                <a:solidFill>
                  <a:prstClr val="black"/>
                </a:solidFill>
                <a:ea typeface="+mn-ea"/>
                <a:cs typeface="Times New Roman" panose="02020603050405020304" pitchFamily="18" charset="0"/>
              </a:rPr>
              <a:t>clear</a:t>
            </a:r>
            <a:r>
              <a:rPr lang="en-US" sz="3100" dirty="0">
                <a:solidFill>
                  <a:prstClr val="black"/>
                </a:solidFill>
                <a:ea typeface="+mn-ea"/>
                <a:cs typeface="Times New Roman" panose="02020603050405020304" pitchFamily="18" charset="0"/>
              </a:rPr>
              <a:t> </a:t>
            </a:r>
            <a:r>
              <a:rPr lang="en-US" sz="3100" dirty="0" smtClean="0">
                <a:solidFill>
                  <a:prstClr val="black"/>
                </a:solidFill>
                <a:ea typeface="+mn-ea"/>
                <a:cs typeface="Times New Roman" panose="02020603050405020304" pitchFamily="18" charset="0"/>
              </a:rPr>
              <a:t>and the data can be easily viewed when printed. </a:t>
            </a:r>
            <a:endParaRPr lang="en-US" sz="3100" dirty="0" smtClean="0">
              <a:ea typeface="+mn-ea"/>
              <a:cs typeface="Times New Roman" panose="02020603050405020304" pitchFamily="18" charset="0"/>
            </a:endParaRPr>
          </a:p>
        </p:txBody>
      </p:sp>
      <p:sp>
        <p:nvSpPr>
          <p:cNvPr id="9" name="Title 1"/>
          <p:cNvSpPr>
            <a:spLocks noGrp="1"/>
          </p:cNvSpPr>
          <p:nvPr>
            <p:ph type="title"/>
          </p:nvPr>
        </p:nvSpPr>
        <p:spPr>
          <a:xfrm>
            <a:off x="228600" y="173038"/>
            <a:ext cx="8709025" cy="930275"/>
          </a:xfrm>
        </p:spPr>
        <p:txBody>
          <a:bodyPr>
            <a:normAutofit/>
          </a:bodyPr>
          <a:lstStyle/>
          <a:p>
            <a:pPr algn="ctr" eaLnBrk="1" fontAlgn="auto" hangingPunct="1">
              <a:spcAft>
                <a:spcPts val="0"/>
              </a:spcAft>
              <a:defRPr/>
            </a:pPr>
            <a:r>
              <a:rPr lang="en-US" sz="4500" b="1" dirty="0" smtClean="0">
                <a:solidFill>
                  <a:schemeClr val="tx1"/>
                </a:solidFill>
                <a:latin typeface="+mn-lt"/>
                <a:ea typeface="+mj-ea"/>
                <a:cs typeface="Times New Roman" panose="02020603050405020304" pitchFamily="18" charset="0"/>
              </a:rPr>
              <a:t>General Guidelines (</a:t>
            </a:r>
            <a:r>
              <a:rPr lang="en-US" sz="4500" b="1" dirty="0">
                <a:latin typeface="+mn-lt"/>
                <a:cs typeface="Times New Roman" panose="02020603050405020304" pitchFamily="18" charset="0"/>
              </a:rPr>
              <a:t>C</a:t>
            </a:r>
            <a:r>
              <a:rPr lang="en-US" sz="4500" b="1" dirty="0" smtClean="0">
                <a:solidFill>
                  <a:schemeClr val="tx1"/>
                </a:solidFill>
                <a:latin typeface="+mn-lt"/>
                <a:ea typeface="+mj-ea"/>
                <a:cs typeface="Times New Roman" panose="02020603050405020304" pitchFamily="18" charset="0"/>
              </a:rPr>
              <a:t>ONT.)</a:t>
            </a:r>
            <a:endParaRPr lang="en-US" b="1" dirty="0">
              <a:solidFill>
                <a:schemeClr val="tx1"/>
              </a:solidFill>
              <a:latin typeface="+mn-lt"/>
              <a:ea typeface="+mj-ea"/>
              <a:cs typeface="Times New Roman" panose="02020603050405020304" pitchFamily="18" charset="0"/>
            </a:endParaRPr>
          </a:p>
        </p:txBody>
      </p:sp>
      <p:sp>
        <p:nvSpPr>
          <p:cNvPr id="23556" name="Slide Number Placeholder 3"/>
          <p:cNvSpPr txBox="1">
            <a:spLocks/>
          </p:cNvSpPr>
          <p:nvPr/>
        </p:nvSpPr>
        <p:spPr bwMode="auto">
          <a:xfrm>
            <a:off x="8458200" y="6284913"/>
            <a:ext cx="4794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algn="ctr" eaLnBrk="1" hangingPunct="1">
              <a:lnSpc>
                <a:spcPct val="100000"/>
              </a:lnSpc>
              <a:spcBef>
                <a:spcPct val="0"/>
              </a:spcBef>
              <a:buClrTx/>
              <a:buSzTx/>
              <a:buFontTx/>
              <a:buNone/>
            </a:pPr>
            <a:fld id="{559851F9-F925-4DFD-BD39-D85CA020BBF5}" type="slidenum">
              <a:rPr lang="en-US" altLang="en-US" sz="1100" b="1">
                <a:solidFill>
                  <a:srgbClr val="FFFFFF"/>
                </a:solidFill>
              </a:rPr>
              <a:pPr algn="ctr" eaLnBrk="1" hangingPunct="1">
                <a:lnSpc>
                  <a:spcPct val="100000"/>
                </a:lnSpc>
                <a:spcBef>
                  <a:spcPct val="0"/>
                </a:spcBef>
                <a:buClrTx/>
                <a:buSzTx/>
                <a:buFontTx/>
                <a:buNone/>
              </a:pPr>
              <a:t>8</a:t>
            </a:fld>
            <a:endParaRPr lang="en-US" altLang="en-US" sz="1100" b="1">
              <a:solidFill>
                <a:srgbClr val="FFFFFF"/>
              </a:solidFill>
            </a:endParaRPr>
          </a:p>
        </p:txBody>
      </p:sp>
      <p:sp>
        <p:nvSpPr>
          <p:cNvPr id="23563" name="Footer Placeholder 3"/>
          <p:cNvSpPr>
            <a:spLocks noGrp="1"/>
          </p:cNvSpPr>
          <p:nvPr>
            <p:ph type="ftr" sz="quarter" idx="10"/>
          </p:nvPr>
        </p:nvSpPr>
        <p:spPr bwMode="auto">
          <a:xfrm>
            <a:off x="685800" y="6292850"/>
            <a:ext cx="4745038"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r>
              <a:rPr lang="en-US" altLang="en-US" sz="1000" smtClean="0">
                <a:solidFill>
                  <a:srgbClr val="69240C"/>
                </a:solidFill>
              </a:rPr>
              <a:t>© Pennsylvania Department of Education</a:t>
            </a:r>
          </a:p>
        </p:txBody>
      </p:sp>
      <p:sp>
        <p:nvSpPr>
          <p:cNvPr id="4" name="Slide Number Placeholder 3"/>
          <p:cNvSpPr>
            <a:spLocks noGrp="1"/>
          </p:cNvSpPr>
          <p:nvPr>
            <p:ph type="sldNum" sz="quarter" idx="12"/>
          </p:nvPr>
        </p:nvSpPr>
        <p:spPr/>
        <p:txBody>
          <a:bodyPr/>
          <a:lstStyle/>
          <a:p>
            <a:fld id="{211A9B87-AC98-4E8D-ACB1-594A0D49EE91}" type="slidenum">
              <a:rPr lang="en-US" smtClean="0"/>
              <a:t>8</a:t>
            </a:fld>
            <a:endParaRPr lang="en-US"/>
          </a:p>
        </p:txBody>
      </p:sp>
    </p:spTree>
    <p:extLst>
      <p:ext uri="{BB962C8B-B14F-4D97-AF65-F5344CB8AC3E}">
        <p14:creationId xmlns:p14="http://schemas.microsoft.com/office/powerpoint/2010/main" val="15871868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1101725"/>
            <a:ext cx="8382000" cy="5527675"/>
          </a:xfrm>
        </p:spPr>
        <p:txBody>
          <a:bodyPr rtlCol="0">
            <a:noAutofit/>
          </a:bodyPr>
          <a:lstStyle/>
          <a:p>
            <a:pPr lvl="1" indent="-182880" eaLnBrk="1" fontAlgn="auto" hangingPunct="1">
              <a:buClr>
                <a:schemeClr val="accent1">
                  <a:lumMod val="75000"/>
                </a:schemeClr>
              </a:buClr>
              <a:defRPr/>
            </a:pPr>
            <a:r>
              <a:rPr lang="en-US" sz="2400" dirty="0" smtClean="0">
                <a:ea typeface="+mn-ea"/>
                <a:cs typeface="Times New Roman" panose="02020603050405020304" pitchFamily="18" charset="0"/>
              </a:rPr>
              <a:t>Item tags contain information used to identify </a:t>
            </a:r>
            <a:r>
              <a:rPr lang="en-US" sz="2400" b="1" u="sng" dirty="0" smtClean="0">
                <a:ea typeface="+mn-ea"/>
                <a:cs typeface="Times New Roman" panose="02020603050405020304" pitchFamily="18" charset="0"/>
              </a:rPr>
              <a:t>each</a:t>
            </a:r>
            <a:r>
              <a:rPr lang="en-US" sz="2400" dirty="0" smtClean="0">
                <a:ea typeface="+mn-ea"/>
                <a:cs typeface="Times New Roman" panose="02020603050405020304" pitchFamily="18" charset="0"/>
              </a:rPr>
              <a:t> item/task</a:t>
            </a:r>
            <a:r>
              <a:rPr lang="en-US" sz="2400" dirty="0">
                <a:ea typeface="+mn-ea"/>
                <a:cs typeface="Times New Roman" panose="02020603050405020304" pitchFamily="18" charset="0"/>
              </a:rPr>
              <a:t> </a:t>
            </a:r>
            <a:r>
              <a:rPr lang="en-US" sz="2400" dirty="0" smtClean="0">
                <a:ea typeface="+mn-ea"/>
                <a:cs typeface="Times New Roman" panose="02020603050405020304" pitchFamily="18" charset="0"/>
              </a:rPr>
              <a:t>and are necessary post assessment analyses.</a:t>
            </a:r>
          </a:p>
          <a:p>
            <a:pPr lvl="1" indent="-182880" eaLnBrk="1" fontAlgn="auto" hangingPunct="1">
              <a:buClr>
                <a:schemeClr val="accent1">
                  <a:lumMod val="75000"/>
                </a:schemeClr>
              </a:buClr>
              <a:defRPr/>
            </a:pPr>
            <a:r>
              <a:rPr lang="en-US" sz="2400" dirty="0" smtClean="0">
                <a:ea typeface="+mn-ea"/>
                <a:cs typeface="Times New Roman" panose="02020603050405020304" pitchFamily="18" charset="0"/>
              </a:rPr>
              <a:t>Item tags consist of:</a:t>
            </a:r>
          </a:p>
          <a:p>
            <a:pPr marL="731520" lvl="2" indent="-182880" eaLnBrk="1" fontAlgn="auto" hangingPunct="1">
              <a:buClr>
                <a:schemeClr val="accent1"/>
              </a:buClr>
              <a:buSzPct val="100000"/>
              <a:buFont typeface="Arial" pitchFamily="34" charset="0"/>
              <a:buChar char="•"/>
              <a:defRPr/>
            </a:pPr>
            <a:r>
              <a:rPr lang="en-US" sz="2000" dirty="0" smtClean="0">
                <a:ea typeface="+mn-ea"/>
                <a:cs typeface="Times New Roman" panose="02020603050405020304" pitchFamily="18" charset="0"/>
              </a:rPr>
              <a:t>Item number</a:t>
            </a:r>
          </a:p>
          <a:p>
            <a:pPr marL="731520" lvl="2" indent="-182880" eaLnBrk="1" fontAlgn="auto" hangingPunct="1">
              <a:buClr>
                <a:schemeClr val="accent1"/>
              </a:buClr>
              <a:buSzPct val="100000"/>
              <a:buFont typeface="Arial" pitchFamily="34" charset="0"/>
              <a:buChar char="•"/>
              <a:defRPr/>
            </a:pPr>
            <a:r>
              <a:rPr lang="en-US" sz="2000" dirty="0" smtClean="0">
                <a:ea typeface="+mn-ea"/>
                <a:cs typeface="Times New Roman" panose="02020603050405020304" pitchFamily="18" charset="0"/>
              </a:rPr>
              <a:t>Course/content area</a:t>
            </a:r>
          </a:p>
          <a:p>
            <a:pPr marL="731520" lvl="2" indent="-182880" eaLnBrk="1" fontAlgn="auto" hangingPunct="1">
              <a:buClr>
                <a:schemeClr val="accent1"/>
              </a:buClr>
              <a:buSzPct val="100000"/>
              <a:buFont typeface="Arial" pitchFamily="34" charset="0"/>
              <a:buChar char="•"/>
              <a:defRPr/>
            </a:pPr>
            <a:r>
              <a:rPr lang="en-US" sz="2000" dirty="0" smtClean="0">
                <a:ea typeface="+mn-ea"/>
                <a:cs typeface="Times New Roman" panose="02020603050405020304" pitchFamily="18" charset="0"/>
              </a:rPr>
              <a:t>Grade level</a:t>
            </a:r>
          </a:p>
          <a:p>
            <a:pPr marL="731520" lvl="2" indent="-182880" eaLnBrk="1" fontAlgn="auto" hangingPunct="1">
              <a:buClr>
                <a:schemeClr val="accent1"/>
              </a:buClr>
              <a:buSzPct val="100000"/>
              <a:buFont typeface="Arial" pitchFamily="34" charset="0"/>
              <a:buChar char="•"/>
              <a:defRPr/>
            </a:pPr>
            <a:r>
              <a:rPr lang="en-US" sz="2000" dirty="0" smtClean="0">
                <a:ea typeface="+mn-ea"/>
                <a:cs typeface="Times New Roman" panose="02020603050405020304" pitchFamily="18" charset="0"/>
              </a:rPr>
              <a:t>Test type</a:t>
            </a:r>
          </a:p>
          <a:p>
            <a:pPr marL="731520" lvl="2" indent="-182880" eaLnBrk="1" fontAlgn="auto" hangingPunct="1">
              <a:buClr>
                <a:schemeClr val="accent1"/>
              </a:buClr>
              <a:buSzPct val="100000"/>
              <a:buFont typeface="Arial" pitchFamily="34" charset="0"/>
              <a:buChar char="•"/>
              <a:defRPr/>
            </a:pPr>
            <a:r>
              <a:rPr lang="en-US" sz="2000" dirty="0" smtClean="0">
                <a:ea typeface="+mn-ea"/>
                <a:cs typeface="Times New Roman" panose="02020603050405020304" pitchFamily="18" charset="0"/>
              </a:rPr>
              <a:t>Item type</a:t>
            </a:r>
          </a:p>
          <a:p>
            <a:pPr marL="731520" lvl="2" indent="-182880" eaLnBrk="1" fontAlgn="auto" hangingPunct="1">
              <a:buClr>
                <a:schemeClr val="accent1"/>
              </a:buClr>
              <a:buSzPct val="100000"/>
              <a:buFont typeface="Arial" pitchFamily="34" charset="0"/>
              <a:buChar char="•"/>
              <a:defRPr/>
            </a:pPr>
            <a:r>
              <a:rPr lang="en-US" sz="2000" dirty="0" smtClean="0">
                <a:ea typeface="+mn-ea"/>
                <a:cs typeface="Times New Roman" panose="02020603050405020304" pitchFamily="18" charset="0"/>
              </a:rPr>
              <a:t>Cognitive level</a:t>
            </a:r>
          </a:p>
          <a:p>
            <a:pPr marL="731520" lvl="2" indent="-182880" eaLnBrk="1" fontAlgn="auto" hangingPunct="1">
              <a:buClr>
                <a:schemeClr val="accent1"/>
              </a:buClr>
              <a:buSzPct val="100000"/>
              <a:buFont typeface="Arial" pitchFamily="34" charset="0"/>
              <a:buChar char="•"/>
              <a:defRPr/>
            </a:pPr>
            <a:r>
              <a:rPr lang="en-US" sz="2000" dirty="0" smtClean="0">
                <a:ea typeface="+mn-ea"/>
                <a:cs typeface="Times New Roman" panose="02020603050405020304" pitchFamily="18" charset="0"/>
              </a:rPr>
              <a:t>Content standard identification number</a:t>
            </a:r>
            <a:endParaRPr lang="en-US" sz="2400" dirty="0" smtClean="0">
              <a:ea typeface="+mn-ea"/>
              <a:cs typeface="Times New Roman" panose="02020603050405020304" pitchFamily="18" charset="0"/>
            </a:endParaRPr>
          </a:p>
          <a:p>
            <a:pPr marL="342900" lvl="1" indent="-342900" eaLnBrk="1" fontAlgn="auto" hangingPunct="1">
              <a:buClr>
                <a:schemeClr val="accent1"/>
              </a:buClr>
              <a:buSzPct val="150000"/>
              <a:buFont typeface="Arial" pitchFamily="34" charset="0"/>
              <a:buChar char="•"/>
              <a:defRPr/>
            </a:pPr>
            <a:endParaRPr lang="en-US" sz="2400" dirty="0" smtClean="0">
              <a:ea typeface="+mn-ea"/>
              <a:cs typeface="Times New Roman" panose="02020603050405020304" pitchFamily="18" charset="0"/>
            </a:endParaRPr>
          </a:p>
          <a:p>
            <a:pPr marL="342900" lvl="1" indent="-342900" eaLnBrk="1" fontAlgn="auto" hangingPunct="1">
              <a:buClr>
                <a:schemeClr val="accent1"/>
              </a:buClr>
              <a:buSzPct val="150000"/>
              <a:buFont typeface="Wingdings" pitchFamily="2" charset="2"/>
              <a:buNone/>
              <a:defRPr/>
            </a:pPr>
            <a:r>
              <a:rPr lang="en-US" sz="3200" dirty="0" smtClean="0">
                <a:ea typeface="+mn-ea"/>
                <a:cs typeface="Times New Roman" panose="02020603050405020304" pitchFamily="18" charset="0"/>
              </a:rPr>
              <a:t>              </a:t>
            </a:r>
          </a:p>
          <a:p>
            <a:pPr marL="342900" lvl="1" indent="-342900" eaLnBrk="1" fontAlgn="auto" hangingPunct="1">
              <a:buClr>
                <a:schemeClr val="accent1"/>
              </a:buClr>
              <a:buSzPct val="150000"/>
              <a:buFont typeface="Wingdings" pitchFamily="2" charset="2"/>
              <a:buNone/>
              <a:defRPr/>
            </a:pPr>
            <a:r>
              <a:rPr lang="en-US" sz="2800" dirty="0">
                <a:ea typeface="+mn-ea"/>
                <a:cs typeface="Times New Roman" panose="02020603050405020304" pitchFamily="18" charset="0"/>
              </a:rPr>
              <a:t> </a:t>
            </a:r>
            <a:r>
              <a:rPr lang="en-US" sz="2800" dirty="0" smtClean="0">
                <a:ea typeface="+mn-ea"/>
                <a:cs typeface="Times New Roman" panose="02020603050405020304" pitchFamily="18" charset="0"/>
              </a:rPr>
              <a:t>                (0001.ART.GR5.POST.MC-LV2-4.1)</a:t>
            </a:r>
          </a:p>
        </p:txBody>
      </p:sp>
      <p:sp>
        <p:nvSpPr>
          <p:cNvPr id="24579" name="Subtitle 2"/>
          <p:cNvSpPr txBox="1">
            <a:spLocks/>
          </p:cNvSpPr>
          <p:nvPr/>
        </p:nvSpPr>
        <p:spPr bwMode="auto">
          <a:xfrm>
            <a:off x="304800" y="457200"/>
            <a:ext cx="830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algn="ctr" eaLnBrk="1" hangingPunct="1">
              <a:lnSpc>
                <a:spcPct val="100000"/>
              </a:lnSpc>
              <a:spcBef>
                <a:spcPct val="20000"/>
              </a:spcBef>
              <a:buClr>
                <a:schemeClr val="accent1"/>
              </a:buClr>
              <a:buFontTx/>
              <a:buNone/>
            </a:pPr>
            <a:r>
              <a:rPr lang="en-US" altLang="en-US" sz="3600" b="1">
                <a:cs typeface="Times New Roman" pitchFamily="18" charset="0"/>
              </a:rPr>
              <a:t>Item Tags</a:t>
            </a:r>
          </a:p>
          <a:p>
            <a:pPr algn="ctr" eaLnBrk="1" hangingPunct="1">
              <a:lnSpc>
                <a:spcPct val="100000"/>
              </a:lnSpc>
              <a:spcBef>
                <a:spcPct val="20000"/>
              </a:spcBef>
              <a:buClr>
                <a:schemeClr val="accent1"/>
              </a:buClr>
              <a:buFontTx/>
              <a:buNone/>
            </a:pPr>
            <a:endParaRPr lang="en-US" altLang="en-US" sz="3600" b="1">
              <a:cs typeface="Times New Roman" pitchFamily="18" charset="0"/>
            </a:endParaRPr>
          </a:p>
        </p:txBody>
      </p:sp>
      <p:sp>
        <p:nvSpPr>
          <p:cNvPr id="2" name="Rectangle 1"/>
          <p:cNvSpPr/>
          <p:nvPr/>
        </p:nvSpPr>
        <p:spPr>
          <a:xfrm>
            <a:off x="1952625" y="4894263"/>
            <a:ext cx="727075" cy="3873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solidFill>
                  <a:schemeClr val="tx1"/>
                </a:solidFill>
                <a:cs typeface="Times New Roman" panose="02020603050405020304" pitchFamily="18" charset="0"/>
              </a:rPr>
              <a:t>Item #</a:t>
            </a:r>
          </a:p>
        </p:txBody>
      </p:sp>
      <p:cxnSp>
        <p:nvCxnSpPr>
          <p:cNvPr id="7" name="Straight Arrow Connector 6"/>
          <p:cNvCxnSpPr/>
          <p:nvPr/>
        </p:nvCxnSpPr>
        <p:spPr>
          <a:xfrm>
            <a:off x="2362200" y="5337175"/>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2786063" y="4894263"/>
            <a:ext cx="798512" cy="3873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solidFill>
                  <a:schemeClr val="tx1"/>
                </a:solidFill>
                <a:cs typeface="Times New Roman" panose="02020603050405020304" pitchFamily="18" charset="0"/>
              </a:rPr>
              <a:t>Course</a:t>
            </a:r>
          </a:p>
        </p:txBody>
      </p:sp>
      <p:cxnSp>
        <p:nvCxnSpPr>
          <p:cNvPr id="11" name="Straight Arrow Connector 10"/>
          <p:cNvCxnSpPr/>
          <p:nvPr/>
        </p:nvCxnSpPr>
        <p:spPr>
          <a:xfrm>
            <a:off x="3186113" y="5357813"/>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3660775" y="4894263"/>
            <a:ext cx="681038" cy="368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300" dirty="0">
                <a:solidFill>
                  <a:schemeClr val="tx1"/>
                </a:solidFill>
                <a:cs typeface="Times New Roman" panose="02020603050405020304" pitchFamily="18" charset="0"/>
              </a:rPr>
              <a:t>Grade</a:t>
            </a:r>
          </a:p>
        </p:txBody>
      </p:sp>
      <p:cxnSp>
        <p:nvCxnSpPr>
          <p:cNvPr id="13" name="Straight Arrow Connector 12"/>
          <p:cNvCxnSpPr/>
          <p:nvPr/>
        </p:nvCxnSpPr>
        <p:spPr>
          <a:xfrm>
            <a:off x="4006850" y="5337175"/>
            <a:ext cx="0" cy="2714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4418013" y="4900613"/>
            <a:ext cx="609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solidFill>
                  <a:schemeClr val="tx1"/>
                </a:solidFill>
                <a:cs typeface="Times New Roman" panose="02020603050405020304" pitchFamily="18" charset="0"/>
              </a:rPr>
              <a:t>Test Type</a:t>
            </a:r>
          </a:p>
        </p:txBody>
      </p:sp>
      <p:sp>
        <p:nvSpPr>
          <p:cNvPr id="15" name="Rectangle 14"/>
          <p:cNvSpPr/>
          <p:nvPr/>
        </p:nvSpPr>
        <p:spPr>
          <a:xfrm>
            <a:off x="5218113" y="4897438"/>
            <a:ext cx="636587" cy="3873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chemeClr val="tx1"/>
                </a:solidFill>
                <a:cs typeface="Times New Roman" panose="02020603050405020304" pitchFamily="18" charset="0"/>
              </a:rPr>
              <a:t>Item Type</a:t>
            </a:r>
          </a:p>
        </p:txBody>
      </p:sp>
      <p:cxnSp>
        <p:nvCxnSpPr>
          <p:cNvPr id="16" name="Straight Arrow Connector 15"/>
          <p:cNvCxnSpPr/>
          <p:nvPr/>
        </p:nvCxnSpPr>
        <p:spPr>
          <a:xfrm>
            <a:off x="4733925" y="5384800"/>
            <a:ext cx="0" cy="2635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5567363" y="5399088"/>
            <a:ext cx="0" cy="2635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5994400" y="4900613"/>
            <a:ext cx="603250" cy="4032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solidFill>
                  <a:schemeClr val="tx1"/>
                </a:solidFill>
                <a:cs typeface="Times New Roman" panose="02020603050405020304" pitchFamily="18" charset="0"/>
              </a:rPr>
              <a:t>DoK</a:t>
            </a:r>
          </a:p>
        </p:txBody>
      </p:sp>
      <p:sp>
        <p:nvSpPr>
          <p:cNvPr id="19" name="Rectangle 18"/>
          <p:cNvSpPr/>
          <p:nvPr/>
        </p:nvSpPr>
        <p:spPr>
          <a:xfrm>
            <a:off x="6670675" y="4922838"/>
            <a:ext cx="116205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solidFill>
                  <a:schemeClr val="tx1"/>
                </a:solidFill>
                <a:cs typeface="Times New Roman" panose="02020603050405020304" pitchFamily="18" charset="0"/>
              </a:rPr>
              <a:t>Standard ID</a:t>
            </a:r>
          </a:p>
        </p:txBody>
      </p:sp>
      <p:cxnSp>
        <p:nvCxnSpPr>
          <p:cNvPr id="20" name="Straight Arrow Connector 19"/>
          <p:cNvCxnSpPr/>
          <p:nvPr/>
        </p:nvCxnSpPr>
        <p:spPr>
          <a:xfrm>
            <a:off x="6324600" y="5357813"/>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7162800" y="5399088"/>
            <a:ext cx="0" cy="3079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594" name="Slide Number Placeholder 3"/>
          <p:cNvSpPr txBox="1">
            <a:spLocks/>
          </p:cNvSpPr>
          <p:nvPr/>
        </p:nvSpPr>
        <p:spPr bwMode="auto">
          <a:xfrm>
            <a:off x="8458200" y="6264275"/>
            <a:ext cx="4794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algn="ctr" eaLnBrk="1" hangingPunct="1">
              <a:lnSpc>
                <a:spcPct val="100000"/>
              </a:lnSpc>
              <a:spcBef>
                <a:spcPct val="0"/>
              </a:spcBef>
              <a:buClrTx/>
              <a:buSzTx/>
              <a:buFontTx/>
              <a:buNone/>
            </a:pPr>
            <a:fld id="{8A28EF69-FA0E-467E-95AE-ADE67F12AA21}" type="slidenum">
              <a:rPr lang="en-US" altLang="en-US" sz="1100" b="1">
                <a:solidFill>
                  <a:srgbClr val="FFFFFF"/>
                </a:solidFill>
              </a:rPr>
              <a:pPr algn="ctr" eaLnBrk="1" hangingPunct="1">
                <a:lnSpc>
                  <a:spcPct val="100000"/>
                </a:lnSpc>
                <a:spcBef>
                  <a:spcPct val="0"/>
                </a:spcBef>
                <a:buClrTx/>
                <a:buSzTx/>
                <a:buFontTx/>
                <a:buNone/>
              </a:pPr>
              <a:t>9</a:t>
            </a:fld>
            <a:endParaRPr lang="en-US" altLang="en-US" sz="1100" b="1">
              <a:solidFill>
                <a:srgbClr val="FFFFFF"/>
              </a:solidFill>
            </a:endParaRPr>
          </a:p>
        </p:txBody>
      </p:sp>
      <p:sp>
        <p:nvSpPr>
          <p:cNvPr id="24595" name="Footer Placeholder 2"/>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ts val="1200"/>
              </a:spcBef>
              <a:buClr>
                <a:srgbClr val="9E3611"/>
              </a:buClr>
              <a:buSzPct val="85000"/>
              <a:buFont typeface="Wingdings" pitchFamily="2" charset="2"/>
              <a:buChar char="§"/>
              <a:defRPr sz="2000">
                <a:solidFill>
                  <a:schemeClr val="tx1"/>
                </a:solidFill>
                <a:latin typeface="Rockwell" pitchFamily="18" charset="0"/>
                <a:ea typeface="ＭＳ Ｐゴシック" pitchFamily="34" charset="-128"/>
              </a:defRPr>
            </a:lvl1pPr>
            <a:lvl2pPr marL="742950" indent="-285750" eaLnBrk="0" hangingPunct="0">
              <a:lnSpc>
                <a:spcPct val="90000"/>
              </a:lnSpc>
              <a:spcBef>
                <a:spcPts val="400"/>
              </a:spcBef>
              <a:spcAft>
                <a:spcPts val="200"/>
              </a:spcAft>
              <a:buClr>
                <a:srgbClr val="9E3611"/>
              </a:buClr>
              <a:buSzPct val="85000"/>
              <a:buFont typeface="Wingdings" pitchFamily="2" charset="2"/>
              <a:buChar char="§"/>
              <a:defRPr>
                <a:solidFill>
                  <a:schemeClr val="tx1"/>
                </a:solidFill>
                <a:latin typeface="Rockwell" pitchFamily="18" charset="0"/>
                <a:ea typeface="ＭＳ Ｐゴシック" pitchFamily="34" charset="-128"/>
              </a:defRPr>
            </a:lvl2pPr>
            <a:lvl3pPr marL="11430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3pPr>
            <a:lvl4pPr marL="16002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4pPr>
            <a:lvl5pPr marL="2057400" indent="-228600" eaLnBrk="0"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5pPr>
            <a:lvl6pPr marL="25146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6pPr>
            <a:lvl7pPr marL="29718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7pPr>
            <a:lvl8pPr marL="34290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8pPr>
            <a:lvl9pPr marL="3886200" indent="-228600" eaLnBrk="0" fontAlgn="base" hangingPunct="0">
              <a:lnSpc>
                <a:spcPct val="90000"/>
              </a:lnSpc>
              <a:spcBef>
                <a:spcPts val="400"/>
              </a:spcBef>
              <a:spcAft>
                <a:spcPts val="200"/>
              </a:spcAft>
              <a:buClr>
                <a:srgbClr val="9E3611"/>
              </a:buClr>
              <a:buSzPct val="85000"/>
              <a:buFont typeface="Wingdings" pitchFamily="2" charset="2"/>
              <a:buChar char="§"/>
              <a:defRPr sz="1600">
                <a:solidFill>
                  <a:schemeClr val="tx1"/>
                </a:solidFill>
                <a:latin typeface="Rockwell" pitchFamily="18" charset="0"/>
                <a:ea typeface="ＭＳ Ｐゴシック" pitchFamily="34" charset="-128"/>
              </a:defRPr>
            </a:lvl9pPr>
          </a:lstStyle>
          <a:p>
            <a:pPr eaLnBrk="1" hangingPunct="1">
              <a:lnSpc>
                <a:spcPct val="100000"/>
              </a:lnSpc>
              <a:spcBef>
                <a:spcPct val="0"/>
              </a:spcBef>
              <a:buClrTx/>
              <a:buSzTx/>
              <a:buFontTx/>
              <a:buNone/>
            </a:pPr>
            <a:r>
              <a:rPr lang="en-US" altLang="en-US" sz="1000" smtClean="0">
                <a:solidFill>
                  <a:srgbClr val="69240C"/>
                </a:solidFill>
              </a:rPr>
              <a:t>© Pennsylvania Department of Education</a:t>
            </a:r>
          </a:p>
        </p:txBody>
      </p:sp>
      <p:sp>
        <p:nvSpPr>
          <p:cNvPr id="3" name="Slide Number Placeholder 2"/>
          <p:cNvSpPr>
            <a:spLocks noGrp="1"/>
          </p:cNvSpPr>
          <p:nvPr>
            <p:ph type="sldNum" sz="quarter" idx="12"/>
          </p:nvPr>
        </p:nvSpPr>
        <p:spPr/>
        <p:txBody>
          <a:bodyPr/>
          <a:lstStyle/>
          <a:p>
            <a:fld id="{211A9B87-AC98-4E8D-ACB1-594A0D49EE91}" type="slidenum">
              <a:rPr lang="en-US" smtClean="0"/>
              <a:t>9</a:t>
            </a:fld>
            <a:endParaRPr lang="en-US"/>
          </a:p>
        </p:txBody>
      </p:sp>
    </p:spTree>
    <p:extLst>
      <p:ext uri="{BB962C8B-B14F-4D97-AF65-F5344CB8AC3E}">
        <p14:creationId xmlns:p14="http://schemas.microsoft.com/office/powerpoint/2010/main" val="15833179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2488</TotalTime>
  <Words>10518</Words>
  <Application>Microsoft Office PowerPoint</Application>
  <PresentationFormat>On-screen Show (4:3)</PresentationFormat>
  <Paragraphs>1356</Paragraphs>
  <Slides>60</Slides>
  <Notes>60</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Office Theme</vt:lpstr>
      <vt:lpstr>Assessment Literacy</vt:lpstr>
      <vt:lpstr>   </vt:lpstr>
      <vt:lpstr>What is the role of assessment items and forms?</vt:lpstr>
      <vt:lpstr>PowerPoint Presentation</vt:lpstr>
      <vt:lpstr>Module two: tools For Building assessment Items and Tasks</vt:lpstr>
      <vt:lpstr>PowerPoint Presentation</vt:lpstr>
      <vt:lpstr>General Guidelines</vt:lpstr>
      <vt:lpstr>General Guidelines (CONT.)</vt:lpstr>
      <vt:lpstr>PowerPoint Presentation</vt:lpstr>
      <vt:lpstr>PowerPoint Presentation</vt:lpstr>
      <vt:lpstr>SR Stand-Alone Item types</vt:lpstr>
      <vt:lpstr>SR Stand-Alone General Guidelines</vt:lpstr>
      <vt:lpstr>SR Stand-Alone General Guidelines (cont.)</vt:lpstr>
      <vt:lpstr>BIAS</vt:lpstr>
      <vt:lpstr>Reference</vt:lpstr>
      <vt:lpstr>Procedural Steps </vt:lpstr>
      <vt:lpstr>Guidelines for writing  true/false items: </vt:lpstr>
      <vt:lpstr>PowerPoint Presentation</vt:lpstr>
      <vt:lpstr>Group Work </vt:lpstr>
      <vt:lpstr>SAMPLE</vt:lpstr>
      <vt:lpstr>Improvement SAMPLE</vt:lpstr>
      <vt:lpstr>TRUE - FALSE</vt:lpstr>
      <vt:lpstr>Sample 2</vt:lpstr>
      <vt:lpstr>Better</vt:lpstr>
      <vt:lpstr>PowerPoint Presentation</vt:lpstr>
      <vt:lpstr>SR Passage-Based Item Example</vt:lpstr>
      <vt:lpstr>SR Passage-Based General guidelines</vt:lpstr>
      <vt:lpstr>PowerPoint Presentation</vt:lpstr>
      <vt:lpstr>Group Work </vt:lpstr>
      <vt:lpstr>PowerPoint Presentation</vt:lpstr>
      <vt:lpstr>SR Evidence-Based item Example</vt:lpstr>
      <vt:lpstr>SR EVIDENCE-BASED General Guidelines</vt:lpstr>
      <vt:lpstr>PowerPoint Presentation</vt:lpstr>
      <vt:lpstr>Group Work </vt:lpstr>
      <vt:lpstr>PowerPoint Presentation</vt:lpstr>
      <vt:lpstr>SCR Stand-Alone item types</vt:lpstr>
      <vt:lpstr>PowerPoint Presentation</vt:lpstr>
      <vt:lpstr>PowerPoint Presentation</vt:lpstr>
      <vt:lpstr>SCR Stand-Alone Item Example</vt:lpstr>
      <vt:lpstr>PowerPoint Presentation</vt:lpstr>
      <vt:lpstr>Group Work </vt:lpstr>
      <vt:lpstr>PowerPoint Presentation</vt:lpstr>
      <vt:lpstr>SCR Passage-based General guidelines</vt:lpstr>
      <vt:lpstr>SCR Passage-based Item Example</vt:lpstr>
      <vt:lpstr>PowerPoint Presentation</vt:lpstr>
      <vt:lpstr>Group Work </vt:lpstr>
      <vt:lpstr>PowerPoint Presentation</vt:lpstr>
      <vt:lpstr>PowerPoint Presentation</vt:lpstr>
      <vt:lpstr>ECR Stand-Alone Item Example</vt:lpstr>
      <vt:lpstr>PowerPoint Presentation</vt:lpstr>
      <vt:lpstr>Group Work </vt:lpstr>
      <vt:lpstr>PowerPoint Presentation</vt:lpstr>
      <vt:lpstr>PowerPoint Presentation</vt:lpstr>
      <vt:lpstr>Performance Task General Guidelines (cont.) </vt:lpstr>
      <vt:lpstr>PT Item Example  ***Sample #9***</vt:lpstr>
      <vt:lpstr>PT Item Example (cont.)</vt:lpstr>
      <vt:lpstr>PowerPoint Presentation</vt:lpstr>
      <vt:lpstr>PowerPoint Presentation</vt:lpstr>
      <vt:lpstr>Group Work </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Peters Township School District</dc:title>
  <dc:creator>Owner</dc:creator>
  <cp:lastModifiedBy>Flaherty, Sally</cp:lastModifiedBy>
  <cp:revision>66</cp:revision>
  <cp:lastPrinted>2016-10-26T21:22:15Z</cp:lastPrinted>
  <dcterms:created xsi:type="dcterms:W3CDTF">2016-08-24T18:04:27Z</dcterms:created>
  <dcterms:modified xsi:type="dcterms:W3CDTF">2017-09-15T17:55:15Z</dcterms:modified>
</cp:coreProperties>
</file>