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259" r:id="rId3"/>
    <p:sldId id="333" r:id="rId4"/>
    <p:sldId id="340" r:id="rId5"/>
    <p:sldId id="338" r:id="rId6"/>
    <p:sldId id="339" r:id="rId7"/>
    <p:sldId id="341" r:id="rId8"/>
    <p:sldId id="342" r:id="rId9"/>
    <p:sldId id="258" r:id="rId10"/>
    <p:sldId id="326" r:id="rId11"/>
    <p:sldId id="262" r:id="rId12"/>
    <p:sldId id="263" r:id="rId13"/>
    <p:sldId id="264" r:id="rId14"/>
    <p:sldId id="335" r:id="rId15"/>
    <p:sldId id="269" r:id="rId16"/>
    <p:sldId id="343" r:id="rId17"/>
    <p:sldId id="344" r:id="rId18"/>
    <p:sldId id="327" r:id="rId19"/>
    <p:sldId id="279" r:id="rId20"/>
    <p:sldId id="286" r:id="rId21"/>
    <p:sldId id="329" r:id="rId22"/>
    <p:sldId id="297" r:id="rId23"/>
    <p:sldId id="298" r:id="rId24"/>
    <p:sldId id="299" r:id="rId25"/>
    <p:sldId id="306" r:id="rId26"/>
    <p:sldId id="334" r:id="rId27"/>
    <p:sldId id="330" r:id="rId28"/>
    <p:sldId id="345" r:id="rId29"/>
    <p:sldId id="337" r:id="rId30"/>
    <p:sldId id="323" r:id="rId31"/>
    <p:sldId id="332" r:id="rId32"/>
    <p:sldId id="346" r:id="rId33"/>
    <p:sldId id="325"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2013" autoAdjust="0"/>
  </p:normalViewPr>
  <p:slideViewPr>
    <p:cSldViewPr>
      <p:cViewPr varScale="1">
        <p:scale>
          <a:sx n="48" d="100"/>
          <a:sy n="48" d="100"/>
        </p:scale>
        <p:origin x="379" y="43"/>
      </p:cViewPr>
      <p:guideLst>
        <p:guide orient="horz" pos="2160"/>
        <p:guide pos="2880"/>
      </p:guideLst>
    </p:cSldViewPr>
  </p:slideViewPr>
  <p:notesTextViewPr>
    <p:cViewPr>
      <p:scale>
        <a:sx n="1" d="1"/>
        <a:sy n="1" d="1"/>
      </p:scale>
      <p:origin x="0" y="0"/>
    </p:cViewPr>
  </p:notesTextViewPr>
  <p:sorterViewPr>
    <p:cViewPr>
      <p:scale>
        <a:sx n="100" d="100"/>
        <a:sy n="100" d="100"/>
      </p:scale>
      <p:origin x="0" y="-12442"/>
    </p:cViewPr>
  </p:sorterViewPr>
  <p:notesViewPr>
    <p:cSldViewPr>
      <p:cViewPr varScale="1">
        <p:scale>
          <a:sx n="84" d="100"/>
          <a:sy n="84" d="100"/>
        </p:scale>
        <p:origin x="-190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241E73D-9EE1-4EA7-A3DC-452FF1883978}" type="datetimeFigureOut">
              <a:rPr lang="en-US" smtClean="0"/>
              <a:t>5/1/2018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F9DC802-81F5-4AAD-B918-AAB0B5630B4E}" type="slidenum">
              <a:rPr lang="en-US" smtClean="0"/>
              <a:t>‹#›</a:t>
            </a:fld>
            <a:endParaRPr lang="en-US"/>
          </a:p>
        </p:txBody>
      </p:sp>
    </p:spTree>
    <p:extLst>
      <p:ext uri="{BB962C8B-B14F-4D97-AF65-F5344CB8AC3E}">
        <p14:creationId xmlns:p14="http://schemas.microsoft.com/office/powerpoint/2010/main" val="2043462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4B0688-4219-4154-A0B8-0FAE3A29F9EE}" type="datetimeFigureOut">
              <a:rPr lang="en-US" smtClean="0"/>
              <a:t>5/1/2018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401D9F-737C-43B4-88F1-C8F5735144DD}" type="slidenum">
              <a:rPr lang="en-US" smtClean="0"/>
              <a:t>‹#›</a:t>
            </a:fld>
            <a:endParaRPr lang="en-US"/>
          </a:p>
        </p:txBody>
      </p:sp>
    </p:spTree>
    <p:extLst>
      <p:ext uri="{BB962C8B-B14F-4D97-AF65-F5344CB8AC3E}">
        <p14:creationId xmlns:p14="http://schemas.microsoft.com/office/powerpoint/2010/main" val="2817903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01D9F-737C-43B4-88F1-C8F5735144DD}" type="slidenum">
              <a:rPr lang="en-US" smtClean="0"/>
              <a:t>1</a:t>
            </a:fld>
            <a:endParaRPr lang="en-US"/>
          </a:p>
        </p:txBody>
      </p:sp>
    </p:spTree>
    <p:extLst>
      <p:ext uri="{BB962C8B-B14F-4D97-AF65-F5344CB8AC3E}">
        <p14:creationId xmlns:p14="http://schemas.microsoft.com/office/powerpoint/2010/main" val="2621818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An assessment’s purpose statement outlines </a:t>
            </a:r>
            <a:r>
              <a:rPr lang="en-US" altLang="en-US" u="sng" dirty="0">
                <a:solidFill>
                  <a:srgbClr val="000000"/>
                </a:solidFill>
                <a:ea typeface="ＭＳ Ｐゴシック" pitchFamily="34" charset="-128"/>
              </a:rPr>
              <a:t>why</a:t>
            </a:r>
            <a:r>
              <a:rPr lang="en-US" altLang="en-US" dirty="0">
                <a:solidFill>
                  <a:srgbClr val="000000"/>
                </a:solidFill>
                <a:ea typeface="ＭＳ Ｐゴシック" pitchFamily="34" charset="-128"/>
              </a:rPr>
              <a:t> the assessment was developed, </a:t>
            </a:r>
            <a:r>
              <a:rPr lang="en-US" altLang="en-US" u="sng" dirty="0">
                <a:ea typeface="ＭＳ Ｐゴシック" pitchFamily="34" charset="-128"/>
              </a:rPr>
              <a:t>what</a:t>
            </a:r>
            <a:r>
              <a:rPr lang="en-US" altLang="en-US" dirty="0">
                <a:ea typeface="ＭＳ Ｐゴシック" pitchFamily="34" charset="-128"/>
              </a:rPr>
              <a:t> the assessment is measuring, and </a:t>
            </a:r>
            <a:r>
              <a:rPr lang="en-US" altLang="en-US" u="sng" dirty="0">
                <a:ea typeface="ＭＳ Ｐゴシック" pitchFamily="34" charset="-128"/>
              </a:rPr>
              <a:t>how</a:t>
            </a:r>
            <a:r>
              <a:rPr lang="en-US" altLang="en-US" dirty="0">
                <a:ea typeface="ＭＳ Ｐゴシック" pitchFamily="34" charset="-128"/>
              </a:rPr>
              <a:t> the results (scores) can be used.</a:t>
            </a:r>
          </a:p>
          <a:p>
            <a:pPr eaLnBrk="1" hangingPunct="1">
              <a:spcBef>
                <a:spcPct val="0"/>
              </a:spcBef>
            </a:pPr>
            <a:endParaRPr lang="en-US" altLang="en-US" dirty="0">
              <a:ea typeface="ＭＳ Ｐゴシック" pitchFamily="34" charset="-128"/>
            </a:endParaRPr>
          </a:p>
          <a:p>
            <a:pPr eaLnBrk="1" hangingPunct="1">
              <a:spcBef>
                <a:spcPct val="0"/>
              </a:spcBef>
              <a:buFontTx/>
              <a:buChar char="•"/>
            </a:pPr>
            <a:endParaRPr lang="en-US" altLang="en-US" dirty="0">
              <a:ea typeface="ＭＳ Ｐゴシック" pitchFamily="34" charset="-128"/>
            </a:endParaRPr>
          </a:p>
          <a:p>
            <a:pPr eaLnBrk="1" hangingPunct="1">
              <a:spcBef>
                <a:spcPct val="0"/>
              </a:spcBef>
              <a:buFontTx/>
              <a:buChar char="•"/>
            </a:pPr>
            <a:endParaRPr lang="en-US" altLang="en-US" dirty="0">
              <a:ea typeface="ＭＳ Ｐゴシック" pitchFamily="34" charset="-128"/>
            </a:endParaRPr>
          </a:p>
        </p:txBody>
      </p:sp>
      <p:sp>
        <p:nvSpPr>
          <p:cNvPr id="921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92165" name="Footer Placeholder 4"/>
          <p:cNvSpPr>
            <a:spLocks noGrp="1"/>
          </p:cNvSpPr>
          <p:nvPr>
            <p:ph type="ftr" sz="quarter" idx="4"/>
          </p:nvPr>
        </p:nvSpPr>
        <p:spPr bwMode="auto">
          <a:xfrm>
            <a:off x="155577" y="8686800"/>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 – 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92166" name="Slide Number Placeholder 5"/>
          <p:cNvSpPr>
            <a:spLocks noGrp="1"/>
          </p:cNvSpPr>
          <p:nvPr>
            <p:ph type="sldNum" sz="quarter" idx="5"/>
          </p:nvPr>
        </p:nvSpPr>
        <p:spPr bwMode="auto">
          <a:xfrm>
            <a:off x="3967164" y="8686800"/>
            <a:ext cx="3036887"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2C2DCC2C-C4EB-41FC-A300-6A387CFACD0D}" type="slidenum">
              <a:rPr lang="en-US" altLang="en-US" smtClean="0"/>
              <a:pPr eaLnBrk="1" hangingPunct="1">
                <a:spcBef>
                  <a:spcPct val="0"/>
                </a:spcBef>
              </a:pPr>
              <a:t>13</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Let’s look at an example of a purpose statement for a Grade 8 Pre-Algebra course final exam.</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first sentence establishes the “why” component of purpose statement: The Grade 8 Pre-Algebra assessment is provided as a post-test to determine student mastery of the content standards. </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second sentence establishes the “what” component of the purpose statement: This grade-level summative assessment is intended to measure student proficiency of grade-level expectations in the sequence of the district’s algebra curriculum. </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third sentence establishes the “how” component of the purpose statement: Scores represent degrees of content knowledge, and are used as part of pupil progression—meaning promotion to the next algebra course--for 8</a:t>
            </a:r>
            <a:r>
              <a:rPr lang="en-US" altLang="en-US" baseline="30000" dirty="0">
                <a:ea typeface="ＭＳ Ｐゴシック" pitchFamily="34" charset="-128"/>
              </a:rPr>
              <a:t>th</a:t>
            </a:r>
            <a:r>
              <a:rPr lang="en-US" altLang="en-US" dirty="0">
                <a:ea typeface="ＭＳ Ｐゴシック" pitchFamily="34" charset="-128"/>
              </a:rPr>
              <a:t> grade students.” </a:t>
            </a: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 Have Participants begin to compete template 1.1 framework</a:t>
            </a: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p:txBody>
      </p:sp>
      <p:sp>
        <p:nvSpPr>
          <p:cNvPr id="983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983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9831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71205A18-1F9D-4ABA-82FD-5F838A36FE9E}" type="slidenum">
              <a:rPr lang="en-US" altLang="en-US" smtClean="0"/>
              <a:pPr eaLnBrk="1" hangingPunct="1">
                <a:spcBef>
                  <a:spcPct val="0"/>
                </a:spcBef>
              </a:pPr>
              <a:t>15</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17</a:t>
            </a:fld>
            <a:endParaRPr lang="en-US"/>
          </a:p>
        </p:txBody>
      </p:sp>
    </p:spTree>
    <p:extLst>
      <p:ext uri="{BB962C8B-B14F-4D97-AF65-F5344CB8AC3E}">
        <p14:creationId xmlns:p14="http://schemas.microsoft.com/office/powerpoint/2010/main" val="859395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18</a:t>
            </a:fld>
            <a:endParaRPr lang="en-US"/>
          </a:p>
        </p:txBody>
      </p:sp>
    </p:spTree>
    <p:extLst>
      <p:ext uri="{BB962C8B-B14F-4D97-AF65-F5344CB8AC3E}">
        <p14:creationId xmlns:p14="http://schemas.microsoft.com/office/powerpoint/2010/main" val="191344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Let’s refer back to the “why” component of 8</a:t>
            </a:r>
            <a:r>
              <a:rPr lang="en-US" altLang="en-US" baseline="30000" dirty="0">
                <a:ea typeface="ＭＳ Ｐゴシック" pitchFamily="34" charset="-128"/>
              </a:rPr>
              <a:t>th</a:t>
            </a:r>
            <a:r>
              <a:rPr lang="en-US" altLang="en-US" dirty="0">
                <a:ea typeface="ＭＳ Ｐゴシック" pitchFamily="34" charset="-128"/>
              </a:rPr>
              <a:t> Grade Pre-algebra purpose statement: </a:t>
            </a:r>
            <a:r>
              <a:rPr lang="en-US" altLang="en-US" i="1" dirty="0">
                <a:ea typeface="ＭＳ Ｐゴシック" pitchFamily="34" charset="-128"/>
              </a:rPr>
              <a:t>The Grade 8 Pre-Algebra assessment is provided as a post-test to determine student mastery of the content standards. </a:t>
            </a: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Module 1.2, Targeted Content Standards, addresses the following question:</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“Based on its purpose, which content standards is this assessment designed to measure?”</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According to the </a:t>
            </a:r>
            <a:r>
              <a:rPr lang="en-US" altLang="en-US" i="1" dirty="0">
                <a:ea typeface="ＭＳ Ｐゴシック" pitchFamily="34" charset="-128"/>
              </a:rPr>
              <a:t>Standards for Educational and Psychological  Testing </a:t>
            </a:r>
            <a:r>
              <a:rPr lang="en-US" altLang="en-US" dirty="0">
                <a:ea typeface="ＭＳ Ｐゴシック" pitchFamily="34" charset="-128"/>
              </a:rPr>
              <a:t>manual, evidence based on the test content is an important source of validity.  Specifically, “important validity evidence can be obtained from an analysis of the relationship between a test’s content and the construct it is intended to measure” (2014, pg. 14).</a:t>
            </a:r>
          </a:p>
          <a:p>
            <a:pPr eaLnBrk="1" hangingPunct="1">
              <a:spcBef>
                <a:spcPct val="0"/>
              </a:spcBef>
            </a:pPr>
            <a:endParaRPr lang="en-US" altLang="en-US" dirty="0">
              <a:ea typeface="ＭＳ Ｐゴシック" pitchFamily="34" charset="-128"/>
            </a:endParaRPr>
          </a:p>
        </p:txBody>
      </p:sp>
      <p:sp>
        <p:nvSpPr>
          <p:cNvPr id="10138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DAE15488-4027-4063-B208-1981B3FADFE4}" type="slidenum">
              <a:rPr lang="en-US" altLang="en-US" smtClean="0"/>
              <a:pPr eaLnBrk="1" hangingPunct="1">
                <a:spcBef>
                  <a:spcPct val="0"/>
                </a:spcBef>
              </a:pPr>
              <a:t>19</a:t>
            </a:fld>
            <a:endParaRPr lang="en-US" altLang="en-US"/>
          </a:p>
        </p:txBody>
      </p:sp>
      <p:sp>
        <p:nvSpPr>
          <p:cNvPr id="101381" name="Footer Placeholder 3"/>
          <p:cNvSpPr>
            <a:spLocks noGrp="1"/>
          </p:cNvSpPr>
          <p:nvPr>
            <p:ph type="ftr" sz="quarter" idx="4"/>
          </p:nvPr>
        </p:nvSpPr>
        <p:spPr bwMode="auto">
          <a:xfrm>
            <a:off x="155577" y="8610601"/>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 – Assessment Design</a:t>
            </a:r>
          </a:p>
          <a:p>
            <a:pPr eaLnBrk="1" hangingPunct="1">
              <a:spcBef>
                <a:spcPct val="0"/>
              </a:spcBef>
            </a:pPr>
            <a:r>
              <a:rPr lang="en-US" altLang="en-US"/>
              <a:t>Pennsylvania Department of Education©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The curriculum framework can be helpful toward identifying correct targeted standards. An assessment’s targeted standards should align with the purpose statement and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represent Big Idea/Enduring Understanding statements within the content area,</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focus on the essential knowledge and skills for which students are expected to demonstrate achievement, and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create transparency for families and the community about what is most important for student success.</a:t>
            </a:r>
          </a:p>
          <a:p>
            <a:pPr eaLnBrk="1" hangingPunct="1">
              <a:spcBef>
                <a:spcPct val="0"/>
              </a:spcBef>
            </a:pPr>
            <a:endParaRPr lang="en-US" altLang="en-US" dirty="0">
              <a:ea typeface="ＭＳ Ｐゴシック" pitchFamily="34" charset="-128"/>
            </a:endParaRP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sz="1200" dirty="0">
                <a:ea typeface="ＭＳ Ｐゴシック" pitchFamily="34" charset="-128"/>
                <a:cs typeface="Times New Roman" pitchFamily="18" charset="0"/>
              </a:rPr>
              <a:t>WHY? </a:t>
            </a:r>
            <a:r>
              <a:rPr lang="en-US" altLang="en-US" sz="1200">
                <a:ea typeface="ＭＳ Ｐゴシック" pitchFamily="34" charset="-128"/>
                <a:cs typeface="Times New Roman" pitchFamily="18" charset="0"/>
              </a:rPr>
              <a:t>create transparency for families and the community about what is most important for student success.</a:t>
            </a:r>
          </a:p>
          <a:p>
            <a:pPr eaLnBrk="1" hangingPunct="1">
              <a:spcBef>
                <a:spcPct val="0"/>
              </a:spcBef>
            </a:pPr>
            <a:endParaRPr lang="en-US" altLang="en-US" dirty="0">
              <a:ea typeface="ＭＳ Ｐゴシック" pitchFamily="34" charset="-128"/>
            </a:endParaRPr>
          </a:p>
        </p:txBody>
      </p:sp>
      <p:sp>
        <p:nvSpPr>
          <p:cNvPr id="1065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r>
              <a:rPr lang="en-US" altLang="en-US"/>
              <a:t>Assessment Literacy Series</a:t>
            </a:r>
          </a:p>
        </p:txBody>
      </p:sp>
      <p:sp>
        <p:nvSpPr>
          <p:cNvPr id="106501" name="Footer Placeholder 4"/>
          <p:cNvSpPr>
            <a:spLocks noGrp="1"/>
          </p:cNvSpPr>
          <p:nvPr>
            <p:ph type="ftr" sz="quarter" idx="4"/>
          </p:nvPr>
        </p:nvSpPr>
        <p:spPr bwMode="auto">
          <a:xfrm>
            <a:off x="77789" y="8610601"/>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 – Assessment Design</a:t>
            </a:r>
          </a:p>
          <a:p>
            <a:pPr eaLnBrk="1" hangingPunct="1">
              <a:spcBef>
                <a:spcPct val="0"/>
              </a:spcBef>
            </a:pPr>
            <a:r>
              <a:rPr lang="en-US" altLang="en-US"/>
              <a:t>Pennsylvania Department of Education©</a:t>
            </a:r>
          </a:p>
        </p:txBody>
      </p:sp>
      <p:sp>
        <p:nvSpPr>
          <p:cNvPr id="10650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3EBC1AED-8AF2-44A3-B93C-61E104B2B95B}" type="slidenum">
              <a:rPr lang="en-US" altLang="en-US" smtClean="0"/>
              <a:pPr eaLnBrk="1" hangingPunct="1">
                <a:spcBef>
                  <a:spcPct val="0"/>
                </a:spcBef>
              </a:pPr>
              <a:t>20</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21</a:t>
            </a:fld>
            <a:endParaRPr lang="en-US"/>
          </a:p>
        </p:txBody>
      </p:sp>
    </p:spTree>
    <p:extLst>
      <p:ext uri="{BB962C8B-B14F-4D97-AF65-F5344CB8AC3E}">
        <p14:creationId xmlns:p14="http://schemas.microsoft.com/office/powerpoint/2010/main" val="3307465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Once an assessment’s purpose has been established and targeted standards to be assessed have been identified and aligned to the purpose, the process of constructing frameworks, known as blueprints and specification tables, can begin. The design phase of assessment building requires that the desired attributes and characteristics of the assessment be identified, specified, and documented. Creating blueprints as part of the design process is a critical activity in establishing validity. </a:t>
            </a:r>
          </a:p>
        </p:txBody>
      </p:sp>
      <p:sp>
        <p:nvSpPr>
          <p:cNvPr id="11366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495955B5-19FC-45C8-8854-D653EABF9287}" type="slidenum">
              <a:rPr lang="en-US" altLang="en-US" smtClean="0"/>
              <a:pPr eaLnBrk="1" hangingPunct="1">
                <a:spcBef>
                  <a:spcPct val="0"/>
                </a:spcBef>
              </a:pPr>
              <a:t>22</a:t>
            </a:fld>
            <a:endParaRPr lang="en-US" altLang="en-US"/>
          </a:p>
        </p:txBody>
      </p:sp>
      <p:sp>
        <p:nvSpPr>
          <p:cNvPr id="113669" name="Footer Placeholder 3"/>
          <p:cNvSpPr>
            <a:spLocks noGrp="1"/>
          </p:cNvSpPr>
          <p:nvPr>
            <p:ph type="ftr" sz="quarter" idx="4"/>
          </p:nvPr>
        </p:nvSpPr>
        <p:spPr bwMode="auto">
          <a:xfrm>
            <a:off x="233364" y="8610601"/>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 – Assessment Design</a:t>
            </a:r>
          </a:p>
          <a:p>
            <a:pPr eaLnBrk="1" hangingPunct="1">
              <a:spcBef>
                <a:spcPct val="0"/>
              </a:spcBef>
            </a:pPr>
            <a:r>
              <a:rPr lang="en-US" altLang="en-US"/>
              <a:t>Pennsylvania Department of Education©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Most test-design decisions are driven by information provided in documentation that pertains to the assessment’s </a:t>
            </a:r>
            <a:r>
              <a:rPr lang="en-US" altLang="en-US" u="sng" dirty="0">
                <a:ea typeface="ＭＳ Ｐゴシック" pitchFamily="34" charset="-128"/>
              </a:rPr>
              <a:t>purpose</a:t>
            </a:r>
            <a:r>
              <a:rPr lang="en-US" altLang="en-US" dirty="0">
                <a:ea typeface="ＭＳ Ｐゴシック" pitchFamily="34" charset="-128"/>
              </a:rPr>
              <a:t>.  The test-design blueprints provide information necessary to guide the item/task development process.  </a:t>
            </a:r>
          </a:p>
          <a:p>
            <a:endParaRPr lang="en-US" altLang="en-US" dirty="0">
              <a:ea typeface="ＭＳ Ｐゴシック" pitchFamily="34" charset="-128"/>
            </a:endParaRPr>
          </a:p>
        </p:txBody>
      </p:sp>
      <p:sp>
        <p:nvSpPr>
          <p:cNvPr id="114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11469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1469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FC855B1A-E9E1-40B9-8CB7-35E629A4F352}" type="slidenum">
              <a:rPr lang="en-US" altLang="en-US" smtClean="0"/>
              <a:pPr eaLnBrk="1" hangingPunct="1">
                <a:spcBef>
                  <a:spcPct val="0"/>
                </a:spcBef>
              </a:pPr>
              <a:t>23</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ea typeface="+mn-ea"/>
              </a:rPr>
              <a:t>There are many different aspects of an assessments that should be carefully blueprinted during the design phase. Although not a complete list, the following considerations should be used as a guide:</a:t>
            </a:r>
          </a:p>
          <a:p>
            <a:pPr marL="171441" indent="-171441">
              <a:buFont typeface="Arial" panose="020B0604020202020204" pitchFamily="34" charset="0"/>
              <a:buChar char="•"/>
              <a:defRPr/>
            </a:pPr>
            <a:r>
              <a:rPr lang="en-US" dirty="0">
                <a:ea typeface="+mn-ea"/>
              </a:rPr>
              <a:t>Number and types of items on the final assessment;</a:t>
            </a:r>
          </a:p>
          <a:p>
            <a:pPr marL="171441" indent="-171441">
              <a:buFont typeface="Arial" panose="020B0604020202020204" pitchFamily="34" charset="0"/>
              <a:buChar char="•"/>
              <a:defRPr/>
            </a:pPr>
            <a:endParaRPr lang="en-US" u="sng" dirty="0">
              <a:ea typeface="+mn-ea"/>
            </a:endParaRPr>
          </a:p>
          <a:p>
            <a:pPr marL="171441" indent="-171441">
              <a:buFont typeface="Arial" panose="020B0604020202020204" pitchFamily="34" charset="0"/>
              <a:buChar char="•"/>
              <a:defRPr/>
            </a:pPr>
            <a:r>
              <a:rPr lang="en-US" dirty="0">
                <a:ea typeface="+mn-ea"/>
              </a:rPr>
              <a:t>Number and types of items to be developed;</a:t>
            </a:r>
          </a:p>
          <a:p>
            <a:pPr marL="171441" indent="-171441">
              <a:buFont typeface="Arial" panose="020B0604020202020204" pitchFamily="34" charset="0"/>
              <a:buChar char="•"/>
              <a:defRPr/>
            </a:pPr>
            <a:r>
              <a:rPr lang="en-US" dirty="0">
                <a:ea typeface="+mn-ea"/>
              </a:rPr>
              <a:t>Content, skills, and any other attribute to be measured; </a:t>
            </a:r>
          </a:p>
          <a:p>
            <a:pPr marL="171441" indent="-171441">
              <a:buFont typeface="Arial" panose="020B0604020202020204" pitchFamily="34" charset="0"/>
              <a:buChar char="•"/>
              <a:defRPr/>
            </a:pPr>
            <a:r>
              <a:rPr lang="en-US" dirty="0">
                <a:ea typeface="+mn-ea"/>
              </a:rPr>
              <a:t>Details about critical content that must be included or excluded;</a:t>
            </a:r>
          </a:p>
          <a:p>
            <a:pPr marL="171441" indent="-171441">
              <a:buFont typeface="Arial" panose="020B0604020202020204" pitchFamily="34" charset="0"/>
              <a:buChar char="•"/>
              <a:defRPr/>
            </a:pPr>
            <a:r>
              <a:rPr lang="en-US" dirty="0">
                <a:ea typeface="+mn-ea"/>
              </a:rPr>
              <a:t>Required degree of match to content standards;</a:t>
            </a:r>
          </a:p>
          <a:p>
            <a:pPr marL="171441" indent="-171441">
              <a:buFont typeface="Arial" panose="020B0604020202020204" pitchFamily="34" charset="0"/>
              <a:buChar char="•"/>
              <a:defRPr/>
            </a:pPr>
            <a:r>
              <a:rPr lang="en-US" dirty="0">
                <a:ea typeface="+mn-ea"/>
              </a:rPr>
              <a:t>Required degree of match to alternate achievement standards (alternate assessments);</a:t>
            </a:r>
          </a:p>
          <a:p>
            <a:pPr marL="171441" indent="-171441">
              <a:buFont typeface="Arial" panose="020B0604020202020204" pitchFamily="34" charset="0"/>
              <a:buChar char="•"/>
              <a:defRPr/>
            </a:pPr>
            <a:r>
              <a:rPr lang="en-US" dirty="0">
                <a:ea typeface="+mn-ea"/>
              </a:rPr>
              <a:t>Intended level of difficulty;</a:t>
            </a:r>
          </a:p>
          <a:p>
            <a:pPr marL="171441" indent="-171441">
              <a:buFont typeface="Arial" panose="020B0604020202020204" pitchFamily="34" charset="0"/>
              <a:buChar char="•"/>
              <a:defRPr/>
            </a:pPr>
            <a:r>
              <a:rPr lang="en-US" dirty="0">
                <a:ea typeface="+mn-ea"/>
              </a:rPr>
              <a:t>Target distribution of item difficulties;</a:t>
            </a:r>
          </a:p>
          <a:p>
            <a:pPr marL="171441" indent="-171441">
              <a:buFont typeface="Arial" panose="020B0604020202020204" pitchFamily="34" charset="0"/>
              <a:buChar char="•"/>
              <a:defRPr/>
            </a:pPr>
            <a:r>
              <a:rPr lang="en-US" dirty="0">
                <a:ea typeface="+mn-ea"/>
              </a:rPr>
              <a:t>Intended examinee population, including major subgroups;</a:t>
            </a:r>
          </a:p>
          <a:p>
            <a:pPr marL="171441" indent="-171441">
              <a:buFont typeface="Arial" panose="020B0604020202020204" pitchFamily="34" charset="0"/>
              <a:buChar char="•"/>
              <a:defRPr/>
            </a:pPr>
            <a:r>
              <a:rPr lang="en-US" dirty="0">
                <a:ea typeface="+mn-ea"/>
              </a:rPr>
              <a:t>Mode of administration;</a:t>
            </a:r>
          </a:p>
          <a:p>
            <a:pPr marL="171441" indent="-171441">
              <a:buFont typeface="Arial" panose="020B0604020202020204" pitchFamily="34" charset="0"/>
              <a:buChar char="•"/>
              <a:defRPr/>
            </a:pPr>
            <a:r>
              <a:rPr lang="en-US" dirty="0">
                <a:ea typeface="+mn-ea"/>
              </a:rPr>
              <a:t>Guidelines for including material that represents different population subgroups;</a:t>
            </a:r>
          </a:p>
          <a:p>
            <a:pPr marL="171441" indent="-171441">
              <a:buFont typeface="Arial" panose="020B0604020202020204" pitchFamily="34" charset="0"/>
              <a:buChar char="•"/>
              <a:defRPr/>
            </a:pPr>
            <a:r>
              <a:rPr lang="en-US" dirty="0">
                <a:ea typeface="+mn-ea"/>
              </a:rPr>
              <a:t>Rules for selecting and sequencing items;</a:t>
            </a:r>
          </a:p>
          <a:p>
            <a:pPr marL="171441" indent="-171441">
              <a:buFont typeface="Arial" panose="020B0604020202020204" pitchFamily="34" charset="0"/>
              <a:buChar char="•"/>
              <a:defRPr/>
            </a:pPr>
            <a:r>
              <a:rPr lang="en-US" dirty="0">
                <a:ea typeface="+mn-ea"/>
              </a:rPr>
              <a:t>Relative weights assigned to each part of the domain that will be measured;</a:t>
            </a:r>
          </a:p>
          <a:p>
            <a:pPr marL="171441" indent="-171441">
              <a:buFont typeface="Arial" panose="020B0604020202020204" pitchFamily="34" charset="0"/>
              <a:buChar char="•"/>
              <a:defRPr/>
            </a:pPr>
            <a:r>
              <a:rPr lang="en-US" dirty="0">
                <a:ea typeface="+mn-ea"/>
              </a:rPr>
              <a:t>Timing of the total administration and any separate sections or subparts; and,</a:t>
            </a:r>
          </a:p>
          <a:p>
            <a:pPr marL="171441" indent="-171441">
              <a:buFont typeface="Arial" panose="020B0604020202020204" pitchFamily="34" charset="0"/>
              <a:buChar char="•"/>
              <a:defRPr/>
            </a:pPr>
            <a:r>
              <a:rPr lang="en-US" dirty="0">
                <a:ea typeface="+mn-ea"/>
              </a:rPr>
              <a:t>Directions for examinees. </a:t>
            </a:r>
          </a:p>
          <a:p>
            <a:pPr>
              <a:defRPr/>
            </a:pPr>
            <a:endParaRPr lang="en-US" dirty="0">
              <a:ea typeface="+mn-ea"/>
            </a:endParaRPr>
          </a:p>
        </p:txBody>
      </p:sp>
      <p:sp>
        <p:nvSpPr>
          <p:cNvPr id="1157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11571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1571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DB090ABD-B59A-4A0B-B010-38DB3FF38849}" type="slidenum">
              <a:rPr lang="en-US" altLang="en-US" smtClean="0"/>
              <a:pPr eaLnBrk="1" hangingPunct="1">
                <a:spcBef>
                  <a:spcPct val="0"/>
                </a:spcBef>
              </a:pPr>
              <a:t>24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There are three tasks required toward creating a rudimentary body of evidence regarding an assessment’s intended design.  </a:t>
            </a:r>
          </a:p>
          <a:p>
            <a:pPr eaLnBrk="1" hangingPunct="1">
              <a:spcBef>
                <a:spcPct val="0"/>
              </a:spcBef>
            </a:pPr>
            <a:endParaRPr lang="en-US" altLang="en-US" u="sng" dirty="0">
              <a:ea typeface="ＭＳ Ｐゴシック" pitchFamily="34" charset="-128"/>
            </a:endParaRPr>
          </a:p>
          <a:p>
            <a:pPr eaLnBrk="1" hangingPunct="1">
              <a:spcBef>
                <a:spcPct val="0"/>
              </a:spcBef>
            </a:pPr>
            <a:r>
              <a:rPr lang="en-US" altLang="en-US" dirty="0">
                <a:ea typeface="ＭＳ Ｐゴシック" pitchFamily="34" charset="-128"/>
              </a:rPr>
              <a:t>Create an assessment’s </a:t>
            </a:r>
            <a:r>
              <a:rPr lang="en-US" altLang="en-US" b="1" dirty="0">
                <a:ea typeface="ＭＳ Ｐゴシック" pitchFamily="34" charset="-128"/>
              </a:rPr>
              <a:t>purpose statement</a:t>
            </a:r>
            <a:r>
              <a:rPr lang="en-US" altLang="en-US" dirty="0">
                <a:ea typeface="ＭＳ Ｐゴシック" pitchFamily="34" charset="-128"/>
              </a:rPr>
              <a:t>. </a:t>
            </a:r>
          </a:p>
          <a:p>
            <a:pPr eaLnBrk="1" hangingPunct="1">
              <a:spcBef>
                <a:spcPct val="0"/>
              </a:spcBef>
            </a:pPr>
            <a:r>
              <a:rPr lang="en-US" altLang="en-US" dirty="0">
                <a:ea typeface="ＭＳ Ｐゴシック" pitchFamily="34" charset="-128"/>
              </a:rPr>
              <a:t>Identify </a:t>
            </a:r>
            <a:r>
              <a:rPr lang="en-US" altLang="en-US" b="1" dirty="0">
                <a:ea typeface="ＭＳ Ｐゴシック" pitchFamily="34" charset="-128"/>
              </a:rPr>
              <a:t>targeted content standards </a:t>
            </a:r>
            <a:r>
              <a:rPr lang="en-US" altLang="en-US" dirty="0">
                <a:ea typeface="ＭＳ Ｐゴシック" pitchFamily="34" charset="-128"/>
              </a:rPr>
              <a:t>to be measured.</a:t>
            </a:r>
          </a:p>
          <a:p>
            <a:pPr eaLnBrk="1" hangingPunct="1">
              <a:spcBef>
                <a:spcPct val="0"/>
              </a:spcBef>
            </a:pPr>
            <a:r>
              <a:rPr lang="en-US" altLang="en-US" dirty="0">
                <a:ea typeface="ＭＳ Ｐゴシック" pitchFamily="34" charset="-128"/>
              </a:rPr>
              <a:t>Develop </a:t>
            </a:r>
            <a:r>
              <a:rPr lang="en-US" altLang="en-US" b="1" dirty="0">
                <a:ea typeface="ＭＳ Ｐゴシック" pitchFamily="34" charset="-128"/>
              </a:rPr>
              <a:t>specification tables </a:t>
            </a:r>
            <a:r>
              <a:rPr lang="en-US" altLang="en-US" dirty="0">
                <a:ea typeface="ＭＳ Ｐゴシック" pitchFamily="34" charset="-128"/>
              </a:rPr>
              <a:t>that create an assessment’s blueprint.</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These three tasks can be considered as the objectives for learning in Module 1.</a:t>
            </a:r>
          </a:p>
          <a:p>
            <a:pPr eaLnBrk="1" hangingPunct="1">
              <a:spcBef>
                <a:spcPct val="0"/>
              </a:spcBef>
            </a:pPr>
            <a:r>
              <a:rPr lang="en-US" altLang="en-US" dirty="0">
                <a:ea typeface="ＭＳ Ｐゴシック" pitchFamily="34" charset="-128"/>
              </a:rPr>
              <a:t> </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98EF39E5-92AD-4B26-98E6-8CDFDBEC4EC8}" type="slidenum">
              <a:rPr lang="en-US" altLang="en-US" smtClean="0"/>
              <a:pPr eaLnBrk="1" hangingPunct="1">
                <a:spcBef>
                  <a:spcPct val="0"/>
                </a:spcBef>
              </a:pPr>
              <a:t>2</a:t>
            </a:fld>
            <a:endParaRPr lang="en-US" altLang="en-US"/>
          </a:p>
        </p:txBody>
      </p:sp>
      <p:sp>
        <p:nvSpPr>
          <p:cNvPr id="83973" name="Footer Placeholder 3"/>
          <p:cNvSpPr>
            <a:spLocks noGrp="1"/>
          </p:cNvSpPr>
          <p:nvPr>
            <p:ph type="ftr" sz="quarter" idx="4"/>
          </p:nvPr>
        </p:nvSpPr>
        <p:spPr bwMode="auto">
          <a:xfrm>
            <a:off x="233364" y="8610601"/>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 – Assessment Design</a:t>
            </a:r>
          </a:p>
          <a:p>
            <a:pPr eaLnBrk="1" hangingPunct="1">
              <a:spcBef>
                <a:spcPct val="0"/>
              </a:spcBef>
            </a:pPr>
            <a:r>
              <a:rPr lang="en-US" altLang="en-US"/>
              <a:t>Pennsylvania Department of Education©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01D9F-737C-43B4-88F1-C8F5735144DD}" type="slidenum">
              <a:rPr lang="en-US" smtClean="0"/>
              <a:t>25</a:t>
            </a:fld>
            <a:endParaRPr lang="en-US"/>
          </a:p>
        </p:txBody>
      </p:sp>
    </p:spTree>
    <p:extLst>
      <p:ext uri="{BB962C8B-B14F-4D97-AF65-F5344CB8AC3E}">
        <p14:creationId xmlns:p14="http://schemas.microsoft.com/office/powerpoint/2010/main" val="3965942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26</a:t>
            </a:fld>
            <a:endParaRPr lang="en-US"/>
          </a:p>
        </p:txBody>
      </p:sp>
    </p:spTree>
    <p:extLst>
      <p:ext uri="{BB962C8B-B14F-4D97-AF65-F5344CB8AC3E}">
        <p14:creationId xmlns:p14="http://schemas.microsoft.com/office/powerpoint/2010/main" val="3158100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27</a:t>
            </a:fld>
            <a:endParaRPr lang="en-US"/>
          </a:p>
        </p:txBody>
      </p:sp>
    </p:spTree>
    <p:extLst>
      <p:ext uri="{BB962C8B-B14F-4D97-AF65-F5344CB8AC3E}">
        <p14:creationId xmlns:p14="http://schemas.microsoft.com/office/powerpoint/2010/main" val="1732273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itchFamily="34" charset="-128"/>
              </a:rPr>
              <a:t>Disregarding the technical aspects of alignment during the specification table and blueprint processes can result in gaps in the content match, Depth of Knowledge, item and task sufficiency and/or content pattern when the final operational form is complete. To ensure that all technical aspects have been addressed during the design process, a quality assurance checklist is provided. Ask the following questions:</a:t>
            </a:r>
          </a:p>
          <a:p>
            <a:pPr eaLnBrk="1" hangingPunct="1">
              <a:spcBef>
                <a:spcPct val="0"/>
              </a:spcBef>
            </a:pPr>
            <a:endParaRPr lang="en-US" altLang="en-US">
              <a:ea typeface="ＭＳ Ｐゴシック" pitchFamily="34" charset="-128"/>
            </a:endParaRPr>
          </a:p>
          <a:p>
            <a:pPr eaLnBrk="1" hangingPunct="1">
              <a:buFont typeface="Wingdings" pitchFamily="2" charset="2"/>
              <a:buNone/>
            </a:pPr>
            <a:r>
              <a:rPr lang="en-US" altLang="en-US">
                <a:ea typeface="ＭＳ Ｐゴシック" pitchFamily="34" charset="-128"/>
              </a:rPr>
              <a:t>Are the cognitive demands reflecting those articulated in the targeted content standards?</a:t>
            </a:r>
          </a:p>
          <a:p>
            <a:pPr eaLnBrk="1" hangingPunct="1">
              <a:buFont typeface="Wingdings" pitchFamily="2" charset="2"/>
              <a:buNone/>
            </a:pPr>
            <a:endParaRPr lang="en-US" altLang="en-US">
              <a:ea typeface="ＭＳ Ｐゴシック" pitchFamily="34" charset="-128"/>
            </a:endParaRPr>
          </a:p>
          <a:p>
            <a:pPr eaLnBrk="1" hangingPunct="1">
              <a:buFont typeface="Wingdings" pitchFamily="2" charset="2"/>
              <a:buNone/>
            </a:pPr>
            <a:r>
              <a:rPr lang="en-US" altLang="en-US">
                <a:ea typeface="ＭＳ Ｐゴシック" pitchFamily="34" charset="-128"/>
              </a:rPr>
              <a:t>Do the targeted content standards match the range within the Big Idea/Enduring Understanding statement?</a:t>
            </a:r>
          </a:p>
          <a:p>
            <a:pPr eaLnBrk="1" hangingPunct="1">
              <a:buFont typeface="Wingdings" pitchFamily="2" charset="2"/>
              <a:buNone/>
            </a:pPr>
            <a:endParaRPr lang="en-US" altLang="en-US">
              <a:ea typeface="ＭＳ Ｐゴシック" pitchFamily="34" charset="-128"/>
            </a:endParaRPr>
          </a:p>
          <a:p>
            <a:pPr eaLnBrk="1" hangingPunct="1">
              <a:buFont typeface="Wingdings" pitchFamily="2" charset="2"/>
              <a:buNone/>
            </a:pPr>
            <a:r>
              <a:rPr lang="en-US" altLang="en-US">
                <a:ea typeface="ＭＳ Ｐゴシック" pitchFamily="34" charset="-128"/>
              </a:rPr>
              <a:t>Are there a sufficient sampling of the targeted content standards (e.g., 5 items/task points)?</a:t>
            </a:r>
          </a:p>
          <a:p>
            <a:pPr eaLnBrk="1" hangingPunct="1">
              <a:buFont typeface="Wingdings" pitchFamily="2" charset="2"/>
              <a:buNone/>
            </a:pPr>
            <a:endParaRPr lang="en-US" altLang="en-US">
              <a:ea typeface="ＭＳ Ｐゴシック" pitchFamily="34" charset="-128"/>
            </a:endParaRPr>
          </a:p>
          <a:p>
            <a:pPr eaLnBrk="1" hangingPunct="1">
              <a:buFont typeface="Wingdings" pitchFamily="2" charset="2"/>
              <a:buNone/>
            </a:pPr>
            <a:r>
              <a:rPr lang="en-US" altLang="en-US">
                <a:ea typeface="ＭＳ Ｐゴシック" pitchFamily="34" charset="-128"/>
              </a:rPr>
              <a:t>Does the item/task point distribution reflect the emphasis found among the targeted content standards?</a:t>
            </a:r>
            <a:endParaRPr lang="en-US" altLang="en-US" u="sng">
              <a:ea typeface="ＭＳ Ｐゴシック" pitchFamily="34" charset="-128"/>
            </a:endParaRPr>
          </a:p>
        </p:txBody>
      </p:sp>
      <p:sp>
        <p:nvSpPr>
          <p:cNvPr id="1443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14438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4439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EFAAF3DB-7A89-4FBB-A1CD-8620E6041D1F}" type="slidenum">
              <a:rPr lang="en-US" altLang="en-US" smtClean="0"/>
              <a:pPr eaLnBrk="1" hangingPunct="1">
                <a:spcBef>
                  <a:spcPct val="0"/>
                </a:spcBef>
              </a:pPr>
              <a:t>30</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Assessment Title: ______________________________     Department:   ______________________      </a:t>
            </a:r>
          </a:p>
          <a:p>
            <a:r>
              <a:rPr lang="en-US" sz="1200" kern="1200" dirty="0">
                <a:solidFill>
                  <a:schemeClr val="tx1"/>
                </a:solidFill>
                <a:effectLst/>
                <a:latin typeface="+mn-lt"/>
                <a:ea typeface="+mn-ea"/>
                <a:cs typeface="+mn-cs"/>
              </a:rPr>
              <a:t>Grade level: ____           </a:t>
            </a:r>
          </a:p>
          <a:p>
            <a:r>
              <a:rPr lang="en-US" sz="1200" kern="1200" dirty="0">
                <a:solidFill>
                  <a:schemeClr val="tx1"/>
                </a:solidFill>
                <a:effectLst/>
                <a:latin typeface="+mn-lt"/>
                <a:ea typeface="+mn-ea"/>
                <a:cs typeface="+mn-cs"/>
              </a:rPr>
              <a:t>Assessment Purpose: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31</a:t>
            </a:fld>
            <a:endParaRPr lang="en-US"/>
          </a:p>
        </p:txBody>
      </p:sp>
    </p:spTree>
    <p:extLst>
      <p:ext uri="{BB962C8B-B14F-4D97-AF65-F5344CB8AC3E}">
        <p14:creationId xmlns:p14="http://schemas.microsoft.com/office/powerpoint/2010/main" val="2605347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32</a:t>
            </a:fld>
            <a:endParaRPr lang="en-US"/>
          </a:p>
        </p:txBody>
      </p:sp>
    </p:spTree>
    <p:extLst>
      <p:ext uri="{BB962C8B-B14F-4D97-AF65-F5344CB8AC3E}">
        <p14:creationId xmlns:p14="http://schemas.microsoft.com/office/powerpoint/2010/main" val="2530234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33</a:t>
            </a:fld>
            <a:endParaRPr lang="en-US"/>
          </a:p>
        </p:txBody>
      </p:sp>
    </p:spTree>
    <p:extLst>
      <p:ext uri="{BB962C8B-B14F-4D97-AF65-F5344CB8AC3E}">
        <p14:creationId xmlns:p14="http://schemas.microsoft.com/office/powerpoint/2010/main" val="2435752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3</a:t>
            </a:fld>
            <a:endParaRPr lang="en-US"/>
          </a:p>
        </p:txBody>
      </p:sp>
    </p:spTree>
    <p:extLst>
      <p:ext uri="{BB962C8B-B14F-4D97-AF65-F5344CB8AC3E}">
        <p14:creationId xmlns:p14="http://schemas.microsoft.com/office/powerpoint/2010/main" val="3468205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not “taking” the test.  It is not about the answers  you are looking at this to determine the depth of knowledge.   Knowing the answer is a bonus. </a:t>
            </a:r>
          </a:p>
        </p:txBody>
      </p:sp>
      <p:sp>
        <p:nvSpPr>
          <p:cNvPr id="4" name="Slide Number Placeholder 3"/>
          <p:cNvSpPr>
            <a:spLocks noGrp="1"/>
          </p:cNvSpPr>
          <p:nvPr>
            <p:ph type="sldNum" sz="quarter" idx="10"/>
          </p:nvPr>
        </p:nvSpPr>
        <p:spPr/>
        <p:txBody>
          <a:bodyPr/>
          <a:lstStyle/>
          <a:p>
            <a:fld id="{80401D9F-737C-43B4-88F1-C8F5735144DD}" type="slidenum">
              <a:rPr lang="en-US" smtClean="0"/>
              <a:t>4</a:t>
            </a:fld>
            <a:endParaRPr lang="en-US"/>
          </a:p>
        </p:txBody>
      </p:sp>
    </p:spTree>
    <p:extLst>
      <p:ext uri="{BB962C8B-B14F-4D97-AF65-F5344CB8AC3E}">
        <p14:creationId xmlns:p14="http://schemas.microsoft.com/office/powerpoint/2010/main" val="1913449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7</a:t>
            </a:fld>
            <a:endParaRPr lang="en-US"/>
          </a:p>
        </p:txBody>
      </p:sp>
    </p:spTree>
    <p:extLst>
      <p:ext uri="{BB962C8B-B14F-4D97-AF65-F5344CB8AC3E}">
        <p14:creationId xmlns:p14="http://schemas.microsoft.com/office/powerpoint/2010/main" val="1913449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itchFamily="34" charset="-128"/>
              </a:rPr>
              <a:t>Building a test, assessment or performance measure requires a design plan, much like building a house requires a design plan. The term “blueprint” is one of several terms used to describe the development of an test’s design.</a:t>
            </a:r>
          </a:p>
          <a:p>
            <a:r>
              <a:rPr lang="en-US" altLang="en-US" dirty="0">
                <a:ea typeface="ＭＳ Ｐゴシック" pitchFamily="34" charset="-128"/>
              </a:rPr>
              <a:t> a. Ask participants if their districts have developed any grade or content-based common assessments.</a:t>
            </a:r>
          </a:p>
          <a:p>
            <a:r>
              <a:rPr lang="en-US" altLang="en-US" dirty="0">
                <a:ea typeface="ＭＳ Ｐゴシック" pitchFamily="34" charset="-128"/>
              </a:rPr>
              <a:t>b. (If yes) Ask participants how these assessment were developed and maintained (administrator teams, teacher teams, items banks, etc.) </a:t>
            </a:r>
          </a:p>
          <a:p>
            <a:r>
              <a:rPr lang="en-US" altLang="en-US" dirty="0">
                <a:ea typeface="ＭＳ Ｐゴシック" pitchFamily="34" charset="-128"/>
              </a:rPr>
              <a:t>c. (If yes) Ask participants what their assessments look like: mid-terms and finals, paper and pencil or projects, multiple choice, short answer or other, etc.</a:t>
            </a:r>
          </a:p>
          <a:p>
            <a:r>
              <a:rPr lang="en-US" altLang="en-US" dirty="0">
                <a:ea typeface="ＭＳ Ｐゴシック" pitchFamily="34" charset="-128"/>
              </a:rPr>
              <a:t>d. (If yes) Ask participants how their assessments are used: student grade reporting, teacher evaluation/SLO, etc.</a:t>
            </a:r>
          </a:p>
          <a:p>
            <a:r>
              <a:rPr lang="en-US" altLang="en-US" dirty="0">
                <a:ea typeface="ＭＳ Ｐゴシック" pitchFamily="34" charset="-128"/>
              </a:rPr>
              <a:t> </a:t>
            </a:r>
          </a:p>
          <a:p>
            <a:r>
              <a:rPr lang="en-US" altLang="en-US" dirty="0">
                <a:ea typeface="ＭＳ Ｐゴシック" pitchFamily="34" charset="-128"/>
              </a:rPr>
              <a:t> </a:t>
            </a: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endParaRPr lang="en-US" altLang="en-US" dirty="0">
              <a:ea typeface="ＭＳ Ｐゴシック" pitchFamily="34" charset="-128"/>
            </a:endParaRPr>
          </a:p>
        </p:txBody>
      </p:sp>
      <p:sp>
        <p:nvSpPr>
          <p:cNvPr id="809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8090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8090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DD117202-DCAD-49FA-9938-B6FE5352B5B4}" type="slidenum">
              <a:rPr lang="en-US" altLang="en-US" smtClean="0"/>
              <a:pPr eaLnBrk="1" hangingPunct="1">
                <a:spcBef>
                  <a:spcPct val="0"/>
                </a:spcBef>
              </a:pPr>
              <a:t>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01D9F-737C-43B4-88F1-C8F5735144DD}" type="slidenum">
              <a:rPr lang="en-US" smtClean="0"/>
              <a:t>10</a:t>
            </a:fld>
            <a:endParaRPr lang="en-US"/>
          </a:p>
        </p:txBody>
      </p:sp>
    </p:spTree>
    <p:extLst>
      <p:ext uri="{BB962C8B-B14F-4D97-AF65-F5344CB8AC3E}">
        <p14:creationId xmlns:p14="http://schemas.microsoft.com/office/powerpoint/2010/main" val="377471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xfrm>
            <a:off x="701675" y="4419600"/>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itchFamily="34" charset="-128"/>
              </a:rPr>
              <a:t>Module 1.1, Purpose Statement, addresses the following question:</a:t>
            </a:r>
          </a:p>
          <a:p>
            <a:pPr eaLnBrk="1" hangingPunct="1">
              <a:spcBef>
                <a:spcPct val="0"/>
              </a:spcBef>
            </a:pPr>
            <a:endParaRPr lang="en-US" altLang="en-US">
              <a:ea typeface="ＭＳ Ｐゴシック" pitchFamily="34" charset="-128"/>
            </a:endParaRPr>
          </a:p>
          <a:p>
            <a:pPr eaLnBrk="1" hangingPunct="1">
              <a:spcBef>
                <a:spcPct val="0"/>
              </a:spcBef>
            </a:pPr>
            <a:r>
              <a:rPr lang="en-US" altLang="en-US">
                <a:ea typeface="ＭＳ Ｐゴシック" pitchFamily="34" charset="-128"/>
              </a:rPr>
              <a:t>What processes can be enacted to insure that an assessments purpose is well defined? If an assessment’s purpose is not well defined, there is a high risk that the assessment will not satisfy fundamental measures of test validity.  </a:t>
            </a:r>
          </a:p>
        </p:txBody>
      </p:sp>
      <p:sp>
        <p:nvSpPr>
          <p:cNvPr id="90116" name="Slide Number Placeholder 5"/>
          <p:cNvSpPr>
            <a:spLocks noGrp="1"/>
          </p:cNvSpPr>
          <p:nvPr>
            <p:ph type="sldNum" sz="quarter" idx="5"/>
          </p:nvPr>
        </p:nvSpPr>
        <p:spPr bwMode="auto">
          <a:xfrm>
            <a:off x="3970339" y="8763000"/>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C0891FD6-198E-49E7-B648-93F91A58831C}" type="slidenum">
              <a:rPr lang="en-US" altLang="en-US" smtClean="0"/>
              <a:pPr eaLnBrk="1" hangingPunct="1">
                <a:spcBef>
                  <a:spcPct val="0"/>
                </a:spcBef>
              </a:pPr>
              <a:t>11</a:t>
            </a:fld>
            <a:endParaRPr lang="en-US" altLang="en-US"/>
          </a:p>
        </p:txBody>
      </p:sp>
      <p:sp>
        <p:nvSpPr>
          <p:cNvPr id="90117" name="Footer Placeholder 3"/>
          <p:cNvSpPr>
            <a:spLocks noGrp="1"/>
          </p:cNvSpPr>
          <p:nvPr>
            <p:ph type="ftr" sz="quarter" idx="4"/>
          </p:nvPr>
        </p:nvSpPr>
        <p:spPr bwMode="auto">
          <a:xfrm>
            <a:off x="233364" y="8686800"/>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 – Assessment Design</a:t>
            </a:r>
          </a:p>
          <a:p>
            <a:pPr eaLnBrk="1" hangingPunct="1">
              <a:spcBef>
                <a:spcPct val="0"/>
              </a:spcBef>
            </a:pPr>
            <a:r>
              <a:rPr lang="en-US" altLang="en-US"/>
              <a:t>Pennsylvania Department of Education©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dirty="0">
              <a:ea typeface="ＭＳ Ｐゴシック" pitchFamily="34" charset="-128"/>
            </a:endParaRPr>
          </a:p>
          <a:p>
            <a:endParaRPr lang="en-US" altLang="en-US" i="1" dirty="0">
              <a:ea typeface="ＭＳ Ｐゴシック" pitchFamily="34" charset="-128"/>
            </a:endParaRPr>
          </a:p>
          <a:p>
            <a:endParaRPr lang="en-US" altLang="en-US" i="1" dirty="0">
              <a:ea typeface="ＭＳ Ｐゴシック" pitchFamily="34" charset="-128"/>
            </a:endParaRPr>
          </a:p>
        </p:txBody>
      </p:sp>
      <p:sp>
        <p:nvSpPr>
          <p:cNvPr id="911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a:p>
        </p:txBody>
      </p:sp>
      <p:sp>
        <p:nvSpPr>
          <p:cNvPr id="91141" name="Footer Placeholder 4"/>
          <p:cNvSpPr>
            <a:spLocks noGrp="1"/>
          </p:cNvSpPr>
          <p:nvPr>
            <p:ph type="ftr" sz="quarter" idx="4"/>
          </p:nvPr>
        </p:nvSpPr>
        <p:spPr bwMode="auto">
          <a:xfrm>
            <a:off x="155577" y="8686800"/>
            <a:ext cx="3038475"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#1-Assessment Design</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9114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09" indent="-285734"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293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111"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287" indent="-228587"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46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63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8811"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5985" indent="-228587"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F641DB4F-8D5C-4C29-B819-E2F2AAAE5A8E}" type="slidenum">
              <a:rPr lang="en-US" altLang="en-US" smtClean="0"/>
              <a:pPr eaLnBrk="1" hangingPunct="1">
                <a:spcBef>
                  <a:spcPct val="0"/>
                </a:spcBef>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612D54-2D94-40FA-99D3-8A8A604A2386}" type="datetime1">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406877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035BA8-4A71-437A-933E-7A3BC64DF70D}" type="datetime1">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340847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F8310D-5BD0-438F-9A67-59FA8265106D}" type="datetime1">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416136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1D6DCA-AEE4-42C3-83B7-BD17CB790A44}" type="datetime1">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334894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562576-C537-41F0-BB21-F52B1463A01B}" type="datetime1">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262980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1E755E-9FA4-437B-A8F6-682BF7031F66}" type="datetime1">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341196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5B0ADC-D27E-412B-8BA1-DB96904DCEAF}" type="datetime1">
              <a:rPr lang="en-US" smtClean="0"/>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361178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C81F90-354B-4B2E-873C-394A668DE8B5}" type="datetime1">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380949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6AA98-C432-49A8-A65A-E1502A30C152}" type="datetime1">
              <a:rPr lang="en-US" smtClean="0"/>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156164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84B1AA-9B7F-41DF-855F-01C0C7B01E90}" type="datetime1">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70518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0097B-4B35-47AF-99FA-C2F5C88E613A}" type="datetime1">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71F39-DFCB-4B1D-9A5A-668243B704E3}" type="slidenum">
              <a:rPr lang="en-US" smtClean="0"/>
              <a:t>‹#›</a:t>
            </a:fld>
            <a:endParaRPr lang="en-US"/>
          </a:p>
        </p:txBody>
      </p:sp>
    </p:spTree>
    <p:extLst>
      <p:ext uri="{BB962C8B-B14F-4D97-AF65-F5344CB8AC3E}">
        <p14:creationId xmlns:p14="http://schemas.microsoft.com/office/powerpoint/2010/main" val="369023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2E76C-CF83-4B1C-992F-08D1F2F9AA1E}" type="datetime1">
              <a:rPr lang="en-US" smtClean="0"/>
              <a:t>5/1/2018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71F39-DFCB-4B1D-9A5A-668243B704E3}" type="slidenum">
              <a:rPr lang="en-US" smtClean="0"/>
              <a:t>‹#›</a:t>
            </a:fld>
            <a:endParaRPr lang="en-US"/>
          </a:p>
        </p:txBody>
      </p:sp>
    </p:spTree>
    <p:extLst>
      <p:ext uri="{BB962C8B-B14F-4D97-AF65-F5344CB8AC3E}">
        <p14:creationId xmlns:p14="http://schemas.microsoft.com/office/powerpoint/2010/main" val="288692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ved=0ahUKEwjcx8DZ7drPAhWGwiYKHS4MAfcQjRwIBw&amp;url=http://www.flaticon.com/categories/people&amp;psig=AFQjCNE2sj53OqE3UIFOePcWkSmzifoJQw&amp;ust=147655379966188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ved=0ahUKEwjcx8DZ7drPAhWGwiYKHS4MAfcQjRwIBw&amp;url=http://www.flaticon.com/categories/people&amp;psig=AFQjCNE2sj53OqE3UIFOePcWkSmzifoJQw&amp;ust=147655379966188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ved=0ahUKEwjcx8DZ7drPAhWGwiYKHS4MAfcQjRwIBw&amp;url=http://www.flaticon.com/categories/people&amp;psig=AFQjCNE2sj53OqE3UIFOePcWkSmzifoJQw&amp;ust=1476553799661884"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ved=0ahUKEwjcx8DZ7drPAhWGwiYKHS4MAfcQjRwIBw&amp;url=http://www.flaticon.com/categories/people&amp;psig=AFQjCNE2sj53OqE3UIFOePcWkSmzifoJQw&amp;ust=1476553799661884"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ved=0ahUKEwjcx8DZ7drPAhWGwiYKHS4MAfcQjRwIBw&amp;url=http://www.flaticon.com/categories/people&amp;psig=AFQjCNE2sj53OqE3UIFOePcWkSmzifoJQw&amp;ust=147655379966188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ved=0ahUKEwjcx8DZ7drPAhWGwiYKHS4MAfcQjRwIBw&amp;url=http://www.flaticon.com/categories/people&amp;psig=AFQjCNE2sj53OqE3UIFOePcWkSmzifoJQw&amp;ust=147655379966188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Assessment Literacy</a:t>
            </a:r>
          </a:p>
        </p:txBody>
      </p:sp>
      <p:sp>
        <p:nvSpPr>
          <p:cNvPr id="3" name="Subtitle 2"/>
          <p:cNvSpPr>
            <a:spLocks noGrp="1"/>
          </p:cNvSpPr>
          <p:nvPr>
            <p:ph type="subTitle" idx="1"/>
          </p:nvPr>
        </p:nvSpPr>
        <p:spPr/>
        <p:txBody>
          <a:bodyPr/>
          <a:lstStyle/>
          <a:p>
            <a:r>
              <a:rPr lang="en-US" dirty="0"/>
              <a:t>   A course for increasing rigor, reliability and validity of classroom assessments. </a:t>
            </a:r>
          </a:p>
        </p:txBody>
      </p:sp>
    </p:spTree>
    <p:extLst>
      <p:ext uri="{BB962C8B-B14F-4D97-AF65-F5344CB8AC3E}">
        <p14:creationId xmlns:p14="http://schemas.microsoft.com/office/powerpoint/2010/main" val="170093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67434"/>
            <a:ext cx="8001000" cy="830997"/>
          </a:xfrm>
          <a:prstGeom prst="rect">
            <a:avLst/>
          </a:prstGeom>
          <a:noFill/>
        </p:spPr>
        <p:txBody>
          <a:bodyPr wrap="square" rtlCol="0">
            <a:spAutoFit/>
          </a:bodyPr>
          <a:lstStyle/>
          <a:p>
            <a:r>
              <a:rPr lang="en-US" sz="4800" dirty="0"/>
              <a:t>Design</a:t>
            </a:r>
          </a:p>
        </p:txBody>
      </p:sp>
      <p:sp>
        <p:nvSpPr>
          <p:cNvPr id="5" name="Slide Number Placeholder 4"/>
          <p:cNvSpPr>
            <a:spLocks noGrp="1"/>
          </p:cNvSpPr>
          <p:nvPr>
            <p:ph type="sldNum" sz="quarter" idx="12"/>
          </p:nvPr>
        </p:nvSpPr>
        <p:spPr/>
        <p:txBody>
          <a:bodyPr/>
          <a:lstStyle/>
          <a:p>
            <a:fld id="{7F071F39-DFCB-4B1D-9A5A-668243B704E3}" type="slidenum">
              <a:rPr lang="en-US" smtClean="0"/>
              <a:t>10</a:t>
            </a:fld>
            <a:endParaRPr lang="en-US"/>
          </a:p>
        </p:txBody>
      </p:sp>
      <p:sp>
        <p:nvSpPr>
          <p:cNvPr id="2" name="Content Placeholder 1"/>
          <p:cNvSpPr>
            <a:spLocks noGrp="1"/>
          </p:cNvSpPr>
          <p:nvPr>
            <p:ph idx="1"/>
          </p:nvPr>
        </p:nvSpPr>
        <p:spPr/>
        <p:txBody>
          <a:bodyPr/>
          <a:lstStyle/>
          <a:p>
            <a:r>
              <a:rPr lang="en-US" dirty="0"/>
              <a:t>What is the ultimate purpose of the assessment? </a:t>
            </a:r>
          </a:p>
          <a:p>
            <a:r>
              <a:rPr lang="en-US" dirty="0"/>
              <a:t>What is it that needs to be measured? </a:t>
            </a:r>
          </a:p>
          <a:p>
            <a:pPr lvl="1"/>
            <a:r>
              <a:rPr lang="en-US" dirty="0"/>
              <a:t>Academic Standards </a:t>
            </a:r>
          </a:p>
          <a:p>
            <a:r>
              <a:rPr lang="en-US" dirty="0"/>
              <a:t>Depth of knowledge </a:t>
            </a:r>
          </a:p>
          <a:p>
            <a:r>
              <a:rPr lang="en-US" dirty="0"/>
              <a:t>Time allotment</a:t>
            </a:r>
          </a:p>
          <a:p>
            <a:r>
              <a:rPr lang="en-US" dirty="0"/>
              <a:t>Diverse opportunities for demonstration of knowledge</a:t>
            </a:r>
          </a:p>
          <a:p>
            <a:endParaRPr lang="en-US" dirty="0"/>
          </a:p>
        </p:txBody>
      </p:sp>
    </p:spTree>
    <p:extLst>
      <p:ext uri="{BB962C8B-B14F-4D97-AF65-F5344CB8AC3E}">
        <p14:creationId xmlns:p14="http://schemas.microsoft.com/office/powerpoint/2010/main" val="3355346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4F2B38E8-77A1-45F9-915D-9C79D5749CD2}" type="slidenum">
              <a:rPr lang="en-US" altLang="en-US" sz="1400" smtClean="0">
                <a:solidFill>
                  <a:srgbClr val="FFFFFF"/>
                </a:solidFill>
              </a:rPr>
              <a:pPr eaLnBrk="1" hangingPunct="1">
                <a:lnSpc>
                  <a:spcPct val="100000"/>
                </a:lnSpc>
                <a:spcBef>
                  <a:spcPct val="0"/>
                </a:spcBef>
                <a:buClrTx/>
                <a:buSzTx/>
                <a:buFontTx/>
                <a:buNone/>
              </a:pPr>
              <a:t>11</a:t>
            </a:fld>
            <a:endParaRPr lang="en-US" altLang="en-US" sz="1400">
              <a:solidFill>
                <a:srgbClr val="FFFFFF"/>
              </a:solidFill>
            </a:endParaRPr>
          </a:p>
        </p:txBody>
      </p:sp>
      <p:sp>
        <p:nvSpPr>
          <p:cNvPr id="20483"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20484" name="Subtitle 2"/>
          <p:cNvSpPr txBox="1">
            <a:spLocks/>
          </p:cNvSpPr>
          <p:nvPr/>
        </p:nvSpPr>
        <p:spPr bwMode="auto">
          <a:xfrm>
            <a:off x="685800" y="1600200"/>
            <a:ext cx="7797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dirty="0">
                <a:cs typeface="Times New Roman" pitchFamily="18" charset="0"/>
              </a:rPr>
              <a:t>MODULE 1.1</a:t>
            </a:r>
          </a:p>
          <a:p>
            <a:pPr algn="ctr" eaLnBrk="1" hangingPunct="1">
              <a:lnSpc>
                <a:spcPct val="100000"/>
              </a:lnSpc>
              <a:spcBef>
                <a:spcPct val="20000"/>
              </a:spcBef>
              <a:buClr>
                <a:schemeClr val="accent1"/>
              </a:buClr>
              <a:buFontTx/>
              <a:buNone/>
            </a:pPr>
            <a:r>
              <a:rPr lang="en-US" altLang="en-US" sz="5400" b="1" dirty="0">
                <a:cs typeface="Times New Roman" pitchFamily="18" charset="0"/>
              </a:rPr>
              <a:t>PURPOSE STATEMENT</a:t>
            </a:r>
          </a:p>
        </p:txBody>
      </p:sp>
    </p:spTree>
    <p:extLst>
      <p:ext uri="{BB962C8B-B14F-4D97-AF65-F5344CB8AC3E}">
        <p14:creationId xmlns:p14="http://schemas.microsoft.com/office/powerpoint/2010/main" val="23678194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510" y="298966"/>
            <a:ext cx="7086600" cy="1219199"/>
          </a:xfrm>
        </p:spPr>
        <p:txBody>
          <a:bodyPr>
            <a:noAutofit/>
          </a:bodyPr>
          <a:lstStyle/>
          <a:p>
            <a:pPr algn="ctr">
              <a:defRPr/>
            </a:pPr>
            <a:r>
              <a:rPr lang="en-US" altLang="en-US" sz="4000" b="1" dirty="0">
                <a:latin typeface="Rockwell" pitchFamily="18" charset="0"/>
                <a:ea typeface="+mj-ea"/>
                <a:cs typeface="Times New Roman" pitchFamily="18" charset="0"/>
              </a:rPr>
              <a:t>PURPOSE STATEMENT</a:t>
            </a:r>
            <a:br>
              <a:rPr lang="en-US" altLang="en-US" sz="4000" b="1" dirty="0">
                <a:latin typeface="Rockwell" pitchFamily="18" charset="0"/>
                <a:ea typeface="+mj-ea"/>
                <a:cs typeface="Times New Roman" pitchFamily="18" charset="0"/>
              </a:rPr>
            </a:br>
            <a:endParaRPr lang="en-US" sz="5400" dirty="0">
              <a:ea typeface="+mj-ea"/>
              <a:cs typeface="+mj-cs"/>
            </a:endParaRPr>
          </a:p>
        </p:txBody>
      </p:sp>
      <p:sp>
        <p:nvSpPr>
          <p:cNvPr id="3" name="Content Placeholder 2"/>
          <p:cNvSpPr>
            <a:spLocks noGrp="1"/>
          </p:cNvSpPr>
          <p:nvPr>
            <p:ph idx="1"/>
          </p:nvPr>
        </p:nvSpPr>
        <p:spPr>
          <a:xfrm>
            <a:off x="354013" y="874713"/>
            <a:ext cx="8316912" cy="5334000"/>
          </a:xfrm>
        </p:spPr>
        <p:txBody>
          <a:bodyPr>
            <a:normAutofit fontScale="92500"/>
          </a:bodyPr>
          <a:lstStyle/>
          <a:p>
            <a:pPr marL="0" indent="0" algn="ctr">
              <a:buFont typeface="Wingdings" pitchFamily="2" charset="2"/>
              <a:buNone/>
              <a:defRPr/>
            </a:pPr>
            <a:r>
              <a:rPr lang="en-US" sz="5400" b="1" dirty="0">
                <a:ea typeface="+mn-ea"/>
                <a:cs typeface="+mn-cs"/>
              </a:rPr>
              <a:t>PURPOSE</a:t>
            </a:r>
          </a:p>
          <a:p>
            <a:pPr marL="0" indent="0">
              <a:buFont typeface="Wingdings" pitchFamily="2" charset="2"/>
              <a:buNone/>
              <a:defRPr/>
            </a:pPr>
            <a:r>
              <a:rPr lang="en-US" sz="4000" dirty="0"/>
              <a:t>The primary </a:t>
            </a:r>
            <a:r>
              <a:rPr lang="en-US" sz="4000" b="1" dirty="0"/>
              <a:t>purpose of assessment</a:t>
            </a:r>
            <a:r>
              <a:rPr lang="en-US" sz="4000" dirty="0"/>
              <a:t> is to improve students' learning and teachers' teaching as both respond to the information it provides. </a:t>
            </a:r>
          </a:p>
          <a:p>
            <a:pPr marL="0" indent="0">
              <a:buFont typeface="Wingdings" pitchFamily="2" charset="2"/>
              <a:buNone/>
              <a:defRPr/>
            </a:pPr>
            <a:r>
              <a:rPr lang="en-US" sz="4000" b="1" dirty="0"/>
              <a:t>Assessment</a:t>
            </a:r>
            <a:r>
              <a:rPr lang="en-US" sz="4000" dirty="0"/>
              <a:t> for learning is an ongoing process that arises out of the interaction between teaching and learning.</a:t>
            </a:r>
            <a:endParaRPr lang="en-US" sz="4000" dirty="0">
              <a:ea typeface="+mn-ea"/>
              <a:cs typeface="+mn-cs"/>
            </a:endParaRPr>
          </a:p>
        </p:txBody>
      </p:sp>
      <p:sp>
        <p:nvSpPr>
          <p:cNvPr id="21509"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5B5DB165-A33B-4176-B66C-5E29F8ED35A1}" type="slidenum">
              <a:rPr lang="en-US" altLang="en-US" sz="1400" b="1">
                <a:solidFill>
                  <a:srgbClr val="FFFFFF"/>
                </a:solidFill>
              </a:rPr>
              <a:pPr algn="ctr" eaLnBrk="1" hangingPunct="1">
                <a:lnSpc>
                  <a:spcPct val="100000"/>
                </a:lnSpc>
                <a:spcBef>
                  <a:spcPct val="0"/>
                </a:spcBef>
                <a:buClrTx/>
                <a:buSzTx/>
                <a:buFontTx/>
                <a:buNone/>
              </a:pPr>
              <a:t>12</a:t>
            </a:fld>
            <a:endParaRPr lang="en-US" altLang="en-US" sz="1400" b="1">
              <a:solidFill>
                <a:srgbClr val="FFFFFF"/>
              </a:solidFill>
            </a:endParaRPr>
          </a:p>
        </p:txBody>
      </p:sp>
      <p:pic>
        <p:nvPicPr>
          <p:cNvPr id="6" name="Picture 5"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80" y="152400"/>
            <a:ext cx="1188720" cy="1143000"/>
          </a:xfrm>
          <a:prstGeom prst="rect">
            <a:avLst/>
          </a:prstGeom>
          <a:noFill/>
          <a:ln>
            <a:noFill/>
          </a:ln>
        </p:spPr>
      </p:pic>
      <p:sp>
        <p:nvSpPr>
          <p:cNvPr id="21511" name="TextBox 8"/>
          <p:cNvSpPr txBox="1">
            <a:spLocks noChangeArrowheads="1"/>
          </p:cNvSpPr>
          <p:nvPr/>
        </p:nvSpPr>
        <p:spPr bwMode="auto">
          <a:xfrm>
            <a:off x="228600" y="1230313"/>
            <a:ext cx="121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b="1">
                <a:latin typeface="Arial" pitchFamily="34" charset="0"/>
              </a:rPr>
              <a:t>PM3</a:t>
            </a:r>
          </a:p>
        </p:txBody>
      </p:sp>
      <p:sp>
        <p:nvSpPr>
          <p:cNvPr id="4" name="Slide Number Placeholder 3"/>
          <p:cNvSpPr>
            <a:spLocks noGrp="1"/>
          </p:cNvSpPr>
          <p:nvPr>
            <p:ph type="sldNum" sz="quarter" idx="12"/>
          </p:nvPr>
        </p:nvSpPr>
        <p:spPr/>
        <p:txBody>
          <a:bodyPr/>
          <a:lstStyle/>
          <a:p>
            <a:fld id="{7F071F39-DFCB-4B1D-9A5A-668243B704E3}" type="slidenum">
              <a:rPr lang="en-US" smtClean="0"/>
              <a:t>12</a:t>
            </a:fld>
            <a:endParaRPr lang="en-US"/>
          </a:p>
        </p:txBody>
      </p:sp>
    </p:spTree>
    <p:extLst>
      <p:ext uri="{BB962C8B-B14F-4D97-AF65-F5344CB8AC3E}">
        <p14:creationId xmlns:p14="http://schemas.microsoft.com/office/powerpoint/2010/main" val="401685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4"/>
          <p:cNvSpPr>
            <a:spLocks noGrp="1"/>
          </p:cNvSpPr>
          <p:nvPr>
            <p:ph idx="1"/>
          </p:nvPr>
        </p:nvSpPr>
        <p:spPr>
          <a:xfrm>
            <a:off x="1143000" y="3717925"/>
            <a:ext cx="7794625" cy="2546350"/>
          </a:xfrm>
        </p:spPr>
        <p:txBody>
          <a:bodyPr>
            <a:normAutofit fontScale="92500"/>
          </a:bodyPr>
          <a:lstStyle/>
          <a:p>
            <a:pPr marL="0" indent="0" eaLnBrk="1" hangingPunct="1">
              <a:buSzPct val="80000"/>
              <a:buFont typeface="Wingdings" pitchFamily="2" charset="2"/>
              <a:buNone/>
            </a:pPr>
            <a:r>
              <a:rPr lang="en-US" altLang="en-US" sz="3600" dirty="0">
                <a:ea typeface="ＭＳ Ｐゴシック" pitchFamily="34" charset="-128"/>
              </a:rPr>
              <a:t>An assessment’s purpose statement outlines </a:t>
            </a:r>
            <a:r>
              <a:rPr lang="en-US" altLang="en-US" sz="3600" dirty="0">
                <a:solidFill>
                  <a:srgbClr val="9E3611"/>
                </a:solidFill>
                <a:ea typeface="ＭＳ Ｐゴシック" pitchFamily="34" charset="-128"/>
              </a:rPr>
              <a:t>why</a:t>
            </a:r>
            <a:r>
              <a:rPr lang="en-US" altLang="en-US" sz="3600" dirty="0">
                <a:solidFill>
                  <a:srgbClr val="000000"/>
                </a:solidFill>
                <a:ea typeface="ＭＳ Ｐゴシック" pitchFamily="34" charset="-128"/>
              </a:rPr>
              <a:t> the assessment was developed, </a:t>
            </a:r>
            <a:r>
              <a:rPr lang="en-US" altLang="en-US" sz="3600" dirty="0">
                <a:solidFill>
                  <a:srgbClr val="9E3611"/>
                </a:solidFill>
                <a:ea typeface="ＭＳ Ｐゴシック" pitchFamily="34" charset="-128"/>
              </a:rPr>
              <a:t>what</a:t>
            </a:r>
            <a:r>
              <a:rPr lang="en-US" altLang="en-US" sz="3600" dirty="0">
                <a:ea typeface="ＭＳ Ｐゴシック" pitchFamily="34" charset="-128"/>
              </a:rPr>
              <a:t> the assessment is measuring, and </a:t>
            </a:r>
            <a:r>
              <a:rPr lang="en-US" altLang="en-US" sz="3600" dirty="0">
                <a:solidFill>
                  <a:srgbClr val="9E3611"/>
                </a:solidFill>
                <a:ea typeface="ＭＳ Ｐゴシック" pitchFamily="34" charset="-128"/>
              </a:rPr>
              <a:t>how</a:t>
            </a:r>
            <a:r>
              <a:rPr lang="en-US" altLang="en-US" sz="3600" dirty="0">
                <a:ea typeface="ＭＳ Ｐゴシック" pitchFamily="34" charset="-128"/>
              </a:rPr>
              <a:t> the results (scores) can be used.</a:t>
            </a:r>
          </a:p>
        </p:txBody>
      </p:sp>
      <p:sp>
        <p:nvSpPr>
          <p:cNvPr id="22531"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22532" name="Subtitle 2"/>
          <p:cNvSpPr txBox="1">
            <a:spLocks/>
          </p:cNvSpPr>
          <p:nvPr/>
        </p:nvSpPr>
        <p:spPr bwMode="auto">
          <a:xfrm>
            <a:off x="449263" y="304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cs typeface="Times New Roman" pitchFamily="18" charset="0"/>
              </a:rPr>
              <a:t>PURPOSE STATEMENT </a:t>
            </a:r>
          </a:p>
        </p:txBody>
      </p:sp>
      <p:sp>
        <p:nvSpPr>
          <p:cNvPr id="7" name="Slide Number Placeholder 3"/>
          <p:cNvSpPr txBox="1">
            <a:spLocks/>
          </p:cNvSpPr>
          <p:nvPr/>
        </p:nvSpPr>
        <p:spPr>
          <a:xfrm>
            <a:off x="8458200" y="6264275"/>
            <a:ext cx="479425" cy="365125"/>
          </a:xfrm>
          <a:prstGeom prst="rect">
            <a:avLst/>
          </a:prstGeom>
        </p:spPr>
        <p:txBody>
          <a:bodyPr anchor="ctr"/>
          <a:lstStyle>
            <a:defPPr>
              <a:defRPr lang="en-US"/>
            </a:defPPr>
            <a:lvl1pPr marL="0" algn="ctr" defTabSz="914400" rtl="0" eaLnBrk="1" latinLnBrk="0" hangingPunct="1">
              <a:defRPr sz="1100" b="1" kern="1200" spc="-7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dirty="0"/>
              <a:t>13</a:t>
            </a:r>
          </a:p>
        </p:txBody>
      </p:sp>
      <p:pic>
        <p:nvPicPr>
          <p:cNvPr id="22535" name="Picture 13" descr="C:\Users\David\AppData\Local\Microsoft\Windows\Temporary Internet Files\Content.IE5\27SRKF7B\Maysix_Why-what-how[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890588"/>
            <a:ext cx="7688263"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28600" y="1219201"/>
            <a:ext cx="762000" cy="5053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Template #1.1: Creating an Assessment’s Purpose Statement</a:t>
            </a:r>
          </a:p>
        </p:txBody>
      </p:sp>
      <p:sp>
        <p:nvSpPr>
          <p:cNvPr id="2" name="Slide Number Placeholder 1"/>
          <p:cNvSpPr>
            <a:spLocks noGrp="1"/>
          </p:cNvSpPr>
          <p:nvPr>
            <p:ph type="sldNum" sz="quarter" idx="12"/>
          </p:nvPr>
        </p:nvSpPr>
        <p:spPr/>
        <p:txBody>
          <a:bodyPr/>
          <a:lstStyle/>
          <a:p>
            <a:fld id="{7F071F39-DFCB-4B1D-9A5A-668243B704E3}" type="slidenum">
              <a:rPr lang="en-US" smtClean="0"/>
              <a:t>13</a:t>
            </a:fld>
            <a:endParaRPr lang="en-US"/>
          </a:p>
        </p:txBody>
      </p:sp>
    </p:spTree>
    <p:extLst>
      <p:ext uri="{BB962C8B-B14F-4D97-AF65-F5344CB8AC3E}">
        <p14:creationId xmlns:p14="http://schemas.microsoft.com/office/powerpoint/2010/main" val="315608213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Statements</a:t>
            </a:r>
          </a:p>
        </p:txBody>
      </p:sp>
      <p:sp>
        <p:nvSpPr>
          <p:cNvPr id="3" name="Content Placeholder 2"/>
          <p:cNvSpPr>
            <a:spLocks noGrp="1"/>
          </p:cNvSpPr>
          <p:nvPr>
            <p:ph idx="1"/>
          </p:nvPr>
        </p:nvSpPr>
        <p:spPr/>
        <p:txBody>
          <a:bodyPr/>
          <a:lstStyle/>
          <a:p>
            <a:pPr marL="0" indent="0">
              <a:buNone/>
            </a:pPr>
            <a:r>
              <a:rPr lang="en-US" sz="4800" dirty="0"/>
              <a:t>The purpose statement can be brief and help guide the assessment creator to stay focused on what items need to be on the test.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071F39-DFCB-4B1D-9A5A-668243B704E3}" type="slidenum">
              <a:rPr lang="en-US" smtClean="0"/>
              <a:t>14</a:t>
            </a:fld>
            <a:endParaRPr lang="en-US"/>
          </a:p>
        </p:txBody>
      </p:sp>
    </p:spTree>
    <p:extLst>
      <p:ext uri="{BB962C8B-B14F-4D97-AF65-F5344CB8AC3E}">
        <p14:creationId xmlns:p14="http://schemas.microsoft.com/office/powerpoint/2010/main" val="4124460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09025" cy="1143000"/>
          </a:xfrm>
        </p:spPr>
        <p:txBody>
          <a:bodyPr>
            <a:normAutofit fontScale="90000"/>
          </a:bodyPr>
          <a:lstStyle/>
          <a:p>
            <a:pPr algn="ctr" eaLnBrk="1" fontAlgn="auto" hangingPunct="1">
              <a:spcAft>
                <a:spcPts val="0"/>
              </a:spcAft>
              <a:defRPr/>
            </a:pPr>
            <a:r>
              <a:rPr lang="en-US" sz="4400" b="1" dirty="0">
                <a:solidFill>
                  <a:schemeClr val="tx1"/>
                </a:solidFill>
                <a:latin typeface="+mn-lt"/>
                <a:ea typeface="+mj-ea"/>
                <a:cs typeface="Times New Roman" panose="02020603050405020304" pitchFamily="18" charset="0"/>
              </a:rPr>
              <a:t>Purpose Statement </a:t>
            </a:r>
            <a:br>
              <a:rPr lang="en-US" sz="4400" b="1" dirty="0">
                <a:solidFill>
                  <a:schemeClr val="tx1"/>
                </a:solidFill>
                <a:latin typeface="+mn-lt"/>
                <a:ea typeface="+mj-ea"/>
                <a:cs typeface="Times New Roman" panose="02020603050405020304" pitchFamily="18" charset="0"/>
              </a:rPr>
            </a:br>
            <a:r>
              <a:rPr lang="en-US" sz="4400" b="1" dirty="0">
                <a:solidFill>
                  <a:schemeClr val="tx1"/>
                </a:solidFill>
                <a:latin typeface="+mn-lt"/>
                <a:ea typeface="+mj-ea"/>
                <a:cs typeface="Times New Roman" panose="02020603050405020304" pitchFamily="18" charset="0"/>
              </a:rPr>
              <a:t>Example</a:t>
            </a:r>
          </a:p>
        </p:txBody>
      </p:sp>
      <p:sp>
        <p:nvSpPr>
          <p:cNvPr id="28675" name="Content Placeholder 2"/>
          <p:cNvSpPr>
            <a:spLocks noGrp="1"/>
          </p:cNvSpPr>
          <p:nvPr>
            <p:ph idx="1"/>
          </p:nvPr>
        </p:nvSpPr>
        <p:spPr>
          <a:xfrm>
            <a:off x="1229360" y="1384907"/>
            <a:ext cx="7566025" cy="1282700"/>
          </a:xfrm>
        </p:spPr>
        <p:txBody>
          <a:bodyPr>
            <a:normAutofit fontScale="92500"/>
          </a:bodyPr>
          <a:lstStyle/>
          <a:p>
            <a:pPr marL="0" indent="0">
              <a:buNone/>
            </a:pPr>
            <a:r>
              <a:rPr lang="en-US" sz="2800" dirty="0"/>
              <a:t>This assessment will evaluate student content acquisition and mastery of  __________ to determine progression of unit scope and sequence. </a:t>
            </a:r>
            <a:endParaRPr lang="en-US" altLang="en-US" sz="2800" dirty="0">
              <a:latin typeface="Times New Roman" pitchFamily="18" charset="0"/>
              <a:ea typeface="ＭＳ Ｐゴシック" pitchFamily="34" charset="-128"/>
              <a:cs typeface="Times New Roman" pitchFamily="18" charset="0"/>
            </a:endParaRPr>
          </a:p>
          <a:p>
            <a:pPr marL="0" indent="0" eaLnBrk="1" hangingPunct="1">
              <a:buFont typeface="Wingdings" pitchFamily="2" charset="2"/>
              <a:buNone/>
            </a:pPr>
            <a:endParaRPr lang="en-US" altLang="en-US" sz="2800" dirty="0">
              <a:latin typeface="Times New Roman" pitchFamily="18" charset="0"/>
              <a:ea typeface="ＭＳ Ｐゴシック" pitchFamily="34" charset="-128"/>
              <a:cs typeface="Times New Roman" pitchFamily="18" charset="0"/>
            </a:endParaRPr>
          </a:p>
        </p:txBody>
      </p:sp>
      <p:sp>
        <p:nvSpPr>
          <p:cNvPr id="5" name="Slide Number Placeholder 3"/>
          <p:cNvSpPr txBox="1">
            <a:spLocks/>
          </p:cNvSpPr>
          <p:nvPr/>
        </p:nvSpPr>
        <p:spPr>
          <a:xfrm>
            <a:off x="8458200" y="6264275"/>
            <a:ext cx="479425" cy="365125"/>
          </a:xfrm>
          <a:prstGeom prst="rect">
            <a:avLst/>
          </a:prstGeom>
        </p:spPr>
        <p:txBody>
          <a:bodyPr anchor="ctr"/>
          <a:lstStyle>
            <a:defPPr>
              <a:defRPr lang="en-US"/>
            </a:defPPr>
            <a:lvl1pPr marL="0" algn="ctr" defTabSz="914400" rtl="0" eaLnBrk="1" latinLnBrk="0" hangingPunct="1">
              <a:defRPr sz="1100" b="1" kern="1200" spc="-7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dirty="0"/>
              <a:t>19</a:t>
            </a:r>
          </a:p>
        </p:txBody>
      </p:sp>
      <p:sp>
        <p:nvSpPr>
          <p:cNvPr id="28678" name="Content Placeholder 2"/>
          <p:cNvSpPr txBox="1">
            <a:spLocks/>
          </p:cNvSpPr>
          <p:nvPr/>
        </p:nvSpPr>
        <p:spPr bwMode="auto">
          <a:xfrm>
            <a:off x="1229360" y="2895600"/>
            <a:ext cx="77184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buFont typeface="Wingdings" pitchFamily="2" charset="2"/>
              <a:buNone/>
            </a:pPr>
            <a:r>
              <a:rPr lang="en-US" altLang="en-US" sz="2400" i="1" dirty="0">
                <a:latin typeface="Arial" panose="020B0604020202020204" pitchFamily="34" charset="0"/>
                <a:cs typeface="Arial" panose="020B0604020202020204" pitchFamily="34" charset="0"/>
              </a:rPr>
              <a:t>This grade-level summative assessment is intended to measure student proficiency of grade-level expectations in the sequence of the district’s algebra curriculum. </a:t>
            </a:r>
            <a:endParaRPr lang="en-US" altLang="en-US" sz="2400" dirty="0">
              <a:latin typeface="Arial" panose="020B0604020202020204" pitchFamily="34" charset="0"/>
              <a:cs typeface="Arial" panose="020B0604020202020204" pitchFamily="34" charset="0"/>
            </a:endParaRPr>
          </a:p>
          <a:p>
            <a:pPr eaLnBrk="1" hangingPunct="1">
              <a:buFont typeface="Wingdings" pitchFamily="2" charset="2"/>
              <a:buNone/>
            </a:pPr>
            <a:endParaRPr lang="en-US" altLang="en-US" sz="2800" dirty="0">
              <a:latin typeface="Times New Roman" pitchFamily="18" charset="0"/>
              <a:cs typeface="Times New Roman" pitchFamily="18" charset="0"/>
            </a:endParaRPr>
          </a:p>
        </p:txBody>
      </p:sp>
      <p:sp>
        <p:nvSpPr>
          <p:cNvPr id="28679" name="Content Placeholder 2"/>
          <p:cNvSpPr txBox="1">
            <a:spLocks/>
          </p:cNvSpPr>
          <p:nvPr/>
        </p:nvSpPr>
        <p:spPr bwMode="auto">
          <a:xfrm>
            <a:off x="1206230" y="4610911"/>
            <a:ext cx="7566025" cy="13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 typeface="Wingdings" pitchFamily="2" charset="2"/>
              <a:buNone/>
            </a:pPr>
            <a:r>
              <a:rPr lang="en-US" altLang="en-US" sz="2800" i="1" dirty="0"/>
              <a:t>Scores represent degrees of content knowledge, and are used as part of pupil progression for 8</a:t>
            </a:r>
            <a:r>
              <a:rPr lang="en-US" altLang="en-US" sz="2800" i="1" baseline="30000" dirty="0"/>
              <a:t>th</a:t>
            </a:r>
            <a:r>
              <a:rPr lang="en-US" altLang="en-US" sz="2800" i="1" dirty="0"/>
              <a:t> grade students.</a:t>
            </a:r>
            <a:endParaRPr lang="en-US" altLang="en-US" sz="2800" dirty="0"/>
          </a:p>
        </p:txBody>
      </p:sp>
      <p:sp>
        <p:nvSpPr>
          <p:cNvPr id="12" name="Rectangle 11"/>
          <p:cNvSpPr/>
          <p:nvPr/>
        </p:nvSpPr>
        <p:spPr>
          <a:xfrm>
            <a:off x="219456" y="1363662"/>
            <a:ext cx="762000" cy="4748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#1.1: Creating an Assessment’s Purpose Statement</a:t>
            </a:r>
          </a:p>
        </p:txBody>
      </p:sp>
      <p:pic>
        <p:nvPicPr>
          <p:cNvPr id="10" name="Picture 9"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80" y="152400"/>
            <a:ext cx="1188720" cy="1143000"/>
          </a:xfrm>
          <a:prstGeom prst="rect">
            <a:avLst/>
          </a:prstGeom>
          <a:noFill/>
          <a:ln>
            <a:noFill/>
          </a:ln>
        </p:spPr>
      </p:pic>
      <p:sp>
        <p:nvSpPr>
          <p:cNvPr id="28682" name="TextBox 10"/>
          <p:cNvSpPr txBox="1">
            <a:spLocks noChangeArrowheads="1"/>
          </p:cNvSpPr>
          <p:nvPr/>
        </p:nvSpPr>
        <p:spPr bwMode="auto">
          <a:xfrm>
            <a:off x="1116013" y="7239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b="1">
                <a:latin typeface="Arial" pitchFamily="34" charset="0"/>
              </a:rPr>
              <a:t>T 1.1</a:t>
            </a:r>
          </a:p>
        </p:txBody>
      </p:sp>
      <p:sp>
        <p:nvSpPr>
          <p:cNvPr id="3" name="Slide Number Placeholder 2"/>
          <p:cNvSpPr>
            <a:spLocks noGrp="1"/>
          </p:cNvSpPr>
          <p:nvPr>
            <p:ph type="sldNum" sz="quarter" idx="12"/>
          </p:nvPr>
        </p:nvSpPr>
        <p:spPr/>
        <p:txBody>
          <a:bodyPr/>
          <a:lstStyle/>
          <a:p>
            <a:fld id="{7F071F39-DFCB-4B1D-9A5A-668243B704E3}" type="slidenum">
              <a:rPr lang="en-US" smtClean="0"/>
              <a:t>15</a:t>
            </a:fld>
            <a:endParaRPr lang="en-US"/>
          </a:p>
        </p:txBody>
      </p:sp>
    </p:spTree>
    <p:extLst>
      <p:ext uri="{BB962C8B-B14F-4D97-AF65-F5344CB8AC3E}">
        <p14:creationId xmlns:p14="http://schemas.microsoft.com/office/powerpoint/2010/main" val="166420958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Purpose Statement Examples (cont.)</a:t>
            </a:r>
          </a:p>
        </p:txBody>
      </p:sp>
      <p:sp>
        <p:nvSpPr>
          <p:cNvPr id="3" name="Content Placeholder 2"/>
          <p:cNvSpPr>
            <a:spLocks noGrp="1"/>
          </p:cNvSpPr>
          <p:nvPr>
            <p:ph idx="1"/>
          </p:nvPr>
        </p:nvSpPr>
        <p:spPr/>
        <p:txBody>
          <a:bodyPr>
            <a:normAutofit/>
          </a:bodyPr>
          <a:lstStyle/>
          <a:p>
            <a:pPr marL="0" indent="0">
              <a:buNone/>
            </a:pPr>
            <a:r>
              <a:rPr lang="en-US" dirty="0"/>
              <a:t>5.  Assessment results are to determine mastery of vocabulary for learning Science concept 3.1.4.A1.  Describe the similarities and differences of physical characteristics in plants and animals and Language Art Standard CC.1.2.4.F  Determine the meaning of words and phrases as they are used in grade-level text, including figurative language. 	</a:t>
            </a:r>
          </a:p>
          <a:p>
            <a:endParaRPr lang="en-US" dirty="0"/>
          </a:p>
        </p:txBody>
      </p:sp>
      <p:sp>
        <p:nvSpPr>
          <p:cNvPr id="4" name="Slide Number Placeholder 3"/>
          <p:cNvSpPr>
            <a:spLocks noGrp="1"/>
          </p:cNvSpPr>
          <p:nvPr>
            <p:ph type="sldNum" sz="quarter" idx="12"/>
          </p:nvPr>
        </p:nvSpPr>
        <p:spPr/>
        <p:txBody>
          <a:bodyPr/>
          <a:lstStyle/>
          <a:p>
            <a:fld id="{7F071F39-DFCB-4B1D-9A5A-668243B704E3}" type="slidenum">
              <a:rPr lang="en-US" smtClean="0"/>
              <a:t>16</a:t>
            </a:fld>
            <a:endParaRPr lang="en-US"/>
          </a:p>
        </p:txBody>
      </p:sp>
    </p:spTree>
    <p:extLst>
      <p:ext uri="{BB962C8B-B14F-4D97-AF65-F5344CB8AC3E}">
        <p14:creationId xmlns:p14="http://schemas.microsoft.com/office/powerpoint/2010/main" val="861544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AutoNum type="arabicPeriod" startAt="6"/>
            </a:pPr>
            <a:r>
              <a:rPr lang="en-US" dirty="0"/>
              <a:t>Scores will represent student understanding of the concept growth and development over time.</a:t>
            </a:r>
          </a:p>
          <a:p>
            <a:pPr marL="514350" indent="-514350">
              <a:buAutoNum type="arabicPeriod" startAt="6"/>
            </a:pPr>
            <a:r>
              <a:rPr lang="en-US" dirty="0"/>
              <a:t>This test is to create a record of student knowledge prior to instruction on drug and alcohol use on the human body.</a:t>
            </a:r>
          </a:p>
          <a:p>
            <a:pPr marL="514350" indent="-514350">
              <a:buAutoNum type="arabicPeriod" startAt="6"/>
            </a:pPr>
            <a:r>
              <a:rPr lang="en-US" dirty="0"/>
              <a:t>Assessment scores will be used to determine student mastery of the concept ______________.</a:t>
            </a:r>
          </a:p>
          <a:p>
            <a:pPr marL="514350" indent="-514350">
              <a:buAutoNum type="arabicPeriod" startAt="6"/>
            </a:pPr>
            <a:endParaRPr lang="en-US" dirty="0"/>
          </a:p>
        </p:txBody>
      </p:sp>
      <p:sp>
        <p:nvSpPr>
          <p:cNvPr id="4" name="Slide Number Placeholder 3"/>
          <p:cNvSpPr>
            <a:spLocks noGrp="1"/>
          </p:cNvSpPr>
          <p:nvPr>
            <p:ph type="sldNum" sz="quarter" idx="12"/>
          </p:nvPr>
        </p:nvSpPr>
        <p:spPr/>
        <p:txBody>
          <a:bodyPr/>
          <a:lstStyle/>
          <a:p>
            <a:fld id="{7F071F39-DFCB-4B1D-9A5A-668243B704E3}" type="slidenum">
              <a:rPr lang="en-US" smtClean="0"/>
              <a:t>17</a:t>
            </a:fld>
            <a:endParaRPr lang="en-US"/>
          </a:p>
        </p:txBody>
      </p:sp>
      <p:sp>
        <p:nvSpPr>
          <p:cNvPr id="5" name="Title 1"/>
          <p:cNvSpPr>
            <a:spLocks noGrp="1"/>
          </p:cNvSpPr>
          <p:nvPr>
            <p:ph type="title"/>
          </p:nvPr>
        </p:nvSpPr>
        <p:spPr/>
        <p:txBody>
          <a:bodyPr>
            <a:normAutofit fontScale="90000"/>
          </a:bodyPr>
          <a:lstStyle/>
          <a:p>
            <a:r>
              <a:rPr lang="en-US" dirty="0"/>
              <a:t>Purpose Statement Examples (cont.)</a:t>
            </a:r>
          </a:p>
        </p:txBody>
      </p:sp>
    </p:spTree>
    <p:extLst>
      <p:ext uri="{BB962C8B-B14F-4D97-AF65-F5344CB8AC3E}">
        <p14:creationId xmlns:p14="http://schemas.microsoft.com/office/powerpoint/2010/main" val="2704440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a:t>
            </a:r>
          </a:p>
        </p:txBody>
      </p:sp>
      <p:sp>
        <p:nvSpPr>
          <p:cNvPr id="3" name="Content Placeholder 2"/>
          <p:cNvSpPr>
            <a:spLocks noGrp="1"/>
          </p:cNvSpPr>
          <p:nvPr>
            <p:ph idx="1"/>
          </p:nvPr>
        </p:nvSpPr>
        <p:spPr>
          <a:xfrm>
            <a:off x="2590800" y="1676400"/>
            <a:ext cx="6096000" cy="4525963"/>
          </a:xfrm>
        </p:spPr>
        <p:txBody>
          <a:bodyPr>
            <a:normAutofit/>
          </a:bodyPr>
          <a:lstStyle/>
          <a:p>
            <a:pPr marL="0" indent="0" algn="ctr">
              <a:buNone/>
            </a:pPr>
            <a:r>
              <a:rPr lang="en-US" sz="4800" b="1" dirty="0"/>
              <a:t>“Creating a Purpose Statement” </a:t>
            </a:r>
          </a:p>
          <a:p>
            <a:pPr marL="0" indent="0" algn="ctr">
              <a:buNone/>
            </a:pPr>
            <a:r>
              <a:rPr lang="en-US" dirty="0"/>
              <a:t>Participants will use a pre-existing assessment or create a new assessment</a:t>
            </a:r>
          </a:p>
        </p:txBody>
      </p:sp>
      <p:sp>
        <p:nvSpPr>
          <p:cNvPr id="4" name="Slide Number Placeholder 3"/>
          <p:cNvSpPr>
            <a:spLocks noGrp="1"/>
          </p:cNvSpPr>
          <p:nvPr>
            <p:ph type="sldNum" sz="quarter" idx="12"/>
          </p:nvPr>
        </p:nvSpPr>
        <p:spPr/>
        <p:txBody>
          <a:bodyPr/>
          <a:lstStyle/>
          <a:p>
            <a:fld id="{7F071F39-DFCB-4B1D-9A5A-668243B704E3}" type="slidenum">
              <a:rPr lang="en-US" smtClean="0"/>
              <a:t>18</a:t>
            </a:fld>
            <a:endParaRPr lang="en-US"/>
          </a:p>
        </p:txBody>
      </p:sp>
      <p:pic>
        <p:nvPicPr>
          <p:cNvPr id="5" name="Picture 4" descr="Image result for people ic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38580"/>
            <a:ext cx="2133600" cy="2362200"/>
          </a:xfrm>
          <a:prstGeom prst="rect">
            <a:avLst/>
          </a:prstGeom>
          <a:noFill/>
          <a:ln>
            <a:noFill/>
          </a:ln>
        </p:spPr>
      </p:pic>
    </p:spTree>
    <p:extLst>
      <p:ext uri="{BB962C8B-B14F-4D97-AF65-F5344CB8AC3E}">
        <p14:creationId xmlns:p14="http://schemas.microsoft.com/office/powerpoint/2010/main" val="4128839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25EF6F06-96FC-4A89-B77D-7230E91E0082}" type="slidenum">
              <a:rPr lang="en-US" altLang="en-US" sz="1400" smtClean="0">
                <a:solidFill>
                  <a:srgbClr val="FFFFFF"/>
                </a:solidFill>
              </a:rPr>
              <a:pPr eaLnBrk="1" hangingPunct="1">
                <a:lnSpc>
                  <a:spcPct val="100000"/>
                </a:lnSpc>
                <a:spcBef>
                  <a:spcPct val="0"/>
                </a:spcBef>
                <a:buClrTx/>
                <a:buSzTx/>
                <a:buFontTx/>
                <a:buNone/>
              </a:pPr>
              <a:t>19</a:t>
            </a:fld>
            <a:endParaRPr lang="en-US" altLang="en-US" sz="1400">
              <a:solidFill>
                <a:srgbClr val="FFFFFF"/>
              </a:solidFill>
            </a:endParaRPr>
          </a:p>
        </p:txBody>
      </p:sp>
      <p:sp>
        <p:nvSpPr>
          <p:cNvPr id="31747"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31748" name="Subtitle 2"/>
          <p:cNvSpPr txBox="1">
            <a:spLocks/>
          </p:cNvSpPr>
          <p:nvPr/>
        </p:nvSpPr>
        <p:spPr bwMode="auto">
          <a:xfrm>
            <a:off x="412750" y="1752600"/>
            <a:ext cx="8513763"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dirty="0">
                <a:cs typeface="Times New Roman" pitchFamily="18" charset="0"/>
              </a:rPr>
              <a:t>TARGETED CONTENT</a:t>
            </a:r>
            <a:endParaRPr lang="en-US" altLang="en-US" sz="2400" i="1" dirty="0"/>
          </a:p>
          <a:p>
            <a:pPr algn="ctr" eaLnBrk="1" hangingPunct="1">
              <a:lnSpc>
                <a:spcPct val="100000"/>
              </a:lnSpc>
              <a:spcBef>
                <a:spcPct val="20000"/>
              </a:spcBef>
              <a:buClr>
                <a:schemeClr val="accent1"/>
              </a:buClr>
              <a:buFontTx/>
              <a:buNone/>
            </a:pPr>
            <a:endParaRPr lang="en-US" altLang="en-US" sz="5400" b="1" dirty="0">
              <a:cs typeface="Times New Roman" pitchFamily="18" charset="0"/>
            </a:endParaRPr>
          </a:p>
        </p:txBody>
      </p:sp>
    </p:spTree>
    <p:extLst>
      <p:ext uri="{BB962C8B-B14F-4D97-AF65-F5344CB8AC3E}">
        <p14:creationId xmlns:p14="http://schemas.microsoft.com/office/powerpoint/2010/main" val="13831213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4"/>
          <p:cNvSpPr>
            <a:spLocks noGrp="1"/>
          </p:cNvSpPr>
          <p:nvPr>
            <p:ph idx="1"/>
          </p:nvPr>
        </p:nvSpPr>
        <p:spPr>
          <a:xfrm>
            <a:off x="457200" y="1463675"/>
            <a:ext cx="8404225" cy="4800600"/>
          </a:xfrm>
        </p:spPr>
        <p:txBody>
          <a:bodyPr>
            <a:normAutofit/>
          </a:bodyPr>
          <a:lstStyle/>
          <a:p>
            <a:pPr marL="0" indent="0" eaLnBrk="1" hangingPunct="1">
              <a:spcAft>
                <a:spcPts val="1200"/>
              </a:spcAft>
              <a:buFont typeface="Wingdings" pitchFamily="2" charset="2"/>
              <a:buNone/>
            </a:pPr>
            <a:r>
              <a:rPr lang="en-US" altLang="en-US" sz="4800" b="1" dirty="0">
                <a:ea typeface="ＭＳ Ｐゴシック" pitchFamily="34" charset="-128"/>
                <a:cs typeface="Times New Roman" pitchFamily="18" charset="0"/>
              </a:rPr>
              <a:t>Participants will be able to:</a:t>
            </a:r>
          </a:p>
          <a:p>
            <a:pPr marL="803275" lvl="1" indent="-530225" eaLnBrk="1" hangingPunct="1">
              <a:buFont typeface="Wingdings" pitchFamily="2" charset="2"/>
              <a:buNone/>
            </a:pPr>
            <a:r>
              <a:rPr lang="en-US" altLang="en-US" sz="4000" dirty="0">
                <a:ea typeface="ＭＳ Ｐゴシック" pitchFamily="34" charset="-128"/>
                <a:cs typeface="Times New Roman" pitchFamily="18" charset="0"/>
              </a:rPr>
              <a:t>1. Create an assessment’s </a:t>
            </a:r>
            <a:r>
              <a:rPr lang="en-US" altLang="en-US" sz="4000" b="1" dirty="0">
                <a:ea typeface="ＭＳ Ｐゴシック" pitchFamily="34" charset="-128"/>
                <a:cs typeface="Times New Roman" pitchFamily="18" charset="0"/>
              </a:rPr>
              <a:t>purpose statement</a:t>
            </a:r>
            <a:r>
              <a:rPr lang="en-US" altLang="en-US" sz="4000" dirty="0">
                <a:ea typeface="ＭＳ Ｐゴシック" pitchFamily="34" charset="-128"/>
                <a:cs typeface="Times New Roman" pitchFamily="18" charset="0"/>
              </a:rPr>
              <a:t>. </a:t>
            </a:r>
          </a:p>
          <a:p>
            <a:pPr marL="803275" lvl="1" indent="-530225" eaLnBrk="1" hangingPunct="1">
              <a:buFont typeface="Wingdings" pitchFamily="2" charset="2"/>
              <a:buNone/>
            </a:pPr>
            <a:r>
              <a:rPr lang="en-US" altLang="en-US" sz="4000" dirty="0">
                <a:ea typeface="ＭＳ Ｐゴシック" pitchFamily="34" charset="-128"/>
                <a:cs typeface="Times New Roman" pitchFamily="18" charset="0"/>
              </a:rPr>
              <a:t>2. Identify </a:t>
            </a:r>
            <a:r>
              <a:rPr lang="en-US" altLang="en-US" sz="4000" b="1" dirty="0">
                <a:ea typeface="ＭＳ Ｐゴシック" pitchFamily="34" charset="-128"/>
                <a:cs typeface="Times New Roman" pitchFamily="18" charset="0"/>
              </a:rPr>
              <a:t>what is </a:t>
            </a:r>
            <a:r>
              <a:rPr lang="en-US" altLang="en-US" sz="4000" dirty="0">
                <a:ea typeface="ＭＳ Ｐゴシック" pitchFamily="34" charset="-128"/>
                <a:cs typeface="Times New Roman" pitchFamily="18" charset="0"/>
              </a:rPr>
              <a:t>to be measured.</a:t>
            </a:r>
          </a:p>
          <a:p>
            <a:pPr marL="803275" lvl="1" indent="-530225" eaLnBrk="1" hangingPunct="1">
              <a:buFont typeface="Wingdings" pitchFamily="2" charset="2"/>
              <a:buNone/>
            </a:pPr>
            <a:r>
              <a:rPr lang="en-US" altLang="en-US" sz="4000" dirty="0">
                <a:ea typeface="ＭＳ Ｐゴシック" pitchFamily="34" charset="-128"/>
                <a:cs typeface="Times New Roman" pitchFamily="18" charset="0"/>
              </a:rPr>
              <a:t>3. Develop </a:t>
            </a:r>
            <a:r>
              <a:rPr lang="en-US" altLang="en-US" sz="4000" b="1" dirty="0">
                <a:ea typeface="ＭＳ Ｐゴシック" pitchFamily="34" charset="-128"/>
                <a:cs typeface="Times New Roman" pitchFamily="18" charset="0"/>
              </a:rPr>
              <a:t>a basic plan to </a:t>
            </a:r>
            <a:r>
              <a:rPr lang="en-US" altLang="en-US" sz="4000" dirty="0">
                <a:ea typeface="ＭＳ Ｐゴシック" pitchFamily="34" charset="-128"/>
                <a:cs typeface="Times New Roman" pitchFamily="18" charset="0"/>
              </a:rPr>
              <a:t>create an assessment’s blueprint.</a:t>
            </a:r>
          </a:p>
        </p:txBody>
      </p:sp>
      <p:sp>
        <p:nvSpPr>
          <p:cNvPr id="14339"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220B9545-38EF-4CD0-83F5-D115660786A4}" type="slidenum">
              <a:rPr lang="en-US" altLang="en-US" sz="1400" smtClean="0">
                <a:solidFill>
                  <a:srgbClr val="FFFFFF"/>
                </a:solidFill>
              </a:rPr>
              <a:pPr eaLnBrk="1" hangingPunct="1">
                <a:lnSpc>
                  <a:spcPct val="100000"/>
                </a:lnSpc>
                <a:spcBef>
                  <a:spcPct val="0"/>
                </a:spcBef>
                <a:buClrTx/>
                <a:buSzTx/>
                <a:buFontTx/>
                <a:buNone/>
              </a:pPr>
              <a:t>2</a:t>
            </a:fld>
            <a:endParaRPr lang="en-US" altLang="en-US" sz="1400">
              <a:solidFill>
                <a:srgbClr val="FFFFFF"/>
              </a:solidFill>
            </a:endParaRPr>
          </a:p>
        </p:txBody>
      </p:sp>
      <p:sp>
        <p:nvSpPr>
          <p:cNvPr id="14340" name="Subtitle 2"/>
          <p:cNvSpPr txBox="1">
            <a:spLocks/>
          </p:cNvSpPr>
          <p:nvPr/>
        </p:nvSpPr>
        <p:spPr bwMode="auto">
          <a:xfrm>
            <a:off x="304800" y="45720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cs typeface="Times New Roman" pitchFamily="18" charset="0"/>
              </a:rPr>
              <a:t>OBJECTIVES</a:t>
            </a:r>
            <a:r>
              <a:rPr lang="en-US" altLang="en-US" sz="4800" b="1">
                <a:cs typeface="Times New Roman" pitchFamily="18" charset="0"/>
              </a:rPr>
              <a:t> </a:t>
            </a:r>
          </a:p>
        </p:txBody>
      </p:sp>
    </p:spTree>
    <p:extLst>
      <p:ext uri="{BB962C8B-B14F-4D97-AF65-F5344CB8AC3E}">
        <p14:creationId xmlns:p14="http://schemas.microsoft.com/office/powerpoint/2010/main" val="12112110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91450" cy="1143000"/>
          </a:xfrm>
        </p:spPr>
        <p:txBody>
          <a:bodyPr>
            <a:noAutofit/>
          </a:bodyPr>
          <a:lstStyle/>
          <a:p>
            <a:pPr algn="ctr" eaLnBrk="1" fontAlgn="auto" hangingPunct="1">
              <a:spcAft>
                <a:spcPts val="0"/>
              </a:spcAft>
              <a:defRPr/>
            </a:pPr>
            <a:r>
              <a:rPr lang="en-US" sz="4400" b="1" dirty="0">
                <a:solidFill>
                  <a:schemeClr val="tx1"/>
                </a:solidFill>
                <a:latin typeface="+mn-lt"/>
                <a:ea typeface="+mj-ea"/>
                <a:cs typeface="Times New Roman" panose="02020603050405020304" pitchFamily="18" charset="0"/>
              </a:rPr>
              <a:t>Targeted Content</a:t>
            </a:r>
          </a:p>
        </p:txBody>
      </p:sp>
      <p:sp>
        <p:nvSpPr>
          <p:cNvPr id="36867" name="Content Placeholder 3"/>
          <p:cNvSpPr>
            <a:spLocks noGrp="1"/>
          </p:cNvSpPr>
          <p:nvPr>
            <p:ph idx="1"/>
          </p:nvPr>
        </p:nvSpPr>
        <p:spPr>
          <a:xfrm>
            <a:off x="858837" y="1519002"/>
            <a:ext cx="7839075" cy="4922838"/>
          </a:xfrm>
        </p:spPr>
        <p:txBody>
          <a:bodyPr/>
          <a:lstStyle/>
          <a:p>
            <a:pPr eaLnBrk="1" hangingPunct="1">
              <a:lnSpc>
                <a:spcPct val="80000"/>
              </a:lnSpc>
              <a:spcAft>
                <a:spcPts val="600"/>
              </a:spcAft>
              <a:buFont typeface="Wingdings" pitchFamily="2" charset="2"/>
              <a:buNone/>
            </a:pPr>
            <a:r>
              <a:rPr lang="en-US" altLang="en-US" sz="2800" dirty="0">
                <a:ea typeface="ＭＳ Ｐゴシック" pitchFamily="34" charset="-128"/>
              </a:rPr>
              <a:t>An assessment’</a:t>
            </a:r>
            <a:r>
              <a:rPr lang="en-US" altLang="ja-JP" sz="2800" dirty="0">
                <a:ea typeface="ＭＳ Ｐゴシック" pitchFamily="34" charset="-128"/>
              </a:rPr>
              <a:t>s targeted content is found in the district curriculum.</a:t>
            </a:r>
          </a:p>
          <a:p>
            <a:pPr eaLnBrk="1" hangingPunct="1">
              <a:lnSpc>
                <a:spcPct val="80000"/>
              </a:lnSpc>
              <a:spcAft>
                <a:spcPts val="600"/>
              </a:spcAft>
              <a:buFont typeface="Wingdings" pitchFamily="2" charset="2"/>
              <a:buNone/>
            </a:pPr>
            <a:r>
              <a:rPr lang="en-US" altLang="en-US" sz="2800" b="1" dirty="0">
                <a:ea typeface="ＭＳ Ｐゴシック" pitchFamily="34" charset="-128"/>
                <a:cs typeface="Times New Roman" pitchFamily="18" charset="0"/>
              </a:rPr>
              <a:t>Select: </a:t>
            </a:r>
          </a:p>
          <a:p>
            <a:pPr>
              <a:lnSpc>
                <a:spcPct val="80000"/>
              </a:lnSpc>
              <a:spcAft>
                <a:spcPts val="600"/>
              </a:spcAft>
            </a:pPr>
            <a:r>
              <a:rPr lang="en-US" altLang="en-US" sz="2800" dirty="0">
                <a:ea typeface="ＭＳ Ｐゴシック" pitchFamily="34" charset="-128"/>
                <a:cs typeface="Times New Roman" pitchFamily="18" charset="0"/>
              </a:rPr>
              <a:t>Big idea/enduring understanding statements within the content area.</a:t>
            </a:r>
          </a:p>
          <a:p>
            <a:pPr>
              <a:lnSpc>
                <a:spcPct val="80000"/>
              </a:lnSpc>
              <a:spcAft>
                <a:spcPts val="600"/>
              </a:spcAft>
            </a:pPr>
            <a:r>
              <a:rPr lang="en-US" altLang="en-US" sz="2800" dirty="0">
                <a:ea typeface="ＭＳ Ｐゴシック" pitchFamily="34" charset="-128"/>
                <a:cs typeface="Times New Roman" pitchFamily="18" charset="0"/>
              </a:rPr>
              <a:t>Essential questions</a:t>
            </a:r>
          </a:p>
          <a:p>
            <a:pPr>
              <a:lnSpc>
                <a:spcPct val="80000"/>
              </a:lnSpc>
              <a:spcAft>
                <a:spcPts val="600"/>
              </a:spcAft>
            </a:pPr>
            <a:r>
              <a:rPr lang="en-US" altLang="en-US" sz="2800" dirty="0">
                <a:ea typeface="ＭＳ Ｐゴシック" pitchFamily="34" charset="-128"/>
                <a:cs typeface="Times New Roman" pitchFamily="18" charset="0"/>
              </a:rPr>
              <a:t>The essential knowledge and skills for which students are expected to demonstrate achievement.</a:t>
            </a:r>
          </a:p>
          <a:p>
            <a:pPr marL="0" indent="0" eaLnBrk="1" hangingPunct="1">
              <a:lnSpc>
                <a:spcPct val="80000"/>
              </a:lnSpc>
              <a:spcAft>
                <a:spcPts val="600"/>
              </a:spcAft>
              <a:buNone/>
            </a:pPr>
            <a:endParaRPr lang="en-US" altLang="en-US" sz="2800" dirty="0">
              <a:ea typeface="ＭＳ Ｐゴシック" pitchFamily="34" charset="-128"/>
              <a:cs typeface="Times New Roman" pitchFamily="18" charset="0"/>
            </a:endParaRPr>
          </a:p>
          <a:p>
            <a:pPr eaLnBrk="1" hangingPunct="1">
              <a:lnSpc>
                <a:spcPct val="80000"/>
              </a:lnSpc>
            </a:pPr>
            <a:endParaRPr lang="en-US" altLang="en-US" sz="2800" dirty="0">
              <a:ea typeface="ＭＳ Ｐゴシック" pitchFamily="34" charset="-128"/>
              <a:cs typeface="Times New Roman" pitchFamily="18" charset="0"/>
            </a:endParaRPr>
          </a:p>
          <a:p>
            <a:pPr eaLnBrk="1" hangingPunct="1">
              <a:lnSpc>
                <a:spcPct val="80000"/>
              </a:lnSpc>
              <a:buFont typeface="Wingdings" pitchFamily="2" charset="2"/>
              <a:buNone/>
            </a:pPr>
            <a:endParaRPr lang="en-US" altLang="en-US" sz="2800" b="1" dirty="0">
              <a:ea typeface="ＭＳ Ｐゴシック" pitchFamily="34" charset="-128"/>
              <a:cs typeface="Times New Roman" pitchFamily="18" charset="0"/>
            </a:endParaRPr>
          </a:p>
          <a:p>
            <a:pPr eaLnBrk="1" hangingPunct="1">
              <a:lnSpc>
                <a:spcPct val="80000"/>
              </a:lnSpc>
            </a:pPr>
            <a:endParaRPr lang="en-US" altLang="en-US" sz="2800" dirty="0">
              <a:ea typeface="ＭＳ Ｐゴシック" pitchFamily="34" charset="-128"/>
              <a:cs typeface="Times New Roman" pitchFamily="18" charset="0"/>
            </a:endParaRPr>
          </a:p>
        </p:txBody>
      </p:sp>
      <p:sp>
        <p:nvSpPr>
          <p:cNvPr id="5" name="Slide Number Placeholder 3"/>
          <p:cNvSpPr txBox="1">
            <a:spLocks/>
          </p:cNvSpPr>
          <p:nvPr/>
        </p:nvSpPr>
        <p:spPr>
          <a:xfrm>
            <a:off x="8458200" y="6264275"/>
            <a:ext cx="479425" cy="365125"/>
          </a:xfrm>
          <a:prstGeom prst="rect">
            <a:avLst/>
          </a:prstGeom>
        </p:spPr>
        <p:txBody>
          <a:bodyPr anchor="ctr"/>
          <a:lstStyle>
            <a:defPPr>
              <a:defRPr lang="en-US"/>
            </a:defPPr>
            <a:lvl1pPr marL="0" algn="ctr" defTabSz="914400" rtl="0" eaLnBrk="1" latinLnBrk="0" hangingPunct="1">
              <a:defRPr sz="1100" b="1" kern="1200" spc="-7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dirty="0"/>
              <a:t>27</a:t>
            </a:r>
          </a:p>
        </p:txBody>
      </p:sp>
      <p:sp>
        <p:nvSpPr>
          <p:cNvPr id="3" name="Slide Number Placeholder 2"/>
          <p:cNvSpPr>
            <a:spLocks noGrp="1"/>
          </p:cNvSpPr>
          <p:nvPr>
            <p:ph type="sldNum" sz="quarter" idx="12"/>
          </p:nvPr>
        </p:nvSpPr>
        <p:spPr/>
        <p:txBody>
          <a:bodyPr/>
          <a:lstStyle/>
          <a:p>
            <a:fld id="{7F071F39-DFCB-4B1D-9A5A-668243B704E3}" type="slidenum">
              <a:rPr lang="en-US" smtClean="0"/>
              <a:t>20</a:t>
            </a:fld>
            <a:endParaRPr lang="en-US"/>
          </a:p>
        </p:txBody>
      </p:sp>
    </p:spTree>
    <p:extLst>
      <p:ext uri="{BB962C8B-B14F-4D97-AF65-F5344CB8AC3E}">
        <p14:creationId xmlns:p14="http://schemas.microsoft.com/office/powerpoint/2010/main" val="141463831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a:t>
            </a:r>
          </a:p>
        </p:txBody>
      </p:sp>
      <p:sp>
        <p:nvSpPr>
          <p:cNvPr id="3" name="Content Placeholder 2"/>
          <p:cNvSpPr>
            <a:spLocks noGrp="1"/>
          </p:cNvSpPr>
          <p:nvPr>
            <p:ph idx="1"/>
          </p:nvPr>
        </p:nvSpPr>
        <p:spPr>
          <a:xfrm>
            <a:off x="3124200" y="1600201"/>
            <a:ext cx="5562600" cy="3200399"/>
          </a:xfrm>
        </p:spPr>
        <p:txBody>
          <a:bodyPr>
            <a:normAutofit/>
          </a:bodyPr>
          <a:lstStyle/>
          <a:p>
            <a:pPr marL="0" indent="0" algn="ctr">
              <a:buNone/>
            </a:pPr>
            <a:r>
              <a:rPr lang="en-US" sz="4800" b="1" dirty="0"/>
              <a:t>“Identifying Content”</a:t>
            </a:r>
          </a:p>
          <a:p>
            <a:pPr marL="0" indent="0" algn="ctr">
              <a:buNone/>
            </a:pPr>
            <a:endParaRPr lang="en-US" sz="1000" b="1" dirty="0"/>
          </a:p>
          <a:p>
            <a:pPr marL="0" indent="0" algn="ctr">
              <a:buNone/>
            </a:pPr>
            <a:r>
              <a:rPr lang="en-US" sz="2600" dirty="0"/>
              <a:t>Participants will use a pre-existing assessment or create a new assessment. </a:t>
            </a:r>
          </a:p>
        </p:txBody>
      </p:sp>
      <p:sp>
        <p:nvSpPr>
          <p:cNvPr id="4" name="Slide Number Placeholder 3"/>
          <p:cNvSpPr>
            <a:spLocks noGrp="1"/>
          </p:cNvSpPr>
          <p:nvPr>
            <p:ph type="sldNum" sz="quarter" idx="12"/>
          </p:nvPr>
        </p:nvSpPr>
        <p:spPr/>
        <p:txBody>
          <a:bodyPr/>
          <a:lstStyle/>
          <a:p>
            <a:fld id="{7F071F39-DFCB-4B1D-9A5A-668243B704E3}" type="slidenum">
              <a:rPr lang="en-US" smtClean="0"/>
              <a:t>21</a:t>
            </a:fld>
            <a:endParaRPr lang="en-US"/>
          </a:p>
        </p:txBody>
      </p:sp>
      <p:pic>
        <p:nvPicPr>
          <p:cNvPr id="5" name="Picture 4" descr="Image result for people ic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981200"/>
            <a:ext cx="1828800" cy="1828800"/>
          </a:xfrm>
          <a:prstGeom prst="rect">
            <a:avLst/>
          </a:prstGeom>
          <a:noFill/>
          <a:ln>
            <a:noFill/>
          </a:ln>
        </p:spPr>
      </p:pic>
      <p:sp>
        <p:nvSpPr>
          <p:cNvPr id="7" name="TextBox 6"/>
          <p:cNvSpPr txBox="1"/>
          <p:nvPr/>
        </p:nvSpPr>
        <p:spPr>
          <a:xfrm>
            <a:off x="1409700" y="4800600"/>
            <a:ext cx="6324600" cy="1200329"/>
          </a:xfrm>
          <a:prstGeom prst="rect">
            <a:avLst/>
          </a:prstGeom>
          <a:noFill/>
        </p:spPr>
        <p:txBody>
          <a:bodyPr wrap="square" rtlCol="0">
            <a:spAutoFit/>
          </a:bodyPr>
          <a:lstStyle/>
          <a:p>
            <a:pPr algn="ctr"/>
            <a:r>
              <a:rPr lang="en-US" sz="2400" dirty="0"/>
              <a:t>Write a simple statement of what standard or concept (Big ideas, essential questions) the assessment measures</a:t>
            </a:r>
            <a:r>
              <a:rPr lang="en-US" dirty="0"/>
              <a:t>.</a:t>
            </a:r>
          </a:p>
        </p:txBody>
      </p:sp>
    </p:spTree>
    <p:extLst>
      <p:ext uri="{BB962C8B-B14F-4D97-AF65-F5344CB8AC3E}">
        <p14:creationId xmlns:p14="http://schemas.microsoft.com/office/powerpoint/2010/main" val="1989115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301134D8-FBE1-4F22-AF75-EAA20512845F}" type="slidenum">
              <a:rPr lang="en-US" altLang="en-US" sz="1400" smtClean="0">
                <a:solidFill>
                  <a:srgbClr val="FFFFFF"/>
                </a:solidFill>
              </a:rPr>
              <a:pPr eaLnBrk="1" hangingPunct="1">
                <a:lnSpc>
                  <a:spcPct val="100000"/>
                </a:lnSpc>
                <a:spcBef>
                  <a:spcPct val="0"/>
                </a:spcBef>
                <a:buClrTx/>
                <a:buSzTx/>
                <a:buFontTx/>
                <a:buNone/>
              </a:pPr>
              <a:t>22</a:t>
            </a:fld>
            <a:endParaRPr lang="en-US" altLang="en-US" sz="1400">
              <a:solidFill>
                <a:srgbClr val="FFFFFF"/>
              </a:solidFill>
            </a:endParaRPr>
          </a:p>
        </p:txBody>
      </p:sp>
      <p:sp>
        <p:nvSpPr>
          <p:cNvPr id="44035"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44036" name="Subtitle 2"/>
          <p:cNvSpPr txBox="1">
            <a:spLocks/>
          </p:cNvSpPr>
          <p:nvPr/>
        </p:nvSpPr>
        <p:spPr bwMode="auto">
          <a:xfrm>
            <a:off x="434975" y="1600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sz="5400" b="1" u="sng" dirty="0"/>
              <a:t>Module 1.3 </a:t>
            </a:r>
            <a:r>
              <a:rPr lang="en-US" altLang="en-US" sz="5400" b="1" dirty="0">
                <a:cs typeface="Times New Roman" pitchFamily="18" charset="0"/>
              </a:rPr>
              <a:t>BLUEPRINTS</a:t>
            </a:r>
          </a:p>
          <a:p>
            <a:pPr algn="ctr" eaLnBrk="1" hangingPunct="1">
              <a:lnSpc>
                <a:spcPct val="100000"/>
              </a:lnSpc>
              <a:spcBef>
                <a:spcPct val="20000"/>
              </a:spcBef>
              <a:buClr>
                <a:schemeClr val="accent1"/>
              </a:buClr>
              <a:buFontTx/>
              <a:buNone/>
            </a:pPr>
            <a:r>
              <a:rPr lang="en-US" altLang="en-US" sz="5400" b="1" dirty="0">
                <a:cs typeface="Times New Roman" pitchFamily="18" charset="0"/>
              </a:rPr>
              <a:t>--</a:t>
            </a:r>
          </a:p>
          <a:p>
            <a:pPr algn="ctr" eaLnBrk="1" hangingPunct="1">
              <a:lnSpc>
                <a:spcPct val="100000"/>
              </a:lnSpc>
              <a:spcBef>
                <a:spcPct val="20000"/>
              </a:spcBef>
              <a:buClr>
                <a:schemeClr val="accent1"/>
              </a:buClr>
              <a:buFontTx/>
              <a:buNone/>
            </a:pPr>
            <a:r>
              <a:rPr lang="en-US" altLang="en-US" sz="5400" b="1" dirty="0">
                <a:cs typeface="Times New Roman" pitchFamily="18" charset="0"/>
              </a:rPr>
              <a:t>THE PLAN</a:t>
            </a:r>
          </a:p>
        </p:txBody>
      </p:sp>
    </p:spTree>
    <p:extLst>
      <p:ext uri="{BB962C8B-B14F-4D97-AF65-F5344CB8AC3E}">
        <p14:creationId xmlns:p14="http://schemas.microsoft.com/office/powerpoint/2010/main" val="304879700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189"/>
            <a:ext cx="7772400" cy="735011"/>
          </a:xfrm>
        </p:spPr>
        <p:txBody>
          <a:bodyPr>
            <a:normAutofit fontScale="90000"/>
          </a:bodyPr>
          <a:lstStyle/>
          <a:p>
            <a:pPr algn="ctr">
              <a:defRPr/>
            </a:pPr>
            <a:r>
              <a:rPr lang="en-US" dirty="0">
                <a:ea typeface="+mj-ea"/>
                <a:cs typeface="+mj-cs"/>
              </a:rPr>
              <a:t>Blueprints support purpose</a:t>
            </a:r>
          </a:p>
        </p:txBody>
      </p:sp>
      <p:sp>
        <p:nvSpPr>
          <p:cNvPr id="45060"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A52B6518-39DB-47B2-BB34-DEAFBD049932}" type="slidenum">
              <a:rPr lang="en-US" altLang="en-US" sz="1400" b="1">
                <a:solidFill>
                  <a:srgbClr val="FFFFFF"/>
                </a:solidFill>
              </a:rPr>
              <a:pPr algn="ctr" eaLnBrk="1" hangingPunct="1">
                <a:lnSpc>
                  <a:spcPct val="100000"/>
                </a:lnSpc>
                <a:spcBef>
                  <a:spcPct val="0"/>
                </a:spcBef>
                <a:buClrTx/>
                <a:buSzTx/>
                <a:buFontTx/>
                <a:buNone/>
              </a:pPr>
              <a:t>23</a:t>
            </a:fld>
            <a:endParaRPr lang="en-US" altLang="en-US" sz="1400" b="1">
              <a:solidFill>
                <a:srgbClr val="FFFFFF"/>
              </a:solidFill>
            </a:endParaRPr>
          </a:p>
        </p:txBody>
      </p:sp>
      <p:pic>
        <p:nvPicPr>
          <p:cNvPr id="45061" name="Picture 4" descr="C:\Users\David\AppData\Local\Microsoft\Windows\Temporary Internet Files\Content.IE5\27SRKF7B\constructaplanepla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8688" y="3886200"/>
            <a:ext cx="5216525" cy="2378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5062" name="Picture 5" descr="C:\Users\David\AppData\Local\Microsoft\Windows\Temporary Internet Files\Content.IE5\94M91AU0\Front-Panel_601937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700" y="1219200"/>
            <a:ext cx="5016500" cy="2363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77850" y="1457325"/>
            <a:ext cx="5622925" cy="46196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If the purpose is to build a cruise ship, </a:t>
            </a:r>
          </a:p>
        </p:txBody>
      </p:sp>
      <p:sp>
        <p:nvSpPr>
          <p:cNvPr id="7" name="Down Arrow Callout 6"/>
          <p:cNvSpPr/>
          <p:nvPr/>
        </p:nvSpPr>
        <p:spPr>
          <a:xfrm>
            <a:off x="3468688" y="2895600"/>
            <a:ext cx="5216525" cy="1144588"/>
          </a:xfrm>
          <a:prstGeom prst="downArrowCallout">
            <a:avLst/>
          </a:prstGeom>
        </p:spPr>
        <p:style>
          <a:lnRef idx="3">
            <a:schemeClr val="lt1"/>
          </a:lnRef>
          <a:fillRef idx="1">
            <a:schemeClr val="dk1"/>
          </a:fillRef>
          <a:effectRef idx="1">
            <a:schemeClr val="dk1"/>
          </a:effectRef>
          <a:fontRef idx="minor">
            <a:schemeClr val="lt1"/>
          </a:fontRef>
        </p:style>
        <p:txBody>
          <a:bodyPr anchor="ctr"/>
          <a:lstStyle/>
          <a:p>
            <a:pPr algn="ctr">
              <a:defRPr/>
            </a:pPr>
            <a:r>
              <a:rPr lang="en-US" sz="2400" dirty="0"/>
              <a:t>this may not be the best blueprint!</a:t>
            </a:r>
          </a:p>
        </p:txBody>
      </p:sp>
      <p:sp>
        <p:nvSpPr>
          <p:cNvPr id="3" name="Slide Number Placeholder 2"/>
          <p:cNvSpPr>
            <a:spLocks noGrp="1"/>
          </p:cNvSpPr>
          <p:nvPr>
            <p:ph type="sldNum" sz="quarter" idx="12"/>
          </p:nvPr>
        </p:nvSpPr>
        <p:spPr/>
        <p:txBody>
          <a:bodyPr/>
          <a:lstStyle/>
          <a:p>
            <a:fld id="{7F071F39-DFCB-4B1D-9A5A-668243B704E3}" type="slidenum">
              <a:rPr lang="en-US" smtClean="0"/>
              <a:t>23</a:t>
            </a:fld>
            <a:endParaRPr lang="en-US"/>
          </a:p>
        </p:txBody>
      </p:sp>
    </p:spTree>
    <p:extLst>
      <p:ext uri="{BB962C8B-B14F-4D97-AF65-F5344CB8AC3E}">
        <p14:creationId xmlns:p14="http://schemas.microsoft.com/office/powerpoint/2010/main" val="935457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87412"/>
          </a:xfrm>
        </p:spPr>
        <p:txBody>
          <a:bodyPr/>
          <a:lstStyle/>
          <a:p>
            <a:pPr algn="ctr">
              <a:defRPr/>
            </a:pPr>
            <a:r>
              <a:rPr lang="en-US" dirty="0">
                <a:ea typeface="+mj-ea"/>
                <a:cs typeface="+mj-cs"/>
              </a:rPr>
              <a:t>Blueprint considerations</a:t>
            </a:r>
          </a:p>
        </p:txBody>
      </p:sp>
      <p:sp>
        <p:nvSpPr>
          <p:cNvPr id="3" name="Content Placeholder 2"/>
          <p:cNvSpPr>
            <a:spLocks noGrp="1"/>
          </p:cNvSpPr>
          <p:nvPr>
            <p:ph idx="1"/>
          </p:nvPr>
        </p:nvSpPr>
        <p:spPr>
          <a:xfrm>
            <a:off x="304800" y="1295400"/>
            <a:ext cx="8686800" cy="5029200"/>
          </a:xfrm>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a typeface="+mn-ea"/>
                <a:cs typeface="+mn-cs"/>
              </a:rPr>
              <a:t>Number and types of items on the final assessment;</a:t>
            </a: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a typeface="+mn-ea"/>
                <a:cs typeface="+mn-cs"/>
              </a:rPr>
              <a:t>Content, skills, and any other attribute to be measured; </a:t>
            </a: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a typeface="+mn-ea"/>
                <a:cs typeface="+mn-cs"/>
              </a:rPr>
              <a:t>Intended level of difficulty;  DOK</a:t>
            </a: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a typeface="+mn-ea"/>
                <a:cs typeface="+mn-cs"/>
              </a:rPr>
              <a:t>Mode of administration</a:t>
            </a: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a typeface="+mn-ea"/>
                <a:cs typeface="+mn-cs"/>
              </a:rPr>
              <a:t>Timing of the total administration/separate sections or subparts</a:t>
            </a: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a typeface="+mn-ea"/>
                <a:cs typeface="+mn-cs"/>
              </a:rPr>
              <a:t>Directions for examinees.</a:t>
            </a:r>
          </a:p>
          <a:p>
            <a:pPr>
              <a:defRPr/>
            </a:pPr>
            <a:endParaRPr lang="en-US" dirty="0">
              <a:ea typeface="+mn-ea"/>
              <a:cs typeface="+mn-cs"/>
            </a:endParaRPr>
          </a:p>
        </p:txBody>
      </p:sp>
      <p:sp>
        <p:nvSpPr>
          <p:cNvPr id="46085"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5DDB42C3-A38A-4BFF-AC45-A18A172AF46D}" type="slidenum">
              <a:rPr lang="en-US" altLang="en-US" sz="1400" b="1">
                <a:solidFill>
                  <a:srgbClr val="FFFFFF"/>
                </a:solidFill>
              </a:rPr>
              <a:pPr algn="ctr" eaLnBrk="1" hangingPunct="1">
                <a:lnSpc>
                  <a:spcPct val="100000"/>
                </a:lnSpc>
                <a:spcBef>
                  <a:spcPct val="0"/>
                </a:spcBef>
                <a:buClrTx/>
                <a:buSzTx/>
                <a:buFontTx/>
                <a:buNone/>
              </a:pPr>
              <a:t>24</a:t>
            </a:fld>
            <a:endParaRPr lang="en-US" altLang="en-US" sz="1400" b="1">
              <a:solidFill>
                <a:srgbClr val="FFFFFF"/>
              </a:solidFill>
            </a:endParaRPr>
          </a:p>
        </p:txBody>
      </p:sp>
      <p:sp>
        <p:nvSpPr>
          <p:cNvPr id="4" name="Slide Number Placeholder 3"/>
          <p:cNvSpPr>
            <a:spLocks noGrp="1"/>
          </p:cNvSpPr>
          <p:nvPr>
            <p:ph type="sldNum" sz="quarter" idx="12"/>
          </p:nvPr>
        </p:nvSpPr>
        <p:spPr/>
        <p:txBody>
          <a:bodyPr/>
          <a:lstStyle/>
          <a:p>
            <a:fld id="{7F071F39-DFCB-4B1D-9A5A-668243B704E3}" type="slidenum">
              <a:rPr lang="en-US" smtClean="0"/>
              <a:t>24</a:t>
            </a:fld>
            <a:endParaRPr lang="en-US"/>
          </a:p>
        </p:txBody>
      </p:sp>
    </p:spTree>
    <p:extLst>
      <p:ext uri="{BB962C8B-B14F-4D97-AF65-F5344CB8AC3E}">
        <p14:creationId xmlns:p14="http://schemas.microsoft.com/office/powerpoint/2010/main" val="2007387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Terms you will need to know to keep going!</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a:spcBef>
                <a:spcPct val="0"/>
              </a:spcBef>
              <a:buNone/>
            </a:pPr>
            <a:r>
              <a:rPr lang="en-US" altLang="en-US" b="1" dirty="0">
                <a:solidFill>
                  <a:srgbClr val="000000"/>
                </a:solidFill>
              </a:rPr>
              <a:t>SR-</a:t>
            </a:r>
            <a:r>
              <a:rPr lang="en-US" altLang="en-US" dirty="0">
                <a:solidFill>
                  <a:srgbClr val="000000"/>
                </a:solidFill>
              </a:rPr>
              <a:t>Selected Response: items that are multiple choice, true-false, matching, any item where the test-taker has a bank of answers from which they choose an answer.</a:t>
            </a:r>
          </a:p>
          <a:p>
            <a:pPr>
              <a:spcBef>
                <a:spcPct val="0"/>
              </a:spcBef>
              <a:buNone/>
            </a:pPr>
            <a:r>
              <a:rPr lang="en-US" altLang="en-US" b="1" dirty="0">
                <a:solidFill>
                  <a:srgbClr val="000000"/>
                </a:solidFill>
              </a:rPr>
              <a:t>SCR-</a:t>
            </a:r>
            <a:r>
              <a:rPr lang="en-US" altLang="en-US" dirty="0">
                <a:solidFill>
                  <a:srgbClr val="000000"/>
                </a:solidFill>
              </a:rPr>
              <a:t>Short Constructed Response/Short Answer: the test-taker provides a one word or short phrase answer</a:t>
            </a:r>
          </a:p>
          <a:p>
            <a:pPr>
              <a:spcBef>
                <a:spcPct val="0"/>
              </a:spcBef>
              <a:buNone/>
            </a:pPr>
            <a:r>
              <a:rPr lang="en-US" altLang="en-US" b="1" dirty="0">
                <a:solidFill>
                  <a:srgbClr val="000000"/>
                </a:solidFill>
              </a:rPr>
              <a:t>ECR-</a:t>
            </a:r>
            <a:r>
              <a:rPr lang="en-US" altLang="en-US" dirty="0">
                <a:solidFill>
                  <a:srgbClr val="000000"/>
                </a:solidFill>
              </a:rPr>
              <a:t>Extended Constructed Response: the test-taker writes a paragraph or two, or develops an authentic response within a class period’s time length</a:t>
            </a:r>
          </a:p>
          <a:p>
            <a:pPr>
              <a:spcBef>
                <a:spcPct val="0"/>
              </a:spcBef>
              <a:buNone/>
            </a:pPr>
            <a:r>
              <a:rPr lang="en-US" altLang="en-US" b="1" dirty="0">
                <a:solidFill>
                  <a:srgbClr val="000000"/>
                </a:solidFill>
              </a:rPr>
              <a:t>PT- </a:t>
            </a:r>
            <a:r>
              <a:rPr lang="en-US" altLang="en-US" dirty="0">
                <a:solidFill>
                  <a:srgbClr val="000000"/>
                </a:solidFill>
              </a:rPr>
              <a:t>Performance Task: the test-taker develops a response that takes several class periods or the response is gathered over a period of time, as in a portfolio assessment.</a:t>
            </a:r>
          </a:p>
          <a:p>
            <a:endParaRPr lang="en-US" dirty="0"/>
          </a:p>
        </p:txBody>
      </p:sp>
      <p:sp>
        <p:nvSpPr>
          <p:cNvPr id="4" name="Slide Number Placeholder 3"/>
          <p:cNvSpPr>
            <a:spLocks noGrp="1"/>
          </p:cNvSpPr>
          <p:nvPr>
            <p:ph type="sldNum" sz="quarter" idx="12"/>
          </p:nvPr>
        </p:nvSpPr>
        <p:spPr/>
        <p:txBody>
          <a:bodyPr/>
          <a:lstStyle/>
          <a:p>
            <a:fld id="{7F071F39-DFCB-4B1D-9A5A-668243B704E3}" type="slidenum">
              <a:rPr lang="en-US" smtClean="0"/>
              <a:t>25</a:t>
            </a:fld>
            <a:endParaRPr lang="en-US"/>
          </a:p>
        </p:txBody>
      </p:sp>
    </p:spTree>
    <p:extLst>
      <p:ext uri="{BB962C8B-B14F-4D97-AF65-F5344CB8AC3E}">
        <p14:creationId xmlns:p14="http://schemas.microsoft.com/office/powerpoint/2010/main" val="2491422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Formalizing the Process</a:t>
            </a:r>
          </a:p>
        </p:txBody>
      </p:sp>
      <p:sp>
        <p:nvSpPr>
          <p:cNvPr id="3" name="Content Placeholder 2"/>
          <p:cNvSpPr>
            <a:spLocks noGrp="1"/>
          </p:cNvSpPr>
          <p:nvPr>
            <p:ph idx="1"/>
          </p:nvPr>
        </p:nvSpPr>
        <p:spPr>
          <a:xfrm>
            <a:off x="533400" y="2286000"/>
            <a:ext cx="8229600" cy="2209800"/>
          </a:xfrm>
        </p:spPr>
        <p:txBody>
          <a:bodyPr/>
          <a:lstStyle/>
          <a:p>
            <a:pPr marL="0" indent="0">
              <a:buNone/>
            </a:pPr>
            <a:r>
              <a:rPr lang="en-US" dirty="0"/>
              <a:t>The following slides are presented to assist in formalizing the process of creating an assessment.</a:t>
            </a:r>
          </a:p>
        </p:txBody>
      </p:sp>
      <p:sp>
        <p:nvSpPr>
          <p:cNvPr id="4" name="Slide Number Placeholder 3"/>
          <p:cNvSpPr>
            <a:spLocks noGrp="1"/>
          </p:cNvSpPr>
          <p:nvPr>
            <p:ph type="sldNum" sz="quarter" idx="12"/>
          </p:nvPr>
        </p:nvSpPr>
        <p:spPr/>
        <p:txBody>
          <a:bodyPr/>
          <a:lstStyle/>
          <a:p>
            <a:fld id="{7F071F39-DFCB-4B1D-9A5A-668243B704E3}" type="slidenum">
              <a:rPr lang="en-US" smtClean="0"/>
              <a:t>26</a:t>
            </a:fld>
            <a:endParaRPr lang="en-US"/>
          </a:p>
        </p:txBody>
      </p:sp>
    </p:spTree>
    <p:extLst>
      <p:ext uri="{BB962C8B-B14F-4D97-AF65-F5344CB8AC3E}">
        <p14:creationId xmlns:p14="http://schemas.microsoft.com/office/powerpoint/2010/main" val="2864668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a:t>
            </a:r>
          </a:p>
        </p:txBody>
      </p:sp>
      <p:sp>
        <p:nvSpPr>
          <p:cNvPr id="3" name="Content Placeholder 2"/>
          <p:cNvSpPr>
            <a:spLocks noGrp="1"/>
          </p:cNvSpPr>
          <p:nvPr>
            <p:ph idx="1"/>
          </p:nvPr>
        </p:nvSpPr>
        <p:spPr>
          <a:xfrm>
            <a:off x="1981200" y="1651000"/>
            <a:ext cx="6629400" cy="3916363"/>
          </a:xfrm>
        </p:spPr>
        <p:txBody>
          <a:bodyPr>
            <a:normAutofit fontScale="62500" lnSpcReduction="20000"/>
          </a:bodyPr>
          <a:lstStyle/>
          <a:p>
            <a:pPr marL="0" indent="0">
              <a:buNone/>
            </a:pPr>
            <a:r>
              <a:rPr lang="en-US" sz="5100" dirty="0"/>
              <a:t>2.  Build- Item Type Pretest </a:t>
            </a:r>
          </a:p>
          <a:p>
            <a:pPr marL="0" indent="0">
              <a:buNone/>
            </a:pPr>
            <a:endParaRPr lang="en-US" dirty="0"/>
          </a:p>
          <a:p>
            <a:r>
              <a:rPr lang="en-US" b="1" dirty="0"/>
              <a:t>Purpose</a:t>
            </a:r>
            <a:r>
              <a:rPr lang="en-US" dirty="0"/>
              <a:t>: This will serve as a formative assessment of participants in the Assessment Literacy Course. Results of the assessment will be used to create a guide for instruction and content in the course.  This will facilitate educator achievement in increasing rigor, reliability, and validity of assessments offered in each grade level.</a:t>
            </a:r>
          </a:p>
          <a:p>
            <a:pPr marL="0" indent="0">
              <a:buNone/>
            </a:pPr>
            <a:endParaRPr lang="en-US" dirty="0"/>
          </a:p>
          <a:p>
            <a:r>
              <a:rPr lang="en-US" b="1" dirty="0"/>
              <a:t>Directions</a:t>
            </a:r>
            <a:r>
              <a:rPr lang="en-US" dirty="0"/>
              <a:t>:  Based on your knowledge of </a:t>
            </a:r>
            <a:r>
              <a:rPr lang="en-US" b="1" dirty="0"/>
              <a:t>item types</a:t>
            </a:r>
            <a:r>
              <a:rPr lang="en-US" dirty="0"/>
              <a:t>, assign the appropriate type to the following questions. </a:t>
            </a:r>
          </a:p>
        </p:txBody>
      </p:sp>
      <p:sp>
        <p:nvSpPr>
          <p:cNvPr id="4" name="Slide Number Placeholder 3"/>
          <p:cNvSpPr>
            <a:spLocks noGrp="1"/>
          </p:cNvSpPr>
          <p:nvPr>
            <p:ph type="sldNum" sz="quarter" idx="12"/>
          </p:nvPr>
        </p:nvSpPr>
        <p:spPr/>
        <p:txBody>
          <a:bodyPr/>
          <a:lstStyle/>
          <a:p>
            <a:fld id="{7F071F39-DFCB-4B1D-9A5A-668243B704E3}" type="slidenum">
              <a:rPr lang="en-US" smtClean="0"/>
              <a:t>27</a:t>
            </a:fld>
            <a:endParaRPr lang="en-US"/>
          </a:p>
        </p:txBody>
      </p:sp>
      <p:pic>
        <p:nvPicPr>
          <p:cNvPr id="5" name="Picture 4" descr="Image result for people ic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09600" y="685800"/>
            <a:ext cx="1371600" cy="1676400"/>
          </a:xfrm>
          <a:prstGeom prst="rect">
            <a:avLst/>
          </a:prstGeom>
          <a:noFill/>
          <a:ln>
            <a:noFill/>
          </a:ln>
        </p:spPr>
      </p:pic>
    </p:spTree>
    <p:extLst>
      <p:ext uri="{BB962C8B-B14F-4D97-AF65-F5344CB8AC3E}">
        <p14:creationId xmlns:p14="http://schemas.microsoft.com/office/powerpoint/2010/main" val="3799965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a:t>
            </a:r>
          </a:p>
        </p:txBody>
      </p:sp>
      <p:sp>
        <p:nvSpPr>
          <p:cNvPr id="4" name="Slide Number Placeholder 3"/>
          <p:cNvSpPr>
            <a:spLocks noGrp="1"/>
          </p:cNvSpPr>
          <p:nvPr>
            <p:ph type="sldNum" sz="quarter" idx="12"/>
          </p:nvPr>
        </p:nvSpPr>
        <p:spPr/>
        <p:txBody>
          <a:bodyPr/>
          <a:lstStyle/>
          <a:p>
            <a:fld id="{7F071F39-DFCB-4B1D-9A5A-668243B704E3}" type="slidenum">
              <a:rPr lang="en-US" smtClean="0"/>
              <a:t>28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229304886"/>
              </p:ext>
            </p:extLst>
          </p:nvPr>
        </p:nvGraphicFramePr>
        <p:xfrm>
          <a:off x="1257300" y="2224500"/>
          <a:ext cx="6629400" cy="3277362"/>
        </p:xfrm>
        <a:graphic>
          <a:graphicData uri="http://schemas.openxmlformats.org/drawingml/2006/table">
            <a:tbl>
              <a:tblPr firstRow="1" firstCol="1" bandRow="1">
                <a:tableStyleId>{5C22544A-7EE6-4342-B048-85BDC9FD1C3A}</a:tableStyleId>
              </a:tblPr>
              <a:tblGrid>
                <a:gridCol w="571500">
                  <a:extLst>
                    <a:ext uri="{9D8B030D-6E8A-4147-A177-3AD203B41FA5}">
                      <a16:colId xmlns:a16="http://schemas.microsoft.com/office/drawing/2014/main" val="20000"/>
                    </a:ext>
                  </a:extLst>
                </a:gridCol>
                <a:gridCol w="6057900">
                  <a:extLst>
                    <a:ext uri="{9D8B030D-6E8A-4147-A177-3AD203B41FA5}">
                      <a16:colId xmlns:a16="http://schemas.microsoft.com/office/drawing/2014/main" val="20001"/>
                    </a:ext>
                  </a:extLst>
                </a:gridCol>
              </a:tblGrid>
              <a:tr h="0">
                <a:tc>
                  <a:txBody>
                    <a:bodyPr/>
                    <a:lstStyle/>
                    <a:p>
                      <a:pPr marL="0" marR="0">
                        <a:lnSpc>
                          <a:spcPct val="115000"/>
                        </a:lnSpc>
                        <a:spcBef>
                          <a:spcPts val="0"/>
                        </a:spcBef>
                        <a:spcAft>
                          <a:spcPts val="0"/>
                        </a:spcAft>
                      </a:pPr>
                      <a:r>
                        <a:rPr lang="en-US" sz="1100" dirty="0">
                          <a:effectLst/>
                        </a:rPr>
                        <a:t>DOK</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2000" dirty="0">
                          <a:effectLst/>
                        </a:rPr>
                        <a:t> </a:t>
                      </a:r>
                      <a:endParaRPr lang="en-US" sz="1100" dirty="0">
                        <a:effectLst/>
                      </a:endParaRPr>
                    </a:p>
                    <a:p>
                      <a:pPr marL="0" marR="0">
                        <a:lnSpc>
                          <a:spcPct val="115000"/>
                        </a:lnSpc>
                        <a:spcBef>
                          <a:spcPts val="0"/>
                        </a:spcBef>
                        <a:spcAft>
                          <a:spcPts val="0"/>
                        </a:spcAft>
                      </a:pPr>
                      <a:r>
                        <a:rPr lang="en-US" sz="2000" dirty="0">
                          <a:effectLst/>
                        </a:rPr>
                        <a:t> </a:t>
                      </a:r>
                      <a:endParaRPr lang="en-US" sz="1100" dirty="0">
                        <a:effectLst/>
                      </a:endParaRPr>
                    </a:p>
                    <a:p>
                      <a:pPr marL="0" marR="0">
                        <a:lnSpc>
                          <a:spcPct val="115000"/>
                        </a:lnSpc>
                        <a:spcBef>
                          <a:spcPts val="0"/>
                        </a:spcBef>
                        <a:spcAft>
                          <a:spcPts val="0"/>
                        </a:spcAft>
                      </a:pPr>
                      <a:r>
                        <a:rPr lang="en-US" sz="2000" dirty="0">
                          <a:effectLst/>
                          <a:latin typeface="+mn-lt"/>
                          <a:ea typeface="+mn-ea"/>
                          <a:cs typeface="+mn-cs"/>
                        </a:rPr>
                        <a:t>SR</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1. Which structure stores most of the genetic information?</a:t>
                      </a:r>
                    </a:p>
                    <a:p>
                      <a:pPr marL="217170" marR="0">
                        <a:lnSpc>
                          <a:spcPct val="115000"/>
                        </a:lnSpc>
                        <a:spcBef>
                          <a:spcPts val="0"/>
                        </a:spcBef>
                        <a:spcAft>
                          <a:spcPts val="0"/>
                        </a:spcAft>
                      </a:pPr>
                      <a:r>
                        <a:rPr lang="en-US" sz="1100" dirty="0">
                          <a:effectLst/>
                        </a:rPr>
                        <a:t>A.  mitochondrion</a:t>
                      </a:r>
                    </a:p>
                    <a:p>
                      <a:pPr marL="217170" marR="0">
                        <a:lnSpc>
                          <a:spcPct val="115000"/>
                        </a:lnSpc>
                        <a:spcBef>
                          <a:spcPts val="0"/>
                        </a:spcBef>
                        <a:spcAft>
                          <a:spcPts val="0"/>
                        </a:spcAft>
                      </a:pPr>
                      <a:r>
                        <a:rPr lang="en-US" sz="1100" dirty="0">
                          <a:effectLst/>
                        </a:rPr>
                        <a:t>B. lysosome</a:t>
                      </a:r>
                    </a:p>
                    <a:p>
                      <a:pPr marL="217170" marR="0">
                        <a:lnSpc>
                          <a:spcPct val="115000"/>
                        </a:lnSpc>
                        <a:spcBef>
                          <a:spcPts val="0"/>
                        </a:spcBef>
                        <a:spcAft>
                          <a:spcPts val="0"/>
                        </a:spcAft>
                      </a:pPr>
                      <a:r>
                        <a:rPr lang="en-US" sz="1100" dirty="0">
                          <a:effectLst/>
                        </a:rPr>
                        <a:t>C. nucleus</a:t>
                      </a:r>
                    </a:p>
                    <a:p>
                      <a:pPr marL="217170" marR="0">
                        <a:lnSpc>
                          <a:spcPct val="115000"/>
                        </a:lnSpc>
                        <a:spcBef>
                          <a:spcPts val="0"/>
                        </a:spcBef>
                        <a:spcAft>
                          <a:spcPts val="0"/>
                        </a:spcAft>
                      </a:pPr>
                      <a:r>
                        <a:rPr lang="en-US" sz="1100" dirty="0">
                          <a:effectLst/>
                        </a:rPr>
                        <a:t>D. tail</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2000" dirty="0">
                          <a:effectLst/>
                        </a:rPr>
                        <a:t> </a:t>
                      </a:r>
                      <a:endParaRPr lang="en-US" sz="1100" dirty="0">
                        <a:effectLst/>
                      </a:endParaRPr>
                    </a:p>
                    <a:p>
                      <a:pPr marL="0" marR="0">
                        <a:lnSpc>
                          <a:spcPct val="115000"/>
                        </a:lnSpc>
                        <a:spcBef>
                          <a:spcPts val="0"/>
                        </a:spcBef>
                        <a:spcAft>
                          <a:spcPts val="0"/>
                        </a:spcAft>
                      </a:pPr>
                      <a:r>
                        <a:rPr lang="en-US" sz="2000" dirty="0">
                          <a:effectLst/>
                        </a:rPr>
                        <a:t>SR</a:t>
                      </a:r>
                      <a:endParaRPr lang="en-US" sz="1100" dirty="0">
                        <a:effectLst/>
                      </a:endParaRPr>
                    </a:p>
                    <a:p>
                      <a:pPr marL="0" marR="0">
                        <a:lnSpc>
                          <a:spcPct val="115000"/>
                        </a:lnSpc>
                        <a:spcBef>
                          <a:spcPts val="0"/>
                        </a:spcBef>
                        <a:spcAft>
                          <a:spcPts val="0"/>
                        </a:spcAft>
                      </a:pPr>
                      <a:r>
                        <a:rPr lang="en-US" sz="20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2.  “People were running toward him like iron filings to a magnet.”</a:t>
                      </a:r>
                    </a:p>
                    <a:p>
                      <a:pPr marL="0" marR="0">
                        <a:lnSpc>
                          <a:spcPct val="115000"/>
                        </a:lnSpc>
                        <a:spcBef>
                          <a:spcPts val="0"/>
                        </a:spcBef>
                        <a:spcAft>
                          <a:spcPts val="0"/>
                        </a:spcAft>
                      </a:pPr>
                      <a:r>
                        <a:rPr lang="en-US" sz="1100" dirty="0">
                          <a:effectLst/>
                        </a:rPr>
                        <a:t>The author uses this simile to emphasize that the people</a:t>
                      </a:r>
                    </a:p>
                    <a:p>
                      <a:pPr marL="217170" marR="0">
                        <a:lnSpc>
                          <a:spcPct val="115000"/>
                        </a:lnSpc>
                        <a:spcBef>
                          <a:spcPts val="0"/>
                        </a:spcBef>
                        <a:spcAft>
                          <a:spcPts val="0"/>
                        </a:spcAft>
                      </a:pPr>
                      <a:r>
                        <a:rPr lang="en-US" sz="1100" dirty="0">
                          <a:effectLst/>
                        </a:rPr>
                        <a:t>A.  were interested in the news about the gold</a:t>
                      </a:r>
                    </a:p>
                    <a:p>
                      <a:pPr marL="217170" marR="0">
                        <a:lnSpc>
                          <a:spcPct val="115000"/>
                        </a:lnSpc>
                        <a:spcBef>
                          <a:spcPts val="0"/>
                        </a:spcBef>
                        <a:spcAft>
                          <a:spcPts val="0"/>
                        </a:spcAft>
                      </a:pPr>
                      <a:r>
                        <a:rPr lang="en-US" sz="1100" dirty="0">
                          <a:effectLst/>
                        </a:rPr>
                        <a:t>B.  were curious about the hip’s arrival</a:t>
                      </a:r>
                    </a:p>
                    <a:p>
                      <a:pPr marL="217170" marR="0">
                        <a:lnSpc>
                          <a:spcPct val="115000"/>
                        </a:lnSpc>
                        <a:spcBef>
                          <a:spcPts val="0"/>
                        </a:spcBef>
                        <a:spcAft>
                          <a:spcPts val="0"/>
                        </a:spcAft>
                      </a:pPr>
                      <a:r>
                        <a:rPr lang="en-US" sz="1100" dirty="0">
                          <a:effectLst/>
                        </a:rPr>
                        <a:t>C.  wanted to become gold prospectors </a:t>
                      </a:r>
                    </a:p>
                    <a:p>
                      <a:pPr marL="217170" marR="0">
                        <a:lnSpc>
                          <a:spcPct val="115000"/>
                        </a:lnSpc>
                        <a:spcBef>
                          <a:spcPts val="0"/>
                        </a:spcBef>
                        <a:spcAft>
                          <a:spcPts val="0"/>
                        </a:spcAft>
                      </a:pPr>
                      <a:r>
                        <a:rPr lang="en-US" sz="1100" dirty="0">
                          <a:effectLst/>
                        </a:rPr>
                        <a:t>D. were unable to resist reading about the gold</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pic>
        <p:nvPicPr>
          <p:cNvPr id="2054" name="Picture 18" descr="Image result for male game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819400"/>
            <a:ext cx="1357313" cy="828675"/>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957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 Blueprint</a:t>
            </a:r>
          </a:p>
        </p:txBody>
      </p:sp>
      <p:sp>
        <p:nvSpPr>
          <p:cNvPr id="3" name="Content Placeholder 2"/>
          <p:cNvSpPr>
            <a:spLocks noGrp="1"/>
          </p:cNvSpPr>
          <p:nvPr>
            <p:ph idx="1"/>
          </p:nvPr>
        </p:nvSpPr>
        <p:spPr/>
        <p:txBody>
          <a:bodyPr/>
          <a:lstStyle/>
          <a:p>
            <a:r>
              <a:rPr lang="en-US" dirty="0"/>
              <a:t>Blueprints can be simple or very formal. </a:t>
            </a:r>
          </a:p>
          <a:p>
            <a:r>
              <a:rPr lang="en-US" dirty="0"/>
              <a:t>Does not matter the format, just make one. </a:t>
            </a:r>
          </a:p>
          <a:p>
            <a:r>
              <a:rPr lang="en-US" dirty="0"/>
              <a:t>This will assist in providing the variety of questions and depth of knowledge range in the assessment.</a:t>
            </a:r>
          </a:p>
          <a:p>
            <a:r>
              <a:rPr lang="en-US" dirty="0"/>
              <a:t>This is the basis for “common assessments”</a:t>
            </a:r>
          </a:p>
        </p:txBody>
      </p:sp>
      <p:sp>
        <p:nvSpPr>
          <p:cNvPr id="4" name="Slide Number Placeholder 3"/>
          <p:cNvSpPr>
            <a:spLocks noGrp="1"/>
          </p:cNvSpPr>
          <p:nvPr>
            <p:ph type="sldNum" sz="quarter" idx="12"/>
          </p:nvPr>
        </p:nvSpPr>
        <p:spPr/>
        <p:txBody>
          <a:bodyPr/>
          <a:lstStyle/>
          <a:p>
            <a:fld id="{7F071F39-DFCB-4B1D-9A5A-668243B704E3}" type="slidenum">
              <a:rPr lang="en-US" smtClean="0"/>
              <a:t>29</a:t>
            </a:fld>
            <a:endParaRPr lang="en-US"/>
          </a:p>
        </p:txBody>
      </p:sp>
    </p:spTree>
    <p:extLst>
      <p:ext uri="{BB962C8B-B14F-4D97-AF65-F5344CB8AC3E}">
        <p14:creationId xmlns:p14="http://schemas.microsoft.com/office/powerpoint/2010/main" val="216593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a:t>
            </a:r>
          </a:p>
        </p:txBody>
      </p:sp>
      <p:sp>
        <p:nvSpPr>
          <p:cNvPr id="3" name="Content Placeholder 2"/>
          <p:cNvSpPr>
            <a:spLocks noGrp="1"/>
          </p:cNvSpPr>
          <p:nvPr>
            <p:ph idx="1"/>
          </p:nvPr>
        </p:nvSpPr>
        <p:spPr/>
        <p:txBody>
          <a:bodyPr/>
          <a:lstStyle/>
          <a:p>
            <a:r>
              <a:rPr lang="en-US" dirty="0"/>
              <a:t>The components of this Assessment Literacy Course are being presented  in isolated and multi formatted learning exercises – for learning the process from parts to whole . </a:t>
            </a:r>
          </a:p>
          <a:p>
            <a:r>
              <a:rPr lang="en-US" dirty="0"/>
              <a:t>Looking at all the parts to make putting assessments together smoothly. </a:t>
            </a:r>
          </a:p>
        </p:txBody>
      </p:sp>
      <p:sp>
        <p:nvSpPr>
          <p:cNvPr id="4" name="Slide Number Placeholder 3"/>
          <p:cNvSpPr>
            <a:spLocks noGrp="1"/>
          </p:cNvSpPr>
          <p:nvPr>
            <p:ph type="sldNum" sz="quarter" idx="12"/>
          </p:nvPr>
        </p:nvSpPr>
        <p:spPr/>
        <p:txBody>
          <a:bodyPr/>
          <a:lstStyle/>
          <a:p>
            <a:fld id="{7F071F39-DFCB-4B1D-9A5A-668243B704E3}" type="slidenum">
              <a:rPr lang="en-US" smtClean="0"/>
              <a:t>3</a:t>
            </a:fld>
            <a:endParaRPr lang="en-US"/>
          </a:p>
        </p:txBody>
      </p:sp>
    </p:spTree>
    <p:extLst>
      <p:ext uri="{BB962C8B-B14F-4D97-AF65-F5344CB8AC3E}">
        <p14:creationId xmlns:p14="http://schemas.microsoft.com/office/powerpoint/2010/main" val="3897513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228600"/>
            <a:ext cx="7498080" cy="762000"/>
          </a:xfrm>
        </p:spPr>
        <p:txBody>
          <a:bodyPr/>
          <a:lstStyle/>
          <a:p>
            <a:pPr algn="ctr" eaLnBrk="1" fontAlgn="auto" hangingPunct="1">
              <a:spcAft>
                <a:spcPts val="0"/>
              </a:spcAft>
              <a:defRPr/>
            </a:pPr>
            <a:r>
              <a:rPr lang="en-US" sz="4400" b="1" dirty="0">
                <a:solidFill>
                  <a:schemeClr val="tx1"/>
                </a:solidFill>
                <a:latin typeface="+mn-lt"/>
                <a:ea typeface="+mj-ea"/>
                <a:cs typeface="Times New Roman" panose="02020603050405020304" pitchFamily="18" charset="0"/>
              </a:rPr>
              <a:t>QC Checklist</a:t>
            </a:r>
            <a:endParaRPr lang="en-US" sz="4400" dirty="0">
              <a:latin typeface="+mn-lt"/>
              <a:ea typeface="+mj-ea"/>
              <a:cs typeface="Times New Roman" panose="02020603050405020304" pitchFamily="18" charset="0"/>
            </a:endParaRPr>
          </a:p>
        </p:txBody>
      </p:sp>
      <p:sp>
        <p:nvSpPr>
          <p:cNvPr id="54275" name="Content Placeholder 2"/>
          <p:cNvSpPr>
            <a:spLocks noGrp="1"/>
          </p:cNvSpPr>
          <p:nvPr>
            <p:ph idx="1"/>
          </p:nvPr>
        </p:nvSpPr>
        <p:spPr>
          <a:xfrm>
            <a:off x="1066800" y="1539875"/>
            <a:ext cx="7870825" cy="4724400"/>
          </a:xfrm>
        </p:spPr>
        <p:txBody>
          <a:bodyPr>
            <a:normAutofit/>
          </a:bodyPr>
          <a:lstStyle/>
          <a:p>
            <a:pPr>
              <a:spcBef>
                <a:spcPts val="0"/>
              </a:spcBef>
              <a:buFont typeface="Wingdings" panose="05000000000000000000" pitchFamily="2" charset="2"/>
              <a:buChar char="q"/>
              <a:defRPr/>
            </a:pPr>
            <a:r>
              <a:rPr lang="en-US" dirty="0"/>
              <a:t>Number and types of items on the final assessment</a:t>
            </a:r>
          </a:p>
          <a:p>
            <a:pPr>
              <a:spcBef>
                <a:spcPts val="0"/>
              </a:spcBef>
              <a:buFont typeface="Wingdings" panose="05000000000000000000" pitchFamily="2" charset="2"/>
              <a:buChar char="q"/>
              <a:defRPr/>
            </a:pPr>
            <a:r>
              <a:rPr lang="en-US" dirty="0"/>
              <a:t>Content, skills, and any other attribute to be measured; </a:t>
            </a:r>
          </a:p>
          <a:p>
            <a:pPr>
              <a:spcBef>
                <a:spcPts val="0"/>
              </a:spcBef>
              <a:buFont typeface="Wingdings" panose="05000000000000000000" pitchFamily="2" charset="2"/>
              <a:buChar char="q"/>
              <a:defRPr/>
            </a:pPr>
            <a:r>
              <a:rPr lang="en-US" dirty="0"/>
              <a:t>Intended level of difficulty;  DOK</a:t>
            </a:r>
          </a:p>
          <a:p>
            <a:pPr>
              <a:spcBef>
                <a:spcPts val="0"/>
              </a:spcBef>
              <a:buFont typeface="Wingdings" panose="05000000000000000000" pitchFamily="2" charset="2"/>
              <a:buChar char="q"/>
              <a:defRPr/>
            </a:pPr>
            <a:r>
              <a:rPr lang="en-US" dirty="0"/>
              <a:t>Mode of administration</a:t>
            </a:r>
          </a:p>
          <a:p>
            <a:pPr>
              <a:spcBef>
                <a:spcPts val="0"/>
              </a:spcBef>
              <a:buFont typeface="Wingdings" panose="05000000000000000000" pitchFamily="2" charset="2"/>
              <a:buChar char="q"/>
              <a:defRPr/>
            </a:pPr>
            <a:r>
              <a:rPr lang="en-US" dirty="0"/>
              <a:t>Timing of the total administration/separate sections or subparts</a:t>
            </a:r>
          </a:p>
          <a:p>
            <a:pPr>
              <a:spcBef>
                <a:spcPts val="0"/>
              </a:spcBef>
              <a:buFont typeface="Wingdings" panose="05000000000000000000" pitchFamily="2" charset="2"/>
              <a:buChar char="q"/>
              <a:defRPr/>
            </a:pPr>
            <a:r>
              <a:rPr lang="en-US" dirty="0"/>
              <a:t>Directions for examinees.</a:t>
            </a:r>
          </a:p>
        </p:txBody>
      </p:sp>
      <p:sp>
        <p:nvSpPr>
          <p:cNvPr id="5" name="Slide Number Placeholder 3"/>
          <p:cNvSpPr txBox="1">
            <a:spLocks/>
          </p:cNvSpPr>
          <p:nvPr/>
        </p:nvSpPr>
        <p:spPr>
          <a:xfrm>
            <a:off x="8458200" y="6264275"/>
            <a:ext cx="479425" cy="365125"/>
          </a:xfrm>
          <a:prstGeom prst="rect">
            <a:avLst/>
          </a:prstGeom>
        </p:spPr>
        <p:txBody>
          <a:bodyPr anchor="ctr"/>
          <a:lstStyle>
            <a:defPPr>
              <a:defRPr lang="en-US"/>
            </a:defPPr>
            <a:lvl1pPr marL="0" algn="ctr" defTabSz="914400" rtl="0" eaLnBrk="1" latinLnBrk="0" hangingPunct="1">
              <a:defRPr sz="1100" b="1" kern="1200" spc="-7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dirty="0"/>
              <a:t>64</a:t>
            </a:r>
          </a:p>
        </p:txBody>
      </p:sp>
      <p:sp>
        <p:nvSpPr>
          <p:cNvPr id="7" name="Rectangle 6"/>
          <p:cNvSpPr/>
          <p:nvPr/>
        </p:nvSpPr>
        <p:spPr>
          <a:xfrm>
            <a:off x="228600" y="1371599"/>
            <a:ext cx="533400" cy="4572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Template 1.3:  Procedural Steps</a:t>
            </a:r>
          </a:p>
        </p:txBody>
      </p:sp>
      <p:sp>
        <p:nvSpPr>
          <p:cNvPr id="3" name="Slide Number Placeholder 2"/>
          <p:cNvSpPr>
            <a:spLocks noGrp="1"/>
          </p:cNvSpPr>
          <p:nvPr>
            <p:ph type="sldNum" sz="quarter" idx="12"/>
          </p:nvPr>
        </p:nvSpPr>
        <p:spPr/>
        <p:txBody>
          <a:bodyPr/>
          <a:lstStyle/>
          <a:p>
            <a:fld id="{7F071F39-DFCB-4B1D-9A5A-668243B704E3}" type="slidenum">
              <a:rPr lang="en-US" smtClean="0"/>
              <a:t>30</a:t>
            </a:fld>
            <a:endParaRPr lang="en-US"/>
          </a:p>
        </p:txBody>
      </p:sp>
    </p:spTree>
    <p:extLst>
      <p:ext uri="{BB962C8B-B14F-4D97-AF65-F5344CB8AC3E}">
        <p14:creationId xmlns:p14="http://schemas.microsoft.com/office/powerpoint/2010/main" val="88102525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a:t>
            </a:r>
          </a:p>
        </p:txBody>
      </p:sp>
      <p:sp>
        <p:nvSpPr>
          <p:cNvPr id="3" name="Content Placeholder 2"/>
          <p:cNvSpPr>
            <a:spLocks noGrp="1"/>
          </p:cNvSpPr>
          <p:nvPr>
            <p:ph idx="1"/>
          </p:nvPr>
        </p:nvSpPr>
        <p:spPr>
          <a:xfrm>
            <a:off x="2590800" y="1600200"/>
            <a:ext cx="6096000" cy="3352799"/>
          </a:xfrm>
        </p:spPr>
        <p:txBody>
          <a:bodyPr>
            <a:normAutofit fontScale="77500" lnSpcReduction="20000"/>
          </a:bodyPr>
          <a:lstStyle/>
          <a:p>
            <a:pPr marL="0" indent="0" algn="ctr">
              <a:buNone/>
            </a:pPr>
            <a:r>
              <a:rPr lang="en-US" sz="4800" b="1" dirty="0"/>
              <a:t>“Developing A Blueprint”</a:t>
            </a:r>
          </a:p>
          <a:p>
            <a:pPr marL="0" indent="0" algn="ctr">
              <a:buNone/>
            </a:pPr>
            <a:r>
              <a:rPr lang="en-US" sz="4800" dirty="0"/>
              <a:t>Using the 10 question assessment that was just used in the last group work task, </a:t>
            </a:r>
          </a:p>
          <a:p>
            <a:pPr marL="0" indent="0" algn="ctr">
              <a:buNone/>
            </a:pPr>
            <a:r>
              <a:rPr lang="en-US" sz="4800" dirty="0"/>
              <a:t>create a blueprint for that assessment. </a:t>
            </a:r>
          </a:p>
          <a:p>
            <a:pPr marL="0" indent="0" algn="ctr">
              <a:buNone/>
            </a:pPr>
            <a:endParaRPr lang="en-US" sz="4800" dirty="0"/>
          </a:p>
        </p:txBody>
      </p:sp>
      <p:sp>
        <p:nvSpPr>
          <p:cNvPr id="4" name="Slide Number Placeholder 3"/>
          <p:cNvSpPr>
            <a:spLocks noGrp="1"/>
          </p:cNvSpPr>
          <p:nvPr>
            <p:ph type="sldNum" sz="quarter" idx="12"/>
          </p:nvPr>
        </p:nvSpPr>
        <p:spPr/>
        <p:txBody>
          <a:bodyPr/>
          <a:lstStyle/>
          <a:p>
            <a:fld id="{7F071F39-DFCB-4B1D-9A5A-668243B704E3}" type="slidenum">
              <a:rPr lang="en-US" smtClean="0"/>
              <a:t>31</a:t>
            </a:fld>
            <a:endParaRPr lang="en-US"/>
          </a:p>
        </p:txBody>
      </p:sp>
      <p:pic>
        <p:nvPicPr>
          <p:cNvPr id="5" name="Picture 4" descr="Image result for people ic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914400" y="1524000"/>
            <a:ext cx="1371600" cy="1676400"/>
          </a:xfrm>
          <a:prstGeom prst="rect">
            <a:avLst/>
          </a:prstGeom>
          <a:noFill/>
          <a:ln>
            <a:noFill/>
          </a:ln>
        </p:spPr>
      </p:pic>
    </p:spTree>
    <p:extLst>
      <p:ext uri="{BB962C8B-B14F-4D97-AF65-F5344CB8AC3E}">
        <p14:creationId xmlns:p14="http://schemas.microsoft.com/office/powerpoint/2010/main" val="1734595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7F071F39-DFCB-4B1D-9A5A-668243B704E3}" type="slidenum">
              <a:rPr lang="en-US" smtClean="0"/>
              <a:t>32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5775975"/>
              </p:ext>
            </p:extLst>
          </p:nvPr>
        </p:nvGraphicFramePr>
        <p:xfrm>
          <a:off x="609600" y="304800"/>
          <a:ext cx="8229601" cy="6029474"/>
        </p:xfrm>
        <a:graphic>
          <a:graphicData uri="http://schemas.openxmlformats.org/drawingml/2006/table">
            <a:tbl>
              <a:tblPr firstRow="1" firstCol="1" bandRow="1">
                <a:tableStyleId>{5C22544A-7EE6-4342-B048-85BDC9FD1C3A}</a:tableStyleId>
              </a:tblPr>
              <a:tblGrid>
                <a:gridCol w="1512129">
                  <a:extLst>
                    <a:ext uri="{9D8B030D-6E8A-4147-A177-3AD203B41FA5}">
                      <a16:colId xmlns:a16="http://schemas.microsoft.com/office/drawing/2014/main" val="20000"/>
                    </a:ext>
                  </a:extLst>
                </a:gridCol>
                <a:gridCol w="394872">
                  <a:extLst>
                    <a:ext uri="{9D8B030D-6E8A-4147-A177-3AD203B41FA5}">
                      <a16:colId xmlns:a16="http://schemas.microsoft.com/office/drawing/2014/main" val="20001"/>
                    </a:ext>
                  </a:extLst>
                </a:gridCol>
                <a:gridCol w="394872">
                  <a:extLst>
                    <a:ext uri="{9D8B030D-6E8A-4147-A177-3AD203B41FA5}">
                      <a16:colId xmlns:a16="http://schemas.microsoft.com/office/drawing/2014/main" val="20002"/>
                    </a:ext>
                  </a:extLst>
                </a:gridCol>
                <a:gridCol w="394872">
                  <a:extLst>
                    <a:ext uri="{9D8B030D-6E8A-4147-A177-3AD203B41FA5}">
                      <a16:colId xmlns:a16="http://schemas.microsoft.com/office/drawing/2014/main" val="20003"/>
                    </a:ext>
                  </a:extLst>
                </a:gridCol>
                <a:gridCol w="394872">
                  <a:extLst>
                    <a:ext uri="{9D8B030D-6E8A-4147-A177-3AD203B41FA5}">
                      <a16:colId xmlns:a16="http://schemas.microsoft.com/office/drawing/2014/main" val="20004"/>
                    </a:ext>
                  </a:extLst>
                </a:gridCol>
                <a:gridCol w="394872">
                  <a:extLst>
                    <a:ext uri="{9D8B030D-6E8A-4147-A177-3AD203B41FA5}">
                      <a16:colId xmlns:a16="http://schemas.microsoft.com/office/drawing/2014/main" val="20005"/>
                    </a:ext>
                  </a:extLst>
                </a:gridCol>
                <a:gridCol w="394872">
                  <a:extLst>
                    <a:ext uri="{9D8B030D-6E8A-4147-A177-3AD203B41FA5}">
                      <a16:colId xmlns:a16="http://schemas.microsoft.com/office/drawing/2014/main" val="20006"/>
                    </a:ext>
                  </a:extLst>
                </a:gridCol>
                <a:gridCol w="735546">
                  <a:extLst>
                    <a:ext uri="{9D8B030D-6E8A-4147-A177-3AD203B41FA5}">
                      <a16:colId xmlns:a16="http://schemas.microsoft.com/office/drawing/2014/main" val="20007"/>
                    </a:ext>
                  </a:extLst>
                </a:gridCol>
                <a:gridCol w="735546">
                  <a:extLst>
                    <a:ext uri="{9D8B030D-6E8A-4147-A177-3AD203B41FA5}">
                      <a16:colId xmlns:a16="http://schemas.microsoft.com/office/drawing/2014/main" val="20008"/>
                    </a:ext>
                  </a:extLst>
                </a:gridCol>
                <a:gridCol w="719287">
                  <a:extLst>
                    <a:ext uri="{9D8B030D-6E8A-4147-A177-3AD203B41FA5}">
                      <a16:colId xmlns:a16="http://schemas.microsoft.com/office/drawing/2014/main" val="20009"/>
                    </a:ext>
                  </a:extLst>
                </a:gridCol>
                <a:gridCol w="719287">
                  <a:extLst>
                    <a:ext uri="{9D8B030D-6E8A-4147-A177-3AD203B41FA5}">
                      <a16:colId xmlns:a16="http://schemas.microsoft.com/office/drawing/2014/main" val="20010"/>
                    </a:ext>
                  </a:extLst>
                </a:gridCol>
                <a:gridCol w="719287">
                  <a:extLst>
                    <a:ext uri="{9D8B030D-6E8A-4147-A177-3AD203B41FA5}">
                      <a16:colId xmlns:a16="http://schemas.microsoft.com/office/drawing/2014/main" val="20011"/>
                    </a:ext>
                  </a:extLst>
                </a:gridCol>
                <a:gridCol w="719287">
                  <a:extLst>
                    <a:ext uri="{9D8B030D-6E8A-4147-A177-3AD203B41FA5}">
                      <a16:colId xmlns:a16="http://schemas.microsoft.com/office/drawing/2014/main" val="20012"/>
                    </a:ext>
                  </a:extLst>
                </a:gridCol>
              </a:tblGrid>
              <a:tr h="1529566">
                <a:tc gridSpan="13">
                  <a:txBody>
                    <a:bodyPr/>
                    <a:lstStyle/>
                    <a:p>
                      <a:pPr marL="228600" marR="0" algn="l">
                        <a:spcBef>
                          <a:spcPts val="0"/>
                        </a:spcBef>
                        <a:spcAft>
                          <a:spcPts val="0"/>
                        </a:spcAft>
                      </a:pPr>
                      <a:r>
                        <a:rPr lang="en-US" sz="1800" dirty="0">
                          <a:effectLst/>
                        </a:rPr>
                        <a:t> </a:t>
                      </a:r>
                    </a:p>
                    <a:p>
                      <a:pPr marL="228600" marR="0" algn="l">
                        <a:spcBef>
                          <a:spcPts val="0"/>
                        </a:spcBef>
                        <a:spcAft>
                          <a:spcPts val="0"/>
                        </a:spcAft>
                      </a:pPr>
                      <a:r>
                        <a:rPr lang="en-US" sz="1800" dirty="0">
                          <a:effectLst/>
                        </a:rPr>
                        <a:t>Assessment Title: ______________________________     Department:   ______________________      </a:t>
                      </a:r>
                    </a:p>
                    <a:p>
                      <a:pPr marL="228600" marR="0" algn="l">
                        <a:spcBef>
                          <a:spcPts val="0"/>
                        </a:spcBef>
                        <a:spcAft>
                          <a:spcPts val="0"/>
                        </a:spcAft>
                      </a:pPr>
                      <a:r>
                        <a:rPr lang="en-US" sz="1800" dirty="0">
                          <a:effectLst/>
                        </a:rPr>
                        <a:t>Grade level: ____           </a:t>
                      </a:r>
                    </a:p>
                    <a:p>
                      <a:pPr marL="228600" marR="0" algn="l">
                        <a:spcBef>
                          <a:spcPts val="0"/>
                        </a:spcBef>
                        <a:spcAft>
                          <a:spcPts val="0"/>
                        </a:spcAft>
                      </a:pPr>
                      <a:r>
                        <a:rPr lang="en-US" sz="1800" dirty="0">
                          <a:effectLst/>
                        </a:rPr>
                        <a:t>Assessment Purpose: </a:t>
                      </a:r>
                    </a:p>
                    <a:p>
                      <a:pPr marL="0" marR="0" algn="l">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7396">
                <a:tc rowSpan="2">
                  <a:txBody>
                    <a:bodyPr/>
                    <a:lstStyle/>
                    <a:p>
                      <a:pPr marL="228600" marR="0" algn="l">
                        <a:spcBef>
                          <a:spcPts val="0"/>
                        </a:spcBef>
                        <a:spcAft>
                          <a:spcPts val="0"/>
                        </a:spcAft>
                      </a:pPr>
                      <a:r>
                        <a:rPr lang="en-US" sz="1800" dirty="0">
                          <a:effectLst/>
                        </a:rPr>
                        <a:t>Item/</a:t>
                      </a:r>
                    </a:p>
                    <a:p>
                      <a:pPr marL="228600" marR="0" algn="l">
                        <a:spcBef>
                          <a:spcPts val="0"/>
                        </a:spcBef>
                        <a:spcAft>
                          <a:spcPts val="0"/>
                        </a:spcAft>
                      </a:pPr>
                      <a:r>
                        <a:rPr lang="en-US" sz="1800" dirty="0">
                          <a:effectLst/>
                        </a:rPr>
                        <a:t>Scoring Criteria</a:t>
                      </a:r>
                      <a:endParaRPr lang="en-US" sz="1800" dirty="0">
                        <a:effectLst/>
                        <a:latin typeface="Calibri"/>
                        <a:ea typeface="Calibri"/>
                        <a:cs typeface="Times New Roman"/>
                      </a:endParaRPr>
                    </a:p>
                  </a:txBody>
                  <a:tcPr marL="68580" marR="68580" marT="0" marB="0" anchor="ctr"/>
                </a:tc>
                <a:tc gridSpan="8">
                  <a:txBody>
                    <a:bodyPr/>
                    <a:lstStyle/>
                    <a:p>
                      <a:pPr marL="228600" marR="0" algn="l">
                        <a:spcBef>
                          <a:spcPts val="0"/>
                        </a:spcBef>
                        <a:spcAft>
                          <a:spcPts val="0"/>
                        </a:spcAft>
                      </a:pPr>
                      <a:r>
                        <a:rPr lang="en-US" sz="1600" dirty="0">
                          <a:effectLst/>
                        </a:rPr>
                        <a:t>Item/Criteria Type</a:t>
                      </a:r>
                      <a:endParaRPr lang="en-US" sz="16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228600" marR="0" algn="l">
                        <a:spcBef>
                          <a:spcPts val="0"/>
                        </a:spcBef>
                        <a:spcAft>
                          <a:spcPts val="0"/>
                        </a:spcAft>
                      </a:pPr>
                      <a:endParaRPr lang="en-US" sz="1600" dirty="0">
                        <a:effectLst/>
                      </a:endParaRPr>
                    </a:p>
                    <a:p>
                      <a:pPr marL="228600" marR="0" algn="l">
                        <a:spcBef>
                          <a:spcPts val="0"/>
                        </a:spcBef>
                        <a:spcAft>
                          <a:spcPts val="0"/>
                        </a:spcAft>
                      </a:pPr>
                      <a:r>
                        <a:rPr lang="en-US" sz="1600" dirty="0">
                          <a:effectLst/>
                        </a:rPr>
                        <a:t>DOK </a:t>
                      </a:r>
                      <a:endParaRPr lang="en-US" sz="1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235330">
                <a:tc vMerge="1">
                  <a:txBody>
                    <a:bodyPr/>
                    <a:lstStyle/>
                    <a:p>
                      <a:endParaRPr lang="en-US"/>
                    </a:p>
                  </a:txBody>
                  <a:tcPr/>
                </a:tc>
                <a:tc>
                  <a:txBody>
                    <a:bodyPr/>
                    <a:lstStyle/>
                    <a:p>
                      <a:pPr marL="228600" marR="0" algn="l">
                        <a:spcBef>
                          <a:spcPts val="0"/>
                        </a:spcBef>
                        <a:spcAft>
                          <a:spcPts val="0"/>
                        </a:spcAft>
                      </a:pPr>
                      <a:r>
                        <a:rPr lang="en-US" sz="1800" dirty="0">
                          <a:effectLst/>
                        </a:rPr>
                        <a:t>SR</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Points</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SCR</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Points</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ECR</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Points</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EP</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a:effectLst/>
                        </a:rPr>
                        <a:t>Points</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err="1">
                          <a:effectLst/>
                        </a:rPr>
                        <a:t>DoK</a:t>
                      </a:r>
                      <a:r>
                        <a:rPr lang="en-US" sz="1800" dirty="0">
                          <a:effectLst/>
                        </a:rPr>
                        <a:t> 1</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err="1">
                          <a:effectLst/>
                        </a:rPr>
                        <a:t>DoK</a:t>
                      </a:r>
                      <a:r>
                        <a:rPr lang="en-US" sz="1800" dirty="0">
                          <a:effectLst/>
                        </a:rPr>
                        <a:t> 2</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err="1">
                          <a:effectLst/>
                        </a:rPr>
                        <a:t>DoK</a:t>
                      </a:r>
                      <a:r>
                        <a:rPr lang="en-US" sz="1800" dirty="0">
                          <a:effectLst/>
                        </a:rPr>
                        <a:t> 3</a:t>
                      </a:r>
                      <a:endParaRPr lang="en-US" sz="1800" dirty="0">
                        <a:effectLst/>
                        <a:latin typeface="Calibri"/>
                        <a:ea typeface="Calibri"/>
                        <a:cs typeface="Times New Roman"/>
                      </a:endParaRPr>
                    </a:p>
                  </a:txBody>
                  <a:tcPr marL="68580" marR="68580" marT="0" marB="0" vert="vert270" anchor="ctr"/>
                </a:tc>
                <a:tc>
                  <a:txBody>
                    <a:bodyPr/>
                    <a:lstStyle/>
                    <a:p>
                      <a:pPr marL="228600" marR="0" algn="l">
                        <a:spcBef>
                          <a:spcPts val="0"/>
                        </a:spcBef>
                        <a:spcAft>
                          <a:spcPts val="0"/>
                        </a:spcAft>
                      </a:pPr>
                      <a:r>
                        <a:rPr lang="en-US" sz="1800" dirty="0" err="1">
                          <a:effectLst/>
                        </a:rPr>
                        <a:t>DoK</a:t>
                      </a:r>
                      <a:r>
                        <a:rPr lang="en-US" sz="1800" dirty="0">
                          <a:effectLst/>
                        </a:rPr>
                        <a:t> 4</a:t>
                      </a:r>
                      <a:endParaRPr lang="en-US" sz="1800" dirty="0">
                        <a:effectLst/>
                        <a:latin typeface="Calibri"/>
                        <a:ea typeface="Calibri"/>
                        <a:cs typeface="Times New Roman"/>
                      </a:endParaRPr>
                    </a:p>
                  </a:txBody>
                  <a:tcPr marL="68580" marR="68580" marT="0" marB="0" vert="vert270" anchor="ctr"/>
                </a:tc>
                <a:extLst>
                  <a:ext uri="{0D108BD9-81ED-4DB2-BD59-A6C34878D82A}">
                    <a16:rowId xmlns:a16="http://schemas.microsoft.com/office/drawing/2014/main" val="10002"/>
                  </a:ext>
                </a:extLst>
              </a:tr>
              <a:tr h="893009">
                <a:tc>
                  <a:txBody>
                    <a:bodyPr/>
                    <a:lstStyle/>
                    <a:p>
                      <a:pPr marL="228600" marR="0" algn="l">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913617">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820882">
                <a:tc>
                  <a:txBody>
                    <a:bodyPr/>
                    <a:lstStyle/>
                    <a:p>
                      <a:pPr marL="228600" marR="0" algn="l">
                        <a:spcBef>
                          <a:spcPts val="0"/>
                        </a:spcBef>
                        <a:spcAft>
                          <a:spcPts val="0"/>
                        </a:spcAft>
                      </a:pPr>
                      <a:r>
                        <a:rPr lang="en-US" sz="2000" dirty="0">
                          <a:effectLst/>
                        </a:rPr>
                        <a:t>totals</a:t>
                      </a:r>
                      <a:endParaRPr lang="en-US" sz="2000" dirty="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228600" marR="0" algn="l">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56966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Module 1 - Design</a:t>
            </a:r>
          </a:p>
        </p:txBody>
      </p:sp>
      <p:sp>
        <p:nvSpPr>
          <p:cNvPr id="3" name="Content Placeholder 2"/>
          <p:cNvSpPr>
            <a:spLocks noGrp="1"/>
          </p:cNvSpPr>
          <p:nvPr>
            <p:ph idx="1"/>
          </p:nvPr>
        </p:nvSpPr>
        <p:spPr>
          <a:xfrm>
            <a:off x="381000" y="2209800"/>
            <a:ext cx="8229600" cy="2209800"/>
          </a:xfrm>
        </p:spPr>
        <p:txBody>
          <a:bodyPr>
            <a:normAutofit/>
          </a:bodyPr>
          <a:lstStyle/>
          <a:p>
            <a:pPr marL="0" indent="0" algn="ctr">
              <a:buNone/>
            </a:pPr>
            <a:r>
              <a:rPr lang="en-US" sz="11500" dirty="0"/>
              <a:t>Thank you</a:t>
            </a:r>
          </a:p>
        </p:txBody>
      </p:sp>
      <p:sp>
        <p:nvSpPr>
          <p:cNvPr id="4" name="Slide Number Placeholder 3"/>
          <p:cNvSpPr>
            <a:spLocks noGrp="1"/>
          </p:cNvSpPr>
          <p:nvPr>
            <p:ph type="sldNum" sz="quarter" idx="12"/>
          </p:nvPr>
        </p:nvSpPr>
        <p:spPr/>
        <p:txBody>
          <a:bodyPr/>
          <a:lstStyle/>
          <a:p>
            <a:fld id="{7F071F39-DFCB-4B1D-9A5A-668243B704E3}" type="slidenum">
              <a:rPr lang="en-US" smtClean="0"/>
              <a:t>33</a:t>
            </a:fld>
            <a:endParaRPr lang="en-US"/>
          </a:p>
        </p:txBody>
      </p:sp>
    </p:spTree>
    <p:extLst>
      <p:ext uri="{BB962C8B-B14F-4D97-AF65-F5344CB8AC3E}">
        <p14:creationId xmlns:p14="http://schemas.microsoft.com/office/powerpoint/2010/main" val="191185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a:t>
            </a:r>
          </a:p>
        </p:txBody>
      </p:sp>
      <p:sp>
        <p:nvSpPr>
          <p:cNvPr id="4" name="Slide Number Placeholder 3"/>
          <p:cNvSpPr>
            <a:spLocks noGrp="1"/>
          </p:cNvSpPr>
          <p:nvPr>
            <p:ph type="sldNum" sz="quarter" idx="12"/>
          </p:nvPr>
        </p:nvSpPr>
        <p:spPr/>
        <p:txBody>
          <a:bodyPr/>
          <a:lstStyle/>
          <a:p>
            <a:fld id="{7F071F39-DFCB-4B1D-9A5A-668243B704E3}" type="slidenum">
              <a:rPr lang="en-US" smtClean="0"/>
              <a:t>4</a:t>
            </a:fld>
            <a:endParaRPr lang="en-US"/>
          </a:p>
        </p:txBody>
      </p:sp>
      <p:pic>
        <p:nvPicPr>
          <p:cNvPr id="5" name="Picture 4" descr="Image result for people ic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38580"/>
            <a:ext cx="2133600" cy="2362200"/>
          </a:xfrm>
          <a:prstGeom prst="rect">
            <a:avLst/>
          </a:prstGeom>
          <a:noFill/>
          <a:ln>
            <a:noFill/>
          </a:ln>
        </p:spPr>
      </p:pic>
      <p:sp>
        <p:nvSpPr>
          <p:cNvPr id="6" name="TextBox 5"/>
          <p:cNvSpPr txBox="1"/>
          <p:nvPr/>
        </p:nvSpPr>
        <p:spPr>
          <a:xfrm>
            <a:off x="2971800" y="1338580"/>
            <a:ext cx="5005388" cy="1569660"/>
          </a:xfrm>
          <a:prstGeom prst="rect">
            <a:avLst/>
          </a:prstGeom>
          <a:noFill/>
        </p:spPr>
        <p:txBody>
          <a:bodyPr wrap="square" rtlCol="0">
            <a:spAutoFit/>
          </a:bodyPr>
          <a:lstStyle/>
          <a:p>
            <a:r>
              <a:rPr lang="en-US" sz="4800" dirty="0"/>
              <a:t>Depth of Knowledge Pretest</a:t>
            </a:r>
          </a:p>
        </p:txBody>
      </p:sp>
      <p:sp>
        <p:nvSpPr>
          <p:cNvPr id="10" name="Rectangle 9"/>
          <p:cNvSpPr/>
          <p:nvPr/>
        </p:nvSpPr>
        <p:spPr>
          <a:xfrm>
            <a:off x="2057400" y="3429000"/>
            <a:ext cx="6172200" cy="646331"/>
          </a:xfrm>
          <a:prstGeom prst="rect">
            <a:avLst/>
          </a:prstGeom>
        </p:spPr>
        <p:txBody>
          <a:bodyPr wrap="square">
            <a:spAutoFit/>
          </a:bodyPr>
          <a:lstStyle/>
          <a:p>
            <a:r>
              <a:rPr lang="en-US" dirty="0"/>
              <a:t>Based on your understanding of </a:t>
            </a:r>
            <a:r>
              <a:rPr lang="en-US" b="1" dirty="0"/>
              <a:t>Depth of Knowledge</a:t>
            </a:r>
            <a:r>
              <a:rPr lang="en-US" dirty="0"/>
              <a:t>, assign the appropriate level to the following assessment questions.</a:t>
            </a:r>
          </a:p>
        </p:txBody>
      </p:sp>
      <p:sp>
        <p:nvSpPr>
          <p:cNvPr id="3" name="Rectangle 2"/>
          <p:cNvSpPr/>
          <p:nvPr/>
        </p:nvSpPr>
        <p:spPr>
          <a:xfrm>
            <a:off x="652072" y="4267200"/>
            <a:ext cx="8001000" cy="1477328"/>
          </a:xfrm>
          <a:prstGeom prst="rect">
            <a:avLst/>
          </a:prstGeom>
        </p:spPr>
        <p:txBody>
          <a:bodyPr wrap="square">
            <a:spAutoFit/>
          </a:bodyPr>
          <a:lstStyle/>
          <a:p>
            <a:r>
              <a:rPr lang="en-US" b="1" dirty="0"/>
              <a:t>Depth of Knowledge Pretest        </a:t>
            </a:r>
            <a:endParaRPr lang="en-US" dirty="0"/>
          </a:p>
          <a:p>
            <a:r>
              <a:rPr lang="en-US" b="1" dirty="0"/>
              <a:t>Purpose</a:t>
            </a:r>
            <a:r>
              <a:rPr lang="en-US" dirty="0"/>
              <a:t>: This will serve as a formative assessment of participants in the Assessment Literacy Course. Results of the assessment will be used to create a guide for instruction and content in the course.  This will facilitate educator achievement in increasing rigor, reliability, and validity of assessments offered in each grade level.</a:t>
            </a:r>
          </a:p>
        </p:txBody>
      </p:sp>
    </p:spTree>
    <p:extLst>
      <p:ext uri="{BB962C8B-B14F-4D97-AF65-F5344CB8AC3E}">
        <p14:creationId xmlns:p14="http://schemas.microsoft.com/office/powerpoint/2010/main" val="32416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Depth of Knowledge</a:t>
            </a:r>
          </a:p>
        </p:txBody>
      </p:sp>
      <p:sp>
        <p:nvSpPr>
          <p:cNvPr id="3" name="Content Placeholder 2"/>
          <p:cNvSpPr>
            <a:spLocks noGrp="1"/>
          </p:cNvSpPr>
          <p:nvPr>
            <p:ph idx="1"/>
          </p:nvPr>
        </p:nvSpPr>
        <p:spPr/>
        <p:txBody>
          <a:bodyPr>
            <a:normAutofit fontScale="77500" lnSpcReduction="20000"/>
          </a:bodyPr>
          <a:lstStyle/>
          <a:p>
            <a:pPr marL="0" indent="0">
              <a:buNone/>
            </a:pPr>
            <a:r>
              <a:rPr lang="en-US" b="1" i="1" dirty="0"/>
              <a:t>Level 1: Recall and Reproduction</a:t>
            </a:r>
            <a:endParaRPr lang="en-US" dirty="0"/>
          </a:p>
          <a:p>
            <a:pPr marL="0" indent="0">
              <a:buNone/>
            </a:pPr>
            <a:r>
              <a:rPr lang="en-US" dirty="0"/>
              <a:t>Tasks at this level require recall of facts or rote application of simple procedures. The task does not require any cognitive effort beyond remembering the right response or formula. Copying, computing, defining, and recognizing are typical Level 1 tasks.</a:t>
            </a:r>
          </a:p>
          <a:p>
            <a:endParaRPr lang="en-US" b="1" i="1" dirty="0"/>
          </a:p>
          <a:p>
            <a:pPr marL="0" indent="0">
              <a:buNone/>
            </a:pPr>
            <a:r>
              <a:rPr lang="en-US" b="1" i="1" dirty="0"/>
              <a:t>Level 2: Skills and Concepts</a:t>
            </a:r>
            <a:endParaRPr lang="en-US" dirty="0"/>
          </a:p>
          <a:p>
            <a:pPr marL="0" indent="0">
              <a:buNone/>
            </a:pPr>
            <a:r>
              <a:rPr lang="en-US" dirty="0"/>
              <a:t>At this level, a student must make some decisions about his or her approach. Tasks with more than one mental step such as comparing, organizing, summarizing, predicting, and estimating are usually Level 2.</a:t>
            </a:r>
          </a:p>
          <a:p>
            <a:pPr marL="0" indent="0">
              <a:buNone/>
            </a:pPr>
            <a:r>
              <a:rPr lang="en-US" b="1" i="1" dirty="0"/>
              <a:t> </a:t>
            </a:r>
            <a:endParaRPr lang="en-US" dirty="0"/>
          </a:p>
        </p:txBody>
      </p:sp>
      <p:sp>
        <p:nvSpPr>
          <p:cNvPr id="4" name="Slide Number Placeholder 3"/>
          <p:cNvSpPr>
            <a:spLocks noGrp="1"/>
          </p:cNvSpPr>
          <p:nvPr>
            <p:ph type="sldNum" sz="quarter" idx="12"/>
          </p:nvPr>
        </p:nvSpPr>
        <p:spPr/>
        <p:txBody>
          <a:bodyPr/>
          <a:lstStyle/>
          <a:p>
            <a:fld id="{7F071F39-DFCB-4B1D-9A5A-668243B704E3}" type="slidenum">
              <a:rPr lang="en-US" smtClean="0"/>
              <a:t>5</a:t>
            </a:fld>
            <a:endParaRPr lang="en-US"/>
          </a:p>
        </p:txBody>
      </p:sp>
    </p:spTree>
    <p:extLst>
      <p:ext uri="{BB962C8B-B14F-4D97-AF65-F5344CB8AC3E}">
        <p14:creationId xmlns:p14="http://schemas.microsoft.com/office/powerpoint/2010/main" val="319572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Depth of Knowledge</a:t>
            </a:r>
          </a:p>
        </p:txBody>
      </p:sp>
      <p:sp>
        <p:nvSpPr>
          <p:cNvPr id="3" name="Content Placeholder 2"/>
          <p:cNvSpPr>
            <a:spLocks noGrp="1"/>
          </p:cNvSpPr>
          <p:nvPr>
            <p:ph idx="1"/>
          </p:nvPr>
        </p:nvSpPr>
        <p:spPr/>
        <p:txBody>
          <a:bodyPr>
            <a:normAutofit fontScale="70000" lnSpcReduction="20000"/>
          </a:bodyPr>
          <a:lstStyle/>
          <a:p>
            <a:pPr marL="0" indent="0">
              <a:buNone/>
            </a:pPr>
            <a:r>
              <a:rPr lang="en-US" b="1" i="1" dirty="0"/>
              <a:t>Level 3: Strategic Thinking</a:t>
            </a:r>
            <a:endParaRPr lang="en-US" dirty="0"/>
          </a:p>
          <a:p>
            <a:pPr marL="0" indent="0">
              <a:buNone/>
            </a:pPr>
            <a:r>
              <a:rPr lang="en-US" dirty="0"/>
              <a:t>At this level of complexity, students must use planning and evidence, and thinking is more abstract. A task with multiple valid responses where students must justify their choices would be Level 3. Examples include solving non-routine problems, designing an experiment, or analyzing characteristics of a genre.</a:t>
            </a:r>
          </a:p>
          <a:p>
            <a:pPr marL="0" indent="0">
              <a:buNone/>
            </a:pPr>
            <a:r>
              <a:rPr lang="en-US" b="1" i="1" dirty="0"/>
              <a:t> </a:t>
            </a:r>
            <a:endParaRPr lang="en-US" dirty="0"/>
          </a:p>
          <a:p>
            <a:pPr marL="0" indent="0">
              <a:buNone/>
            </a:pPr>
            <a:r>
              <a:rPr lang="en-US" b="1" i="1" dirty="0"/>
              <a:t>Level 4: Extended Thinking</a:t>
            </a:r>
            <a:endParaRPr lang="en-US" dirty="0"/>
          </a:p>
          <a:p>
            <a:pPr marL="0" indent="0">
              <a:buNone/>
            </a:pPr>
            <a:r>
              <a:rPr lang="en-US" dirty="0"/>
              <a:t>Level 4 tasks require the most complex cognitive effort. Students synthesize information from multiple sources, often over an extended period of time, or transfer knowledge from one domain to solve problems in another. Designing a survey and interpreting the results, analyzing multiple texts by to extract themes, or writing an original myth in an ancient style would all be examples of Level 4.</a:t>
            </a:r>
          </a:p>
          <a:p>
            <a:pPr marL="0" indent="0">
              <a:buNone/>
            </a:pPr>
            <a:r>
              <a:rPr lang="en-US" b="1" i="1" dirty="0"/>
              <a:t> </a:t>
            </a:r>
            <a:endParaRPr lang="en-US" dirty="0"/>
          </a:p>
        </p:txBody>
      </p:sp>
      <p:sp>
        <p:nvSpPr>
          <p:cNvPr id="4" name="Slide Number Placeholder 3"/>
          <p:cNvSpPr>
            <a:spLocks noGrp="1"/>
          </p:cNvSpPr>
          <p:nvPr>
            <p:ph type="sldNum" sz="quarter" idx="12"/>
          </p:nvPr>
        </p:nvSpPr>
        <p:spPr/>
        <p:txBody>
          <a:bodyPr/>
          <a:lstStyle/>
          <a:p>
            <a:fld id="{7F071F39-DFCB-4B1D-9A5A-668243B704E3}" type="slidenum">
              <a:rPr lang="en-US" smtClean="0"/>
              <a:t>6</a:t>
            </a:fld>
            <a:endParaRPr lang="en-US"/>
          </a:p>
        </p:txBody>
      </p:sp>
    </p:spTree>
    <p:extLst>
      <p:ext uri="{BB962C8B-B14F-4D97-AF65-F5344CB8AC3E}">
        <p14:creationId xmlns:p14="http://schemas.microsoft.com/office/powerpoint/2010/main" val="336267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a:t>
            </a:r>
          </a:p>
        </p:txBody>
      </p:sp>
      <p:sp>
        <p:nvSpPr>
          <p:cNvPr id="4" name="Slide Number Placeholder 3"/>
          <p:cNvSpPr>
            <a:spLocks noGrp="1"/>
          </p:cNvSpPr>
          <p:nvPr>
            <p:ph type="sldNum" sz="quarter" idx="12"/>
          </p:nvPr>
        </p:nvSpPr>
        <p:spPr/>
        <p:txBody>
          <a:bodyPr/>
          <a:lstStyle/>
          <a:p>
            <a:fld id="{7F071F39-DFCB-4B1D-9A5A-668243B704E3}" type="slidenum">
              <a:rPr lang="en-US" smtClean="0"/>
              <a:t>7</a:t>
            </a:fld>
            <a:endParaRPr lang="en-US"/>
          </a:p>
        </p:txBody>
      </p:sp>
      <p:pic>
        <p:nvPicPr>
          <p:cNvPr id="5" name="Picture 4" descr="Image result for people ic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38580"/>
            <a:ext cx="2133600" cy="2362200"/>
          </a:xfrm>
          <a:prstGeom prst="rect">
            <a:avLst/>
          </a:prstGeom>
          <a:noFill/>
          <a:ln>
            <a:noFill/>
          </a:ln>
        </p:spPr>
      </p:pic>
      <p:sp>
        <p:nvSpPr>
          <p:cNvPr id="6" name="TextBox 5"/>
          <p:cNvSpPr txBox="1"/>
          <p:nvPr/>
        </p:nvSpPr>
        <p:spPr>
          <a:xfrm>
            <a:off x="2971800" y="1338580"/>
            <a:ext cx="5005388" cy="1569660"/>
          </a:xfrm>
          <a:prstGeom prst="rect">
            <a:avLst/>
          </a:prstGeom>
          <a:noFill/>
        </p:spPr>
        <p:txBody>
          <a:bodyPr wrap="square" rtlCol="0">
            <a:spAutoFit/>
          </a:bodyPr>
          <a:lstStyle/>
          <a:p>
            <a:r>
              <a:rPr lang="en-US" sz="4800" dirty="0"/>
              <a:t>Depth of Knowledge Pretest</a:t>
            </a:r>
          </a:p>
        </p:txBody>
      </p:sp>
      <p:sp>
        <p:nvSpPr>
          <p:cNvPr id="10" name="Rectangle 9"/>
          <p:cNvSpPr/>
          <p:nvPr/>
        </p:nvSpPr>
        <p:spPr>
          <a:xfrm>
            <a:off x="2057400" y="3429000"/>
            <a:ext cx="6172200" cy="646331"/>
          </a:xfrm>
          <a:prstGeom prst="rect">
            <a:avLst/>
          </a:prstGeom>
        </p:spPr>
        <p:txBody>
          <a:bodyPr wrap="square">
            <a:spAutoFit/>
          </a:bodyPr>
          <a:lstStyle/>
          <a:p>
            <a:r>
              <a:rPr lang="en-US" dirty="0"/>
              <a:t>Based on your understanding of </a:t>
            </a:r>
            <a:r>
              <a:rPr lang="en-US" b="1" dirty="0"/>
              <a:t>Depth of Knowledge</a:t>
            </a:r>
            <a:r>
              <a:rPr lang="en-US" dirty="0"/>
              <a:t>, assign the appropriate level to the following assessment questions.</a:t>
            </a:r>
          </a:p>
        </p:txBody>
      </p:sp>
      <p:sp>
        <p:nvSpPr>
          <p:cNvPr id="3" name="Rectangle 2"/>
          <p:cNvSpPr/>
          <p:nvPr/>
        </p:nvSpPr>
        <p:spPr>
          <a:xfrm>
            <a:off x="652072" y="4267200"/>
            <a:ext cx="8001000" cy="1477328"/>
          </a:xfrm>
          <a:prstGeom prst="rect">
            <a:avLst/>
          </a:prstGeom>
        </p:spPr>
        <p:txBody>
          <a:bodyPr wrap="square">
            <a:spAutoFit/>
          </a:bodyPr>
          <a:lstStyle/>
          <a:p>
            <a:r>
              <a:rPr lang="en-US" b="1" dirty="0"/>
              <a:t>Depth of Knowledge Pretest        </a:t>
            </a:r>
            <a:endParaRPr lang="en-US" dirty="0"/>
          </a:p>
          <a:p>
            <a:r>
              <a:rPr lang="en-US" b="1" dirty="0"/>
              <a:t>Purpose</a:t>
            </a:r>
            <a:r>
              <a:rPr lang="en-US" dirty="0"/>
              <a:t>: This will serve as a formative assessment of participants in the Assessment Literacy Course. Results of the assessment will be used to create a guide for instruction and content in the course.  This will facilitate educator achievement in increasing rigor, reliability, and validity of assessments offered in each grade level.</a:t>
            </a:r>
          </a:p>
        </p:txBody>
      </p:sp>
    </p:spTree>
    <p:extLst>
      <p:ext uri="{BB962C8B-B14F-4D97-AF65-F5344CB8AC3E}">
        <p14:creationId xmlns:p14="http://schemas.microsoft.com/office/powerpoint/2010/main" val="9866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a:t>
            </a:r>
          </a:p>
        </p:txBody>
      </p:sp>
      <p:sp>
        <p:nvSpPr>
          <p:cNvPr id="4" name="Slide Number Placeholder 3"/>
          <p:cNvSpPr>
            <a:spLocks noGrp="1"/>
          </p:cNvSpPr>
          <p:nvPr>
            <p:ph type="sldNum" sz="quarter" idx="12"/>
          </p:nvPr>
        </p:nvSpPr>
        <p:spPr/>
        <p:txBody>
          <a:bodyPr/>
          <a:lstStyle/>
          <a:p>
            <a:fld id="{7F071F39-DFCB-4B1D-9A5A-668243B704E3}" type="slidenum">
              <a:rPr lang="en-US" smtClean="0"/>
              <a:t>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346743464"/>
              </p:ext>
            </p:extLst>
          </p:nvPr>
        </p:nvGraphicFramePr>
        <p:xfrm>
          <a:off x="1257300" y="2224500"/>
          <a:ext cx="6629400" cy="3243453"/>
        </p:xfrm>
        <a:graphic>
          <a:graphicData uri="http://schemas.openxmlformats.org/drawingml/2006/table">
            <a:tbl>
              <a:tblPr firstRow="1" firstCol="1" bandRow="1">
                <a:tableStyleId>{5C22544A-7EE6-4342-B048-85BDC9FD1C3A}</a:tableStyleId>
              </a:tblPr>
              <a:tblGrid>
                <a:gridCol w="571500">
                  <a:extLst>
                    <a:ext uri="{9D8B030D-6E8A-4147-A177-3AD203B41FA5}">
                      <a16:colId xmlns:a16="http://schemas.microsoft.com/office/drawing/2014/main" val="20000"/>
                    </a:ext>
                  </a:extLst>
                </a:gridCol>
                <a:gridCol w="6057900">
                  <a:extLst>
                    <a:ext uri="{9D8B030D-6E8A-4147-A177-3AD203B41FA5}">
                      <a16:colId xmlns:a16="http://schemas.microsoft.com/office/drawing/2014/main" val="20001"/>
                    </a:ext>
                  </a:extLst>
                </a:gridCol>
              </a:tblGrid>
              <a:tr h="0">
                <a:tc>
                  <a:txBody>
                    <a:bodyPr/>
                    <a:lstStyle/>
                    <a:p>
                      <a:pPr marL="0" marR="0">
                        <a:lnSpc>
                          <a:spcPct val="115000"/>
                        </a:lnSpc>
                        <a:spcBef>
                          <a:spcPts val="0"/>
                        </a:spcBef>
                        <a:spcAft>
                          <a:spcPts val="0"/>
                        </a:spcAft>
                      </a:pPr>
                      <a:r>
                        <a:rPr lang="en-US" sz="1100">
                          <a:effectLst/>
                        </a:rPr>
                        <a:t>DOK</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2000">
                          <a:effectLst/>
                        </a:rPr>
                        <a:t> </a:t>
                      </a:r>
                      <a:endParaRPr lang="en-US" sz="1100">
                        <a:effectLst/>
                      </a:endParaRPr>
                    </a:p>
                    <a:p>
                      <a:pPr marL="0" marR="0">
                        <a:lnSpc>
                          <a:spcPct val="115000"/>
                        </a:lnSpc>
                        <a:spcBef>
                          <a:spcPts val="0"/>
                        </a:spcBef>
                        <a:spcAft>
                          <a:spcPts val="0"/>
                        </a:spcAft>
                      </a:pPr>
                      <a:r>
                        <a:rPr lang="en-US" sz="2000">
                          <a:effectLst/>
                        </a:rPr>
                        <a:t> </a:t>
                      </a:r>
                      <a:endParaRPr lang="en-US" sz="1100">
                        <a:effectLst/>
                      </a:endParaRPr>
                    </a:p>
                    <a:p>
                      <a:pPr marL="0" marR="0">
                        <a:lnSpc>
                          <a:spcPct val="115000"/>
                        </a:lnSpc>
                        <a:spcBef>
                          <a:spcPts val="0"/>
                        </a:spcBef>
                        <a:spcAft>
                          <a:spcPts val="0"/>
                        </a:spcAft>
                      </a:pPr>
                      <a:r>
                        <a:rPr lang="en-US" sz="20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1. Which structure stores most of the genetic information?</a:t>
                      </a:r>
                    </a:p>
                    <a:p>
                      <a:pPr marL="217170" marR="0">
                        <a:lnSpc>
                          <a:spcPct val="115000"/>
                        </a:lnSpc>
                        <a:spcBef>
                          <a:spcPts val="0"/>
                        </a:spcBef>
                        <a:spcAft>
                          <a:spcPts val="0"/>
                        </a:spcAft>
                      </a:pPr>
                      <a:r>
                        <a:rPr lang="en-US" sz="1100" dirty="0">
                          <a:effectLst/>
                        </a:rPr>
                        <a:t>A.  mitochondrion</a:t>
                      </a:r>
                    </a:p>
                    <a:p>
                      <a:pPr marL="217170" marR="0">
                        <a:lnSpc>
                          <a:spcPct val="115000"/>
                        </a:lnSpc>
                        <a:spcBef>
                          <a:spcPts val="0"/>
                        </a:spcBef>
                        <a:spcAft>
                          <a:spcPts val="0"/>
                        </a:spcAft>
                      </a:pPr>
                      <a:r>
                        <a:rPr lang="en-US" sz="1100" dirty="0">
                          <a:effectLst/>
                        </a:rPr>
                        <a:t>B. lysosome</a:t>
                      </a:r>
                    </a:p>
                    <a:p>
                      <a:pPr marL="217170" marR="0">
                        <a:lnSpc>
                          <a:spcPct val="115000"/>
                        </a:lnSpc>
                        <a:spcBef>
                          <a:spcPts val="0"/>
                        </a:spcBef>
                        <a:spcAft>
                          <a:spcPts val="0"/>
                        </a:spcAft>
                      </a:pPr>
                      <a:r>
                        <a:rPr lang="en-US" sz="1100" dirty="0">
                          <a:effectLst/>
                        </a:rPr>
                        <a:t>C. nucleus</a:t>
                      </a:r>
                    </a:p>
                    <a:p>
                      <a:pPr marL="217170" marR="0">
                        <a:lnSpc>
                          <a:spcPct val="115000"/>
                        </a:lnSpc>
                        <a:spcBef>
                          <a:spcPts val="0"/>
                        </a:spcBef>
                        <a:spcAft>
                          <a:spcPts val="0"/>
                        </a:spcAft>
                      </a:pPr>
                      <a:r>
                        <a:rPr lang="en-US" sz="1100" dirty="0">
                          <a:effectLst/>
                        </a:rPr>
                        <a:t>D. tail</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2000" dirty="0">
                          <a:effectLst/>
                        </a:rPr>
                        <a:t> </a:t>
                      </a:r>
                      <a:endParaRPr lang="en-US" sz="1100" dirty="0">
                        <a:effectLst/>
                      </a:endParaRPr>
                    </a:p>
                    <a:p>
                      <a:pPr marL="0" marR="0">
                        <a:lnSpc>
                          <a:spcPct val="115000"/>
                        </a:lnSpc>
                        <a:spcBef>
                          <a:spcPts val="0"/>
                        </a:spcBef>
                        <a:spcAft>
                          <a:spcPts val="0"/>
                        </a:spcAft>
                      </a:pPr>
                      <a:r>
                        <a:rPr lang="en-US" sz="2000" dirty="0">
                          <a:effectLst/>
                        </a:rPr>
                        <a:t>1</a:t>
                      </a:r>
                      <a:r>
                        <a:rPr lang="en-US" sz="2000" baseline="0" dirty="0">
                          <a:effectLst/>
                        </a:rPr>
                        <a:t> or </a:t>
                      </a:r>
                      <a:r>
                        <a:rPr lang="en-US" sz="2000" dirty="0">
                          <a:effectLst/>
                        </a:rPr>
                        <a:t>2</a:t>
                      </a:r>
                      <a:endParaRPr lang="en-US" sz="1100" dirty="0">
                        <a:effectLst/>
                      </a:endParaRPr>
                    </a:p>
                    <a:p>
                      <a:pPr marL="0" marR="0">
                        <a:lnSpc>
                          <a:spcPct val="115000"/>
                        </a:lnSpc>
                        <a:spcBef>
                          <a:spcPts val="0"/>
                        </a:spcBef>
                        <a:spcAft>
                          <a:spcPts val="0"/>
                        </a:spcAft>
                      </a:pPr>
                      <a:r>
                        <a:rPr lang="en-US" sz="20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2.  “People were running toward him like iron filings to a magnet.”</a:t>
                      </a:r>
                    </a:p>
                    <a:p>
                      <a:pPr marL="0" marR="0">
                        <a:lnSpc>
                          <a:spcPct val="115000"/>
                        </a:lnSpc>
                        <a:spcBef>
                          <a:spcPts val="0"/>
                        </a:spcBef>
                        <a:spcAft>
                          <a:spcPts val="0"/>
                        </a:spcAft>
                      </a:pPr>
                      <a:r>
                        <a:rPr lang="en-US" sz="1100" dirty="0">
                          <a:effectLst/>
                        </a:rPr>
                        <a:t>The author uses this simile to emphasize that the people</a:t>
                      </a:r>
                    </a:p>
                    <a:p>
                      <a:pPr marL="217170" marR="0">
                        <a:lnSpc>
                          <a:spcPct val="115000"/>
                        </a:lnSpc>
                        <a:spcBef>
                          <a:spcPts val="0"/>
                        </a:spcBef>
                        <a:spcAft>
                          <a:spcPts val="0"/>
                        </a:spcAft>
                      </a:pPr>
                      <a:r>
                        <a:rPr lang="en-US" sz="1100" dirty="0">
                          <a:effectLst/>
                        </a:rPr>
                        <a:t>A.  were interested in the news about the gold</a:t>
                      </a:r>
                    </a:p>
                    <a:p>
                      <a:pPr marL="217170" marR="0">
                        <a:lnSpc>
                          <a:spcPct val="115000"/>
                        </a:lnSpc>
                        <a:spcBef>
                          <a:spcPts val="0"/>
                        </a:spcBef>
                        <a:spcAft>
                          <a:spcPts val="0"/>
                        </a:spcAft>
                      </a:pPr>
                      <a:r>
                        <a:rPr lang="en-US" sz="1100" dirty="0">
                          <a:effectLst/>
                        </a:rPr>
                        <a:t>B.  were curious about the hip’s arrival</a:t>
                      </a:r>
                    </a:p>
                    <a:p>
                      <a:pPr marL="217170" marR="0">
                        <a:lnSpc>
                          <a:spcPct val="115000"/>
                        </a:lnSpc>
                        <a:spcBef>
                          <a:spcPts val="0"/>
                        </a:spcBef>
                        <a:spcAft>
                          <a:spcPts val="0"/>
                        </a:spcAft>
                      </a:pPr>
                      <a:r>
                        <a:rPr lang="en-US" sz="1100" dirty="0">
                          <a:effectLst/>
                        </a:rPr>
                        <a:t>C.  wanted to become gold prospectors </a:t>
                      </a:r>
                    </a:p>
                    <a:p>
                      <a:pPr marL="217170" marR="0">
                        <a:lnSpc>
                          <a:spcPct val="115000"/>
                        </a:lnSpc>
                        <a:spcBef>
                          <a:spcPts val="0"/>
                        </a:spcBef>
                        <a:spcAft>
                          <a:spcPts val="0"/>
                        </a:spcAft>
                      </a:pPr>
                      <a:r>
                        <a:rPr lang="en-US" sz="1100" dirty="0">
                          <a:effectLst/>
                        </a:rPr>
                        <a:t>D. were unable to resist reading about the gold</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pic>
        <p:nvPicPr>
          <p:cNvPr id="2054" name="Picture 18" descr="Image result for male game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819400"/>
            <a:ext cx="1357313" cy="828675"/>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16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a:ea typeface="+mj-ea"/>
                <a:cs typeface="+mj-cs"/>
              </a:rPr>
              <a:t> What Does It mean to “Design” an Assessment?</a:t>
            </a:r>
          </a:p>
        </p:txBody>
      </p:sp>
      <p:sp>
        <p:nvSpPr>
          <p:cNvPr id="11268"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47F49441-8F6A-4824-A0D2-6B641F03C3D9}" type="slidenum">
              <a:rPr lang="en-US" altLang="en-US" sz="1400" b="1">
                <a:solidFill>
                  <a:srgbClr val="FFFFFF"/>
                </a:solidFill>
              </a:rPr>
              <a:pPr algn="ctr" eaLnBrk="1" hangingPunct="1">
                <a:lnSpc>
                  <a:spcPct val="100000"/>
                </a:lnSpc>
                <a:spcBef>
                  <a:spcPct val="0"/>
                </a:spcBef>
                <a:buClrTx/>
                <a:buSzTx/>
                <a:buFontTx/>
                <a:buNone/>
              </a:pPr>
              <a:t>9</a:t>
            </a:fld>
            <a:endParaRPr lang="en-US" altLang="en-US" sz="1400" b="1">
              <a:solidFill>
                <a:srgbClr val="FFFFFF"/>
              </a:solidFill>
            </a:endParaRPr>
          </a:p>
        </p:txBody>
      </p:sp>
      <p:pic>
        <p:nvPicPr>
          <p:cNvPr id="11269" name="Picture 2" descr="C:\Users\David\AppData\Local\Microsoft\Windows\Temporary Internet Files\Content.IE5\CK1TFFGX\blueprint[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6800" y="1958975"/>
            <a:ext cx="6477000" cy="4305300"/>
          </a:xfrm>
        </p:spPr>
      </p:pic>
      <p:pic>
        <p:nvPicPr>
          <p:cNvPr id="6" name="Picture 5" descr="http://homeroom.pdesas.org/images/header_logo.png"/>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80" y="152400"/>
            <a:ext cx="1188720" cy="1143000"/>
          </a:xfrm>
          <a:prstGeom prst="rect">
            <a:avLst/>
          </a:prstGeom>
          <a:noFill/>
          <a:ln>
            <a:noFill/>
          </a:ln>
        </p:spPr>
      </p:pic>
      <p:sp>
        <p:nvSpPr>
          <p:cNvPr id="11271" name="TextBox 6"/>
          <p:cNvSpPr txBox="1">
            <a:spLocks noChangeArrowheads="1"/>
          </p:cNvSpPr>
          <p:nvPr/>
        </p:nvSpPr>
        <p:spPr bwMode="auto">
          <a:xfrm>
            <a:off x="228600" y="1284288"/>
            <a:ext cx="121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b="1">
                <a:latin typeface="Arial" pitchFamily="34" charset="0"/>
              </a:rPr>
              <a:t>PM2</a:t>
            </a:r>
          </a:p>
        </p:txBody>
      </p:sp>
      <p:sp>
        <p:nvSpPr>
          <p:cNvPr id="3" name="Slide Number Placeholder 2"/>
          <p:cNvSpPr>
            <a:spLocks noGrp="1"/>
          </p:cNvSpPr>
          <p:nvPr>
            <p:ph type="sldNum" sz="quarter" idx="12"/>
          </p:nvPr>
        </p:nvSpPr>
        <p:spPr/>
        <p:txBody>
          <a:bodyPr/>
          <a:lstStyle/>
          <a:p>
            <a:fld id="{7F071F39-DFCB-4B1D-9A5A-668243B704E3}" type="slidenum">
              <a:rPr lang="en-US" smtClean="0"/>
              <a:t>9</a:t>
            </a:fld>
            <a:endParaRPr lang="en-US"/>
          </a:p>
        </p:txBody>
      </p:sp>
    </p:spTree>
    <p:extLst>
      <p:ext uri="{BB962C8B-B14F-4D97-AF65-F5344CB8AC3E}">
        <p14:creationId xmlns:p14="http://schemas.microsoft.com/office/powerpoint/2010/main" val="1124827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2667</Words>
  <Application>Microsoft Office PowerPoint</Application>
  <PresentationFormat>On-screen Show (4:3)</PresentationFormat>
  <Paragraphs>420</Paragraphs>
  <Slides>33</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ＭＳ Ｐゴシック</vt:lpstr>
      <vt:lpstr>Arial</vt:lpstr>
      <vt:lpstr>Calibri</vt:lpstr>
      <vt:lpstr>Rockwell</vt:lpstr>
      <vt:lpstr>Times New Roman</vt:lpstr>
      <vt:lpstr>Wingdings</vt:lpstr>
      <vt:lpstr>Office Theme</vt:lpstr>
      <vt:lpstr>Assessment Literacy</vt:lpstr>
      <vt:lpstr>PowerPoint Presentation</vt:lpstr>
      <vt:lpstr>Components</vt:lpstr>
      <vt:lpstr>Group Work </vt:lpstr>
      <vt:lpstr>Depth of Knowledge</vt:lpstr>
      <vt:lpstr>Depth of Knowledge</vt:lpstr>
      <vt:lpstr>Group Work </vt:lpstr>
      <vt:lpstr>Answers </vt:lpstr>
      <vt:lpstr> What Does It mean to “Design” an Assessment?</vt:lpstr>
      <vt:lpstr>PowerPoint Presentation</vt:lpstr>
      <vt:lpstr>PowerPoint Presentation</vt:lpstr>
      <vt:lpstr>PURPOSE STATEMENT </vt:lpstr>
      <vt:lpstr>PowerPoint Presentation</vt:lpstr>
      <vt:lpstr>Purpose Statements</vt:lpstr>
      <vt:lpstr>Purpose Statement  Example</vt:lpstr>
      <vt:lpstr>Purpose Statement Examples (cont.)</vt:lpstr>
      <vt:lpstr>Purpose Statement Examples (cont.)</vt:lpstr>
      <vt:lpstr>Group Work </vt:lpstr>
      <vt:lpstr>PowerPoint Presentation</vt:lpstr>
      <vt:lpstr>Targeted Content</vt:lpstr>
      <vt:lpstr>Group Work </vt:lpstr>
      <vt:lpstr>PowerPoint Presentation</vt:lpstr>
      <vt:lpstr>Blueprints support purpose</vt:lpstr>
      <vt:lpstr>Blueprint considerations</vt:lpstr>
      <vt:lpstr>Terms you will need to know to keep going!</vt:lpstr>
      <vt:lpstr>Formalizing the Process</vt:lpstr>
      <vt:lpstr>Group Work</vt:lpstr>
      <vt:lpstr>Answers </vt:lpstr>
      <vt:lpstr>Create a Blueprint</vt:lpstr>
      <vt:lpstr>QC Checklist</vt:lpstr>
      <vt:lpstr>Group Work </vt:lpstr>
      <vt:lpstr>PowerPoint Presentation</vt:lpstr>
      <vt:lpstr>End Module 1 - Design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Literacy Training</dc:title>
  <dc:creator>Owner</dc:creator>
  <cp:lastModifiedBy>Flaherty, Sally</cp:lastModifiedBy>
  <cp:revision>69</cp:revision>
  <cp:lastPrinted>2016-10-14T19:10:37Z</cp:lastPrinted>
  <dcterms:created xsi:type="dcterms:W3CDTF">2016-08-24T15:12:58Z</dcterms:created>
  <dcterms:modified xsi:type="dcterms:W3CDTF">2018-05-01T20:26:50Z</dcterms:modified>
</cp:coreProperties>
</file>