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5" r:id="rId2"/>
    <p:sldId id="256" r:id="rId3"/>
    <p:sldId id="266" r:id="rId4"/>
    <p:sldId id="274" r:id="rId5"/>
    <p:sldId id="283" r:id="rId6"/>
    <p:sldId id="277" r:id="rId7"/>
    <p:sldId id="258" r:id="rId8"/>
    <p:sldId id="259" r:id="rId9"/>
    <p:sldId id="263" r:id="rId10"/>
    <p:sldId id="275" r:id="rId11"/>
    <p:sldId id="260" r:id="rId12"/>
    <p:sldId id="276" r:id="rId13"/>
    <p:sldId id="285" r:id="rId14"/>
    <p:sldId id="261" r:id="rId15"/>
    <p:sldId id="262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544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17C66-7DE4-46E4-826F-5CCC2B2C744C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4413E-3D87-4F02-8C8A-D0AD5DB7C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4413E-3D87-4F02-8C8A-D0AD5DB7C9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2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4413E-3D87-4F02-8C8A-D0AD5DB7C9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4413E-3D87-4F02-8C8A-D0AD5DB7C9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9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4413E-3D87-4F02-8C8A-D0AD5DB7C9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5E9412-E9C3-4648-832D-761D93122B7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112C175-9B6E-4A99-ADBB-2A92BF8BD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ff889_-ZLVKSwM&amp;tbnid=pCMZZdd75KWPmM:&amp;ved=0CAUQjRw&amp;url=http://math8reviewpd5.wikispaces.com/Identify+pairs+of+vertical+angles+congruent&amp;ei=klFLUoG0MOXj4AOZyoHIAg&amp;bvm=bv.53371865,d.dmg&amp;psig=AFQjCNGvPuQmHbxtxNTj5fUX7qYdjaGR1w&amp;ust=138075412465534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protractor-usi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G-1ylR7zbRgbkM&amp;tbnid=4W_XsdONf76b7M:&amp;ved=0CAUQjRw&amp;url=http://staff.argyll.epsb.ca/jreed/math7/strand3/3202.htm&amp;ei=JNhCUv6lFpOo4AORiYGYDg&amp;bvm=bv.53077864,d.dmg&amp;psig=AFQjCNEsKcewLI4ArTfBrZOvJs5Exh0QXw&amp;ust=1380198600594088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066800"/>
          </a:xfrm>
        </p:spPr>
        <p:txBody>
          <a:bodyPr/>
          <a:lstStyle/>
          <a:p>
            <a:r>
              <a:rPr lang="en-US" b="1" dirty="0" smtClean="0"/>
              <a:t>Bell Ringer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1143000"/>
            <a:ext cx="5105400" cy="4325112"/>
          </a:xfrm>
          <a:blipFill rotWithShape="0">
            <a:blip r:embed="rId2" cstate="print"/>
            <a:stretch>
              <a:fillRect t="-1551"/>
            </a:stretch>
          </a:blipFill>
        </p:spPr>
        <p:txBody>
          <a:bodyPr>
            <a:normAutofit/>
          </a:bodyPr>
          <a:lstStyle/>
          <a:p>
            <a:r>
              <a:rPr lang="en-US" sz="2400">
                <a:noFill/>
              </a:rPr>
              <a:t> </a:t>
            </a:r>
          </a:p>
        </p:txBody>
      </p:sp>
      <p:pic>
        <p:nvPicPr>
          <p:cNvPr id="1026" name="Picture 2" descr="http://math8reviewpd5.wikispaces.com/file/view/2MWZkMTQ0Mzc1ZDYyNTQ3NTI2OTA0MGZhODI1ODA.gif/225464720/2MWZkMTQ0Mzc1ZDYyNTQ3NTI2OTA0MGZhODI1ODA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838200"/>
            <a:ext cx="3731048" cy="44958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45" y="4572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/>
          <a:lstStyle/>
          <a:p>
            <a:r>
              <a:rPr lang="en-US" dirty="0" smtClean="0"/>
              <a:t>You Try!! Solve for x.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38672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15240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600200"/>
            <a:ext cx="433677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724400" y="1600200"/>
            <a:ext cx="685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495800"/>
            <a:ext cx="3581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75=11x-2</a:t>
            </a:r>
          </a:p>
          <a:p>
            <a:pPr algn="ctr"/>
            <a:r>
              <a:rPr lang="en-US" sz="3600" dirty="0" smtClean="0"/>
              <a:t>77=11x</a:t>
            </a:r>
          </a:p>
          <a:p>
            <a:pPr algn="ctr"/>
            <a:r>
              <a:rPr lang="en-US" sz="3600" dirty="0" smtClean="0"/>
              <a:t>x=7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4495800"/>
            <a:ext cx="3581400" cy="18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8x-4=60</a:t>
            </a:r>
          </a:p>
          <a:p>
            <a:pPr algn="ctr"/>
            <a:r>
              <a:rPr lang="en-US" sz="3600" dirty="0" smtClean="0"/>
              <a:t>8x=64</a:t>
            </a:r>
          </a:p>
          <a:p>
            <a:pPr algn="ctr"/>
            <a:r>
              <a:rPr lang="en-US" sz="3600" dirty="0" smtClean="0"/>
              <a:t>x=8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Theorem 3-3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55182" cy="4325112"/>
          </a:xfrm>
        </p:spPr>
        <p:txBody>
          <a:bodyPr/>
          <a:lstStyle/>
          <a:p>
            <a:r>
              <a:rPr lang="en-US" dirty="0" smtClean="0"/>
              <a:t>If two parallel lines are cut by a transversal, then same-side interior angles are ______________.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400" y="4343400"/>
            <a:ext cx="434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52400" y="3810000"/>
            <a:ext cx="434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222664" y="3103924"/>
            <a:ext cx="1828800" cy="2209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8600" y="35052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4038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1464" y="318012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2264" y="409452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60864" y="378972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29590" y="3834260"/>
                <a:ext cx="21278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590" y="3834260"/>
                <a:ext cx="2127832" cy="58477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80264" y="2908637"/>
                <a:ext cx="395431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Name the same- side interior angles: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264" y="2908637"/>
                <a:ext cx="3954317" cy="101566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1389" t="-1796" b="-8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800600" y="4953000"/>
            <a:ext cx="3903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can we conclude from Theorem 3-3?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32086" y="5608925"/>
                <a:ext cx="39416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086" y="5608925"/>
                <a:ext cx="3941618" cy="58477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257800" y="1752600"/>
            <a:ext cx="3228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supplementary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2213264" y="41148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68914" y="383241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42115" y="4445287"/>
                <a:ext cx="21278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15" y="4445287"/>
                <a:ext cx="2127832" cy="58477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36847" y="6186938"/>
                <a:ext cx="39416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847" y="6186938"/>
                <a:ext cx="3941618" cy="58477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 animBg="1"/>
      <p:bldP spid="12" grpId="0" animBg="1"/>
      <p:bldP spid="14" grpId="0"/>
      <p:bldP spid="16" grpId="0" animBg="1"/>
      <p:bldP spid="17" grpId="0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Solve for x.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481632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2057400"/>
            <a:ext cx="762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8462" y="2743200"/>
            <a:ext cx="4038600" cy="2667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20x+5+24x-1=180</a:t>
            </a:r>
          </a:p>
          <a:p>
            <a:pPr algn="ctr"/>
            <a:r>
              <a:rPr lang="en-US" sz="3600" dirty="0" smtClean="0"/>
              <a:t>44x+4=180</a:t>
            </a:r>
          </a:p>
          <a:p>
            <a:pPr algn="ctr"/>
            <a:r>
              <a:rPr lang="en-US" sz="3600" dirty="0" smtClean="0"/>
              <a:t>44x=176</a:t>
            </a:r>
          </a:p>
          <a:p>
            <a:pPr algn="ctr"/>
            <a:r>
              <a:rPr lang="en-US" sz="3600" dirty="0" smtClean="0"/>
              <a:t>x=4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808462" y="2057400"/>
            <a:ext cx="37313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13" y="5638800"/>
            <a:ext cx="8229600" cy="1066800"/>
          </a:xfrm>
        </p:spPr>
        <p:txBody>
          <a:bodyPr/>
          <a:lstStyle/>
          <a:p>
            <a:r>
              <a:rPr lang="en-US" dirty="0" smtClean="0"/>
              <a:t>Celebrating “Camus”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13" y="457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sz="9600" dirty="0"/>
              <a:t>“The only way to deal with an unfree world is to become so absolutely free that your very existence is an act of rebellion.”  </a:t>
            </a:r>
            <a:r>
              <a:rPr lang="en-US" sz="9600" dirty="0" smtClean="0"/>
              <a:t> Albert Camus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  <a:p>
            <a:pPr marL="109728" indent="0">
              <a:buNone/>
            </a:pPr>
            <a:r>
              <a:rPr lang="en-US" sz="7400" dirty="0"/>
              <a:t/>
            </a:r>
            <a:br>
              <a:rPr lang="en-US" sz="7400" dirty="0"/>
            </a:br>
            <a:endParaRPr lang="en-US" sz="7400" dirty="0"/>
          </a:p>
          <a:p>
            <a:r>
              <a:rPr lang="en-US" sz="9600" dirty="0"/>
              <a:t>“Real generosity towards the future lies in giving all to the present.” Albert Camus</a:t>
            </a:r>
            <a:r>
              <a:rPr lang="en-US" sz="7400" dirty="0"/>
              <a:t/>
            </a:r>
            <a:br>
              <a:rPr lang="en-US" sz="7400" dirty="0"/>
            </a:br>
            <a:r>
              <a:rPr lang="en-US" sz="7400" dirty="0"/>
              <a:t/>
            </a:r>
            <a:br>
              <a:rPr lang="en-US" sz="7400" dirty="0"/>
            </a:br>
            <a:r>
              <a:rPr lang="en-US" sz="7400" dirty="0"/>
              <a:t/>
            </a:r>
            <a:br>
              <a:rPr lang="en-US" sz="7400" dirty="0"/>
            </a:br>
            <a:endParaRPr lang="en-US" sz="7400" dirty="0"/>
          </a:p>
          <a:p>
            <a:r>
              <a:rPr lang="en-US" sz="9600" dirty="0"/>
              <a:t>“In the midst of winter, I found there was, within me, an invincible summer</a:t>
            </a:r>
            <a:r>
              <a:rPr lang="en-US" sz="9600" dirty="0" smtClean="0"/>
              <a:t>.  And </a:t>
            </a:r>
            <a:r>
              <a:rPr lang="en-US" sz="9600" dirty="0"/>
              <a:t>that makes me happy. For it says that no matter how hard the world pushes against me, within me, there’s something stronger – something better, pushing right back.” Albert Camus</a:t>
            </a:r>
            <a:br>
              <a:rPr lang="en-US" sz="9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868681"/>
            <a:ext cx="4190999" cy="502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6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636"/>
            <a:ext cx="8229600" cy="1066800"/>
          </a:xfrm>
        </p:spPr>
        <p:txBody>
          <a:bodyPr/>
          <a:lstStyle/>
          <a:p>
            <a:r>
              <a:rPr lang="en-US" dirty="0" smtClean="0"/>
              <a:t>Theorem 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dirty="0" smtClean="0"/>
              <a:t>If a transversal is perpendicular to one of two parallel lines, then it is </a:t>
            </a:r>
            <a:r>
              <a:rPr lang="en-US" b="1" u="sng" dirty="0" smtClean="0">
                <a:solidFill>
                  <a:srgbClr val="FF0000"/>
                </a:solidFill>
              </a:rPr>
              <a:t>perpendicular</a:t>
            </a:r>
            <a:r>
              <a:rPr lang="en-US" dirty="0" smtClean="0"/>
              <a:t> to the other one also.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2400" y="3865274"/>
            <a:ext cx="4267200" cy="44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52400" y="3331874"/>
            <a:ext cx="426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33600" y="2484438"/>
            <a:ext cx="0" cy="2438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8600" y="3048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6047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249367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63667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103274"/>
            <a:ext cx="228600" cy="228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32004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>
                <a:spLocks noChangeArrowheads="1"/>
              </p:cNvSpPr>
              <p:nvPr/>
            </p:nvSpPr>
            <p:spPr bwMode="auto">
              <a:xfrm>
                <a:off x="4724400" y="2209800"/>
                <a:ext cx="4352925" cy="112207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 typeface="Symbol" panose="05050102010706020507" pitchFamily="18" charset="2"/>
                  <a:buChar char="·"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rPr>
                  <a:t> Transversal t cuts l and n and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𝑙</m:t>
                    </m:r>
                    <m:r>
                      <a: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panose="05050102010706020507" pitchFamily="18" charset="2"/>
                  <a:buChar char="·"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rPr>
                  <a:t>What is t perpendicular to according to the diagram?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tabLst/>
                </a:pP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400" y="2209800"/>
                <a:ext cx="4352925" cy="112207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541" t="-4348" r="-560" b="-10326"/>
                </a:stretch>
              </a:blip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32084" y="3352800"/>
                <a:ext cx="21278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084" y="3352800"/>
                <a:ext cx="2127832" cy="646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24218" y="4731334"/>
                <a:ext cx="4090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𝒂𝒍𝒔𝒐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⊥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218" y="4731334"/>
                <a:ext cx="4090125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724400" y="4020058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·"/>
            </a:pPr>
            <a:r>
              <a:rPr lang="en-US" sz="2000" dirty="0">
                <a:latin typeface="Calibri" panose="020F0502020204030204" pitchFamily="34" charset="0"/>
              </a:rPr>
              <a:t>What can we conclude from Theorem 3-4?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6" grpId="0" animBg="1"/>
      <p:bldP spid="17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00200"/>
            <a:ext cx="8229600" cy="4325112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Kuta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Worksheet </a:t>
            </a:r>
          </a:p>
          <a:p>
            <a:r>
              <a:rPr lang="en-US" sz="3600" b="1" dirty="0" smtClean="0"/>
              <a:t>AND PG 81 #s 8, 11, 13, &amp; 15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HONORS: </a:t>
            </a:r>
          </a:p>
          <a:p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Kuta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Worksheet</a:t>
            </a:r>
          </a:p>
          <a:p>
            <a:r>
              <a:rPr lang="en-US" sz="3600" b="1" dirty="0" smtClean="0"/>
              <a:t>AND PG 81 #s 8, 11, 13-16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 HW TONIGHT!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066800"/>
          </a:xfrm>
        </p:spPr>
        <p:txBody>
          <a:bodyPr/>
          <a:lstStyle/>
          <a:p>
            <a:r>
              <a:rPr lang="en-US" b="1" dirty="0" smtClean="0"/>
              <a:t>Bell Ringer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470891"/>
            <a:ext cx="8229600" cy="4325112"/>
          </a:xfrm>
        </p:spPr>
        <p:txBody>
          <a:bodyPr/>
          <a:lstStyle/>
          <a:p>
            <a:r>
              <a:rPr lang="en-US" dirty="0" smtClean="0"/>
              <a:t>Solve for x.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"/>
            <a:ext cx="1066800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3" y="2338047"/>
            <a:ext cx="4045907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271372"/>
            <a:ext cx="4164058" cy="2724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2338047"/>
            <a:ext cx="609600" cy="55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02925" y="2234427"/>
            <a:ext cx="609600" cy="55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6800"/>
          </a:xfrm>
        </p:spPr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229600" cy="4325112"/>
          </a:xfrm>
        </p:spPr>
        <p:txBody>
          <a:bodyPr/>
          <a:lstStyle/>
          <a:p>
            <a:r>
              <a:rPr lang="en-US" dirty="0" smtClean="0"/>
              <a:t>I am going to give you each a number.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Take all of your belongings, and get with your group. Space yourselves out. </a:t>
            </a:r>
          </a:p>
          <a:p>
            <a:endParaRPr lang="en-US" dirty="0"/>
          </a:p>
          <a:p>
            <a:r>
              <a:rPr lang="en-US" dirty="0" smtClean="0"/>
              <a:t>Listen for directions. </a:t>
            </a:r>
          </a:p>
          <a:p>
            <a:endParaRPr lang="en-US" dirty="0"/>
          </a:p>
          <a:p>
            <a:r>
              <a:rPr lang="en-US" dirty="0" smtClean="0"/>
              <a:t>Everyone must turn in a separate sheet of paper at the end of class!!!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3.2 </a:t>
            </a:r>
            <a:br>
              <a:rPr lang="en-US" dirty="0" smtClean="0"/>
            </a:br>
            <a:r>
              <a:rPr lang="en-US" dirty="0" smtClean="0"/>
              <a:t>Properties of Parallel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715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LEQ</a:t>
            </a:r>
            <a:r>
              <a:rPr lang="en-US" dirty="0" smtClean="0"/>
              <a:t>: </a:t>
            </a:r>
            <a:r>
              <a:rPr lang="en-US" b="1" dirty="0" smtClean="0"/>
              <a:t>Given </a:t>
            </a:r>
            <a:r>
              <a:rPr lang="en-US" b="1" dirty="0"/>
              <a:t>parallel or perpendicular lines, what properties about angle pairs can be proven</a:t>
            </a:r>
            <a:r>
              <a:rPr lang="en-US" b="1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458200" cy="1295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How do you use a protractor to measure angles? </a:t>
            </a:r>
            <a:br>
              <a:rPr lang="en-US" sz="4400" dirty="0" smtClean="0"/>
            </a:br>
            <a:r>
              <a:rPr lang="en-US" sz="4400" dirty="0" smtClean="0"/>
              <a:t>Check it out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32511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Measuring Angles Using a Protractor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Take 10-With a partner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Directions:</a:t>
            </a:r>
            <a:r>
              <a:rPr lang="en-US" dirty="0" smtClean="0"/>
              <a:t> </a:t>
            </a:r>
          </a:p>
          <a:p>
            <a:r>
              <a:rPr lang="en-US" sz="3000" dirty="0" smtClean="0"/>
              <a:t>1. Using your rulers, make two parallel lines and label them m and n; m||n</a:t>
            </a:r>
          </a:p>
          <a:p>
            <a:r>
              <a:rPr lang="en-US" sz="3000" dirty="0" smtClean="0"/>
              <a:t>2. Using your rulers, draw a transversal and label it t. </a:t>
            </a:r>
          </a:p>
          <a:p>
            <a:r>
              <a:rPr lang="en-US" sz="3000" dirty="0" smtClean="0"/>
              <a:t>3. Label each of the angles 1-8. </a:t>
            </a:r>
          </a:p>
          <a:p>
            <a:r>
              <a:rPr lang="en-US" sz="3000" dirty="0" smtClean="0"/>
              <a:t>4. Using your protractors, measure each of the angles. </a:t>
            </a:r>
          </a:p>
          <a:p>
            <a:r>
              <a:rPr lang="en-US" sz="3000" dirty="0" smtClean="0"/>
              <a:t>5. Answer the questions at the bottom of this page using the types of angles (not the numbers you used in your diagram).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9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3.2 </a:t>
            </a:r>
            <a:br>
              <a:rPr lang="en-US" dirty="0" smtClean="0"/>
            </a:br>
            <a:r>
              <a:rPr lang="en-US" dirty="0" smtClean="0"/>
              <a:t>Properties of Parallel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715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LEQ</a:t>
            </a:r>
            <a:r>
              <a:rPr lang="en-US" dirty="0" smtClean="0"/>
              <a:t>: </a:t>
            </a:r>
            <a:r>
              <a:rPr lang="en-US" b="1" dirty="0" smtClean="0"/>
              <a:t>Given </a:t>
            </a:r>
            <a:r>
              <a:rPr lang="en-US" b="1" dirty="0"/>
              <a:t>parallel or perpendicular lines, what properties about angle pairs can be proven</a:t>
            </a:r>
            <a:r>
              <a:rPr lang="en-US" b="1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angles are congruent? </a:t>
            </a:r>
          </a:p>
          <a:p>
            <a:endParaRPr lang="en-US" dirty="0" smtClean="0"/>
          </a:p>
          <a:p>
            <a:r>
              <a:rPr lang="en-US" dirty="0" smtClean="0"/>
              <a:t>What angles are supplementary?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066800"/>
          </a:xfrm>
        </p:spPr>
        <p:txBody>
          <a:bodyPr/>
          <a:lstStyle/>
          <a:p>
            <a:r>
              <a:rPr lang="en-US" dirty="0" smtClean="0"/>
              <a:t>Postulate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325112"/>
          </a:xfrm>
        </p:spPr>
        <p:txBody>
          <a:bodyPr/>
          <a:lstStyle/>
          <a:p>
            <a:r>
              <a:rPr lang="en-US" dirty="0" smtClean="0"/>
              <a:t>If two parallel lines are cut by a transversal, then corresponding angles are __________.</a:t>
            </a:r>
            <a:endParaRPr lang="en-US" dirty="0"/>
          </a:p>
        </p:txBody>
      </p:sp>
      <p:pic>
        <p:nvPicPr>
          <p:cNvPr id="7172" name="Picture 4" descr="http://staff.argyll.epsb.ca/jreed/math7/strand3/oppangles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514600"/>
            <a:ext cx="3223797" cy="20574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46002" y="2248406"/>
                <a:ext cx="419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Name all the corresponding angles in the diagram: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002" y="2248406"/>
                <a:ext cx="4191000" cy="101566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1308" t="-1807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42997" y="45720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can we conclude from Postulate 10 ?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36502" y="3321472"/>
                <a:ext cx="3810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502" y="3321472"/>
                <a:ext cx="3810000" cy="954107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800" y="5181987"/>
                <a:ext cx="51054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181987"/>
                <a:ext cx="5105400" cy="954107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95800" y="1524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congruent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5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dirty="0" smtClean="0"/>
              <a:t>Theorem 3-2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990600"/>
          </a:xfrm>
        </p:spPr>
        <p:txBody>
          <a:bodyPr/>
          <a:lstStyle/>
          <a:p>
            <a:r>
              <a:rPr lang="en-US" dirty="0" smtClean="0"/>
              <a:t>If two parallel lines are cut by a transversal, then alternate interior angles are___________.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" y="3505200"/>
            <a:ext cx="3886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2400" y="2971800"/>
            <a:ext cx="3886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55102" y="2248406"/>
            <a:ext cx="1828800" cy="2209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2667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2004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33026" y="2324606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94826" y="3239006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93302" y="2934206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4702" y="3239006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3426" y="2934206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46002" y="2248406"/>
                <a:ext cx="419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Name all the alternate interior angles in the diagram: 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002" y="2248406"/>
                <a:ext cx="4191000" cy="101566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1308" t="-1807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446002" y="3907685"/>
            <a:ext cx="4088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can we conclude from Theorem 3-2?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36502" y="3321472"/>
                <a:ext cx="381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502" y="3321472"/>
                <a:ext cx="381000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57600" y="4678564"/>
                <a:ext cx="51054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</m:t>
                      </m:r>
                    </m:oMath>
                  </m:oMathPara>
                </a14:m>
                <a:endParaRPr lang="en-US" sz="2800" b="1" i="0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78564"/>
                <a:ext cx="5105400" cy="95410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029200" y="1524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congruent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77200" cy="762000"/>
          </a:xfrm>
        </p:spPr>
        <p:txBody>
          <a:bodyPr/>
          <a:lstStyle/>
          <a:p>
            <a:r>
              <a:rPr lang="en-US" dirty="0" smtClean="0"/>
              <a:t>Proof of Theorem 3-2: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583936"/>
              </a:xfrm>
            </p:spPr>
            <p:txBody>
              <a:bodyPr/>
              <a:lstStyle/>
              <a:p>
                <a:r>
                  <a:rPr lang="en-US" dirty="0" smtClean="0"/>
                  <a:t>Given: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||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; transversal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cuts </a:t>
                </a:r>
                <a:r>
                  <a:rPr lang="en-US" i="1" dirty="0" smtClean="0"/>
                  <a:t>k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n.</a:t>
                </a: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1≅∠2</m:t>
                    </m:r>
                  </m:oMath>
                </a14:m>
                <a:endParaRPr lang="en-US" dirty="0" smtClean="0"/>
              </a:p>
              <a:p>
                <a:pPr>
                  <a:buNone/>
                </a:pPr>
                <a:endParaRPr lang="en-US" i="1" dirty="0" smtClean="0"/>
              </a:p>
              <a:p>
                <a:pPr>
                  <a:buNone/>
                </a:pPr>
                <a:endParaRPr lang="en-US" i="1" dirty="0" smtClean="0"/>
              </a:p>
              <a:p>
                <a:pPr>
                  <a:buNone/>
                </a:pPr>
                <a:endParaRPr lang="en-US" i="1" dirty="0" smtClean="0"/>
              </a:p>
              <a:p>
                <a:pPr>
                  <a:buNone/>
                </a:pPr>
                <a:endParaRPr lang="en-US" i="1" dirty="0" smtClean="0"/>
              </a:p>
              <a:p>
                <a:pPr>
                  <a:buNone/>
                </a:pPr>
                <a:r>
                  <a:rPr lang="en-US" i="1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583936"/>
              </a:xfrm>
              <a:blipFill rotWithShape="1">
                <a:blip r:embed="rId3" cstate="print"/>
                <a:stretch>
                  <a:fillRect t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3657600" y="2504670"/>
            <a:ext cx="502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657600" y="1971270"/>
            <a:ext cx="502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715000" y="1437870"/>
            <a:ext cx="106680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33800" y="166647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219987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143787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22760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19712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16664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803954"/>
              </p:ext>
            </p:extLst>
          </p:nvPr>
        </p:nvGraphicFramePr>
        <p:xfrm>
          <a:off x="152400" y="3096882"/>
          <a:ext cx="8839200" cy="347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6306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Reasons</a:t>
                      </a:r>
                      <a:endParaRPr lang="en-US" dirty="0"/>
                    </a:p>
                  </a:txBody>
                  <a:tcPr/>
                </a:tc>
              </a:tr>
              <a:tr h="47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06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14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06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93490" y="3666039"/>
            <a:ext cx="2459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1798" y="3675973"/>
                <a:ext cx="24596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1.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8" y="3675973"/>
                <a:ext cx="2459603" cy="46166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980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514353" y="4302086"/>
            <a:ext cx="3612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Vertical angles are congruent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14353" y="4906395"/>
            <a:ext cx="4534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If two parallel lines are cut by a transversal, then corr. angles are congruent.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5930347"/>
            <a:ext cx="2459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Transitive P.O.C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399" y="596100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7316" y="490639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9268" y="4221451"/>
                <a:ext cx="245960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2.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∠1≅∠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68" y="4221451"/>
                <a:ext cx="2459603" cy="738664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2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0350" y="5923726"/>
                <a:ext cx="252385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50" y="5923726"/>
                <a:ext cx="2523858" cy="738664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367" y="4861097"/>
                <a:ext cx="281480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67" y="4861097"/>
                <a:ext cx="2814803" cy="738664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7" grpId="0"/>
      <p:bldP spid="15" grpId="0" animBg="1"/>
      <p:bldP spid="16" grpId="0"/>
      <p:bldP spid="18" grpId="0"/>
      <p:bldP spid="19" grpId="0"/>
      <p:bldP spid="22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644</TotalTime>
  <Words>701</Words>
  <Application>Microsoft Office PowerPoint</Application>
  <PresentationFormat>On-screen Show (4:3)</PresentationFormat>
  <Paragraphs>150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Georgia</vt:lpstr>
      <vt:lpstr>Symbol</vt:lpstr>
      <vt:lpstr>Times New Roman</vt:lpstr>
      <vt:lpstr>Trebuchet MS</vt:lpstr>
      <vt:lpstr>Wingdings 2</vt:lpstr>
      <vt:lpstr>Urban</vt:lpstr>
      <vt:lpstr>Bell Ringer</vt:lpstr>
      <vt:lpstr>Section 3.2  Properties of Parallel Lines</vt:lpstr>
      <vt:lpstr>How do you use a protractor to measure angles?  Check it out</vt:lpstr>
      <vt:lpstr>Take 10-With a partner  </vt:lpstr>
      <vt:lpstr>Section 3.2  Properties of Parallel Lines</vt:lpstr>
      <vt:lpstr>Discussion</vt:lpstr>
      <vt:lpstr>Postulate 10 </vt:lpstr>
      <vt:lpstr>Theorem 3-2</vt:lpstr>
      <vt:lpstr>Proof of Theorem 3-2:</vt:lpstr>
      <vt:lpstr>You Try!! Solve for x. </vt:lpstr>
      <vt:lpstr>Theorem 3-3</vt:lpstr>
      <vt:lpstr>You Try! Solve for x. </vt:lpstr>
      <vt:lpstr>Celebrating “Camus” Day</vt:lpstr>
      <vt:lpstr>Theorem 3-4</vt:lpstr>
      <vt:lpstr>Homework </vt:lpstr>
      <vt:lpstr>NO HW TONIGHT!</vt:lpstr>
      <vt:lpstr>PowerPoint Presentation</vt:lpstr>
      <vt:lpstr>Bell Ringer</vt:lpstr>
      <vt:lpstr>Group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  Properties of Parallel Lines</dc:title>
  <dc:creator>Owner</dc:creator>
  <cp:lastModifiedBy>Francis Kisner</cp:lastModifiedBy>
  <cp:revision>81</cp:revision>
  <dcterms:created xsi:type="dcterms:W3CDTF">2013-09-23T20:15:14Z</dcterms:created>
  <dcterms:modified xsi:type="dcterms:W3CDTF">2017-06-23T23:23:01Z</dcterms:modified>
</cp:coreProperties>
</file>