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5" r:id="rId11"/>
    <p:sldId id="286" r:id="rId12"/>
    <p:sldId id="291" r:id="rId13"/>
    <p:sldId id="288" r:id="rId14"/>
    <p:sldId id="264" r:id="rId15"/>
    <p:sldId id="265" r:id="rId16"/>
    <p:sldId id="266" r:id="rId17"/>
    <p:sldId id="267" r:id="rId18"/>
    <p:sldId id="268" r:id="rId19"/>
    <p:sldId id="289" r:id="rId20"/>
    <p:sldId id="280" r:id="rId21"/>
    <p:sldId id="297" r:id="rId22"/>
    <p:sldId id="294" r:id="rId23"/>
    <p:sldId id="282" r:id="rId24"/>
    <p:sldId id="269" r:id="rId25"/>
    <p:sldId id="283" r:id="rId26"/>
    <p:sldId id="284" r:id="rId27"/>
    <p:sldId id="270" r:id="rId28"/>
    <p:sldId id="273" r:id="rId29"/>
    <p:sldId id="274" r:id="rId30"/>
    <p:sldId id="275" r:id="rId31"/>
    <p:sldId id="271" r:id="rId32"/>
    <p:sldId id="296" r:id="rId33"/>
    <p:sldId id="276" r:id="rId34"/>
    <p:sldId id="277" r:id="rId35"/>
    <p:sldId id="295" r:id="rId36"/>
    <p:sldId id="27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189EDD-CA97-4C53-876A-C91F6783A90D}" type="datetimeFigureOut">
              <a:rPr lang="en-US" smtClean="0"/>
              <a:pPr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F8A171-54AC-431A-9712-B4491A599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Ringer-Find the measures of the missing angles (? and x and y)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248" y="2743200"/>
            <a:ext cx="4070509" cy="213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70248" y="3048000"/>
            <a:ext cx="14935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5029200"/>
                <a:ext cx="533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029200"/>
                <a:ext cx="53340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3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4507468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108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507468"/>
                <a:ext cx="6858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0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9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Diagrams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1600200" cy="200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0"/>
            <a:ext cx="19440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762000"/>
            <a:ext cx="16764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810000"/>
            <a:ext cx="1828800" cy="195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581400"/>
            <a:ext cx="1676400" cy="16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5266058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Heptagon</a:t>
            </a:r>
          </a:p>
          <a:p>
            <a:pPr algn="ctr"/>
            <a:r>
              <a:rPr lang="en-US" dirty="0" smtClean="0"/>
              <a:t>7 sided polygon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009775" cy="22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"/>
            <a:ext cx="1924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48000"/>
            <a:ext cx="2872699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91025" y="823696"/>
            <a:ext cx="1676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Nonagon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3886200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Decagon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see polygons in real life?!</a:t>
            </a:r>
            <a:endParaRPr lang="en-US" dirty="0"/>
          </a:p>
        </p:txBody>
      </p:sp>
      <p:sp>
        <p:nvSpPr>
          <p:cNvPr id="5" name="AutoShape 4" descr="data:image/jpeg;base64,/9j/4AAQSkZJRgABAQAAAQABAAD/2wCEAAkGBhEGERQUExQWERQVFRMXFhMXGRQYHhscFRcaGxwaFBoYHSYgGBwkGxgVITEgIycpLTgsFx4xNTAqNiYsLCkBCQoKBQUFDQUFDSkYEhgpKSkpKSkpKSkpKSkpKSkpKSkpKSkpKSkpKSkpKSkpKSkpKSkpKSkpKSkpKSkpKSkpKf/AABEIANsA5gMBIgACEQEDEQH/xAAcAAEAAgMBAQEAAAAAAAAAAAAABggEBQcBAwL/xABLEAABAwIDBQQECgYIBQUAAAABAAIDBBEFBiEHEjFBURMiYXEyUoGRCBQjM0JicoKhsRUWQ5KiwSQlU1Rjc9HhFzREwtKDhJOys//EABQBAQAAAAAAAAAAAAAAAAAAAAD/xAAUEQEAAAAAAAAAAAAAAAAAAAAA/9oADAMBAAIRAxEAPwDuKIiAiIgIiICIiAiIgIiICL8ySthF3ENHUkD81rKzNdDQfOVMLPORn+qDaoo5/wARsK/v1N/8rP8AVfSDP2GVJs2tp3HoJGf6oN+ix6bEYaz0JGP+y5p/IrIQEREBERAREQEREBERAREQEREBERAREQERfKqq2ULHPkc2NjQS57iAABzJPBB9Vg4rjdPgbQ+eVkLSbDfcBvHowcXHwFyo9+sFZms2oGCCnPGvmHpDrSxcX/bfut5gOC2OE5Np8Nf2r96pqLa1Ex33fcHoxjwYAEGF+tdXjGlFRvLP7xVXgZbqxhBkf7mjxXv6tV+Ja1OIPYP7OkYyIW6F799556jd4qVIgg2YNkNDjdPJH8p2rgCyokkkme0jhrI4908COh5cVWXHsDmy5USU8zd2SNxB6EcnN6gixB8VdNc7pMPpc543VSPhjlZQxxQBzmhwdK4lzib8SwAAaaElBWiloJa35uN8n2Gud+QUhwrZji2MehRzAXHekb2Q87yWuPK6ttFTsh9FrW+QA/JfRBXvBfg6VspDp6iOnseDA559h7oBUtqMkV2Rg2WHEKyenAAlYN172C/zkbHhwe0c2CxsSQdLLq6IIbQ4picUbZYzTYrA4bzXxEwSFvgHFzHu8Lt16LY4ZnilrniKTfpJzoIKlpicSOTC7uyebCR0UfxJsmzKc1EYL8NmfeoiGpp3vOs0Y/sySd5o4cQplWYfTZjh3ZWR1ELwCA4BwIOoI/A3QZ6KInL9blog0MvbwjjR1LnO0/wJzdzT4P3hwGnFbXAs1Q44XR2dBOy3aU0o3Xt8bcHt6OaSNEG5REQEREBERAREQEREBERARFqcx5iZl+MHddLLI7chgZq6R54Nb0AFyXHQAElB7mHMcWXIw5+897zuxQsG9JK7k2NvM+PAcTZaejyxNmB7Z8Ssd0h0VC0kxR+MvATyeLhYW0HMxnFG1uR6mPE6q1Yx7OzqmsAPxUOIINNpcxjg48TYE8rdMoa6PEo2SROEkb2hzXtNwQeBCD7AWXqIgIiINdmLGGZfpZqh/oxRud5kDQDxJsPaotsbw11Lhwmf87VySVDz17Q6fhb3rF2yPdikVLh7D362oY024hkZD3O8bENKntDRsw6NkTAGsjY1jWjgA0AAD2BB90REBERB+JoW1DS1wDmuBDmkXBBFiCDxBChOGxv2d1DYCd7Dqh9oHG/9Gkd+xcT+zeb7p0sTu81OVG9pFRFS4XWOlALBC7Qm13HRgBHA75bY9bIJDLM2AEuIaBxJIA9pK5/nTNuBVbQZauPtor9lPTnflicecbowefFvA8xZVzxrM9XmIg1M8k1rWDjoLC1w0aA252WrQWSyFtmp8ZlNLUSDfDt2GpLezbMCdN5pPycnAWvYnhbguoqji7tse2wGpLKKufdxs2Cd30uQjkPXo48eB1tcO2oiICIiAiIgIiICIiDCxjF4sChfNKd1jBc8yejWjm4mwA6laTK2Dy1Ejq6saBUyi0cXH4vEbWiafXPpPcOJNtQ0LGhAzrXFxF6ShkswfRlqW+k76zYuAPDeJ5tCmKD8TwNqWlrwHNcCHNIuCDxBHMLmVK2TY/U7jiX4TUSd15JPxWR/J3+GTz4a668eoL4VtFHiUbo5WiSN4LXMcLgg8iEH2a4PAI1B1BXq45mrPUux0ijiMdXGWb0DJC8PgbfRkhHzrOIb6JAbqSuc4rtpxfFf2/Yj1YmtZ+JufxQWlmqGU4u5waOriAPxWjrNoOGUBs+sgB6do0/ldVKr8ZmxM3lcZHes8ueR5F5JHksI6oLQ4LiVLnbGjURSNmjo6RoitraSd799wvzDGtH3iugqluX8cmy7UMnheYnsPpDXQ8Q4fSB5hWpyFnmPOMIvusqGtaZIxexvwkjvxY6xtzHA6hBKUREBERAXHfhGZi+K08NI06zO7R/2Y+APm43+6uxKqO2HHP07i1QQQWxFsLLdIxr/ABl6CFIiIC9a7dNxoQvEQWQ2KbSjmaL4pUOJqYW917jcysGlyTqXt0v1GvVdTVKMJxWXBJo54Xbkkbg5rvEdfAi4Pmrd5MzTHnGjjqGabws9vqvHpN9/4WQbxERAREQEREBaDOeLSYdA2OH/AJipe2CDwc/0nnqGMD32+rbmt+oph39fYpPMfm6NvxeLoZJA18rx1sCxnsf1Qb7BcJZgcEcEd92Nobc6kkcXOPNxNyT1KzURAX5kkEQJOgAJJ8Av0oLtox79B4TOAQHzgQNB5iTR9vubyCuWdswnNVdPUE3D3nc46Mb3WgX4d0DTxWjREBERAUkyhm2TLsjCHlm6bxycdwniHD6UTtN5vhcagKNoguRlHNUWbYO0Z3XNO7JHcEsdYG2nEEEEHmCt2qjbPc8zZKq2StvJGbMliH0mX0AvpvAkkf7qxFTm3Ep2j4vhUpJPGeamjaBbj3Xuc7lpYeaCYoufuw/MmL336ikogeHYsfI4DzebXRuyl9eQazEa2p43Y14iYb8iGj+YQSDOmbocpUksznt32sd2cZcAXvtZoA48bXKqBPO6pc57jvOcS5x6km5PvVtI9lmExQPhFLHuvFnO1L/A7571xxvdV52lbOZcgzgd6Snk+amNvax9tA8fiNRzACGoiICIiAuobB85foGt+LSG0VUWtGujZRfdOvrejpz3fZy9bLLeHS4vVwQwm0r5WBjvVNwd4+DbX9iC6KLT5Rxo5go4pXDdksWSs9WSNxZI32Pa781uEBERAREQYeMYk3Bqead/oxRySOt0Y0u08dFrMjYY7C6GISayyb00p/xJ3GRwHgC7dHg0LSbZMebgWHXdqJZoYy0W7zd7ee0X5ljXBSnAsdp8fp2TwPa+JzQQRy+q4fRI4EFBsUUdxbaFhmCEiWrha5vFgeHOHgWtuR7VpH7W46sgUlFW1hPBzIXNb95z7WHjZBPVwH4SGNmWopqUHuxxmVw6ukJa33Bp/eXTqDFsbxTU0dNRDXSWZ0zvDSNoH4riO2/Cq2lrxLVBhEsbQx8QcGdzQt7xJDhxt4hBzpERAREQEREG+yLg5xvEKWIcHTx30vo07zv4WlXEAsuB/B8y8J6h1Q4XELDunSwfNp7CIwfZKV31AREQFrcxZegzRTvp5277Hj2gjg5p5EFbJEFPc8ZLnyPUuhlF2m5ikHB7L6EePC45H2FR5XGzjlCDOtM6CYeLJB6THW0c3+Y5jRVTxrKNVgtTLTuie98TrEsa5wIOrXCw4EaoNKi3tBkXEsTNo6Ood49k8D2ucAB71LMJ2A4rX2MgjphfXfeHOHiAy4PvCDmy6j8HrBxXYk+YgEQROI8HSd0EezeHtUtwb4N0ENjU1L5erI2hg8rm5/JSapyzFs2dHVUUVoGN7OsibdznR3uJgdS58epI5tJ5gINrl/8AqrEa2m13ZOzq4hyAkG5IB99hcfthSpRLGKlgrsMqoyHsmM1Pvt1BZNF2rTccbviZbzKlqAiIgIiIOKfCWrt2Oihue8+aQjl3Q1o/+7vxX62M7NYq+gE9SZXNneXNgEksbC1hLQZGscN+5B46WtxWH8IakdiNbh8TfSkD2N56vkY0fmF2rCcPbhMEULRZsUbGAeDWgfyQYWGZPoMH+ZpYYvFrG39ptcrbtaGaDQdF6iAtJnDKcGc6V9PMOOrHjixw4Ob/AKcwt2iCmWaMtTZSqX08ws5h0OtnNPBzeoP5gjktSrb7Q9n0GfafcdZkzLmKa2rT6rurDzHtVV8cwOfLk74J2GORh1B5jk5p5tPIoMBERARbjC8n1+NECGlmkvzEbt32uI3R7Sp3hewmvpY/jE7WHst2T4oDvPlDTd0e83RpIBGl+KDreyLLpy/hsZcN2Sc9s8a6bwAY3XoxrPbdTVYGB4xBj0Ec1O4Pie0FpHL6pH0SOBHKyz0BERAREQFE8kz/AKWmr6ni19V2UZ6tp2NYf4+09yzs9Y7+reH1E49JsZDPF7+6wfvEL95JwMZboKaDmyNu9pa7nd5xt4uJKDdoiIC8I3uOq9RBzDNuHzZN7IRAuojWUsjOtM90wDwL/snte+3quNuB06eo1tJH9VVZ5siLx5xkPFvG7VI4+A8gg/SIiAiIggOZcFZjGPYdv6iGConA01cx7A33OcHebQp8orj4FNimGyHTfbWQcOJcxkjfLSJ6lSAiIgIiIC59tawClzE2mgfGHVU8wjgeDuuY30pXn1mtYCd087c10Fc/wuf9ZMfqH8Y6CAQt6dpMbvIPWzQECk2F4NTWJgdIR60klj5gEBSbDMl4fg3zNLDGeoY2/tJ1K3SIPGtDdBoF6iIOa5kpptmlS6vpWl9DK69dTN+i46fGIxyPC9vbxu2f4VikWNwsmhcJI5GhzXDmD1B1B8CsmSMTAtcA4EEEHUEHkVzM079kVSXt3n4VUP77ACfir3fSHSMm9+Wo58Q6ci/McglAc0gggEEagg8CCv1wQEWqxLNdFhHz1TDF4OkYD7r3UZxHbZg+H3/pBlIFwI2PdfwBta/mUH1zrTnMFfh9HxjbI6rn+zBYMaeoL3DQ+qpsuX7K88QZ1rq+UgxzO7IRMcR/y7L2At9LfJc77bdTZdQQEREBERBGtpJthVb4wPaPNw3R+JUjj4DyCjO0Y79GI9by1NFHp0NTGXfwhylAFkBERAREQRHaTKcOhp6rlSVcEz9CbRkmOQgD/DkepTS1TK5jZI3B7HgOa4G4IPAhYOZsI/T9HUU97dtDIwEi9i5pDTbnY2PsUEypipypBDPa2HzaTR8fic4JZJ/6Jka4HoTfgdA6ci8a4PAINwdQR49F6gIiIMPGcSbg9PLM7RsUb3n7ouohsbwZ+H4eJpfnqyR9RIf8w93y7tjbqSvrtSd+k4IaFrwx9bURROs6zhGLySOHsZu9O9ZTOCBtM1rGjda0BrQOQAsAPYg/aIiAiIgL8TQtqGlrgHNcCC0i4IPIhftafOGPNyxRT1B/Zxkt8XHRo9riAg4VmLabVZFqqijoJB8WieWxh4EnZ6DeZG4m+6HXABva1lB8Xz3iOO/PVUrx6oduj91tgVo5JDMS5xLnEkkk3JJ4kk8SvygIiIM7BMamy9OyeB25Iw3B/MOHMHmFarZ7n+DPtPvt7kzLCaHm09W9WHkfeqjrb5WzNPlGpZUQmzmnVtzZ7Txa8cwfzseSC5iLSZPzbBnOlZUQnjo9h4scOLXfyPMWK3aAiL4VNdFRi8j2Rjq5wb+aCP5oeaqtw6AH9vJO8fVgieAf33xj2hSdRHAqhmYcTqahjhJFTxR00bgbjef8rKWkcf2TfuKXICIiAiIgKI4FG3Cq6so3gdnP/SoWkCxbJZszAOdpO8f80KXKM53pHwsjrIml0tG4y7reL4iLSxjqSwlwHrMag1jnybMg4nfqMNG84Ws59LrfdA0L4NbDm3Qajho8S+ETh1L81HNObH6IYL9DvG/uBWl2+52FRTU1PA+7Khone4HizTsx5Ekn7oXC0HW8V+EdXVJ+Qghgb9bfld77tH8KimKbW8XxW+9VPYD9GMNZ7i0X/FQ9EGS3EZWyibfcZQ5rxISS7eaQQbniQQFafZltEjz3Ti5DamMATR8NfXYPVP4cFU9bDAceny1OyeB5ZIw3B5Ec2uHNp5hBdNFGshZ3hz1SiZnceO7LFe5Y7+bTxB6KSoCIiAuM/CPxzsYKalBsXvMrgDyYC1oPhd17fVHRdmVWNtmMnF8XnF7thDIm639EXd/EXe5BA0REBERAREQSLIub6vJ9S19MQTIWsdE65a8E6BwB434HiLnqVY6unzBXECKKhpG67znySzu8CyzGNHkbqvuynBf07itK212seJXeUXeH8Qb71bVBzubZ3ieM3+NYtMGk33KdoiHle9/evjLsmwjKsMtTOySrMbHvc+d5eXWFwN0ANJOgGi6UonmF36xVsNE3WOLdqao+DXfIxH7bwXHwjt9LQMnZ9gP6vUETC0Me/elka3g10ri8tb4NuGjwaFI0RAREQEREBeEXXqIKubZcmyZWrS4bzqebedCTchmt3RDoGlxsOhXP1cbOeUoc6Ur6eUDXWN9tWPANnN9+vUEhVKx/AZss1ElPO3dkjNj0I5OaebSNQUGuREQEREG9ybnGoyTUtnhN+UkZ9F7ebXdPA8j7lZPCtrmFYnA2U1DIiRrC8/KA8xujV3mLhVPVntiGWY8LwuORzG9pUEyucQCSLkMGvABvLqSg+1XtdY87tJRVla43sWwvY246ucLjzsVjR49mXHPmqGnoW6WdPIXn3NN7+bQujhobw0XqCF02VMUrTeqxNzWnjHTRxx/xvDnD2WXI9tOzMZXe2qpw4077NkuXPLZPWe4kk7/U/Sv1VkFj4hQR4pE+KVofG9pa5p4EFBSRFMdpezyXIdRbV9PISYZf+x/Rw/Ea9bQ5AREQERetaXkAC5OgA/kg7d8HDL5LqiscNA0QxnXmd5/5MF/Nd0Ua2dZc/VXDqeAizwzfk+2/vO9xNvYpFLK2Bpc4hrWgkk6AAaklBr8x48zLdO+Z4LrWDI26uke7RkbBzc42ACxMn4G/CInPms6qqHdtUOGo3yAAxv1WNAaPAeK1uCNdnOobWvBFLEXCijItvHVpqXDxFwz6p3vpC0wQEREBERAREQEREBQnads3iz5Bdto6qMfJS2489x/1Tr5E38DNkQUmxPDJcGldFMx0UjCQ5jhY/wC46HgViq2W0PZpT59j73yVQwHs5gP4Xj6TfxHJVkzLlWqyjMYqmMxu13Txa8A+kx3MfjrqAg1CIiDKwzD34tNHCwXfI9rG+biBr4a3Vz8Lw9mEwxQsFmRRsY0eDGgD8lXPYFl04tiPbOF2UzC+/wBd3daPcXn2KyyAiIgIiINdmDAIMzQPgnYHsePaDyc08iOqqvn/AGf1GQ5yx4L4XE9lPbRw6Ho4dFblQ3PdDHmCow+jkAkY+aSaWM31jhieNbct97PwQVOWRS4fLXG0cb5D0Y1zvyCtxR7OcKoCCyigBHAlgcR7XXW9p6OOkFmMawfVAH5IKp4JsjxbHLbtK+Jp+nN8kPc7vH2AqfYTsIny20VbpGVM8Do5WUrW91+44FzS5x1cRfd0GtrruixMVxaHBInSzvbFG3i53jwA5kk6ADUoPhguYYMegE8TxuWO9fQsI9JsgPoubrcFR0vdtGfYbzcNY4XJBHxtw1s2/wD04NtfpnwGuownJH6yVc9U5slHRVG6XUe8WmoLf2k7P2TXadwG5+la5B6THGIgA0AACwA0AA5BB6xgjAAFgNAB4dF6iICIiAiIgIiICIiAiIgLWZgy1TZpiMVTE2Vh4XGrT1Y7i0+IWzRBW7PewqqwDelo71cOp3APlGDjqB84PFuvDRc4psJnrHObHFJI5vpNaxzi37QA058VdhaTGMoU+Lu7TvwT8qiBxjkFuFyNHi+u68OHggiOwPCmUGFh4+clllMg5gscWBrhy0be3iukrm9RlbF8uVXxqlkirAd0TRODYXzNAtd9j2bpRyeAzTQ30tvxtCp6UgVUc9E61z20T9wecrA6MeZcEEpRYNDjlNibd6KaKUHmx7XfkVnICIiAoRlx5x7F62p4x0zG0cOptc2klPS+9uj7qkuY8ZZgFLPO4/NRSPtcXJa0kAX5k2HtUHyFmWiytQRxzTtkqpC+eaKEOlfvzO37FkQcRYOaOmnig6UvHODRc6Dqoq/MlfiulJRFjSNKircI2joRE0mRx8LN8wvf1Kfi2uIVD6sf3do7KD2sb3njwe5w8EHtZnf428w0EXx6YaOeCWwR2Nj2s1iLj1G3d5cR9MMygXyNqK6QVlQNWd0tii/yIiSAdT3zdx6jQCQU1KyjaGMa1jWiwa0AAeQC+qAiIgIiICIiAiIgIiICIiAiIgIiICIiAvHND9CLr1EGlrslYfiLt+Skgc/19xod+80A/isGTZ1SON2OqYf8upqWfgHqUIgi3/D6If8AV4gP/e1X/mvDs6gk9Korn+DqyqP/AHqVIgjjdneHG2/Ttmt/bF83/wChIW6osMhw1obFFHE0aBrGtaB5BoWSiAiIgIiICIiAiIgIiICIiD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524001"/>
            <a:ext cx="2222500" cy="212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22256"/>
            <a:ext cx="24003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587" y="1295400"/>
            <a:ext cx="2543175" cy="1762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18" y="3810000"/>
            <a:ext cx="238125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662" y="3810000"/>
            <a:ext cx="1590675" cy="1657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644045"/>
            <a:ext cx="15906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names of polygons are formed with a prefix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218" y="1600200"/>
            <a:ext cx="7666182" cy="4873752"/>
          </a:xfrm>
        </p:spPr>
        <p:txBody>
          <a:bodyPr/>
          <a:lstStyle/>
          <a:p>
            <a:r>
              <a:rPr lang="en-US" dirty="0" smtClean="0"/>
              <a:t>Triangle, for example, has a the prefix tri, meaning three. </a:t>
            </a:r>
          </a:p>
          <a:p>
            <a:r>
              <a:rPr lang="en-US" dirty="0" smtClean="0"/>
              <a:t>The prefixes of polygons appear in many common words. </a:t>
            </a:r>
          </a:p>
          <a:p>
            <a:r>
              <a:rPr lang="en-US" dirty="0" smtClean="0"/>
              <a:t>How many wheels does a tricycle have?</a:t>
            </a:r>
          </a:p>
          <a:p>
            <a:r>
              <a:rPr lang="en-US" dirty="0" smtClean="0"/>
              <a:t>How many events in the Pentathlon?  Heptathlon?  </a:t>
            </a:r>
          </a:p>
          <a:p>
            <a:r>
              <a:rPr lang="en-US" dirty="0" smtClean="0"/>
              <a:t>Can you think of any common words that use a prefix of one of the polygons we just learned about?</a:t>
            </a:r>
          </a:p>
          <a:p>
            <a:r>
              <a:rPr lang="en-US" dirty="0" smtClean="0"/>
              <a:t>Do you know what a </a:t>
            </a:r>
            <a:r>
              <a:rPr lang="en-US" dirty="0" err="1" smtClean="0"/>
              <a:t>HexahexaFlexagon</a:t>
            </a:r>
            <a:r>
              <a:rPr lang="en-US" dirty="0" smtClean="0"/>
              <a:t> is?         Or, for that matter, a simple </a:t>
            </a:r>
            <a:r>
              <a:rPr lang="en-US" dirty="0" err="1" smtClean="0"/>
              <a:t>Hexaflexagon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vs. Concave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We must first know what a diagonal is in order to define convex and concave polygons.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A diagonal of a polygon is a segment that connects two non-consecutive vertices. </a:t>
            </a:r>
          </a:p>
          <a:p>
            <a:endParaRPr lang="en-US" dirty="0"/>
          </a:p>
        </p:txBody>
      </p:sp>
      <p:sp>
        <p:nvSpPr>
          <p:cNvPr id="3074" name="AutoShape 2" descr="data:image/jpeg;base64,/9j/4AAQSkZJRgABAQAAAQABAAD/2wCEAAkGBxQHBhUIBxQUFRQXFh4YGBgYFxYcGhsbHRwgIiEeGxscISsgGyImIBgeITUtJSsrMC4uGyszODQuPSgtLysBCgoKBQUFDgUFDisZExkrKysrKysrKysrKysrKysrKysrKysrKysrKysrKysrKysrKysrKysrKysrKysrKysrK//AABEIAOEA4QMBIgACEQEDEQH/xAAbAAEBAQEBAQEBAAAAAAAAAAAABwYFBAIDAf/EAEAQAAIBAgQDAgkJCAMBAQAAAAABAgMEBQYRIQcSMUFRExciMlVhgZPSFBUWJjNxgpGxI0JiY3KDocFSkqJDJP/EABQBAQAAAAAAAAAAAAAAAAAAAAD/xAAUEQEAAAAAAAAAAAAAAAAAAAAA/9oADAMBAAIRAxEAPwC4gAAAAAAAAAAAAAAAAHhxnFqOB4fLEMVqRp04reUv0S6yb7EtWwPcDj5YzPbZpsPlmDVFOPSS6Ti+6UXuv0fYdgAAAAAAAAAAAAAAAAAAAAAAAAAAAAAAAAAD5qTVODnUaSS1beySXa2TDG8/XGZsQlgHDWKqSW1W7kv2VNdNYt7P72nro+VS6oNFnjP9vlOKttHWup6Knbw3k2+nNprypv1avsTM5g+RbnNmIRx7iRLXTelZxbVOC/jS7fVq29FzN+aaDI/D6hlZu9rSlcXk953FTeWr68muvKn36tvXd9i2QE3zPw3dviH0gyDNWl2usFtRqrti49I66LbTlbW6T8o9eTOI0cUvfmLMtN2l/HZ05bQqP+W339Um99dnI3pnM55Ltc42PgMUh5cV5FWOinD7n2r1Pb27gaMEms8z3vDm6jhmd1K4s2+WleQTbiuxVV1e3Y/K2ejn2VGwvaeI2kbuxnGpTktYyi0016mgPQAAAAAAAAAAAAAAAAAAAAAAAAAAByMzZltsr4c7/GaihHpFdZTfdCPWT/wur0Rm868RoYNeLBMBg7u/k+WNKGrjB/zGu7ryrfRbuK3PDljh3O7xFZiz/NXN11jS11o0l2JR6Sa7l5Kfe/KA5VO0v+K9RV8Q57LCtdY00/2tddjfqfXV+SttFLzin4Jg1DAcOjYYTTjTpx7F2vvk3vJ+t7nv6AAAAAAA/G8tIX1rK1vIRnCS0lGSTi13NPqS2+yne8PbqWLZBcq1s3zVbKblJ6drpvq3p3eVsvP6FYAGayXna2zhac+Hy5asftKM9qkH937y17V/h7GlMJnXh1DGbv57wGfyS/j5Ua0NVGT/AJiXfrpzLfR78y2PBlniLUssSWXeIEPk10to1dEqNVdj16Rb715LevmvyQKUAtwAAAAAAAAAAAAAAAAAAM5nPOtrk+y8NictZy+zpR3nN+pdi9b29uiA7l7dwsLWV1ezjCEVrKUmlFLvbZLb/Nd7xDu5YVkJOjap8tW9mpRfrVLtT0/FuvM6tZ5YveIt1HE8881vZp81Kyg5Jy7nU7Vt2vyuuih21GxsqeH2kbSxhGnTitIxikkl6kgOFkvJNtk+z8Hh0XKpL7StPR1J+3sXqX+XuaUAAAAAAAAAAAAByMzZbt80Ya7HGaanHrF9JQf/AChLrF/r26o64AkNO6v+FE1Rv1O9wtPSM4r9rQXYn6l038npo4+aU/A8aoY9h8b/AAmpGpTl2rsfdJPeL9T3PbOCqQcKiTTWjT3TXcyY43kGvlvEZZg4bSVOb3q2kvsqq7opvRdXttpr5Lj0YVAGNyPxBoZok7G4i7e8htUt6m0tV15NdHL7tNV2rteyAAAAAAAAAAAADw41i9HA8PliGK1I06cespfokt5N9iWrZL6t/f8AFWq7fB+aywvXSdaS0q1kuqj6n00W3XVvzQOvmjiNKviTy5kOHyq8e0prelS725dJNa/0p9W35J6sl8Oo4XefPmZKnyu/lu6ktXGD7qafd0TaWiWyj0NJlbLFtlXDVY4PT5V+9J7zm++cu1/4XYkdkAAAAAAAAAAAAAAAAAAAAAAyOeMgW+bIq5etG6h9ncQ2nFrdc2mnMk1967GtzM4Pnq5yjiEcB4kR0TelK8itac1/G9F+emq1XMv3iqHixjCaON4fKwxWnGpTl1jL9U+qa7Gt0B6qNWNekqtFqUWtU0000+jTXVH2SKrhd/wrqu5wLnvMM15p0HvVop9XFrs7dUtOuqXnFDyrmm2zXhyvcHqcy25oPacH3Tj2fo+xsDtAAAAABj88cQKGVdLSKde7ntTt6e8m305tNeVPXbtfYmbAknDvD6eD8VsSw28gpVm/DUKsk3Lwcnq0pPXsqRTa3fK/YHpwbIlzmrEI49xJlzab0rOLap01/Gk+vetXrouZvoqfSpqjTVOklGKWiSSSSXRJLoj7AAAAAAAAAAAAAAAAAAAAAAAAAAAACc5q4cuGJfSLI1T5JeLVuK2pVe9Sj0i3p3crfVa7lGAGBybxGjiN78xZop/JL+PkuE9oVH302+/sWr112cjfEp49W1O/sbPDKdOErqvcKnSk15UY9JaNb6aygmntvr1SKhZ0Fa2kLeLbUIqKbbbei01bfV7AfsAABLuJf1dz3hubYbQc/ktd66Lllro336KVR/gRUTKcUsE+fsi3NpBazjDwsNOvNT8rRetpOP4gNWDM8N8b+kOSra/m9Z+D5J9/PDyZN/e483tNMAAAAAAAAAAAAAAAAAAAAAAAAAAAAA8mLX8cKwuriFz5lKnKpL7opt/oBOaf1m44Oe7o4dQ0XTl8LP8A35b9tIqJOOB1hJZbq49e/a3tedaT00fKpNL/ANc8l6pFHAAAAfxrVaM/oAl3Cp/MGa8SydLaNOr4eiv5c9P0jKn7Wyokv4gfVziTh2aI7U6rdrWfZpLzW/8As3/bKgAAAAAAAAAAAAAAAAAAAAAAAAAAAAnXHDEZQyxTwOy+2va0KMVro2uZN+zXki/6iikvuPrPxuhR60cOo8z7vCz/AN+VF/fTAomD4fHCcJpYdbeZSpxpr7opL/R7AAAAAAADG8XME+fchXFGK1nTj4aG2r5qe709bjzR/EdLION/SHJ9ticnrKVNKf8AXHyZf+ot+078oqUeWW6ZMOED+YsbxHJtV/YVvC0k3q/Bz07/AFeDf3zYFQAAAAAAAAAAAAAAAAAAAAAAAAAAHnxC8jh9hUvbl6QpwlOT7lFav/CJ9wQs5VsGuMy3i/a3txKo/wCmMmkv+zn7ND9+N2JytcnrC7PV1burGhBLro3rL2PRR/GbPAMMjguCUcLo7qlTjDXv5Vo2/W3v7QPeAAAAAAAAS7Oq+jfFbD8xR2p3CdrW7tXtFyf4ov8AtFRMTxiwZ4zkKt4JftKOleHenDztPXyOQG2BxMlYz9IMqW+KapupTXNp/wA1tNf9kztgAAAAAAAAAAAAAAAAAAAAAAA/K7uI2lrO5uHpCEXKT7lFat/kgJlin1n420LHrSw+i6s9v/rLRrfp1lSf4H7KkTPgjbyvbG7zVeLSpe3EpLfXSEW9En6pSkvwopgAAAAAAAAA+akFVpunUWqa0a70z6AEw4NVHhF5f5QuNdba4cqevV0p9NPVspf3CnkuzV9WeMNljcdqd5B21V6fvbKLb7N3T9kGVEAAAAAAAAAAAAAAAAAAAAAAGB42YtLD8kSs7XV1bqcbeCXV828vzinH8SN8S7MD+k3Ge1whb07Gm7iov43o4/k3SftYG+y1hSwPL9DC6XSlTjBvvaW79r1ftOmAAAAAAAAAAAAGE404O8UyJUr0NfCW8lcQa2a5POeq7oOT+9I0mUsYWYMtW+K09P2lNSenZLpJeySa9h07ijG5oSoVlrGUXGS701o1+RNuC1aWGwvcpXTfNZ3D5Ne2nNvRr2xcvxoCmgAAAAAAAAAAAAAAAAAAAAPivVVvRlWrPSMU5N9yS1bJrwWpSxP5bm66T5ru4fJr2U4N6Je2XL+A6fGjGHhWQ6tKj9pcNW8Elq3z+ctP6FJfe0aLKGDLL+WLfCoafs6aUtOjm95P2ybftA7AAAAAAAAAAAAAAS7HV9GONFrivSlf0nQqP+YtEvzapL8yomA42YTK/wAlSvrTVVbWpG4g11XLtL8k+b8IG/Bzct4rHHMAoYpS6VacZ6dza3Xseq9h0gAAAAAAAAAAAAAAAAAB81JqnBzm9Elq33JATDNn1m4vWOBx3p2kHdVVr+9qnFNdu6p+ybKiTDg5TeMYhiGcK+v/AOmu4UtVuqUOmnq3jH+2U8AAAAAAAAAAAAAAH43ltG9tJ2twtYTi4SXepLRr8mfsAJbZcIqthbK2scXvqcF0hCUoxWr1ekVPRatt+0/fxX3PprEfeT+MpYAmnivufTWI+8n8Y8V9z6axH3k/jKWAJp4r7n01iPvJ/GPFfc+msR95P4ylgCaeK+59NYj7yfxjxX3PprEfeT+MpYAmnivufTWI+8n8Y8V9z6axH3k/jKWAJp4r7n01iPvJ/GPFfc+msR95P4ylgCaeK+59NYj7yfxjxX3PprEfeT+MpYAmnivufTWI+8n8Z8VeFVxWpOlVxnEJRkmmnObTT6ppz3TKcAOTlXAoZawClg9q9Y046czWjk2222vW22dY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HBhUIBxQUFRQXFh4YGBgYFxYcGhsbHRwgIiEeGxscISsgGyImIBgeITUtJSsrMC4uGyszODQuPSgtLysBCgoKBQUFDgUFDisZExkrKysrKysrKysrKysrKysrKysrKysrKysrKysrKysrKysrKysrKysrKysrKysrKysrK//AABEIAOEA4QMBIgACEQEDEQH/xAAbAAEBAQEBAQEBAAAAAAAAAAAABwYFBAIDAf/EAEAQAAIBAgQDAgkJCAMBAQAAAAABAgMEBQYRIQcSMUFRExciMlVhgZPSFBUWJjNxgpGxI0JiY3KDocFSkqJDJP/EABQBAQAAAAAAAAAAAAAAAAAAAAD/xAAUEQEAAAAAAAAAAAAAAAAAAAAA/9oADAMBAAIRAxEAPwC4gAAAAAAAAAAAAAAAAHhxnFqOB4fLEMVqRp04reUv0S6yb7EtWwPcDj5YzPbZpsPlmDVFOPSS6Ti+6UXuv0fYdgAAAAAAAAAAAAAAAAAAAAAAAAAAAAAAAAAD5qTVODnUaSS1beySXa2TDG8/XGZsQlgHDWKqSW1W7kv2VNdNYt7P72nro+VS6oNFnjP9vlOKttHWup6Knbw3k2+nNprypv1avsTM5g+RbnNmIRx7iRLXTelZxbVOC/jS7fVq29FzN+aaDI/D6hlZu9rSlcXk953FTeWr68muvKn36tvXd9i2QE3zPw3dviH0gyDNWl2usFtRqrti49I66LbTlbW6T8o9eTOI0cUvfmLMtN2l/HZ05bQqP+W339Um99dnI3pnM55Ltc42PgMUh5cV5FWOinD7n2r1Pb27gaMEms8z3vDm6jhmd1K4s2+WleQTbiuxVV1e3Y/K2ejn2VGwvaeI2kbuxnGpTktYyi0016mgPQAAAAAAAAAAAAAAAAAAAAAAAAAAByMzZltsr4c7/GaihHpFdZTfdCPWT/wur0Rm868RoYNeLBMBg7u/k+WNKGrjB/zGu7ryrfRbuK3PDljh3O7xFZiz/NXN11jS11o0l2JR6Sa7l5Kfe/KA5VO0v+K9RV8Q57LCtdY00/2tddjfqfXV+SttFLzin4Jg1DAcOjYYTTjTpx7F2vvk3vJ+t7nv6AAAAAAA/G8tIX1rK1vIRnCS0lGSTi13NPqS2+yne8PbqWLZBcq1s3zVbKblJ6drpvq3p3eVsvP6FYAGayXna2zhac+Hy5asftKM9qkH937y17V/h7GlMJnXh1DGbv57wGfyS/j5Ua0NVGT/AJiXfrpzLfR78y2PBlniLUssSWXeIEPk10to1dEqNVdj16Rb715LevmvyQKUAtwAAAAAAAAAAAAAAAAAAM5nPOtrk+y8NictZy+zpR3nN+pdi9b29uiA7l7dwsLWV1ezjCEVrKUmlFLvbZLb/Nd7xDu5YVkJOjap8tW9mpRfrVLtT0/FuvM6tZ5YveIt1HE8881vZp81Kyg5Jy7nU7Vt2vyuuih21GxsqeH2kbSxhGnTitIxikkl6kgOFkvJNtk+z8Hh0XKpL7StPR1J+3sXqX+XuaUAAAAAAAAAAAAByMzZbt80Ya7HGaanHrF9JQf/AChLrF/r26o64AkNO6v+FE1Rv1O9wtPSM4r9rQXYn6l038npo4+aU/A8aoY9h8b/AAmpGpTl2rsfdJPeL9T3PbOCqQcKiTTWjT3TXcyY43kGvlvEZZg4bSVOb3q2kvsqq7opvRdXttpr5Lj0YVAGNyPxBoZok7G4i7e8htUt6m0tV15NdHL7tNV2rteyAAAAAAAAAAAADw41i9HA8PliGK1I06cespfokt5N9iWrZL6t/f8AFWq7fB+aywvXSdaS0q1kuqj6n00W3XVvzQOvmjiNKviTy5kOHyq8e0prelS725dJNa/0p9W35J6sl8Oo4XefPmZKnyu/lu6ktXGD7qafd0TaWiWyj0NJlbLFtlXDVY4PT5V+9J7zm++cu1/4XYkdkAAAAAAAAAAAAAAAAAAAAAAyOeMgW+bIq5etG6h9ncQ2nFrdc2mnMk1967GtzM4Pnq5yjiEcB4kR0TelK8itac1/G9F+emq1XMv3iqHixjCaON4fKwxWnGpTl1jL9U+qa7Gt0B6qNWNekqtFqUWtU0000+jTXVH2SKrhd/wrqu5wLnvMM15p0HvVop9XFrs7dUtOuqXnFDyrmm2zXhyvcHqcy25oPacH3Tj2fo+xsDtAAAAABj88cQKGVdLSKde7ntTt6e8m305tNeVPXbtfYmbAknDvD6eD8VsSw28gpVm/DUKsk3Lwcnq0pPXsqRTa3fK/YHpwbIlzmrEI49xJlzab0rOLap01/Gk+vetXrouZvoqfSpqjTVOklGKWiSSSSXRJLoj7AAAAAAAAAAAAAAAAAAAAAAAAAAAACc5q4cuGJfSLI1T5JeLVuK2pVe9Sj0i3p3crfVa7lGAGBybxGjiN78xZop/JL+PkuE9oVH302+/sWr112cjfEp49W1O/sbPDKdOErqvcKnSk15UY9JaNb6aygmntvr1SKhZ0Fa2kLeLbUIqKbbbei01bfV7AfsAABLuJf1dz3hubYbQc/ktd66Lllro336KVR/gRUTKcUsE+fsi3NpBazjDwsNOvNT8rRetpOP4gNWDM8N8b+kOSra/m9Z+D5J9/PDyZN/e483tNMAAAAAAAAAAAAAAAAAAAAAAAAAAAAA8mLX8cKwuriFz5lKnKpL7opt/oBOaf1m44Oe7o4dQ0XTl8LP8A35b9tIqJOOB1hJZbq49e/a3tedaT00fKpNL/ANc8l6pFHAAAAfxrVaM/oAl3Cp/MGa8SydLaNOr4eiv5c9P0jKn7Wyokv4gfVziTh2aI7U6rdrWfZpLzW/8As3/bKgAAAAAAAAAAAAAAAAAAAAAAAAAAAAnXHDEZQyxTwOy+2va0KMVro2uZN+zXki/6iikvuPrPxuhR60cOo8z7vCz/AN+VF/fTAomD4fHCcJpYdbeZSpxpr7opL/R7AAAAAAADG8XME+fchXFGK1nTj4aG2r5qe709bjzR/EdLION/SHJ9ticnrKVNKf8AXHyZf+ot+078oqUeWW6ZMOED+YsbxHJtV/YVvC0k3q/Bz07/AFeDf3zYFQAAAAAAAAAAAAAAAAAAAAAAAAAAHnxC8jh9hUvbl6QpwlOT7lFav/CJ9wQs5VsGuMy3i/a3txKo/wCmMmkv+zn7ND9+N2JytcnrC7PV1burGhBLro3rL2PRR/GbPAMMjguCUcLo7qlTjDXv5Vo2/W3v7QPeAAAAAAAAS7Oq+jfFbD8xR2p3CdrW7tXtFyf4ov8AtFRMTxiwZ4zkKt4JftKOleHenDztPXyOQG2BxMlYz9IMqW+KapupTXNp/wA1tNf9kztgAAAAAAAAAAAAAAAAAAAAAAA/K7uI2lrO5uHpCEXKT7lFat/kgJlin1n420LHrSw+i6s9v/rLRrfp1lSf4H7KkTPgjbyvbG7zVeLSpe3EpLfXSEW9En6pSkvwopgAAAAAAAAA+akFVpunUWqa0a70z6AEw4NVHhF5f5QuNdba4cqevV0p9NPVspf3CnkuzV9WeMNljcdqd5B21V6fvbKLb7N3T9kGVEAAAAAAAAAAAAAAAAAAAAAAGB42YtLD8kSs7XV1bqcbeCXV828vzinH8SN8S7MD+k3Ge1whb07Gm7iov43o4/k3SftYG+y1hSwPL9DC6XSlTjBvvaW79r1ftOmAAAAAAAAAAAAGE404O8UyJUr0NfCW8lcQa2a5POeq7oOT+9I0mUsYWYMtW+K09P2lNSenZLpJeySa9h07ijG5oSoVlrGUXGS701o1+RNuC1aWGwvcpXTfNZ3D5Ne2nNvRr2xcvxoCmgAAAAAAAAAAAAAAAAAAAAPivVVvRlWrPSMU5N9yS1bJrwWpSxP5bm66T5ru4fJr2U4N6Je2XL+A6fGjGHhWQ6tKj9pcNW8Elq3z+ctP6FJfe0aLKGDLL+WLfCoafs6aUtOjm95P2ybftA7AAAAAAAAAAAAAAS7HV9GONFrivSlf0nQqP+YtEvzapL8yomA42YTK/wAlSvrTVVbWpG4g11XLtL8k+b8IG/Bzct4rHHMAoYpS6VacZ6dza3Xseq9h0gAAAAAAAAAAAAAAAAAB81JqnBzm9Elq33JATDNn1m4vWOBx3p2kHdVVr+9qnFNdu6p+ybKiTDg5TeMYhiGcK+v/AOmu4UtVuqUOmnq3jH+2U8AAAAAAAAAAAAAAH43ltG9tJ2twtYTi4SXepLRr8mfsAJbZcIqthbK2scXvqcF0hCUoxWr1ekVPRatt+0/fxX3PprEfeT+MpYAmnivufTWI+8n8Y8V9z6axH3k/jKWAJp4r7n01iPvJ/GPFfc+msR95P4ylgCaeK+59NYj7yfxjxX3PprEfeT+MpYAmnivufTWI+8n8Y8V9z6axH3k/jKWAJp4r7n01iPvJ/GPFfc+msR95P4ylgCaeK+59NYj7yfxjxX3PprEfeT+MpYAmnivufTWI+8n8Z8VeFVxWpOlVxnEJRkmmnObTT6ppz3TKcAOTlXAoZawClg9q9Y046czWjk2222vW22dY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HBhUIBxQUFRQXFh4YGBgYFxYcGhsbHRwgIiEeGxscISsgGyImIBgeITUtJSsrMC4uGyszODQuPSgtLysBCgoKBQUFDgUFDisZExkrKysrKysrKysrKysrKysrKysrKysrKysrKysrKysrKysrKysrKysrKysrKysrKysrK//AABEIAOEA4QMBIgACEQEDEQH/xAAbAAEBAQEBAQEBAAAAAAAAAAAABwYFBAIDAf/EAEAQAAIBAgQDAgkJCAMBAQAAAAABAgMEBQYRIQcSMUFRExciMlVhgZPSFBUWJjNxgpGxI0JiY3KDocFSkqJDJP/EABQBAQAAAAAAAAAAAAAAAAAAAAD/xAAUEQEAAAAAAAAAAAAAAAAAAAAA/9oADAMBAAIRAxEAPwC4gAAAAAAAAAAAAAAAAHhxnFqOB4fLEMVqRp04reUv0S6yb7EtWwPcDj5YzPbZpsPlmDVFOPSS6Ti+6UXuv0fYdgAAAAAAAAAAAAAAAAAAAAAAAAAAAAAAAAAD5qTVODnUaSS1beySXa2TDG8/XGZsQlgHDWKqSW1W7kv2VNdNYt7P72nro+VS6oNFnjP9vlOKttHWup6Knbw3k2+nNprypv1avsTM5g+RbnNmIRx7iRLXTelZxbVOC/jS7fVq29FzN+aaDI/D6hlZu9rSlcXk953FTeWr68muvKn36tvXd9i2QE3zPw3dviH0gyDNWl2usFtRqrti49I66LbTlbW6T8o9eTOI0cUvfmLMtN2l/HZ05bQqP+W339Um99dnI3pnM55Ltc42PgMUh5cV5FWOinD7n2r1Pb27gaMEms8z3vDm6jhmd1K4s2+WleQTbiuxVV1e3Y/K2ejn2VGwvaeI2kbuxnGpTktYyi0016mgPQAAAAAAAAAAAAAAAAAAAAAAAAAAByMzZltsr4c7/GaihHpFdZTfdCPWT/wur0Rm868RoYNeLBMBg7u/k+WNKGrjB/zGu7ryrfRbuK3PDljh3O7xFZiz/NXN11jS11o0l2JR6Sa7l5Kfe/KA5VO0v+K9RV8Q57LCtdY00/2tddjfqfXV+SttFLzin4Jg1DAcOjYYTTjTpx7F2vvk3vJ+t7nv6AAAAAAA/G8tIX1rK1vIRnCS0lGSTi13NPqS2+yne8PbqWLZBcq1s3zVbKblJ6drpvq3p3eVsvP6FYAGayXna2zhac+Hy5asftKM9qkH937y17V/h7GlMJnXh1DGbv57wGfyS/j5Ua0NVGT/AJiXfrpzLfR78y2PBlniLUssSWXeIEPk10to1dEqNVdj16Rb715LevmvyQKUAtwAAAAAAAAAAAAAAAAAAM5nPOtrk+y8NictZy+zpR3nN+pdi9b29uiA7l7dwsLWV1ezjCEVrKUmlFLvbZLb/Nd7xDu5YVkJOjap8tW9mpRfrVLtT0/FuvM6tZ5YveIt1HE8881vZp81Kyg5Jy7nU7Vt2vyuuih21GxsqeH2kbSxhGnTitIxikkl6kgOFkvJNtk+z8Hh0XKpL7StPR1J+3sXqX+XuaUAAAAAAAAAAAAByMzZbt80Ya7HGaanHrF9JQf/AChLrF/r26o64AkNO6v+FE1Rv1O9wtPSM4r9rQXYn6l038npo4+aU/A8aoY9h8b/AAmpGpTl2rsfdJPeL9T3PbOCqQcKiTTWjT3TXcyY43kGvlvEZZg4bSVOb3q2kvsqq7opvRdXttpr5Lj0YVAGNyPxBoZok7G4i7e8htUt6m0tV15NdHL7tNV2rteyAAAAAAAAAAAADw41i9HA8PliGK1I06cespfokt5N9iWrZL6t/f8AFWq7fB+aywvXSdaS0q1kuqj6n00W3XVvzQOvmjiNKviTy5kOHyq8e0prelS725dJNa/0p9W35J6sl8Oo4XefPmZKnyu/lu6ktXGD7qafd0TaWiWyj0NJlbLFtlXDVY4PT5V+9J7zm++cu1/4XYkdkAAAAAAAAAAAAAAAAAAAAAAyOeMgW+bIq5etG6h9ncQ2nFrdc2mnMk1967GtzM4Pnq5yjiEcB4kR0TelK8itac1/G9F+emq1XMv3iqHixjCaON4fKwxWnGpTl1jL9U+qa7Gt0B6qNWNekqtFqUWtU0000+jTXVH2SKrhd/wrqu5wLnvMM15p0HvVop9XFrs7dUtOuqXnFDyrmm2zXhyvcHqcy25oPacH3Tj2fo+xsDtAAAAABj88cQKGVdLSKde7ntTt6e8m305tNeVPXbtfYmbAknDvD6eD8VsSw28gpVm/DUKsk3Lwcnq0pPXsqRTa3fK/YHpwbIlzmrEI49xJlzab0rOLap01/Gk+vetXrouZvoqfSpqjTVOklGKWiSSSSXRJLoj7AAAAAAAAAAAAAAAAAAAAAAAAAAAACc5q4cuGJfSLI1T5JeLVuK2pVe9Sj0i3p3crfVa7lGAGBybxGjiN78xZop/JL+PkuE9oVH302+/sWr112cjfEp49W1O/sbPDKdOErqvcKnSk15UY9JaNb6aygmntvr1SKhZ0Fa2kLeLbUIqKbbbei01bfV7AfsAABLuJf1dz3hubYbQc/ktd66Lllro336KVR/gRUTKcUsE+fsi3NpBazjDwsNOvNT8rRetpOP4gNWDM8N8b+kOSra/m9Z+D5J9/PDyZN/e483tNMAAAAAAAAAAAAAAAAAAAAAAAAAAAAA8mLX8cKwuriFz5lKnKpL7opt/oBOaf1m44Oe7o4dQ0XTl8LP8A35b9tIqJOOB1hJZbq49e/a3tedaT00fKpNL/ANc8l6pFHAAAAfxrVaM/oAl3Cp/MGa8SydLaNOr4eiv5c9P0jKn7Wyokv4gfVziTh2aI7U6rdrWfZpLzW/8As3/bKgAAAAAAAAAAAAAAAAAAAAAAAAAAAAnXHDEZQyxTwOy+2va0KMVro2uZN+zXki/6iikvuPrPxuhR60cOo8z7vCz/AN+VF/fTAomD4fHCcJpYdbeZSpxpr7opL/R7AAAAAAADG8XME+fchXFGK1nTj4aG2r5qe709bjzR/EdLION/SHJ9ticnrKVNKf8AXHyZf+ot+078oqUeWW6ZMOED+YsbxHJtV/YVvC0k3q/Bz07/AFeDf3zYFQAAAAAAAAAAAAAAAAAAAAAAAAAAHnxC8jh9hUvbl6QpwlOT7lFav/CJ9wQs5VsGuMy3i/a3txKo/wCmMmkv+zn7ND9+N2JytcnrC7PV1burGhBLro3rL2PRR/GbPAMMjguCUcLo7qlTjDXv5Vo2/W3v7QPeAAAAAAAAS7Oq+jfFbD8xR2p3CdrW7tXtFyf4ov8AtFRMTxiwZ4zkKt4JftKOleHenDztPXyOQG2BxMlYz9IMqW+KapupTXNp/wA1tNf9kztgAAAAAAAAAAAAAAAAAAAAAAA/K7uI2lrO5uHpCEXKT7lFat/kgJlin1n420LHrSw+i6s9v/rLRrfp1lSf4H7KkTPgjbyvbG7zVeLSpe3EpLfXSEW9En6pSkvwopgAAAAAAAAA+akFVpunUWqa0a70z6AEw4NVHhF5f5QuNdba4cqevV0p9NPVspf3CnkuzV9WeMNljcdqd5B21V6fvbKLb7N3T9kGVEAAAAAAAAAAAAAAAAAAAAAAGB42YtLD8kSs7XV1bqcbeCXV828vzinH8SN8S7MD+k3Ge1whb07Gm7iov43o4/k3SftYG+y1hSwPL9DC6XSlTjBvvaW79r1ftOmAAAAAAAAAAAAGE404O8UyJUr0NfCW8lcQa2a5POeq7oOT+9I0mUsYWYMtW+K09P2lNSenZLpJeySa9h07ijG5oSoVlrGUXGS701o1+RNuC1aWGwvcpXTfNZ3D5Ne2nNvRr2xcvxoCmgAAAAAAAAAAAAAAAAAAAAPivVVvRlWrPSMU5N9yS1bJrwWpSxP5bm66T5ru4fJr2U4N6Je2XL+A6fGjGHhWQ6tKj9pcNW8Elq3z+ctP6FJfe0aLKGDLL+WLfCoafs6aUtOjm95P2ybftA7AAAAAAAAAAAAAAS7HV9GONFrivSlf0nQqP+YtEvzapL8yomA42YTK/wAlSvrTVVbWpG4g11XLtL8k+b8IG/Bzct4rHHMAoYpS6VacZ6dza3Xseq9h0gAAAAAAAAAAAAAAAAAB81JqnBzm9Elq33JATDNn1m4vWOBx3p2kHdVVr+9qnFNdu6p+ybKiTDg5TeMYhiGcK+v/AOmu4UtVuqUOmnq3jH+2U8AAAAAAAAAAAAAAH43ltG9tJ2twtYTi4SXepLRr8mfsAJbZcIqthbK2scXvqcF0hCUoxWr1ekVPRatt+0/fxX3PprEfeT+MpYAmnivufTWI+8n8Y8V9z6axH3k/jKWAJp4r7n01iPvJ/GPFfc+msR95P4ylgCaeK+59NYj7yfxjxX3PprEfeT+MpYAmnivufTWI+8n8Y8V9z6axH3k/jKWAJp4r7n01iPvJ/GPFfc+msR95P4ylgCaeK+59NYj7yfxjxX3PprEfeT+MpYAmnivufTWI+8n8Z8VeFVxWpOlVxnEJRkmmnObTT6ppz3TKcAOTlXAoZawClg9q9Y046czWjk2222vW22dY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HBhUIBxQUFRQXFh4YGBgYFxYcGhsbHRwgIiEeGxscISsgGyImIBgeITUtJSsrMC4uGyszODQuPSgtLysBCgoKBQUFDgUFDisZExkrKysrKysrKysrKysrKysrKysrKysrKysrKysrKysrKysrKysrKysrKysrKysrKysrK//AABEIAOEA4QMBIgACEQEDEQH/xAAbAAEBAQEBAQEBAAAAAAAAAAAABwYFBAIDAf/EAEAQAAIBAgQDAgkJCAMBAQAAAAABAgMEBQYRIQcSMUFRExciMlVhgZPSFBUWJjNxgpGxI0JiY3KDocFSkqJDJP/EABQBAQAAAAAAAAAAAAAAAAAAAAD/xAAUEQEAAAAAAAAAAAAAAAAAAAAA/9oADAMBAAIRAxEAPwC4gAAAAAAAAAAAAAAAAHhxnFqOB4fLEMVqRp04reUv0S6yb7EtWwPcDj5YzPbZpsPlmDVFOPSS6Ti+6UXuv0fYdgAAAAAAAAAAAAAAAAAAAAAAAAAAAAAAAAAD5qTVODnUaSS1beySXa2TDG8/XGZsQlgHDWKqSW1W7kv2VNdNYt7P72nro+VS6oNFnjP9vlOKttHWup6Knbw3k2+nNprypv1avsTM5g+RbnNmIRx7iRLXTelZxbVOC/jS7fVq29FzN+aaDI/D6hlZu9rSlcXk953FTeWr68muvKn36tvXd9i2QE3zPw3dviH0gyDNWl2usFtRqrti49I66LbTlbW6T8o9eTOI0cUvfmLMtN2l/HZ05bQqP+W339Um99dnI3pnM55Ltc42PgMUh5cV5FWOinD7n2r1Pb27gaMEms8z3vDm6jhmd1K4s2+WleQTbiuxVV1e3Y/K2ejn2VGwvaeI2kbuxnGpTktYyi0016mgPQAAAAAAAAAAAAAAAAAAAAAAAAAAByMzZltsr4c7/GaihHpFdZTfdCPWT/wur0Rm868RoYNeLBMBg7u/k+WNKGrjB/zGu7ryrfRbuK3PDljh3O7xFZiz/NXN11jS11o0l2JR6Sa7l5Kfe/KA5VO0v+K9RV8Q57LCtdY00/2tddjfqfXV+SttFLzin4Jg1DAcOjYYTTjTpx7F2vvk3vJ+t7nv6AAAAAAA/G8tIX1rK1vIRnCS0lGSTi13NPqS2+yne8PbqWLZBcq1s3zVbKblJ6drpvq3p3eVsvP6FYAGayXna2zhac+Hy5asftKM9qkH937y17V/h7GlMJnXh1DGbv57wGfyS/j5Ua0NVGT/AJiXfrpzLfR78y2PBlniLUssSWXeIEPk10to1dEqNVdj16Rb715LevmvyQKUAtwAAAAAAAAAAAAAAAAAAM5nPOtrk+y8NictZy+zpR3nN+pdi9b29uiA7l7dwsLWV1ezjCEVrKUmlFLvbZLb/Nd7xDu5YVkJOjap8tW9mpRfrVLtT0/FuvM6tZ5YveIt1HE8881vZp81Kyg5Jy7nU7Vt2vyuuih21GxsqeH2kbSxhGnTitIxikkl6kgOFkvJNtk+z8Hh0XKpL7StPR1J+3sXqX+XuaUAAAAAAAAAAAAByMzZbt80Ya7HGaanHrF9JQf/AChLrF/r26o64AkNO6v+FE1Rv1O9wtPSM4r9rQXYn6l038npo4+aU/A8aoY9h8b/AAmpGpTl2rsfdJPeL9T3PbOCqQcKiTTWjT3TXcyY43kGvlvEZZg4bSVOb3q2kvsqq7opvRdXttpr5Lj0YVAGNyPxBoZok7G4i7e8htUt6m0tV15NdHL7tNV2rteyAAAAAAAAAAAADw41i9HA8PliGK1I06cespfokt5N9iWrZL6t/f8AFWq7fB+aywvXSdaS0q1kuqj6n00W3XVvzQOvmjiNKviTy5kOHyq8e0prelS725dJNa/0p9W35J6sl8Oo4XefPmZKnyu/lu6ktXGD7qafd0TaWiWyj0NJlbLFtlXDVY4PT5V+9J7zm++cu1/4XYkdkAAAAAAAAAAAAAAAAAAAAAAyOeMgW+bIq5etG6h9ncQ2nFrdc2mnMk1967GtzM4Pnq5yjiEcB4kR0TelK8itac1/G9F+emq1XMv3iqHixjCaON4fKwxWnGpTl1jL9U+qa7Gt0B6qNWNekqtFqUWtU0000+jTXVH2SKrhd/wrqu5wLnvMM15p0HvVop9XFrs7dUtOuqXnFDyrmm2zXhyvcHqcy25oPacH3Tj2fo+xsDtAAAAABj88cQKGVdLSKde7ntTt6e8m305tNeVPXbtfYmbAknDvD6eD8VsSw28gpVm/DUKsk3Lwcnq0pPXsqRTa3fK/YHpwbIlzmrEI49xJlzab0rOLap01/Gk+vetXrouZvoqfSpqjTVOklGKWiSSSSXRJLoj7AAAAAAAAAAAAAAAAAAAAAAAAAAAACc5q4cuGJfSLI1T5JeLVuK2pVe9Sj0i3p3crfVa7lGAGBybxGjiN78xZop/JL+PkuE9oVH302+/sWr112cjfEp49W1O/sbPDKdOErqvcKnSk15UY9JaNb6aygmntvr1SKhZ0Fa2kLeLbUIqKbbbei01bfV7AfsAABLuJf1dz3hubYbQc/ktd66Lllro336KVR/gRUTKcUsE+fsi3NpBazjDwsNOvNT8rRetpOP4gNWDM8N8b+kOSra/m9Z+D5J9/PDyZN/e483tNMAAAAAAAAAAAAAAAAAAAAAAAAAAAAA8mLX8cKwuriFz5lKnKpL7opt/oBOaf1m44Oe7o4dQ0XTl8LP8A35b9tIqJOOB1hJZbq49e/a3tedaT00fKpNL/ANc8l6pFHAAAAfxrVaM/oAl3Cp/MGa8SydLaNOr4eiv5c9P0jKn7Wyokv4gfVziTh2aI7U6rdrWfZpLzW/8As3/bKgAAAAAAAAAAAAAAAAAAAAAAAAAAAAnXHDEZQyxTwOy+2va0KMVro2uZN+zXki/6iikvuPrPxuhR60cOo8z7vCz/AN+VF/fTAomD4fHCcJpYdbeZSpxpr7opL/R7AAAAAAADG8XME+fchXFGK1nTj4aG2r5qe709bjzR/EdLION/SHJ9ticnrKVNKf8AXHyZf+ot+078oqUeWW6ZMOED+YsbxHJtV/YVvC0k3q/Bz07/AFeDf3zYFQAAAAAAAAAAAAAAAAAAAAAAAAAAHnxC8jh9hUvbl6QpwlOT7lFav/CJ9wQs5VsGuMy3i/a3txKo/wCmMmkv+zn7ND9+N2JytcnrC7PV1burGhBLro3rL2PRR/GbPAMMjguCUcLo7qlTjDXv5Vo2/W3v7QPeAAAAAAAAS7Oq+jfFbD8xR2p3CdrW7tXtFyf4ov8AtFRMTxiwZ4zkKt4JftKOleHenDztPXyOQG2BxMlYz9IMqW+KapupTXNp/wA1tNf9kztgAAAAAAAAAAAAAAAAAAAAAAA/K7uI2lrO5uHpCEXKT7lFat/kgJlin1n420LHrSw+i6s9v/rLRrfp1lSf4H7KkTPgjbyvbG7zVeLSpe3EpLfXSEW9En6pSkvwopgAAAAAAAAA+akFVpunUWqa0a70z6AEw4NVHhF5f5QuNdba4cqevV0p9NPVspf3CnkuzV9WeMNljcdqd5B21V6fvbKLb7N3T9kGVEAAAAAAAAAAAAAAAAAAAAAAGB42YtLD8kSs7XV1bqcbeCXV828vzinH8SN8S7MD+k3Ge1whb07Gm7iov43o4/k3SftYG+y1hSwPL9DC6XSlTjBvvaW79r1ftOmAAAAAAAAAAAAGE404O8UyJUr0NfCW8lcQa2a5POeq7oOT+9I0mUsYWYMtW+K09P2lNSenZLpJeySa9h07ijG5oSoVlrGUXGS701o1+RNuC1aWGwvcpXTfNZ3D5Ne2nNvRr2xcvxoCmgAAAAAAAAAAAAAAAAAAAAPivVVvRlWrPSMU5N9yS1bJrwWpSxP5bm66T5ru4fJr2U4N6Je2XL+A6fGjGHhWQ6tKj9pcNW8Elq3z+ctP6FJfe0aLKGDLL+WLfCoafs6aUtOjm95P2ybftA7AAAAAAAAAAAAAAS7HV9GONFrivSlf0nQqP+YtEvzapL8yomA42YTK/wAlSvrTVVbWpG4g11XLtL8k+b8IG/Bzct4rHHMAoYpS6VacZ6dza3Xseq9h0gAAAAAAAAAAAAAAAAAB81JqnBzm9Elq33JATDNn1m4vWOBx3p2kHdVVr+9qnFNdu6p+ybKiTDg5TeMYhiGcK+v/AOmu4UtVuqUOmnq3jH+2U8AAAAAAAAAAAAAAH43ltG9tJ2twtYTi4SXepLRr8mfsAJbZcIqthbK2scXvqcF0hCUoxWr1ekVPRatt+0/fxX3PprEfeT+MpYAmnivufTWI+8n8Y8V9z6axH3k/jKWAJp4r7n01iPvJ/GPFfc+msR95P4ylgCaeK+59NYj7yfxjxX3PprEfeT+MpYAmnivufTWI+8n8Y8V9z6axH3k/jKWAJp4r7n01iPvJ/GPFfc+msR95P4ylgCaeK+59NYj7yfxjxX3PprEfeT+MpYAmnivufTWI+8n8Z8VeFVxWpOlVxnEJRkmmnObTT6ppz3TKcAOTlXAoZawClg9q9Y046czWjk2222vW22dY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Diagonal Example</a:t>
            </a:r>
            <a:endParaRPr lang="en-US" dirty="0"/>
          </a:p>
        </p:txBody>
      </p:sp>
      <p:sp>
        <p:nvSpPr>
          <p:cNvPr id="4" name="Regular Pentagon 3"/>
          <p:cNvSpPr/>
          <p:nvPr/>
        </p:nvSpPr>
        <p:spPr>
          <a:xfrm>
            <a:off x="2133600" y="1676400"/>
            <a:ext cx="4343400" cy="3886200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flipH="1">
            <a:off x="2963114" y="1676400"/>
            <a:ext cx="1342186" cy="388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05300" y="1676400"/>
            <a:ext cx="1342186" cy="388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1290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548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548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2971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2971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Polygons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</a:t>
            </a:r>
            <a:r>
              <a:rPr lang="en-US" sz="3600" b="1" u="sng" dirty="0" smtClean="0"/>
              <a:t>convex polygon </a:t>
            </a:r>
            <a:r>
              <a:rPr lang="en-US" sz="3600" dirty="0" smtClean="0"/>
              <a:t>has no diagonal with points outside the polygon. </a:t>
            </a:r>
            <a:endParaRPr lang="en-US" sz="3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27148"/>
            <a:ext cx="3477254" cy="235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29200" y="4267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convex pentagon. </a:t>
            </a:r>
          </a:p>
          <a:p>
            <a:r>
              <a:rPr lang="en-US" dirty="0" smtClean="0"/>
              <a:t>All the diagonals are located INSIDE the polygon.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Polygons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A </a:t>
            </a:r>
            <a:r>
              <a:rPr lang="en-US" sz="3600" b="1" u="sng" dirty="0" smtClean="0"/>
              <a:t>concave polygon </a:t>
            </a:r>
            <a:r>
              <a:rPr lang="en-US" sz="3600" dirty="0" smtClean="0"/>
              <a:t>has at least one diagonal with points outside the polygon.</a:t>
            </a:r>
          </a:p>
          <a:p>
            <a:r>
              <a:rPr lang="en-US" sz="3600" dirty="0" smtClean="0"/>
              <a:t>Your book refers to concave as “</a:t>
            </a:r>
            <a:r>
              <a:rPr lang="en-US" sz="3600" dirty="0" err="1" smtClean="0"/>
              <a:t>nonconvex</a:t>
            </a:r>
            <a:r>
              <a:rPr lang="en-US" sz="3600" dirty="0" smtClean="0"/>
              <a:t>”.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962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concave heptagon. </a:t>
            </a:r>
          </a:p>
          <a:p>
            <a:r>
              <a:rPr lang="en-US" dirty="0" smtClean="0"/>
              <a:t>Two diagonals are located OUTSIDE the polygon.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1552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You Try! Classify each polygon by its sides. Identify each as convex or concave.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						2.</a:t>
            </a:r>
          </a:p>
          <a:p>
            <a:pPr>
              <a:buNone/>
            </a:pPr>
            <a:r>
              <a:rPr lang="en-US" dirty="0" smtClean="0"/>
              <a:t>																																	</a:t>
            </a:r>
          </a:p>
          <a:p>
            <a:pPr>
              <a:buNone/>
            </a:pPr>
            <a:r>
              <a:rPr lang="en-US" dirty="0" smtClean="0"/>
              <a:t>3.						4.     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21431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1981200" cy="194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38600"/>
            <a:ext cx="19240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267200"/>
            <a:ext cx="1600200" cy="148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Classify the following polygon by its sides and then state whether it is concave or convex.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2.Name a type of polygon you use or have used in your shop class and how you used 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362200"/>
            <a:ext cx="1981200" cy="20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3-5 Angles of a Polygon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LEQ:  How do I name polygons and how do I know if they are convex </a:t>
            </a:r>
            <a:r>
              <a:rPr lang="en-US" smtClean="0"/>
              <a:t>or concave?  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Day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Re-read the notes on this chapter so far.</a:t>
            </a:r>
            <a:endParaRPr lang="en-US" dirty="0"/>
          </a:p>
          <a:p>
            <a:r>
              <a:rPr lang="en-US" dirty="0" smtClean="0"/>
              <a:t>Add examples of your own to the foldable.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0746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Bell Ringer: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 if each polygon is concave or convex and then classify each polygon by the number of sides it has: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				2.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95599"/>
            <a:ext cx="2057400" cy="1868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667000"/>
            <a:ext cx="1981200" cy="1837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-Heptagon (7 Sides) </a:t>
            </a:r>
          </a:p>
          <a:p>
            <a:r>
              <a:rPr lang="en-US" dirty="0" smtClean="0"/>
              <a:t>-Concave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51979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-Quadrilateral (4 Sides) </a:t>
            </a:r>
          </a:p>
          <a:p>
            <a:r>
              <a:rPr lang="en-US" dirty="0" smtClean="0"/>
              <a:t>-Convex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3-5 Angles of a Polygon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</a:p>
          <a:p>
            <a:r>
              <a:rPr lang="en-US" dirty="0" smtClean="0"/>
              <a:t>LEQ: How do I find the sum of the interior and exterior angles of polygons?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839200" cy="1143000"/>
          </a:xfrm>
        </p:spPr>
        <p:txBody>
          <a:bodyPr/>
          <a:lstStyle/>
          <a:p>
            <a:r>
              <a:rPr lang="en-US" dirty="0" smtClean="0"/>
              <a:t>Activity –The Sum of Polygon Angle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58200" cy="4873752"/>
          </a:xfrm>
        </p:spPr>
        <p:txBody>
          <a:bodyPr/>
          <a:lstStyle/>
          <a:p>
            <a:r>
              <a:rPr lang="en-US" dirty="0" smtClean="0"/>
              <a:t>You can use triangles and the Triangle Angle-Sum Theorem to find the sum of the measures of the angles of a polygon. Record your data in a table like the one below: 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84860"/>
              </p:ext>
            </p:extLst>
          </p:nvPr>
        </p:nvGraphicFramePr>
        <p:xfrm>
          <a:off x="334108" y="4394479"/>
          <a:ext cx="82002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92"/>
                <a:gridCol w="1676400"/>
                <a:gridCol w="2362200"/>
                <a:gridCol w="2590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06" y="2971800"/>
            <a:ext cx="85187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Sketch convex polygons with 4, 5, 6, 7, and 8 sides in the first column of your table. </a:t>
            </a:r>
          </a:p>
          <a:p>
            <a:endParaRPr lang="en-US" dirty="0" smtClean="0"/>
          </a:p>
          <a:p>
            <a:r>
              <a:rPr lang="en-US" dirty="0" smtClean="0"/>
              <a:t>2. Divide each polygon into triangles by drawing all diagonals that are possible from </a:t>
            </a:r>
            <a:r>
              <a:rPr lang="en-US" b="1" u="sng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vertex.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3. Multiply the number of triangles by 180 to find the sum of the measures of the angles of each polygon.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for patterns in the table. Describe any that you find. </a:t>
            </a:r>
            <a:r>
              <a:rPr lang="en-US" dirty="0"/>
              <a:t>(HINT: Look at # of triangles and # of sides columns)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Write a rule for the sum of the measures of the interior angles of an </a:t>
            </a:r>
            <a:r>
              <a:rPr lang="en-US" i="1" dirty="0" smtClean="0"/>
              <a:t>n-</a:t>
            </a:r>
            <a:r>
              <a:rPr lang="en-US" i="1" dirty="0" err="1" smtClean="0"/>
              <a:t>gon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Polygon Angle Sum Theore</a:t>
            </a:r>
            <a:r>
              <a:rPr lang="en-US" sz="3400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sum of the measures of the angles of a convex polygon with </a:t>
            </a:r>
            <a:r>
              <a:rPr lang="en-US" sz="4000" i="1" dirty="0" smtClean="0"/>
              <a:t>n</a:t>
            </a:r>
            <a:r>
              <a:rPr lang="en-US" sz="4000" dirty="0" smtClean="0"/>
              <a:t> sides is _________.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(n-2) 180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Example 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Find the sum of the measures of the interior angles of a 15-gon.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971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(n-2) 180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67968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(15-2) 180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8757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(13) 180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5143085"/>
                <a:ext cx="266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=2340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43085"/>
                <a:ext cx="2667000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799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90513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19830"/>
            <a:ext cx="4800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Find the measure of angle Y in polygon </a:t>
            </a:r>
            <a:r>
              <a:rPr lang="en-US" sz="2800" i="1" dirty="0" smtClean="0"/>
              <a:t>TVYMR</a:t>
            </a:r>
            <a:r>
              <a:rPr lang="en-US" sz="2800" dirty="0" smtClean="0"/>
              <a:t>. Use the polygon Angle Sum Theorem.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635586"/>
            <a:ext cx="3342889" cy="271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4171" y="309696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(n-2) 180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171" y="38048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(5-2) 180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171" y="451274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(3) 180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4171" y="5268253"/>
                <a:ext cx="266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=540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1" y="5268253"/>
                <a:ext cx="26670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823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56114" y="3145298"/>
                <a:ext cx="678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134+90+90+90+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4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𝟓𝟒𝟎</m:t>
                    </m:r>
                  </m:oMath>
                </a14:m>
                <a:endParaRPr lang="en-US" sz="4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14" y="3145298"/>
                <a:ext cx="67818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323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5200" y="3804854"/>
                <a:ext cx="434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404+</a:t>
                </a:r>
                <a:r>
                  <a:rPr lang="en-US" sz="4000" b="1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𝟓𝟒𝟎</m:t>
                    </m:r>
                  </m:oMath>
                </a14:m>
                <a:endParaRPr lang="en-US" sz="4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04854"/>
                <a:ext cx="434340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90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69128" y="4457111"/>
                <a:ext cx="38970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𝟓𝟒𝟎</m:t>
                    </m:r>
                  </m:oMath>
                </a14:m>
                <a:r>
                  <a:rPr lang="en-US" sz="4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-404</a:t>
                </a:r>
                <a:endParaRPr lang="en-US" sz="4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28" y="4457111"/>
                <a:ext cx="3897085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0014" y="5231079"/>
                <a:ext cx="266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𝒀</m:t>
                    </m:r>
                    <m:r>
                      <a:rPr lang="en-US" sz="40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=136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14" y="5231079"/>
                <a:ext cx="2667000" cy="707886"/>
              </a:xfrm>
              <a:prstGeom prst="rect">
                <a:avLst/>
              </a:prstGeom>
              <a:blipFill rotWithShape="1"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53200" y="1219200"/>
            <a:ext cx="713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134º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word polygon means “many angles”. </a:t>
            </a:r>
          </a:p>
          <a:p>
            <a:r>
              <a:rPr lang="en-US" dirty="0" smtClean="0"/>
              <a:t>A polygon is formed by coplanar segments (sides) such that: </a:t>
            </a:r>
          </a:p>
          <a:p>
            <a:r>
              <a:rPr lang="en-US" dirty="0" smtClean="0"/>
              <a:t>1. Each segment intersects exactly two other segments, one at each endpoint. </a:t>
            </a:r>
          </a:p>
          <a:p>
            <a:r>
              <a:rPr lang="en-US" dirty="0" smtClean="0"/>
              <a:t>2. No two segments with a common endpoint are collinear.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You can draw exterior angles at any vertex of a polygon. The figures below show that the sum of the measures of the exterior angles, one at each vertex, is 360. 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2590800" cy="185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2711474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667000"/>
            <a:ext cx="273854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/>
              <a:t>Polygon Exterior Angle-Sum </a:t>
            </a:r>
            <a:r>
              <a:rPr lang="en-US" dirty="0" err="1"/>
              <a:t>Thm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The sum of the measures of the </a:t>
            </a:r>
            <a:r>
              <a:rPr lang="en-US" sz="3200" b="1" u="sng" dirty="0" smtClean="0">
                <a:solidFill>
                  <a:srgbClr val="FF0000"/>
                </a:solidFill>
              </a:rPr>
              <a:t>exterior</a:t>
            </a:r>
            <a:r>
              <a:rPr lang="en-US" sz="3200" dirty="0" smtClean="0"/>
              <a:t> angles of any convex polygon, one angle at each vertex, is </a:t>
            </a:r>
            <a:r>
              <a:rPr lang="en-US" sz="3200" b="1" u="sng" dirty="0" smtClean="0">
                <a:solidFill>
                  <a:srgbClr val="FF0000"/>
                </a:solidFill>
              </a:rPr>
              <a:t>360</a:t>
            </a:r>
            <a:r>
              <a:rPr lang="en-US" sz="3200" dirty="0" smtClean="0"/>
              <a:t>. </a:t>
            </a:r>
          </a:p>
          <a:p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2538412" cy="219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40386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4654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 ( Assume it is a regular hexagon)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80260" y="639762"/>
                <a:ext cx="8125540" cy="56848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Find the interior angle sum of the polygon.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6−2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×180=4×180=720</m:t>
                      </m:r>
                    </m:oMath>
                  </m:oMathPara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 smtClean="0"/>
                  <a:t>Find the measure of ONE interior angle.</a:t>
                </a:r>
              </a:p>
              <a:p>
                <a:pPr marL="0" indent="0">
                  <a:buNone/>
                </a:pPr>
                <a:r>
                  <a:rPr lang="en-US" sz="3200" b="0" dirty="0">
                    <a:solidFill>
                      <a:srgbClr val="FF0000"/>
                    </a:solidFill>
                  </a:rPr>
                  <a:t>	</a:t>
                </a:r>
                <a:r>
                  <a:rPr lang="en-US" sz="3200" b="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720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÷6=120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 smtClean="0"/>
                  <a:t>Find the exterior angle sum.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	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𝟑𝟔𝟎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Find the measure of ONE exterior angle.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÷6=60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80260" y="639762"/>
                <a:ext cx="8125540" cy="5684838"/>
              </a:xfrm>
              <a:blipFill rotWithShape="0">
                <a:blip r:embed="rId2"/>
                <a:stretch>
                  <a:fillRect l="-375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905000"/>
            <a:ext cx="1980054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066800"/>
            <a:ext cx="594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74857" y="2476500"/>
            <a:ext cx="308610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7809" y="3896436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544631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14400"/>
          </a:xfrm>
        </p:spPr>
        <p:txBody>
          <a:bodyPr/>
          <a:lstStyle/>
          <a:p>
            <a:r>
              <a:rPr lang="en-US" dirty="0" smtClean="0"/>
              <a:t>Polygons can be equiangular or equilateral.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5562600" cy="16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267200"/>
            <a:ext cx="5334000" cy="19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2514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Equiangular: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Equilateral: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43000"/>
          </a:xfrm>
        </p:spPr>
        <p:txBody>
          <a:bodyPr/>
          <a:lstStyle/>
          <a:p>
            <a:r>
              <a:rPr lang="en-US" dirty="0" smtClean="0"/>
              <a:t>If a polygon is both equiangular and equilateral, it is called a </a:t>
            </a:r>
            <a:r>
              <a:rPr lang="en-US" b="1" u="sng" dirty="0" smtClean="0">
                <a:solidFill>
                  <a:srgbClr val="FF0000"/>
                </a:solidFill>
              </a:rPr>
              <a:t>regular polygon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695069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formula we use to find the interior angles of a polygon? </a:t>
            </a:r>
          </a:p>
          <a:p>
            <a:endParaRPr lang="en-US" dirty="0"/>
          </a:p>
          <a:p>
            <a:r>
              <a:rPr lang="en-US" dirty="0" smtClean="0"/>
              <a:t>What does the </a:t>
            </a:r>
            <a:r>
              <a:rPr lang="en-US" i="1" dirty="0" smtClean="0"/>
              <a:t>n</a:t>
            </a:r>
            <a:r>
              <a:rPr lang="en-US" dirty="0" smtClean="0"/>
              <a:t> stand for in this formula?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0404" y="6858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an infinite number of Regular Polygons, from 3-gons (triangles) to n-</a:t>
            </a:r>
            <a:r>
              <a:rPr lang="en-US" dirty="0" err="1" smtClean="0"/>
              <a:t>gons</a:t>
            </a:r>
            <a:r>
              <a:rPr lang="en-US" dirty="0" smtClean="0"/>
              <a:t>.    	</a:t>
            </a:r>
          </a:p>
          <a:p>
            <a:pPr marL="0" indent="0">
              <a:buNone/>
            </a:pPr>
            <a:r>
              <a:rPr lang="en-US" dirty="0" smtClean="0"/>
              <a:t>	How many of them can be used </a:t>
            </a:r>
          </a:p>
          <a:p>
            <a:pPr marL="0" indent="0">
              <a:buNone/>
            </a:pPr>
            <a:r>
              <a:rPr lang="en-US" dirty="0" smtClean="0"/>
              <a:t>	to make 3-Dimensional figures that use only 	one identical regular polygon shape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every face? (Called a polyhedron)  </a:t>
            </a:r>
          </a:p>
          <a:p>
            <a:pPr marL="0" indent="0">
              <a:buNone/>
            </a:pPr>
            <a:r>
              <a:rPr lang="en-US" dirty="0" smtClean="0"/>
              <a:t>Example:  A cube is a polyhedron with all faces made of the same size square.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many such polyhedrons are there?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0638"/>
            <a:ext cx="1930442" cy="1976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66" y="3962400"/>
            <a:ext cx="3249361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4099560"/>
            <a:ext cx="2670973" cy="262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etrahedr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70767" cy="300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Hexahedr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6409"/>
            <a:ext cx="2682240" cy="29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ctahedron.sv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2765043" cy="27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decahedron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9" y="3352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sahedron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713266"/>
            <a:ext cx="2895600" cy="27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or Not?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2209800" cy="227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209800" cy="219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05000"/>
            <a:ext cx="2133600" cy="198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276600"/>
            <a:ext cx="1752600" cy="670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4700" y="3276600"/>
            <a:ext cx="1752600" cy="670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34100" y="3352800"/>
            <a:ext cx="1943100" cy="670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name a polygon, start at any vertex and list the vertices consecutively in a clockwise or counterclockwise direction.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Polygon!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76455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228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DHKMGB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200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DBGMKH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 can classify a polygon by the number of sides it has.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Sides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066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9177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6172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828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Quadrilateral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768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6900" y="990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Triangle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6195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47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53213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35433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Hexagon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2692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Pentagon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52451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Octagon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394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Heptagon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6096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Nonagon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0" cy="245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Sides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Name</a:t>
                      </a:r>
                      <a:endParaRPr lang="en-US" sz="2800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066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9177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18415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-</a:t>
            </a:r>
            <a:r>
              <a:rPr lang="en-US" sz="3200" b="1" dirty="0" err="1" smtClean="0">
                <a:solidFill>
                  <a:srgbClr val="FF0000"/>
                </a:solidFill>
              </a:rPr>
              <a:t>gon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6900" y="990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Decagon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736</TotalTime>
  <Words>959</Words>
  <Application>Microsoft Office PowerPoint</Application>
  <PresentationFormat>On-screen Show (4:3)</PresentationFormat>
  <Paragraphs>168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Cambria Math</vt:lpstr>
      <vt:lpstr>Century Schoolbook</vt:lpstr>
      <vt:lpstr>Wingdings</vt:lpstr>
      <vt:lpstr>Wingdings 2</vt:lpstr>
      <vt:lpstr>Oriel</vt:lpstr>
      <vt:lpstr>Bell Ringer-Find the measures of the missing angles (? and x and y) </vt:lpstr>
      <vt:lpstr>Section 3-5 Angles of a Polygon</vt:lpstr>
      <vt:lpstr>Polygons</vt:lpstr>
      <vt:lpstr>Polygon or Not?</vt:lpstr>
      <vt:lpstr>Naming Polygons</vt:lpstr>
      <vt:lpstr>Name That Polygon!</vt:lpstr>
      <vt:lpstr>Classifying Polygons</vt:lpstr>
      <vt:lpstr>PowerPoint Presentation</vt:lpstr>
      <vt:lpstr>PowerPoint Presentation</vt:lpstr>
      <vt:lpstr>Diagrams</vt:lpstr>
      <vt:lpstr>PowerPoint Presentation</vt:lpstr>
      <vt:lpstr>Where do we see polygons in real life?!</vt:lpstr>
      <vt:lpstr>The names of polygons are formed with a prefix</vt:lpstr>
      <vt:lpstr>Convex vs. Concave Polygons</vt:lpstr>
      <vt:lpstr>Diagonal Example</vt:lpstr>
      <vt:lpstr>Convex Polygons</vt:lpstr>
      <vt:lpstr>Concave Polygons</vt:lpstr>
      <vt:lpstr>You Try! Classify each polygon by its sides. Identify each as convex or concave.</vt:lpstr>
      <vt:lpstr>Summary </vt:lpstr>
      <vt:lpstr>Homework</vt:lpstr>
      <vt:lpstr>PowerPoint Presentation</vt:lpstr>
      <vt:lpstr>Bell Ringer:</vt:lpstr>
      <vt:lpstr>Section 3-5 Angles of a Polygon</vt:lpstr>
      <vt:lpstr>Activity –The Sum of Polygon Angle Measures</vt:lpstr>
      <vt:lpstr>Activity Directions</vt:lpstr>
      <vt:lpstr>Inductive Reasoning</vt:lpstr>
      <vt:lpstr>Polygon Angle Sum Theorem</vt:lpstr>
      <vt:lpstr>Example 1</vt:lpstr>
      <vt:lpstr>Example 2</vt:lpstr>
      <vt:lpstr>PowerPoint Presentation</vt:lpstr>
      <vt:lpstr>Polygon Exterior Angle-Sum Thm </vt:lpstr>
      <vt:lpstr>Example  ( Assume it is a regular hexagon)</vt:lpstr>
      <vt:lpstr>Regular Polygons</vt:lpstr>
      <vt:lpstr>Regular Polygons</vt:lpstr>
      <vt:lpstr>Summary</vt:lpstr>
      <vt:lpstr>Homework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Francis Kisner</cp:lastModifiedBy>
  <cp:revision>66</cp:revision>
  <dcterms:created xsi:type="dcterms:W3CDTF">2013-10-06T15:15:21Z</dcterms:created>
  <dcterms:modified xsi:type="dcterms:W3CDTF">2017-06-23T18:26:25Z</dcterms:modified>
</cp:coreProperties>
</file>