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73" r:id="rId2"/>
    <p:sldId id="256" r:id="rId3"/>
    <p:sldId id="257" r:id="rId4"/>
    <p:sldId id="258" r:id="rId5"/>
    <p:sldId id="259" r:id="rId6"/>
    <p:sldId id="266" r:id="rId7"/>
    <p:sldId id="265" r:id="rId8"/>
    <p:sldId id="260" r:id="rId9"/>
    <p:sldId id="261" r:id="rId10"/>
    <p:sldId id="267" r:id="rId11"/>
    <p:sldId id="269" r:id="rId12"/>
    <p:sldId id="262" r:id="rId13"/>
    <p:sldId id="271" r:id="rId14"/>
    <p:sldId id="272" r:id="rId15"/>
    <p:sldId id="274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defRPr/>
              </a:pPr>
              <a:endParaRPr lang="en-US" smtClean="0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defRPr/>
              </a:pPr>
              <a:endParaRPr lang="en-US" smtClean="0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defRPr/>
              </a:pPr>
              <a:endParaRPr lang="en-US" smtClean="0"/>
            </a:p>
          </p:txBody>
        </p:sp>
      </p:grpSp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D1EF2-E972-4A3E-A614-4ACCC30B11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517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95572-8817-4B44-9C92-D547BB64B0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37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1A073-AA6F-4DD1-A5EA-8BE7A2B42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02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04DFA-F9C1-4737-A1AD-C540177F0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01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52F0F-DD0E-4B44-9FBC-CA924C68EB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083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9A69C-FD1D-4B74-AAC4-5A70FA3FC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76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2EC05-9F54-420B-9048-082F3919E8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071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53066-956E-428B-8E03-A94431DA6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126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43102-634A-45D6-9192-CD4BE2A35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700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26930-0BD2-459E-8173-00B9C95EFC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981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FEE74-D6E2-41BB-9631-FF601797B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38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0164AAE8-9CB2-4082-AEC6-A09359405F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lang="en-US" sz="2400" smtClean="0">
              <a:latin typeface="Times New Roman" panose="02020603050405020304" pitchFamily="18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lang="en-US" sz="2400" smtClean="0">
              <a:latin typeface="Times New Roman" panose="02020603050405020304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lang="en-US" sz="2400" smtClean="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Bell Ringer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are the different types of angles you can have? 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What are the 3 classifications of triangles? </a:t>
            </a:r>
          </a:p>
        </p:txBody>
      </p:sp>
      <p:pic>
        <p:nvPicPr>
          <p:cNvPr id="307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77813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2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381000" y="1612954"/>
            <a:ext cx="8229600" cy="4530725"/>
          </a:xfrm>
          <a:blipFill rotWithShape="1">
            <a:blip r:embed="rId2"/>
            <a:stretch>
              <a:fillRect l="-741" t="-1346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743200"/>
            <a:ext cx="2438400" cy="227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209800"/>
            <a:ext cx="3500438" cy="277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 bwMode="auto">
          <a:xfrm>
            <a:off x="1066800" y="5257800"/>
            <a:ext cx="1219200" cy="577850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295" name="TextBox 1"/>
          <p:cNvSpPr txBox="1">
            <a:spLocks noChangeArrowheads="1"/>
          </p:cNvSpPr>
          <p:nvPr/>
        </p:nvSpPr>
        <p:spPr bwMode="auto">
          <a:xfrm>
            <a:off x="5334000" y="5218113"/>
            <a:ext cx="1981200" cy="5857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3200"/>
              <a:t>? = 135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181600" y="5257800"/>
            <a:ext cx="1981200" cy="576263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 Try!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381000" y="1612954"/>
            <a:ext cx="8229600" cy="4530725"/>
          </a:xfrm>
          <a:blipFill rotWithShape="1">
            <a:blip r:embed="rId2"/>
            <a:stretch>
              <a:fillRect l="-741" t="-1346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76513"/>
            <a:ext cx="3624263" cy="191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552700"/>
            <a:ext cx="2838450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 bwMode="auto">
          <a:xfrm>
            <a:off x="973138" y="5221288"/>
            <a:ext cx="1219200" cy="577850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5867400" y="5221288"/>
            <a:ext cx="1219200" cy="576262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Theorem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measure of an </a:t>
            </a:r>
            <a:r>
              <a:rPr lang="en-US" smtClean="0">
                <a:solidFill>
                  <a:srgbClr val="00B050"/>
                </a:solidFill>
              </a:rPr>
              <a:t>exterior angle </a:t>
            </a:r>
            <a:r>
              <a:rPr lang="en-US" smtClean="0"/>
              <a:t>of a triangle equals the </a:t>
            </a:r>
            <a:r>
              <a:rPr lang="en-US" smtClean="0">
                <a:solidFill>
                  <a:srgbClr val="00B050"/>
                </a:solidFill>
              </a:rPr>
              <a:t>sum</a:t>
            </a:r>
            <a:r>
              <a:rPr lang="en-US" smtClean="0"/>
              <a:t> of the measures of the </a:t>
            </a:r>
            <a:r>
              <a:rPr lang="en-US" smtClean="0">
                <a:solidFill>
                  <a:srgbClr val="00B050"/>
                </a:solidFill>
              </a:rPr>
              <a:t>two remote interiors</a:t>
            </a:r>
            <a:r>
              <a:rPr lang="en-US" smtClean="0"/>
              <a:t>.</a:t>
            </a: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1524000" y="4419600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 flipV="1">
            <a:off x="3048000" y="3276600"/>
            <a:ext cx="1905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4953000" y="3276600"/>
            <a:ext cx="1143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727325" y="4052888"/>
            <a:ext cx="320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a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4784725" y="3276600"/>
            <a:ext cx="327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b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5540375" y="4052888"/>
            <a:ext cx="3032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c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6024563" y="3124200"/>
            <a:ext cx="25098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m&lt;a = m&lt;b + m&lt;c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1431925" y="4984750"/>
            <a:ext cx="1349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Example: </a:t>
            </a: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2895600" y="59436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V="1">
            <a:off x="2895600" y="51816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3810000" y="5181600"/>
            <a:ext cx="1371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3095625" y="5645150"/>
            <a:ext cx="409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1400">
                <a:solidFill>
                  <a:srgbClr val="00B050"/>
                </a:solidFill>
              </a:rPr>
              <a:t>40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3581400" y="5257800"/>
            <a:ext cx="5222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1400">
                <a:solidFill>
                  <a:srgbClr val="00B050"/>
                </a:solidFill>
              </a:rPr>
              <a:t>110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4391025" y="5638800"/>
            <a:ext cx="409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1400"/>
              <a:t>30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5029200" y="5638800"/>
            <a:ext cx="5222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1400"/>
              <a:t>150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6156325" y="4967288"/>
            <a:ext cx="2051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>
                <a:solidFill>
                  <a:srgbClr val="00B050"/>
                </a:solidFill>
              </a:rPr>
              <a:t>40</a:t>
            </a:r>
            <a:r>
              <a:rPr lang="en-US"/>
              <a:t> + </a:t>
            </a:r>
            <a:r>
              <a:rPr lang="en-US">
                <a:solidFill>
                  <a:srgbClr val="00B050"/>
                </a:solidFill>
              </a:rPr>
              <a:t>110</a:t>
            </a:r>
            <a:r>
              <a:rPr lang="en-US"/>
              <a:t> = 150</a:t>
            </a:r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2019300" y="2590800"/>
            <a:ext cx="3962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  <p:bldP spid="24580" grpId="0" animBg="1"/>
      <p:bldP spid="24581" grpId="0" animBg="1"/>
      <p:bldP spid="24582" grpId="0" animBg="1"/>
      <p:bldP spid="24583" grpId="0"/>
      <p:bldP spid="24584" grpId="0"/>
      <p:bldP spid="24585" grpId="0"/>
      <p:bldP spid="24587" grpId="0"/>
      <p:bldP spid="24588" grpId="0" animBg="1"/>
      <p:bldP spid="24589" grpId="0" animBg="1"/>
      <p:bldP spid="24590" grpId="0" animBg="1"/>
      <p:bldP spid="24593" grpId="0"/>
      <p:bldP spid="24594" grpId="0"/>
      <p:bldP spid="24595" grpId="0"/>
      <p:bldP spid="24596" grpId="0" animBg="1"/>
      <p:bldP spid="24596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3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l="-667" t="-1346" r="-815" b="-3499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971800"/>
            <a:ext cx="3048000" cy="207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5" y="2819400"/>
            <a:ext cx="3182938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 bwMode="auto">
          <a:xfrm>
            <a:off x="1219200" y="5105400"/>
            <a:ext cx="1998663" cy="1255713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5867400" y="5157788"/>
            <a:ext cx="2895600" cy="1203325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Solve for x.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/>
              <a:t>11x+2=5x+10+58	       120=15x+5+22x+4</a:t>
            </a:r>
            <a:endParaRPr lang="en-US" i="1" dirty="0" smtClean="0">
              <a:latin typeface="Cambria Math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ea typeface="Cambria Math"/>
              </a:rPr>
              <a:t>	  x=11</a:t>
            </a:r>
            <a:r>
              <a:rPr lang="en-US" dirty="0" smtClean="0"/>
              <a:t>				x=3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457200" y="5181600"/>
            <a:ext cx="3733800" cy="1255713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4953000" y="5105400"/>
            <a:ext cx="3810000" cy="1203325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74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395538"/>
            <a:ext cx="2151063" cy="243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313" y="2286000"/>
            <a:ext cx="3214687" cy="2176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Homework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P. 97, #5 </a:t>
            </a:r>
            <a:r>
              <a:rPr lang="en-US" altLang="en-US" smtClean="0"/>
              <a:t>-</a:t>
            </a:r>
            <a:r>
              <a:rPr lang="en-US" altLang="en-US" smtClean="0"/>
              <a:t>16</a:t>
            </a:r>
            <a:endParaRPr lang="en-US" altLang="en-US" dirty="0" smtClean="0"/>
          </a:p>
        </p:txBody>
      </p:sp>
      <p:pic>
        <p:nvPicPr>
          <p:cNvPr id="18436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063" y="290513"/>
            <a:ext cx="2254250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Geometry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3.4 Angles of a Triangle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Triangle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2286000" y="2819400"/>
            <a:ext cx="4267200" cy="1828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889125" y="4756150"/>
            <a:ext cx="339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A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4267200" y="2438400"/>
            <a:ext cx="3413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B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6442075" y="4724400"/>
            <a:ext cx="344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C</a:t>
            </a: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H="1">
            <a:off x="4495800" y="2286000"/>
            <a:ext cx="1828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6384925" y="1936750"/>
            <a:ext cx="935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Vertex</a:t>
            </a:r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H="1" flipV="1">
            <a:off x="2362200" y="4724400"/>
            <a:ext cx="1524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V="1">
            <a:off x="5105400" y="4724400"/>
            <a:ext cx="1371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3946525" y="5441950"/>
            <a:ext cx="1101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Vertices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37" grpId="0"/>
      <p:bldP spid="18438" grpId="0"/>
      <p:bldP spid="18439" grpId="0"/>
      <p:bldP spid="18440" grpId="0" animBg="1"/>
      <p:bldP spid="18441" grpId="0"/>
      <p:bldP spid="18442" grpId="0" animBg="1"/>
      <p:bldP spid="18443" grpId="0" animBg="1"/>
      <p:bldP spid="184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Triangles Classified by the # of Congruent Sides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1219200" y="2438400"/>
            <a:ext cx="838200" cy="15240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736725" y="2393950"/>
            <a:ext cx="208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>
                <a:solidFill>
                  <a:schemeClr val="tx2"/>
                </a:solidFill>
              </a:rPr>
              <a:t>Scalene Triangle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041525" y="2851150"/>
            <a:ext cx="2393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No sides congruent</a:t>
            </a:r>
          </a:p>
        </p:txBody>
      </p:sp>
      <p:sp>
        <p:nvSpPr>
          <p:cNvPr id="19463" name="AutoShape 7"/>
          <p:cNvSpPr>
            <a:spLocks noChangeArrowheads="1"/>
          </p:cNvSpPr>
          <p:nvPr/>
        </p:nvSpPr>
        <p:spPr bwMode="auto">
          <a:xfrm>
            <a:off x="6019800" y="1828800"/>
            <a:ext cx="2209800" cy="762000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6019800" y="2698750"/>
            <a:ext cx="2238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>
                <a:solidFill>
                  <a:schemeClr val="bg2"/>
                </a:solidFill>
              </a:rPr>
              <a:t>Isosceles Triangle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5829300" y="3232150"/>
            <a:ext cx="2628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Two Sides Congruent</a:t>
            </a:r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6477000" y="2057400"/>
            <a:ext cx="228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H="1">
            <a:off x="7467600" y="2057400"/>
            <a:ext cx="228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AutoShape 14"/>
          <p:cNvSpPr>
            <a:spLocks noChangeArrowheads="1"/>
          </p:cNvSpPr>
          <p:nvPr/>
        </p:nvSpPr>
        <p:spPr bwMode="auto">
          <a:xfrm>
            <a:off x="3276600" y="3733800"/>
            <a:ext cx="2514600" cy="167640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3352800" y="5518150"/>
            <a:ext cx="2409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Equilateral Triangle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3276600" y="5975350"/>
            <a:ext cx="244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All Sides Congruent</a:t>
            </a:r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3810000" y="4419600"/>
            <a:ext cx="228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 flipH="1">
            <a:off x="5029200" y="4419600"/>
            <a:ext cx="228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>
            <a:off x="4495800" y="52578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  <p:bldP spid="19461" grpId="0"/>
      <p:bldP spid="19462" grpId="0"/>
      <p:bldP spid="19463" grpId="0" animBg="1"/>
      <p:bldP spid="19464" grpId="0"/>
      <p:bldP spid="19465" grpId="0"/>
      <p:bldP spid="19467" grpId="0" animBg="1"/>
      <p:bldP spid="19469" grpId="0" animBg="1"/>
      <p:bldP spid="19470" grpId="0" animBg="1"/>
      <p:bldP spid="19471" grpId="0"/>
      <p:bldP spid="19472" grpId="0"/>
      <p:bldP spid="19473" grpId="0" animBg="1"/>
      <p:bldP spid="19474" grpId="0" animBg="1"/>
      <p:bldP spid="1947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Triangles Classified by their Angles</a:t>
            </a:r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685800" y="2101850"/>
            <a:ext cx="1676400" cy="914400"/>
          </a:xfrm>
          <a:prstGeom prst="rtTriangle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203325" y="1752600"/>
            <a:ext cx="1790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Right Triangle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508125" y="2209800"/>
            <a:ext cx="2049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One Right Angle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3040063" y="4281488"/>
            <a:ext cx="18367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>
                <a:solidFill>
                  <a:schemeClr val="tx2"/>
                </a:solidFill>
              </a:rPr>
              <a:t>Acute</a:t>
            </a:r>
            <a:r>
              <a:rPr lang="en-US">
                <a:solidFill>
                  <a:schemeClr val="bg2"/>
                </a:solidFill>
              </a:rPr>
              <a:t> </a:t>
            </a:r>
            <a:r>
              <a:rPr lang="en-US">
                <a:solidFill>
                  <a:schemeClr val="tx2"/>
                </a:solidFill>
              </a:rPr>
              <a:t>Triangle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3286125" y="4738688"/>
            <a:ext cx="1506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3 Acute &lt;‘s</a:t>
            </a:r>
          </a:p>
        </p:txBody>
      </p:sp>
      <p:sp>
        <p:nvSpPr>
          <p:cNvPr id="20492" name="AutoShape 12"/>
          <p:cNvSpPr>
            <a:spLocks noChangeArrowheads="1"/>
          </p:cNvSpPr>
          <p:nvPr/>
        </p:nvSpPr>
        <p:spPr bwMode="auto">
          <a:xfrm>
            <a:off x="5715000" y="3810000"/>
            <a:ext cx="2514600" cy="167640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5715000" y="5562600"/>
            <a:ext cx="25511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Equiangular Triangle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5791200" y="5975350"/>
            <a:ext cx="2195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All &lt;‘s Congruent</a:t>
            </a:r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>
            <a:off x="685800" y="2787650"/>
            <a:ext cx="2286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 flipV="1">
            <a:off x="914400" y="2787650"/>
            <a:ext cx="0" cy="2286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 flipH="1">
            <a:off x="6324600" y="1905000"/>
            <a:ext cx="9144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 flipV="1">
            <a:off x="4267200" y="1905000"/>
            <a:ext cx="29718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>
            <a:off x="4267200" y="32004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7140575" y="2209800"/>
            <a:ext cx="2003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Obtuse Triangle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7108825" y="2774950"/>
            <a:ext cx="1806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One Obtuse &lt;</a:t>
            </a:r>
          </a:p>
        </p:txBody>
      </p:sp>
      <p:sp>
        <p:nvSpPr>
          <p:cNvPr id="20506" name="Line 26"/>
          <p:cNvSpPr>
            <a:spLocks noChangeShapeType="1"/>
          </p:cNvSpPr>
          <p:nvPr/>
        </p:nvSpPr>
        <p:spPr bwMode="auto">
          <a:xfrm flipV="1">
            <a:off x="906463" y="4724400"/>
            <a:ext cx="1295400" cy="9906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7" name="Line 27"/>
          <p:cNvSpPr>
            <a:spLocks noChangeShapeType="1"/>
          </p:cNvSpPr>
          <p:nvPr/>
        </p:nvSpPr>
        <p:spPr bwMode="auto">
          <a:xfrm>
            <a:off x="2201863" y="4724400"/>
            <a:ext cx="533400" cy="9144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8" name="Line 28"/>
          <p:cNvSpPr>
            <a:spLocks noChangeShapeType="1"/>
          </p:cNvSpPr>
          <p:nvPr/>
        </p:nvSpPr>
        <p:spPr bwMode="auto">
          <a:xfrm flipV="1">
            <a:off x="906463" y="5638800"/>
            <a:ext cx="1828800" cy="76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0" name="Text Box 40"/>
          <p:cNvSpPr txBox="1">
            <a:spLocks noChangeArrowheads="1"/>
          </p:cNvSpPr>
          <p:nvPr/>
        </p:nvSpPr>
        <p:spPr bwMode="auto">
          <a:xfrm>
            <a:off x="5853113" y="5119688"/>
            <a:ext cx="3190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x</a:t>
            </a:r>
          </a:p>
        </p:txBody>
      </p:sp>
      <p:sp>
        <p:nvSpPr>
          <p:cNvPr id="20521" name="Text Box 41"/>
          <p:cNvSpPr txBox="1">
            <a:spLocks noChangeArrowheads="1"/>
          </p:cNvSpPr>
          <p:nvPr/>
        </p:nvSpPr>
        <p:spPr bwMode="auto">
          <a:xfrm>
            <a:off x="7758113" y="5105400"/>
            <a:ext cx="3190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x</a:t>
            </a:r>
          </a:p>
        </p:txBody>
      </p:sp>
      <p:sp>
        <p:nvSpPr>
          <p:cNvPr id="20522" name="Text Box 42"/>
          <p:cNvSpPr txBox="1">
            <a:spLocks noChangeArrowheads="1"/>
          </p:cNvSpPr>
          <p:nvPr/>
        </p:nvSpPr>
        <p:spPr bwMode="auto">
          <a:xfrm>
            <a:off x="6843713" y="3900488"/>
            <a:ext cx="3190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0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20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2000"/>
                                        <p:tgtEl>
                                          <p:spTgt spid="20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2000"/>
                                        <p:tgtEl>
                                          <p:spTgt spid="20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7" dur="2000"/>
                                        <p:tgtEl>
                                          <p:spTgt spid="20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  <p:bldP spid="20485" grpId="0"/>
      <p:bldP spid="20486" grpId="0"/>
      <p:bldP spid="20488" grpId="0"/>
      <p:bldP spid="20489" grpId="0"/>
      <p:bldP spid="20493" grpId="0"/>
      <p:bldP spid="20494" grpId="0"/>
      <p:bldP spid="20498" grpId="0" animBg="1"/>
      <p:bldP spid="20499" grpId="0" animBg="1"/>
      <p:bldP spid="20501" grpId="0" animBg="1"/>
      <p:bldP spid="20502" grpId="0" animBg="1"/>
      <p:bldP spid="20503" grpId="0" animBg="1"/>
      <p:bldP spid="20504" grpId="0"/>
      <p:bldP spid="20505" grpId="0"/>
      <p:bldP spid="20506" grpId="0" animBg="1"/>
      <p:bldP spid="20507" grpId="0" animBg="1"/>
      <p:bldP spid="20508" grpId="0" animBg="1"/>
      <p:bldP spid="20520" grpId="0"/>
      <p:bldP spid="20521" grpId="0"/>
      <p:bldP spid="205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1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Classify the following triangle by its sides and angles.</a:t>
            </a:r>
          </a:p>
          <a:p>
            <a:pPr eaLnBrk="1" hangingPunct="1">
              <a:defRPr/>
            </a:pPr>
            <a:endParaRPr lang="en-US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971800"/>
            <a:ext cx="2486025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4038600" y="2743200"/>
            <a:ext cx="4267200" cy="316388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2000"/>
              <a:t>Sides? Scalene</a:t>
            </a:r>
          </a:p>
          <a:p>
            <a:pPr algn="ctr"/>
            <a:endParaRPr lang="en-US" sz="2000"/>
          </a:p>
          <a:p>
            <a:pPr algn="ctr"/>
            <a:r>
              <a:rPr lang="en-US" sz="2000"/>
              <a:t>Angles? Acute </a:t>
            </a:r>
          </a:p>
          <a:p>
            <a:pPr algn="ctr"/>
            <a:endParaRPr lang="en-US" sz="2000"/>
          </a:p>
          <a:p>
            <a:pPr algn="ctr"/>
            <a:endParaRPr lang="en-US" sz="2000"/>
          </a:p>
          <a:p>
            <a:pPr algn="ctr"/>
            <a:r>
              <a:rPr lang="en-US" sz="2000"/>
              <a:t>Triangle? </a:t>
            </a:r>
          </a:p>
          <a:p>
            <a:pPr algn="ctr"/>
            <a:endParaRPr lang="en-US" sz="2000"/>
          </a:p>
          <a:p>
            <a:pPr algn="ctr"/>
            <a:r>
              <a:rPr lang="en-US" sz="2000" b="1"/>
              <a:t>**ACUTE SCALENE!!!**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6096000" y="2774950"/>
            <a:ext cx="1314450" cy="425450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6324600" y="3429000"/>
            <a:ext cx="1085850" cy="393700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4343400" y="4808538"/>
            <a:ext cx="3505200" cy="533400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 Try!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Classify each triangle by its sides and angles.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/>
              <a:t>   Obtuse Isosceles		  Right Scalene			</a:t>
            </a:r>
          </a:p>
          <a:p>
            <a:pPr eaLnBrk="1" hangingPunct="1">
              <a:defRPr/>
            </a:pPr>
            <a:endParaRPr lang="en-US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95600"/>
            <a:ext cx="29718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286000"/>
            <a:ext cx="2514600" cy="285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 bwMode="auto">
          <a:xfrm>
            <a:off x="609600" y="5137150"/>
            <a:ext cx="3414713" cy="577850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5257800" y="5124450"/>
            <a:ext cx="2819400" cy="590550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Theorem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sum of the measures of the angles of a triangle is 180.</a:t>
            </a: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 flipV="1">
            <a:off x="5181600" y="2743200"/>
            <a:ext cx="1752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6934200" y="27432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5181600" y="37338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5029200" y="3765550"/>
            <a:ext cx="339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A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7696200" y="3748088"/>
            <a:ext cx="3444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C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6705600" y="2362200"/>
            <a:ext cx="3413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B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5562600" y="3367088"/>
            <a:ext cx="33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6756400" y="2743200"/>
            <a:ext cx="33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7213600" y="3352800"/>
            <a:ext cx="33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746125" y="2774950"/>
            <a:ext cx="47339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>
                <a:solidFill>
                  <a:schemeClr val="tx2"/>
                </a:solidFill>
              </a:rPr>
              <a:t>This is one of the best known theorems</a:t>
            </a:r>
          </a:p>
          <a:p>
            <a:r>
              <a:rPr lang="en-US">
                <a:solidFill>
                  <a:schemeClr val="tx2"/>
                </a:solidFill>
              </a:rPr>
              <a:t>in geometry and its proof is unique.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746125" y="4070350"/>
            <a:ext cx="41354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Given: Triangle ABC</a:t>
            </a:r>
          </a:p>
          <a:p>
            <a:r>
              <a:rPr lang="en-US"/>
              <a:t>Prove: m&lt;1 + m&lt;2 + M&lt;3 = 180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1508125" y="4908550"/>
            <a:ext cx="70627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>
                <a:solidFill>
                  <a:srgbClr val="00B050"/>
                </a:solidFill>
              </a:rPr>
              <a:t>The proof uses an auxiliary line.  This is a line that is added</a:t>
            </a:r>
          </a:p>
          <a:p>
            <a:r>
              <a:rPr lang="en-US">
                <a:solidFill>
                  <a:srgbClr val="00B050"/>
                </a:solidFill>
              </a:rPr>
              <a:t>to the diagram to help in the proof.</a:t>
            </a:r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flipH="1">
            <a:off x="5638800" y="2743200"/>
            <a:ext cx="2667000" cy="0"/>
          </a:xfrm>
          <a:prstGeom prst="line">
            <a:avLst/>
          </a:prstGeom>
          <a:noFill/>
          <a:ln w="9525">
            <a:solidFill>
              <a:srgbClr val="66FF33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5715000" y="2362200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>
                <a:solidFill>
                  <a:srgbClr val="00B050"/>
                </a:solidFill>
              </a:rPr>
              <a:t>D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6146800" y="2681288"/>
            <a:ext cx="33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7137400" y="2681288"/>
            <a:ext cx="33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>
                <a:solidFill>
                  <a:srgbClr val="00B050"/>
                </a:solidFill>
              </a:rPr>
              <a:t>5</a:t>
            </a:r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5791200" y="2438400"/>
            <a:ext cx="276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2000">
                <a:solidFill>
                  <a:srgbClr val="00B050"/>
                </a:solidFill>
              </a:rPr>
              <a:t>.</a:t>
            </a:r>
          </a:p>
        </p:txBody>
      </p:sp>
      <p:sp>
        <p:nvSpPr>
          <p:cNvPr id="21535" name="AutoShape 31"/>
          <p:cNvSpPr>
            <a:spLocks noChangeArrowheads="1"/>
          </p:cNvSpPr>
          <p:nvPr/>
        </p:nvSpPr>
        <p:spPr bwMode="auto">
          <a:xfrm rot="5400000">
            <a:off x="6858000" y="3581400"/>
            <a:ext cx="152400" cy="304800"/>
          </a:xfrm>
          <a:prstGeom prst="triangle">
            <a:avLst>
              <a:gd name="adj" fmla="val 50000"/>
            </a:avLst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B050"/>
              </a:solidFill>
            </a:endParaRPr>
          </a:p>
        </p:txBody>
      </p:sp>
      <p:sp>
        <p:nvSpPr>
          <p:cNvPr id="21536" name="AutoShape 32"/>
          <p:cNvSpPr>
            <a:spLocks noChangeArrowheads="1"/>
          </p:cNvSpPr>
          <p:nvPr/>
        </p:nvSpPr>
        <p:spPr bwMode="auto">
          <a:xfrm rot="5400000">
            <a:off x="7696200" y="2590800"/>
            <a:ext cx="152400" cy="304800"/>
          </a:xfrm>
          <a:prstGeom prst="triangle">
            <a:avLst>
              <a:gd name="adj" fmla="val 50000"/>
            </a:avLst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B050"/>
              </a:solidFill>
            </a:endParaRPr>
          </a:p>
        </p:txBody>
      </p:sp>
      <p:sp>
        <p:nvSpPr>
          <p:cNvPr id="21538" name="Rectangle 34"/>
          <p:cNvSpPr>
            <a:spLocks noChangeArrowheads="1"/>
          </p:cNvSpPr>
          <p:nvPr/>
        </p:nvSpPr>
        <p:spPr bwMode="auto">
          <a:xfrm>
            <a:off x="3048000" y="2057400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215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20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20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6" dur="20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20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8" dur="2000"/>
                                        <p:tgtEl>
                                          <p:spTgt spid="2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  <p:bldP spid="21508" grpId="0" animBg="1"/>
      <p:bldP spid="21509" grpId="0" animBg="1"/>
      <p:bldP spid="21510" grpId="0" animBg="1"/>
      <p:bldP spid="21511" grpId="0"/>
      <p:bldP spid="21512" grpId="0"/>
      <p:bldP spid="21514" grpId="0"/>
      <p:bldP spid="21515" grpId="0"/>
      <p:bldP spid="21517" grpId="0"/>
      <p:bldP spid="21518" grpId="0"/>
      <p:bldP spid="21519" grpId="0"/>
      <p:bldP spid="21520" grpId="0"/>
      <p:bldP spid="21521" grpId="0"/>
      <p:bldP spid="21522" grpId="0" animBg="1"/>
      <p:bldP spid="21524" grpId="0"/>
      <p:bldP spid="21525" grpId="0"/>
      <p:bldP spid="21526" grpId="0"/>
      <p:bldP spid="21528" grpId="0"/>
      <p:bldP spid="21535" grpId="0" animBg="1"/>
      <p:bldP spid="21536" grpId="0" animBg="1"/>
      <p:bldP spid="21538" grpId="0" animBg="1"/>
      <p:bldP spid="2153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Corollaries </a:t>
            </a:r>
            <a:r>
              <a:rPr lang="en-US" sz="2400" smtClean="0"/>
              <a:t>(Off-Shoots)</a:t>
            </a:r>
            <a:r>
              <a:rPr lang="en-US" sz="3200" smtClean="0"/>
              <a:t> of the Previous Theorem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 flipV="1">
            <a:off x="1600200" y="23622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2057400" y="23622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 flipV="1">
            <a:off x="1600200" y="2819400"/>
            <a:ext cx="1371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288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1400"/>
              <a:t>a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2454275" y="2590800"/>
            <a:ext cx="295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1400"/>
              <a:t>b</a:t>
            </a:r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V="1">
            <a:off x="3733800" y="23622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4191000" y="23622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flipV="1">
            <a:off x="3733800" y="2819400"/>
            <a:ext cx="1371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3810000" y="2590800"/>
            <a:ext cx="288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1400"/>
              <a:t>a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4587875" y="2590800"/>
            <a:ext cx="295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1400"/>
              <a:t>b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457200" y="1600200"/>
            <a:ext cx="7186613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/>
              <a:t>1) If two angles of a triangle are congruent to two angles of 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/>
              <a:t>another triangle, then the third angles are congruent.</a:t>
            </a:r>
          </a:p>
          <a:p>
            <a:endParaRPr lang="en-US"/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1933575" y="2286000"/>
            <a:ext cx="276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1400">
                <a:solidFill>
                  <a:srgbClr val="00B050"/>
                </a:solidFill>
              </a:rPr>
              <a:t>c</a:t>
            </a: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4067175" y="2286000"/>
            <a:ext cx="276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1400">
                <a:solidFill>
                  <a:srgbClr val="00B050"/>
                </a:solidFill>
              </a:rPr>
              <a:t>c</a:t>
            </a:r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517525" y="3155950"/>
            <a:ext cx="6683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2) Each angle of an equilateral triangle has measure 60.</a:t>
            </a:r>
          </a:p>
        </p:txBody>
      </p:sp>
      <p:sp>
        <p:nvSpPr>
          <p:cNvPr id="23573" name="AutoShape 21"/>
          <p:cNvSpPr>
            <a:spLocks noChangeArrowheads="1"/>
          </p:cNvSpPr>
          <p:nvPr/>
        </p:nvSpPr>
        <p:spPr bwMode="auto">
          <a:xfrm>
            <a:off x="7086600" y="3200400"/>
            <a:ext cx="1219200" cy="8382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7315200" y="3543300"/>
            <a:ext cx="111125" cy="114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 flipH="1">
            <a:off x="7924800" y="3543300"/>
            <a:ext cx="111125" cy="114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7696200" y="3962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7772400" y="3733800"/>
            <a:ext cx="409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1400">
                <a:solidFill>
                  <a:srgbClr val="00B050"/>
                </a:solidFill>
              </a:rPr>
              <a:t>60</a:t>
            </a:r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7162800" y="3733800"/>
            <a:ext cx="409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1400">
                <a:solidFill>
                  <a:srgbClr val="00B050"/>
                </a:solidFill>
              </a:rPr>
              <a:t>60</a:t>
            </a:r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7467600" y="3276600"/>
            <a:ext cx="409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1400">
                <a:solidFill>
                  <a:srgbClr val="00B050"/>
                </a:solidFill>
              </a:rPr>
              <a:t>60</a:t>
            </a:r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593725" y="4222750"/>
            <a:ext cx="8277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3) In a triangle, there can be at most one right angle or obtuse angle.</a:t>
            </a:r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>
            <a:off x="4572000" y="5029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 flipV="1">
            <a:off x="4572000" y="457200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 flipV="1">
            <a:off x="5029200" y="45720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4" name="Line 32"/>
          <p:cNvSpPr>
            <a:spLocks noChangeShapeType="1"/>
          </p:cNvSpPr>
          <p:nvPr/>
        </p:nvSpPr>
        <p:spPr bwMode="auto">
          <a:xfrm>
            <a:off x="1752600" y="4572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>
            <a:off x="1752600" y="5029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6" name="Line 34"/>
          <p:cNvSpPr>
            <a:spLocks noChangeShapeType="1"/>
          </p:cNvSpPr>
          <p:nvPr/>
        </p:nvSpPr>
        <p:spPr bwMode="auto">
          <a:xfrm>
            <a:off x="1752600" y="45720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>
            <a:off x="1752600" y="4876800"/>
            <a:ext cx="152400" cy="0"/>
          </a:xfrm>
          <a:prstGeom prst="line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8" name="Line 36"/>
          <p:cNvSpPr>
            <a:spLocks noChangeShapeType="1"/>
          </p:cNvSpPr>
          <p:nvPr/>
        </p:nvSpPr>
        <p:spPr bwMode="auto">
          <a:xfrm>
            <a:off x="1905000" y="4876800"/>
            <a:ext cx="0" cy="152400"/>
          </a:xfrm>
          <a:prstGeom prst="line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9" name="Text Box 37"/>
          <p:cNvSpPr txBox="1">
            <a:spLocks noChangeArrowheads="1"/>
          </p:cNvSpPr>
          <p:nvPr/>
        </p:nvSpPr>
        <p:spPr bwMode="auto">
          <a:xfrm>
            <a:off x="593725" y="5213350"/>
            <a:ext cx="695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4) The acute angles of a right triangle are complementary.</a:t>
            </a:r>
          </a:p>
        </p:txBody>
      </p:sp>
      <p:sp>
        <p:nvSpPr>
          <p:cNvPr id="23590" name="AutoShape 38"/>
          <p:cNvSpPr>
            <a:spLocks noChangeArrowheads="1"/>
          </p:cNvSpPr>
          <p:nvPr/>
        </p:nvSpPr>
        <p:spPr bwMode="auto">
          <a:xfrm>
            <a:off x="1828800" y="5715000"/>
            <a:ext cx="838200" cy="838200"/>
          </a:xfrm>
          <a:prstGeom prst="rtTriangl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1" name="Text Box 39"/>
          <p:cNvSpPr txBox="1">
            <a:spLocks noChangeArrowheads="1"/>
          </p:cNvSpPr>
          <p:nvPr/>
        </p:nvSpPr>
        <p:spPr bwMode="auto">
          <a:xfrm>
            <a:off x="1462088" y="5492750"/>
            <a:ext cx="2905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1400"/>
              <a:t>a</a:t>
            </a:r>
          </a:p>
        </p:txBody>
      </p:sp>
      <p:sp>
        <p:nvSpPr>
          <p:cNvPr id="23593" name="Text Box 41"/>
          <p:cNvSpPr txBox="1">
            <a:spLocks noChangeArrowheads="1"/>
          </p:cNvSpPr>
          <p:nvPr/>
        </p:nvSpPr>
        <p:spPr bwMode="auto">
          <a:xfrm>
            <a:off x="2667000" y="6400800"/>
            <a:ext cx="295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1400"/>
              <a:t>b</a:t>
            </a:r>
          </a:p>
        </p:txBody>
      </p:sp>
      <p:sp>
        <p:nvSpPr>
          <p:cNvPr id="23594" name="Text Box 42"/>
          <p:cNvSpPr txBox="1">
            <a:spLocks noChangeArrowheads="1"/>
          </p:cNvSpPr>
          <p:nvPr/>
        </p:nvSpPr>
        <p:spPr bwMode="auto">
          <a:xfrm>
            <a:off x="1524000" y="6400800"/>
            <a:ext cx="276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1400"/>
              <a:t>c</a:t>
            </a:r>
          </a:p>
        </p:txBody>
      </p:sp>
      <p:sp>
        <p:nvSpPr>
          <p:cNvPr id="23595" name="Line 43"/>
          <p:cNvSpPr>
            <a:spLocks noChangeShapeType="1"/>
          </p:cNvSpPr>
          <p:nvPr/>
        </p:nvSpPr>
        <p:spPr bwMode="auto">
          <a:xfrm>
            <a:off x="1828800" y="6400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6" name="Line 44"/>
          <p:cNvSpPr>
            <a:spLocks noChangeShapeType="1"/>
          </p:cNvSpPr>
          <p:nvPr/>
        </p:nvSpPr>
        <p:spPr bwMode="auto">
          <a:xfrm>
            <a:off x="1981200" y="6400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7" name="Text Box 45"/>
          <p:cNvSpPr txBox="1">
            <a:spLocks noChangeArrowheads="1"/>
          </p:cNvSpPr>
          <p:nvPr/>
        </p:nvSpPr>
        <p:spPr bwMode="auto">
          <a:xfrm>
            <a:off x="2819400" y="5949950"/>
            <a:ext cx="2949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1400">
                <a:solidFill>
                  <a:srgbClr val="00B050"/>
                </a:solidFill>
              </a:rPr>
              <a:t>&lt;a and &lt;b are complementary</a:t>
            </a:r>
          </a:p>
        </p:txBody>
      </p:sp>
      <p:sp>
        <p:nvSpPr>
          <p:cNvPr id="23598" name="Arc 46"/>
          <p:cNvSpPr>
            <a:spLocks/>
          </p:cNvSpPr>
          <p:nvPr/>
        </p:nvSpPr>
        <p:spPr bwMode="auto">
          <a:xfrm flipH="1">
            <a:off x="4953000" y="4953000"/>
            <a:ext cx="152400" cy="762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146880121 h 21600"/>
              <a:gd name="T4" fmla="*/ 0 w 21600"/>
              <a:gd name="T5" fmla="*/ 146880121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solidFill>
            <a:srgbClr val="00B050"/>
          </a:solidFill>
          <a:ln w="9525">
            <a:solidFill>
              <a:srgbClr val="66FF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0" name="Rectangle 48"/>
          <p:cNvSpPr>
            <a:spLocks noChangeArrowheads="1"/>
          </p:cNvSpPr>
          <p:nvPr/>
        </p:nvSpPr>
        <p:spPr bwMode="auto">
          <a:xfrm>
            <a:off x="5486400" y="1958975"/>
            <a:ext cx="1371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1" name="Rectangle 49"/>
          <p:cNvSpPr>
            <a:spLocks noChangeArrowheads="1"/>
          </p:cNvSpPr>
          <p:nvPr/>
        </p:nvSpPr>
        <p:spPr bwMode="auto">
          <a:xfrm>
            <a:off x="6705600" y="3048000"/>
            <a:ext cx="533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2" name="Rectangle 50"/>
          <p:cNvSpPr>
            <a:spLocks noChangeArrowheads="1"/>
          </p:cNvSpPr>
          <p:nvPr/>
        </p:nvSpPr>
        <p:spPr bwMode="auto">
          <a:xfrm>
            <a:off x="5562600" y="42672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3" name="Rectangle 51"/>
          <p:cNvSpPr>
            <a:spLocks noChangeArrowheads="1"/>
          </p:cNvSpPr>
          <p:nvPr/>
        </p:nvSpPr>
        <p:spPr bwMode="auto">
          <a:xfrm>
            <a:off x="7239000" y="4267200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4" name="Rectangle 52"/>
          <p:cNvSpPr>
            <a:spLocks noChangeArrowheads="1"/>
          </p:cNvSpPr>
          <p:nvPr/>
        </p:nvSpPr>
        <p:spPr bwMode="auto">
          <a:xfrm>
            <a:off x="5562600" y="5257800"/>
            <a:ext cx="1981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236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236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3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0" dur="2000"/>
                                        <p:tgtEl>
                                          <p:spTgt spid="23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3" dur="2000"/>
                                        <p:tgtEl>
                                          <p:spTgt spid="23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6" dur="2000"/>
                                        <p:tgtEl>
                                          <p:spTgt spid="23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9" dur="2000"/>
                                        <p:tgtEl>
                                          <p:spTgt spid="23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2" dur="2000"/>
                                        <p:tgtEl>
                                          <p:spTgt spid="23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5" dur="2000"/>
                                        <p:tgtEl>
                                          <p:spTgt spid="23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8" dur="2000"/>
                                        <p:tgtEl>
                                          <p:spTgt spid="2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1" dur="2000"/>
                                        <p:tgtEl>
                                          <p:spTgt spid="23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4" dur="2000"/>
                                        <p:tgtEl>
                                          <p:spTgt spid="2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8" dur="500"/>
                                        <p:tgtEl>
                                          <p:spTgt spid="236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3" dur="500"/>
                                        <p:tgtEl>
                                          <p:spTgt spid="236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9" dur="80"/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0" dur="80"/>
                                        <p:tgtEl>
                                          <p:spTgt spid="235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80"/>
                                        <p:tgtEl>
                                          <p:spTgt spid="235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8" dur="2000"/>
                                        <p:tgtEl>
                                          <p:spTgt spid="23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1" dur="2000"/>
                                        <p:tgtEl>
                                          <p:spTgt spid="23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4" dur="2000"/>
                                        <p:tgtEl>
                                          <p:spTgt spid="23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7" dur="2000"/>
                                        <p:tgtEl>
                                          <p:spTgt spid="23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0" dur="2000"/>
                                        <p:tgtEl>
                                          <p:spTgt spid="23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3" dur="2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7" dur="500"/>
                                        <p:tgtEl>
                                          <p:spTgt spid="236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3" dur="2000"/>
                                        <p:tgtEl>
                                          <p:spTgt spid="23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8" grpId="0" animBg="1"/>
      <p:bldP spid="23559" grpId="0" animBg="1"/>
      <p:bldP spid="23560" grpId="0" animBg="1"/>
      <p:bldP spid="23561" grpId="0"/>
      <p:bldP spid="23562" grpId="0"/>
      <p:bldP spid="23563" grpId="0" animBg="1"/>
      <p:bldP spid="23564" grpId="0" animBg="1"/>
      <p:bldP spid="23565" grpId="0" animBg="1"/>
      <p:bldP spid="23566" grpId="0"/>
      <p:bldP spid="23567" grpId="0"/>
      <p:bldP spid="23568" grpId="0"/>
      <p:bldP spid="23569" grpId="0"/>
      <p:bldP spid="23570" grpId="0"/>
      <p:bldP spid="23571" grpId="0"/>
      <p:bldP spid="23573" grpId="0" animBg="1"/>
      <p:bldP spid="23574" grpId="0" animBg="1"/>
      <p:bldP spid="23575" grpId="0" animBg="1"/>
      <p:bldP spid="23576" grpId="0" animBg="1"/>
      <p:bldP spid="23577" grpId="0"/>
      <p:bldP spid="23578" grpId="0"/>
      <p:bldP spid="23579" grpId="0"/>
      <p:bldP spid="23580" grpId="0"/>
      <p:bldP spid="23581" grpId="0" animBg="1"/>
      <p:bldP spid="23582" grpId="0" animBg="1"/>
      <p:bldP spid="23583" grpId="0" animBg="1"/>
      <p:bldP spid="23584" grpId="0" animBg="1"/>
      <p:bldP spid="23585" grpId="0" animBg="1"/>
      <p:bldP spid="23586" grpId="0" animBg="1"/>
      <p:bldP spid="23587" grpId="0" animBg="1"/>
      <p:bldP spid="23588" grpId="0" animBg="1"/>
      <p:bldP spid="23589" grpId="0"/>
      <p:bldP spid="23590" grpId="0" animBg="1"/>
      <p:bldP spid="23591" grpId="0"/>
      <p:bldP spid="23593" grpId="0"/>
      <p:bldP spid="23594" grpId="0"/>
      <p:bldP spid="23595" grpId="0" animBg="1"/>
      <p:bldP spid="23596" grpId="0" animBg="1"/>
      <p:bldP spid="23597" grpId="0"/>
      <p:bldP spid="23598" grpId="0" animBg="1"/>
      <p:bldP spid="23600" grpId="0" animBg="1"/>
      <p:bldP spid="23600" grpId="1" animBg="1"/>
      <p:bldP spid="23601" grpId="0" animBg="1"/>
      <p:bldP spid="23601" grpId="1" animBg="1"/>
      <p:bldP spid="23602" grpId="0" animBg="1"/>
      <p:bldP spid="23602" grpId="1" animBg="1"/>
      <p:bldP spid="23603" grpId="0" animBg="1"/>
      <p:bldP spid="23603" grpId="1" animBg="1"/>
      <p:bldP spid="23604" grpId="0" animBg="1"/>
      <p:bldP spid="23604" grpId="1" animBg="1"/>
    </p:bldLst>
  </p:timing>
</p:sld>
</file>

<file path=ppt/theme/theme1.xml><?xml version="1.0" encoding="utf-8"?>
<a:theme xmlns:a="http://schemas.openxmlformats.org/drawingml/2006/main" name="Level">
  <a:themeElements>
    <a:clrScheme name="Level 6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0000"/>
      </a:accent6>
      <a:hlink>
        <a:srgbClr val="666699"/>
      </a:hlink>
      <a:folHlink>
        <a:srgbClr val="999966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556</TotalTime>
  <Words>361</Words>
  <Application>Microsoft Office PowerPoint</Application>
  <PresentationFormat>On-screen Show (4:3)</PresentationFormat>
  <Paragraphs>118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Cambria Math</vt:lpstr>
      <vt:lpstr>Garamond</vt:lpstr>
      <vt:lpstr>Times New Roman</vt:lpstr>
      <vt:lpstr>Verdana</vt:lpstr>
      <vt:lpstr>Wingdings</vt:lpstr>
      <vt:lpstr>Level</vt:lpstr>
      <vt:lpstr>Bell Ringer</vt:lpstr>
      <vt:lpstr>Geometry</vt:lpstr>
      <vt:lpstr>Triangle </vt:lpstr>
      <vt:lpstr>Triangles Classified by the # of Congruent Sides</vt:lpstr>
      <vt:lpstr>Triangles Classified by their Angles</vt:lpstr>
      <vt:lpstr>Example 1 </vt:lpstr>
      <vt:lpstr>You Try! </vt:lpstr>
      <vt:lpstr>Theorem</vt:lpstr>
      <vt:lpstr>Corollaries (Off-Shoots) of the Previous Theorem</vt:lpstr>
      <vt:lpstr>Example 2</vt:lpstr>
      <vt:lpstr>You Try!</vt:lpstr>
      <vt:lpstr>Theorem</vt:lpstr>
      <vt:lpstr>Example 3</vt:lpstr>
      <vt:lpstr>Example 4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</dc:title>
  <dc:creator>Kenon James</dc:creator>
  <cp:lastModifiedBy>Francis Kisner</cp:lastModifiedBy>
  <cp:revision>22</cp:revision>
  <dcterms:created xsi:type="dcterms:W3CDTF">2006-10-06T02:00:09Z</dcterms:created>
  <dcterms:modified xsi:type="dcterms:W3CDTF">2017-06-23T23:24:19Z</dcterms:modified>
</cp:coreProperties>
</file>