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handoutMasterIdLst>
    <p:handoutMasterId r:id="rId26"/>
  </p:handoutMasterIdLst>
  <p:sldIdLst>
    <p:sldId id="272" r:id="rId2"/>
    <p:sldId id="282" r:id="rId3"/>
    <p:sldId id="273" r:id="rId4"/>
    <p:sldId id="283" r:id="rId5"/>
    <p:sldId id="256" r:id="rId6"/>
    <p:sldId id="257" r:id="rId7"/>
    <p:sldId id="258" r:id="rId8"/>
    <p:sldId id="259" r:id="rId9"/>
    <p:sldId id="260" r:id="rId10"/>
    <p:sldId id="262" r:id="rId11"/>
    <p:sldId id="266" r:id="rId12"/>
    <p:sldId id="267" r:id="rId13"/>
    <p:sldId id="269" r:id="rId14"/>
    <p:sldId id="270" r:id="rId15"/>
    <p:sldId id="271" r:id="rId16"/>
    <p:sldId id="274" r:id="rId17"/>
    <p:sldId id="268" r:id="rId18"/>
    <p:sldId id="275" r:id="rId19"/>
    <p:sldId id="276" r:id="rId20"/>
    <p:sldId id="277" r:id="rId21"/>
    <p:sldId id="278" r:id="rId22"/>
    <p:sldId id="279" r:id="rId23"/>
    <p:sldId id="28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33224E-F023-4A76-A05A-3DD2DC395FE0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77107D-21C2-4178-BF29-BF077478B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272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2800F4-1196-48A3-8725-1A669C41885D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6EF44-EE39-418B-946E-670AFE2C97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557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0F3FC3-98B9-4F52-BD45-A178136F9E41}" type="slidenum">
              <a:rPr lang="en-US"/>
              <a:pPr/>
              <a:t>12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2141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8A6824-5BCC-4957-B043-0F4BECA4926E}" type="slidenum">
              <a:rPr lang="en-US"/>
              <a:pPr/>
              <a:t>13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1292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33D2A5-1882-4A1D-A1E1-CD09A03EB1FB}" type="slidenum">
              <a:rPr lang="en-US"/>
              <a:pPr/>
              <a:t>14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4224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B49450-4574-4171-B7C3-B036B42AEE0C}" type="slidenum">
              <a:rPr lang="en-US"/>
              <a:pPr/>
              <a:t>15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863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E9B23E8-EB37-4821-9548-E9925AEE5AB8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5E0241A-A688-4E4D-9D34-9D8C39D6C5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23E8-EB37-4821-9548-E9925AEE5AB8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0241A-A688-4E4D-9D34-9D8C39D6C5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23E8-EB37-4821-9548-E9925AEE5AB8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0241A-A688-4E4D-9D34-9D8C39D6C5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E9B23E8-EB37-4821-9548-E9925AEE5AB8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5E0241A-A688-4E4D-9D34-9D8C39D6C5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E9B23E8-EB37-4821-9548-E9925AEE5AB8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5E0241A-A688-4E4D-9D34-9D8C39D6C5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23E8-EB37-4821-9548-E9925AEE5AB8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0241A-A688-4E4D-9D34-9D8C39D6C5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23E8-EB37-4821-9548-E9925AEE5AB8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0241A-A688-4E4D-9D34-9D8C39D6C5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E9B23E8-EB37-4821-9548-E9925AEE5AB8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5E0241A-A688-4E4D-9D34-9D8C39D6C5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23E8-EB37-4821-9548-E9925AEE5AB8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0241A-A688-4E4D-9D34-9D8C39D6C5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E9B23E8-EB37-4821-9548-E9925AEE5AB8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5E0241A-A688-4E4D-9D34-9D8C39D6C5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E9B23E8-EB37-4821-9548-E9925AEE5AB8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5E0241A-A688-4E4D-9D34-9D8C39D6C5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E9B23E8-EB37-4821-9548-E9925AEE5AB8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5E0241A-A688-4E4D-9D34-9D8C39D6C5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r>
              <a:rPr lang="en-US" dirty="0" smtClean="0"/>
              <a:t>Bell Ringer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838200"/>
            <a:ext cx="7467600" cy="4873752"/>
          </a:xfrm>
        </p:spPr>
        <p:txBody>
          <a:bodyPr/>
          <a:lstStyle/>
          <a:p>
            <a:r>
              <a:rPr lang="en-US" dirty="0" smtClean="0"/>
              <a:t>Find the measure of the angle indicated in bold.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9100" y="1295400"/>
            <a:ext cx="3810000" cy="283723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1333500"/>
            <a:ext cx="4076982" cy="25146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19100" y="1342736"/>
            <a:ext cx="3810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19600" y="2362200"/>
            <a:ext cx="631818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670418" y="1369290"/>
            <a:ext cx="3810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228600" y="228600"/>
            <a:ext cx="4038600" cy="3352800"/>
          </a:xfrm>
          <a:noFill/>
          <a:ln w="28575">
            <a:solidFill>
              <a:srgbClr val="FFC000"/>
            </a:solidFill>
          </a:ln>
        </p:spPr>
        <p:txBody>
          <a:bodyPr/>
          <a:lstStyle/>
          <a:p>
            <a:r>
              <a:rPr lang="en-US" dirty="0" smtClean="0"/>
              <a:t>From yesterday: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If two parallel lines are cut by a transversal, then same-side interior angles are</a:t>
            </a:r>
          </a:p>
          <a:p>
            <a:pPr>
              <a:buNone/>
            </a:pPr>
            <a:r>
              <a:rPr lang="en-US" dirty="0" smtClean="0"/>
              <a:t>	 </a:t>
            </a:r>
            <a:r>
              <a:rPr lang="en-US" sz="2800" dirty="0" smtClean="0">
                <a:solidFill>
                  <a:srgbClr val="FF0000"/>
                </a:solidFill>
              </a:rPr>
              <a:t>SUPPLEMENTARY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>
          <a:xfrm>
            <a:off x="4419600" y="228600"/>
            <a:ext cx="4114800" cy="3429000"/>
          </a:xfrm>
          <a:noFill/>
          <a:ln w="28575">
            <a:solidFill>
              <a:srgbClr val="FFC000"/>
            </a:solidFill>
          </a:ln>
        </p:spPr>
        <p:txBody>
          <a:bodyPr/>
          <a:lstStyle/>
          <a:p>
            <a:r>
              <a:rPr lang="en-US" sz="2700" dirty="0" smtClean="0"/>
              <a:t>NEW: Theorem 3-6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If two lines are cut by a transversal and same-side interior angles are supplementary, then the lines are  </a:t>
            </a:r>
            <a:r>
              <a:rPr lang="en-US" sz="2800" dirty="0" smtClean="0">
                <a:solidFill>
                  <a:srgbClr val="FF0000"/>
                </a:solidFill>
              </a:rPr>
              <a:t>PARALLEL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32114" y="2607398"/>
            <a:ext cx="3505200" cy="6858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096000" y="2667000"/>
            <a:ext cx="2438400" cy="6858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1600200" y="3657600"/>
            <a:ext cx="609600" cy="381000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419600" y="4038600"/>
            <a:ext cx="4495800" cy="281940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Down Arrow 30"/>
          <p:cNvSpPr/>
          <p:nvPr/>
        </p:nvSpPr>
        <p:spPr>
          <a:xfrm>
            <a:off x="6096000" y="3657600"/>
            <a:ext cx="609600" cy="381000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04800" y="4038600"/>
            <a:ext cx="3886200" cy="251460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Line 7"/>
          <p:cNvSpPr>
            <a:spLocks noChangeShapeType="1"/>
          </p:cNvSpPr>
          <p:nvPr/>
        </p:nvSpPr>
        <p:spPr bwMode="auto">
          <a:xfrm flipV="1">
            <a:off x="762000" y="4419600"/>
            <a:ext cx="2438400" cy="2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" name="Line 8"/>
          <p:cNvSpPr>
            <a:spLocks noChangeShapeType="1"/>
          </p:cNvSpPr>
          <p:nvPr/>
        </p:nvSpPr>
        <p:spPr bwMode="auto">
          <a:xfrm>
            <a:off x="762000" y="5181600"/>
            <a:ext cx="2438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" name="Line 9"/>
          <p:cNvSpPr>
            <a:spLocks noChangeShapeType="1"/>
          </p:cNvSpPr>
          <p:nvPr/>
        </p:nvSpPr>
        <p:spPr bwMode="auto">
          <a:xfrm flipV="1">
            <a:off x="1295400" y="4038600"/>
            <a:ext cx="990600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" name="Text Box 10"/>
          <p:cNvSpPr txBox="1">
            <a:spLocks noChangeArrowheads="1"/>
          </p:cNvSpPr>
          <p:nvPr/>
        </p:nvSpPr>
        <p:spPr bwMode="auto">
          <a:xfrm>
            <a:off x="1828800" y="4114800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1</a:t>
            </a:r>
          </a:p>
        </p:txBody>
      </p:sp>
      <p:sp>
        <p:nvSpPr>
          <p:cNvPr id="37" name="Text Box 11"/>
          <p:cNvSpPr txBox="1">
            <a:spLocks noChangeArrowheads="1"/>
          </p:cNvSpPr>
          <p:nvPr/>
        </p:nvSpPr>
        <p:spPr bwMode="auto">
          <a:xfrm>
            <a:off x="2127250" y="41148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2</a:t>
            </a:r>
          </a:p>
        </p:txBody>
      </p:sp>
      <p:sp>
        <p:nvSpPr>
          <p:cNvPr id="38" name="Text Box 12"/>
          <p:cNvSpPr txBox="1">
            <a:spLocks noChangeArrowheads="1"/>
          </p:cNvSpPr>
          <p:nvPr/>
        </p:nvSpPr>
        <p:spPr bwMode="auto">
          <a:xfrm>
            <a:off x="1670050" y="4433887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C000"/>
                </a:solidFill>
              </a:rPr>
              <a:t>3</a:t>
            </a:r>
          </a:p>
        </p:txBody>
      </p:sp>
      <p:sp>
        <p:nvSpPr>
          <p:cNvPr id="39" name="Text Box 13"/>
          <p:cNvSpPr txBox="1">
            <a:spLocks noChangeArrowheads="1"/>
          </p:cNvSpPr>
          <p:nvPr/>
        </p:nvSpPr>
        <p:spPr bwMode="auto">
          <a:xfrm>
            <a:off x="1981200" y="4419600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4</a:t>
            </a:r>
          </a:p>
        </p:txBody>
      </p:sp>
      <p:sp>
        <p:nvSpPr>
          <p:cNvPr id="40" name="Text Box 14"/>
          <p:cNvSpPr txBox="1">
            <a:spLocks noChangeArrowheads="1"/>
          </p:cNvSpPr>
          <p:nvPr/>
        </p:nvSpPr>
        <p:spPr bwMode="auto">
          <a:xfrm>
            <a:off x="1371600" y="4876800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5</a:t>
            </a:r>
          </a:p>
        </p:txBody>
      </p:sp>
      <p:sp>
        <p:nvSpPr>
          <p:cNvPr id="41" name="Text Box 15"/>
          <p:cNvSpPr txBox="1">
            <a:spLocks noChangeArrowheads="1"/>
          </p:cNvSpPr>
          <p:nvPr/>
        </p:nvSpPr>
        <p:spPr bwMode="auto">
          <a:xfrm>
            <a:off x="1676400" y="4876800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6</a:t>
            </a:r>
          </a:p>
        </p:txBody>
      </p:sp>
      <p:sp>
        <p:nvSpPr>
          <p:cNvPr id="42" name="Text Box 16"/>
          <p:cNvSpPr txBox="1">
            <a:spLocks noChangeArrowheads="1"/>
          </p:cNvSpPr>
          <p:nvPr/>
        </p:nvSpPr>
        <p:spPr bwMode="auto">
          <a:xfrm>
            <a:off x="1219200" y="5181600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7</a:t>
            </a:r>
          </a:p>
        </p:txBody>
      </p:sp>
      <p:sp>
        <p:nvSpPr>
          <p:cNvPr id="43" name="Text Box 17"/>
          <p:cNvSpPr txBox="1">
            <a:spLocks noChangeArrowheads="1"/>
          </p:cNvSpPr>
          <p:nvPr/>
        </p:nvSpPr>
        <p:spPr bwMode="auto">
          <a:xfrm>
            <a:off x="1593850" y="5195887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8</a:t>
            </a:r>
          </a:p>
        </p:txBody>
      </p:sp>
      <p:sp>
        <p:nvSpPr>
          <p:cNvPr id="44" name="AutoShape 22"/>
          <p:cNvSpPr>
            <a:spLocks noChangeArrowheads="1"/>
          </p:cNvSpPr>
          <p:nvPr/>
        </p:nvSpPr>
        <p:spPr bwMode="auto">
          <a:xfrm rot="5400000">
            <a:off x="2552700" y="4991100"/>
            <a:ext cx="266700" cy="3429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45" name="AutoShape 23"/>
          <p:cNvSpPr>
            <a:spLocks noChangeArrowheads="1"/>
          </p:cNvSpPr>
          <p:nvPr/>
        </p:nvSpPr>
        <p:spPr bwMode="auto">
          <a:xfrm rot="5400000">
            <a:off x="2628900" y="4229100"/>
            <a:ext cx="266700" cy="3429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46" name="Rectangle 26"/>
          <p:cNvSpPr>
            <a:spLocks noChangeArrowheads="1"/>
          </p:cNvSpPr>
          <p:nvPr/>
        </p:nvSpPr>
        <p:spPr bwMode="auto">
          <a:xfrm>
            <a:off x="457200" y="5943600"/>
            <a:ext cx="39560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 smtClean="0"/>
              <a:t>Ex: &lt;4 is supp. to &lt;6</a:t>
            </a:r>
            <a:endParaRPr lang="en-US" sz="2800" dirty="0"/>
          </a:p>
        </p:txBody>
      </p:sp>
      <p:sp>
        <p:nvSpPr>
          <p:cNvPr id="47" name="Line 6"/>
          <p:cNvSpPr>
            <a:spLocks noChangeShapeType="1"/>
          </p:cNvSpPr>
          <p:nvPr/>
        </p:nvSpPr>
        <p:spPr bwMode="auto">
          <a:xfrm>
            <a:off x="5410200" y="457200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" name="Line 7"/>
          <p:cNvSpPr>
            <a:spLocks noChangeShapeType="1"/>
          </p:cNvSpPr>
          <p:nvPr/>
        </p:nvSpPr>
        <p:spPr bwMode="auto">
          <a:xfrm>
            <a:off x="5334000" y="5410200"/>
            <a:ext cx="2590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" name="Line 8"/>
          <p:cNvSpPr>
            <a:spLocks noChangeShapeType="1"/>
          </p:cNvSpPr>
          <p:nvPr/>
        </p:nvSpPr>
        <p:spPr bwMode="auto">
          <a:xfrm flipV="1">
            <a:off x="6096000" y="4191000"/>
            <a:ext cx="990600" cy="1752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" name="Text Box 9"/>
          <p:cNvSpPr txBox="1">
            <a:spLocks noChangeArrowheads="1"/>
          </p:cNvSpPr>
          <p:nvPr/>
        </p:nvSpPr>
        <p:spPr bwMode="auto">
          <a:xfrm>
            <a:off x="6623050" y="42814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1</a:t>
            </a:r>
          </a:p>
        </p:txBody>
      </p:sp>
      <p:sp>
        <p:nvSpPr>
          <p:cNvPr id="51" name="Text Box 10"/>
          <p:cNvSpPr txBox="1">
            <a:spLocks noChangeArrowheads="1"/>
          </p:cNvSpPr>
          <p:nvPr/>
        </p:nvSpPr>
        <p:spPr bwMode="auto">
          <a:xfrm>
            <a:off x="6934200" y="42672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2</a:t>
            </a:r>
          </a:p>
        </p:txBody>
      </p:sp>
      <p:sp>
        <p:nvSpPr>
          <p:cNvPr id="52" name="Text Box 11"/>
          <p:cNvSpPr txBox="1">
            <a:spLocks noChangeArrowheads="1"/>
          </p:cNvSpPr>
          <p:nvPr/>
        </p:nvSpPr>
        <p:spPr bwMode="auto">
          <a:xfrm>
            <a:off x="6470650" y="4510087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3</a:t>
            </a:r>
          </a:p>
        </p:txBody>
      </p:sp>
      <p:sp>
        <p:nvSpPr>
          <p:cNvPr id="53" name="Text Box 12"/>
          <p:cNvSpPr txBox="1">
            <a:spLocks noChangeArrowheads="1"/>
          </p:cNvSpPr>
          <p:nvPr/>
        </p:nvSpPr>
        <p:spPr bwMode="auto">
          <a:xfrm>
            <a:off x="6781800" y="45100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4</a:t>
            </a:r>
          </a:p>
        </p:txBody>
      </p:sp>
      <p:sp>
        <p:nvSpPr>
          <p:cNvPr id="54" name="Text Box 13"/>
          <p:cNvSpPr txBox="1">
            <a:spLocks noChangeArrowheads="1"/>
          </p:cNvSpPr>
          <p:nvPr/>
        </p:nvSpPr>
        <p:spPr bwMode="auto">
          <a:xfrm>
            <a:off x="6165850" y="50434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5</a:t>
            </a:r>
          </a:p>
        </p:txBody>
      </p:sp>
      <p:sp>
        <p:nvSpPr>
          <p:cNvPr id="55" name="Text Box 14"/>
          <p:cNvSpPr txBox="1">
            <a:spLocks noChangeArrowheads="1"/>
          </p:cNvSpPr>
          <p:nvPr/>
        </p:nvSpPr>
        <p:spPr bwMode="auto">
          <a:xfrm>
            <a:off x="6477000" y="5105400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C000"/>
                </a:solidFill>
              </a:rPr>
              <a:t>6</a:t>
            </a:r>
          </a:p>
        </p:txBody>
      </p:sp>
      <p:sp>
        <p:nvSpPr>
          <p:cNvPr id="56" name="Text Box 15"/>
          <p:cNvSpPr txBox="1">
            <a:spLocks noChangeArrowheads="1"/>
          </p:cNvSpPr>
          <p:nvPr/>
        </p:nvSpPr>
        <p:spPr bwMode="auto">
          <a:xfrm>
            <a:off x="6013450" y="5348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C000"/>
                </a:solidFill>
              </a:rPr>
              <a:t>7</a:t>
            </a:r>
          </a:p>
        </p:txBody>
      </p:sp>
      <p:sp>
        <p:nvSpPr>
          <p:cNvPr id="57" name="Text Box 16"/>
          <p:cNvSpPr txBox="1">
            <a:spLocks noChangeArrowheads="1"/>
          </p:cNvSpPr>
          <p:nvPr/>
        </p:nvSpPr>
        <p:spPr bwMode="auto">
          <a:xfrm>
            <a:off x="6324600" y="5348287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8</a:t>
            </a:r>
          </a:p>
        </p:txBody>
      </p:sp>
      <p:sp>
        <p:nvSpPr>
          <p:cNvPr id="58" name="AutoShape 17"/>
          <p:cNvSpPr>
            <a:spLocks noChangeArrowheads="1"/>
          </p:cNvSpPr>
          <p:nvPr/>
        </p:nvSpPr>
        <p:spPr bwMode="auto">
          <a:xfrm rot="5400000">
            <a:off x="7505700" y="5219700"/>
            <a:ext cx="266700" cy="3429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9" name="AutoShape 18"/>
          <p:cNvSpPr>
            <a:spLocks noChangeArrowheads="1"/>
          </p:cNvSpPr>
          <p:nvPr/>
        </p:nvSpPr>
        <p:spPr bwMode="auto">
          <a:xfrm rot="5400000">
            <a:off x="7429500" y="4381500"/>
            <a:ext cx="266700" cy="3429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0" name="Text Box 20"/>
          <p:cNvSpPr txBox="1">
            <a:spLocks noChangeArrowheads="1"/>
          </p:cNvSpPr>
          <p:nvPr/>
        </p:nvSpPr>
        <p:spPr bwMode="auto">
          <a:xfrm>
            <a:off x="4495800" y="5943600"/>
            <a:ext cx="4114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 smtClean="0"/>
              <a:t>	If  &lt;4 is supp. to &lt;6, </a:t>
            </a:r>
          </a:p>
          <a:p>
            <a:r>
              <a:rPr lang="en-US" sz="2400" dirty="0" smtClean="0"/>
              <a:t>	then </a:t>
            </a:r>
            <a:r>
              <a:rPr lang="en-US" sz="2400" dirty="0"/>
              <a:t>lines </a:t>
            </a:r>
            <a:r>
              <a:rPr lang="en-US" sz="2400" dirty="0" smtClean="0"/>
              <a:t>are ||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33" grpId="0" animBg="1"/>
      <p:bldP spid="34" grpId="0" animBg="1"/>
      <p:bldP spid="35" grpId="0" animBg="1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 animBg="1"/>
      <p:bldP spid="45" grpId="0" animBg="1"/>
      <p:bldP spid="47" grpId="0" animBg="1"/>
      <p:bldP spid="48" grpId="0" animBg="1"/>
      <p:bldP spid="49" grpId="0" animBg="1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 animBg="1"/>
      <p:bldP spid="59" grpId="0" animBg="1"/>
      <p:bldP spid="6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228600" y="228600"/>
            <a:ext cx="3886200" cy="3124200"/>
          </a:xfrm>
          <a:noFill/>
          <a:ln w="28575">
            <a:solidFill>
              <a:srgbClr val="C00000"/>
            </a:solidFill>
          </a:ln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From yesterday:</a:t>
            </a:r>
          </a:p>
          <a:p>
            <a:pPr>
              <a:buNone/>
            </a:pP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If a transversal is perpendicular to one of two || lines, then it is 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	 </a:t>
            </a:r>
            <a:r>
              <a:rPr lang="en-US" sz="2800" dirty="0" smtClean="0">
                <a:solidFill>
                  <a:srgbClr val="C00000"/>
                </a:solidFill>
              </a:rPr>
              <a:t>Perpendicular to the other one also.</a:t>
            </a:r>
            <a:r>
              <a:rPr lang="en-US" dirty="0" smtClean="0">
                <a:solidFill>
                  <a:srgbClr val="C00000"/>
                </a:solidFill>
              </a:rPr>
              <a:t>.</a:t>
            </a:r>
          </a:p>
          <a:p>
            <a:pPr>
              <a:buNone/>
            </a:pP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>
          <a:xfrm>
            <a:off x="4419600" y="228600"/>
            <a:ext cx="4114800" cy="2514600"/>
          </a:xfrm>
          <a:noFill/>
          <a:ln w="28575">
            <a:solidFill>
              <a:srgbClr val="C00000"/>
            </a:solidFill>
          </a:ln>
        </p:spPr>
        <p:txBody>
          <a:bodyPr>
            <a:normAutofit lnSpcReduction="10000"/>
          </a:bodyPr>
          <a:lstStyle/>
          <a:p>
            <a:r>
              <a:rPr lang="en-US" sz="2700" dirty="0" smtClean="0">
                <a:solidFill>
                  <a:srgbClr val="C00000"/>
                </a:solidFill>
              </a:rPr>
              <a:t>NEW: Theorem 3-7</a:t>
            </a:r>
          </a:p>
          <a:p>
            <a:pPr>
              <a:buNone/>
            </a:pP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In a plane two lines perpendicular to the same line are </a:t>
            </a:r>
            <a:r>
              <a:rPr lang="en-US" sz="2800" dirty="0" smtClean="0">
                <a:solidFill>
                  <a:srgbClr val="C00000"/>
                </a:solidFill>
              </a:rPr>
              <a:t>PARALLEL</a:t>
            </a:r>
            <a:r>
              <a:rPr lang="en-US" dirty="0" smtClean="0">
                <a:solidFill>
                  <a:srgbClr val="C00000"/>
                </a:solidFill>
              </a:rPr>
              <a:t>.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5300" y="2133600"/>
            <a:ext cx="3429000" cy="8382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37100" y="2057400"/>
            <a:ext cx="2197100" cy="6858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1600200" y="3657600"/>
            <a:ext cx="609600" cy="381000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419600" y="3429000"/>
            <a:ext cx="4495800" cy="34290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1" name="Down Arrow 30"/>
          <p:cNvSpPr/>
          <p:nvPr/>
        </p:nvSpPr>
        <p:spPr>
          <a:xfrm>
            <a:off x="6172200" y="2895600"/>
            <a:ext cx="609600" cy="381000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04800" y="4038600"/>
            <a:ext cx="3886200" cy="25146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2" name="Line 6"/>
          <p:cNvSpPr>
            <a:spLocks noChangeShapeType="1"/>
          </p:cNvSpPr>
          <p:nvPr/>
        </p:nvSpPr>
        <p:spPr bwMode="auto">
          <a:xfrm>
            <a:off x="914400" y="4800600"/>
            <a:ext cx="2209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" name="Line 7"/>
          <p:cNvSpPr>
            <a:spLocks noChangeShapeType="1"/>
          </p:cNvSpPr>
          <p:nvPr/>
        </p:nvSpPr>
        <p:spPr bwMode="auto">
          <a:xfrm>
            <a:off x="914400" y="5410200"/>
            <a:ext cx="2209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" name="Line 8"/>
          <p:cNvSpPr>
            <a:spLocks noChangeShapeType="1"/>
          </p:cNvSpPr>
          <p:nvPr/>
        </p:nvSpPr>
        <p:spPr bwMode="auto">
          <a:xfrm flipV="1">
            <a:off x="1981200" y="4343400"/>
            <a:ext cx="0" cy="2057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" name="AutoShape 17"/>
          <p:cNvSpPr>
            <a:spLocks noChangeArrowheads="1"/>
          </p:cNvSpPr>
          <p:nvPr/>
        </p:nvSpPr>
        <p:spPr bwMode="auto">
          <a:xfrm rot="5400000">
            <a:off x="2552700" y="5219700"/>
            <a:ext cx="266700" cy="3429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6" name="AutoShape 18"/>
          <p:cNvSpPr>
            <a:spLocks noChangeArrowheads="1"/>
          </p:cNvSpPr>
          <p:nvPr/>
        </p:nvSpPr>
        <p:spPr bwMode="auto">
          <a:xfrm rot="5400000">
            <a:off x="2552700" y="4610100"/>
            <a:ext cx="266700" cy="3429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7" name="Line 25"/>
          <p:cNvSpPr>
            <a:spLocks noChangeShapeType="1"/>
          </p:cNvSpPr>
          <p:nvPr/>
        </p:nvSpPr>
        <p:spPr bwMode="auto">
          <a:xfrm>
            <a:off x="1981200" y="4572000"/>
            <a:ext cx="228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" name="Line 26"/>
          <p:cNvSpPr>
            <a:spLocks noChangeShapeType="1"/>
          </p:cNvSpPr>
          <p:nvPr/>
        </p:nvSpPr>
        <p:spPr bwMode="auto">
          <a:xfrm>
            <a:off x="2209800" y="4572000"/>
            <a:ext cx="0" cy="228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" name="Line 27"/>
          <p:cNvSpPr>
            <a:spLocks noChangeShapeType="1"/>
          </p:cNvSpPr>
          <p:nvPr/>
        </p:nvSpPr>
        <p:spPr bwMode="auto">
          <a:xfrm>
            <a:off x="1981200" y="5181600"/>
            <a:ext cx="2286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" name="Line 28"/>
          <p:cNvSpPr>
            <a:spLocks noChangeShapeType="1"/>
          </p:cNvSpPr>
          <p:nvPr/>
        </p:nvSpPr>
        <p:spPr bwMode="auto">
          <a:xfrm>
            <a:off x="2209800" y="5181600"/>
            <a:ext cx="0" cy="2286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" name="Line 4"/>
          <p:cNvSpPr>
            <a:spLocks noChangeShapeType="1"/>
          </p:cNvSpPr>
          <p:nvPr/>
        </p:nvSpPr>
        <p:spPr bwMode="auto">
          <a:xfrm>
            <a:off x="5562600" y="4002088"/>
            <a:ext cx="1905000" cy="365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6" name="Line 5"/>
          <p:cNvSpPr>
            <a:spLocks noChangeShapeType="1"/>
          </p:cNvSpPr>
          <p:nvPr/>
        </p:nvSpPr>
        <p:spPr bwMode="auto">
          <a:xfrm>
            <a:off x="5562600" y="4800600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7" name="Line 6"/>
          <p:cNvSpPr>
            <a:spLocks noChangeShapeType="1"/>
          </p:cNvSpPr>
          <p:nvPr/>
        </p:nvSpPr>
        <p:spPr bwMode="auto">
          <a:xfrm flipV="1">
            <a:off x="6477000" y="3505200"/>
            <a:ext cx="0" cy="1981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8" name="AutoShape 7"/>
          <p:cNvSpPr>
            <a:spLocks noChangeArrowheads="1"/>
          </p:cNvSpPr>
          <p:nvPr/>
        </p:nvSpPr>
        <p:spPr bwMode="auto">
          <a:xfrm rot="5400000">
            <a:off x="7048500" y="4610100"/>
            <a:ext cx="266700" cy="3429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89" name="AutoShape 8"/>
          <p:cNvSpPr>
            <a:spLocks noChangeArrowheads="1"/>
          </p:cNvSpPr>
          <p:nvPr/>
        </p:nvSpPr>
        <p:spPr bwMode="auto">
          <a:xfrm rot="5400000">
            <a:off x="6972300" y="3848100"/>
            <a:ext cx="266700" cy="3429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0" name="Line 9"/>
          <p:cNvSpPr>
            <a:spLocks noChangeShapeType="1"/>
          </p:cNvSpPr>
          <p:nvPr/>
        </p:nvSpPr>
        <p:spPr bwMode="auto">
          <a:xfrm>
            <a:off x="6477000" y="3810000"/>
            <a:ext cx="228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1" name="Line 10"/>
          <p:cNvSpPr>
            <a:spLocks noChangeShapeType="1"/>
          </p:cNvSpPr>
          <p:nvPr/>
        </p:nvSpPr>
        <p:spPr bwMode="auto">
          <a:xfrm>
            <a:off x="6705600" y="3810000"/>
            <a:ext cx="0" cy="228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" name="Line 11"/>
          <p:cNvSpPr>
            <a:spLocks noChangeShapeType="1"/>
          </p:cNvSpPr>
          <p:nvPr/>
        </p:nvSpPr>
        <p:spPr bwMode="auto">
          <a:xfrm>
            <a:off x="6477000" y="4572000"/>
            <a:ext cx="2286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" name="Line 12"/>
          <p:cNvSpPr>
            <a:spLocks noChangeShapeType="1"/>
          </p:cNvSpPr>
          <p:nvPr/>
        </p:nvSpPr>
        <p:spPr bwMode="auto">
          <a:xfrm>
            <a:off x="6705600" y="4572000"/>
            <a:ext cx="0" cy="2286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" name="Text Box 15"/>
          <p:cNvSpPr txBox="1">
            <a:spLocks noChangeArrowheads="1"/>
          </p:cNvSpPr>
          <p:nvPr/>
        </p:nvSpPr>
        <p:spPr bwMode="auto">
          <a:xfrm>
            <a:off x="4724400" y="5562600"/>
            <a:ext cx="4114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/>
              <a:t> </a:t>
            </a:r>
            <a:r>
              <a:rPr lang="en-US" sz="2400" dirty="0" smtClean="0"/>
              <a:t>If </a:t>
            </a:r>
            <a:r>
              <a:rPr lang="en-US" sz="3200" dirty="0">
                <a:solidFill>
                  <a:srgbClr val="C00000"/>
                </a:solidFill>
                <a:latin typeface="Monotype Corsiva" pitchFamily="66" charset="0"/>
              </a:rPr>
              <a:t>k</a:t>
            </a:r>
            <a:r>
              <a:rPr lang="en-US" sz="3200" dirty="0">
                <a:latin typeface="Monotype Corsiva" pitchFamily="66" charset="0"/>
              </a:rPr>
              <a:t>  </a:t>
            </a:r>
            <a:r>
              <a:rPr lang="en-US" sz="2400" dirty="0" smtClean="0"/>
              <a:t>and</a:t>
            </a:r>
            <a:r>
              <a:rPr lang="en-US" dirty="0" smtClean="0"/>
              <a:t> </a:t>
            </a:r>
            <a:r>
              <a:rPr lang="en-US" sz="2800" dirty="0">
                <a:solidFill>
                  <a:srgbClr val="C00000"/>
                </a:solidFill>
                <a:latin typeface="Monotype Corsiva" pitchFamily="66" charset="0"/>
              </a:rPr>
              <a:t>l </a:t>
            </a:r>
            <a:r>
              <a:rPr lang="en-US" sz="2800" dirty="0">
                <a:solidFill>
                  <a:srgbClr val="FFFF00"/>
                </a:solidFill>
                <a:latin typeface="Monotype Corsiva" pitchFamily="66" charset="0"/>
              </a:rPr>
              <a:t> </a:t>
            </a:r>
            <a:r>
              <a:rPr lang="en-US" sz="2400" dirty="0" smtClean="0"/>
              <a:t>are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/>
              <a:t>both         </a:t>
            </a:r>
            <a:r>
              <a:rPr lang="en-US" sz="2400" dirty="0" smtClean="0"/>
              <a:t>  to </a:t>
            </a:r>
            <a:r>
              <a:rPr lang="en-US" sz="3200" dirty="0">
                <a:solidFill>
                  <a:srgbClr val="C00000"/>
                </a:solidFill>
                <a:latin typeface="Monotype Corsiva" pitchFamily="66" charset="0"/>
              </a:rPr>
              <a:t>t</a:t>
            </a:r>
            <a:r>
              <a:rPr lang="en-US" sz="3200" dirty="0">
                <a:latin typeface="Monotype Corsiva" pitchFamily="66" charset="0"/>
              </a:rPr>
              <a:t>  </a:t>
            </a:r>
            <a:r>
              <a:rPr lang="en-US" sz="2400" dirty="0"/>
              <a:t>then the lines </a:t>
            </a:r>
            <a:r>
              <a:rPr lang="en-US" sz="2400" dirty="0" smtClean="0"/>
              <a:t>are</a:t>
            </a:r>
            <a:r>
              <a:rPr lang="en-US" sz="2800" dirty="0" smtClean="0"/>
              <a:t>||</a:t>
            </a:r>
            <a:endParaRPr lang="en-US" sz="2800" dirty="0"/>
          </a:p>
        </p:txBody>
      </p:sp>
      <p:sp>
        <p:nvSpPr>
          <p:cNvPr id="95" name="Line 17"/>
          <p:cNvSpPr>
            <a:spLocks noChangeShapeType="1"/>
          </p:cNvSpPr>
          <p:nvPr/>
        </p:nvSpPr>
        <p:spPr bwMode="auto">
          <a:xfrm>
            <a:off x="7848600" y="5638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" name="Line 18"/>
          <p:cNvSpPr>
            <a:spLocks noChangeShapeType="1"/>
          </p:cNvSpPr>
          <p:nvPr/>
        </p:nvSpPr>
        <p:spPr bwMode="auto">
          <a:xfrm>
            <a:off x="7620000" y="59436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" name="Text Box 19"/>
          <p:cNvSpPr txBox="1">
            <a:spLocks noChangeArrowheads="1"/>
          </p:cNvSpPr>
          <p:nvPr/>
        </p:nvSpPr>
        <p:spPr bwMode="auto">
          <a:xfrm>
            <a:off x="5181600" y="3810000"/>
            <a:ext cx="3635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latin typeface="Monotype Corsiva" pitchFamily="66" charset="0"/>
              </a:rPr>
              <a:t>k</a:t>
            </a:r>
          </a:p>
        </p:txBody>
      </p:sp>
      <p:sp>
        <p:nvSpPr>
          <p:cNvPr id="98" name="Text Box 20"/>
          <p:cNvSpPr txBox="1">
            <a:spLocks noChangeArrowheads="1"/>
          </p:cNvSpPr>
          <p:nvPr/>
        </p:nvSpPr>
        <p:spPr bwMode="auto">
          <a:xfrm>
            <a:off x="5257800" y="4520625"/>
            <a:ext cx="2809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latin typeface="Monotype Corsiva" pitchFamily="66" charset="0"/>
              </a:rPr>
              <a:t>l</a:t>
            </a:r>
          </a:p>
        </p:txBody>
      </p:sp>
      <p:sp>
        <p:nvSpPr>
          <p:cNvPr id="99" name="Text Box 21"/>
          <p:cNvSpPr txBox="1">
            <a:spLocks noChangeArrowheads="1"/>
          </p:cNvSpPr>
          <p:nvPr/>
        </p:nvSpPr>
        <p:spPr bwMode="auto">
          <a:xfrm>
            <a:off x="6096000" y="3352800"/>
            <a:ext cx="330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C00000"/>
                </a:solidFill>
                <a:latin typeface="Monotype Corsiva" pitchFamily="66" charset="0"/>
              </a:rPr>
              <a:t>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5" grpId="0" animBg="1"/>
      <p:bldP spid="9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/>
              <a:t>3 More Quick Theorems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229600" cy="5638800"/>
          </a:xfrm>
          <a:ln/>
        </p:spPr>
        <p:txBody>
          <a:bodyPr/>
          <a:lstStyle/>
          <a:p>
            <a:pPr>
              <a:buFontTx/>
              <a:buNone/>
            </a:pPr>
            <a:r>
              <a:rPr lang="en-US" sz="2400" u="sng" dirty="0"/>
              <a:t>Theorem</a:t>
            </a:r>
            <a:r>
              <a:rPr lang="en-US" sz="2400" dirty="0"/>
              <a:t>:	Through a point outside a line, 				there is exactly one line parallel to the </a:t>
            </a:r>
            <a:r>
              <a:rPr lang="en-US" sz="2400" dirty="0" smtClean="0"/>
              <a:t>		given line</a:t>
            </a:r>
            <a:r>
              <a:rPr lang="en-US" sz="2400" dirty="0"/>
              <a:t>.</a:t>
            </a:r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r>
              <a:rPr lang="en-US" sz="2400" u="sng" dirty="0"/>
              <a:t>Theorem</a:t>
            </a:r>
            <a:r>
              <a:rPr lang="en-US" sz="2400" dirty="0"/>
              <a:t>:	Through a point outside a line, 				there is exactly one line perpendicular 			to the given line.</a:t>
            </a:r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r>
              <a:rPr lang="en-US" sz="2400" u="sng" dirty="0"/>
              <a:t>Theorem</a:t>
            </a:r>
            <a:r>
              <a:rPr lang="en-US" sz="2400" dirty="0"/>
              <a:t>:	Two lines parallel to a third line are 			parallel to each other.</a:t>
            </a:r>
          </a:p>
          <a:p>
            <a:pPr>
              <a:buFontTx/>
              <a:buNone/>
            </a:pPr>
            <a:endParaRPr lang="en-US" sz="2800" dirty="0"/>
          </a:p>
          <a:p>
            <a:pPr>
              <a:buFontTx/>
              <a:buNone/>
            </a:pPr>
            <a:endParaRPr lang="en-US" sz="2800" dirty="0"/>
          </a:p>
        </p:txBody>
      </p:sp>
      <p:sp>
        <p:nvSpPr>
          <p:cNvPr id="53252" name="Line 4"/>
          <p:cNvSpPr>
            <a:spLocks noChangeShapeType="1"/>
          </p:cNvSpPr>
          <p:nvPr/>
        </p:nvSpPr>
        <p:spPr bwMode="auto">
          <a:xfrm>
            <a:off x="685800" y="22860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1127125" y="1063625"/>
            <a:ext cx="392113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600">
                <a:latin typeface="Comic Sans MS" pitchFamily="66" charset="0"/>
              </a:rPr>
              <a:t>.</a:t>
            </a:r>
          </a:p>
        </p:txBody>
      </p:sp>
      <p:sp>
        <p:nvSpPr>
          <p:cNvPr id="53255" name="Line 7"/>
          <p:cNvSpPr>
            <a:spLocks noChangeShapeType="1"/>
          </p:cNvSpPr>
          <p:nvPr/>
        </p:nvSpPr>
        <p:spPr bwMode="auto">
          <a:xfrm>
            <a:off x="685800" y="1905000"/>
            <a:ext cx="1219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>
            <a:off x="609600" y="41148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58" name="Text Box 10"/>
          <p:cNvSpPr txBox="1">
            <a:spLocks noChangeArrowheads="1"/>
          </p:cNvSpPr>
          <p:nvPr/>
        </p:nvSpPr>
        <p:spPr bwMode="auto">
          <a:xfrm>
            <a:off x="1066800" y="2822575"/>
            <a:ext cx="392113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600" dirty="0">
                <a:latin typeface="Comic Sans MS" pitchFamily="66" charset="0"/>
              </a:rPr>
              <a:t>.</a:t>
            </a:r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>
            <a:off x="1295400" y="3352800"/>
            <a:ext cx="0" cy="1295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61" name="Line 13"/>
          <p:cNvSpPr>
            <a:spLocks noChangeShapeType="1"/>
          </p:cNvSpPr>
          <p:nvPr/>
        </p:nvSpPr>
        <p:spPr bwMode="auto">
          <a:xfrm flipV="1">
            <a:off x="304800" y="5638800"/>
            <a:ext cx="5334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 flipV="1">
            <a:off x="838200" y="5638800"/>
            <a:ext cx="533400" cy="838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63" name="Line 15"/>
          <p:cNvSpPr>
            <a:spLocks noChangeShapeType="1"/>
          </p:cNvSpPr>
          <p:nvPr/>
        </p:nvSpPr>
        <p:spPr bwMode="auto">
          <a:xfrm flipV="1">
            <a:off x="1295400" y="5638800"/>
            <a:ext cx="5334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295400" y="3962400"/>
            <a:ext cx="152400" cy="152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53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53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3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3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3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3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500"/>
                                        <p:tgtEl>
                                          <p:spTgt spid="53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2" grpId="0" animBg="1"/>
      <p:bldP spid="53253" grpId="0"/>
      <p:bldP spid="53255" grpId="0" animBg="1"/>
      <p:bldP spid="53257" grpId="0" animBg="1"/>
      <p:bldP spid="53258" grpId="0"/>
      <p:bldP spid="53260" grpId="0" animBg="1"/>
      <p:bldP spid="53261" grpId="0" animBg="1"/>
      <p:bldP spid="53262" grpId="0" animBg="1"/>
      <p:bldP spid="53263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r>
              <a:rPr lang="en-US" sz="4000" dirty="0"/>
              <a:t>Which segments are parallel ?…</a:t>
            </a:r>
          </a:p>
        </p:txBody>
      </p:sp>
      <p:sp>
        <p:nvSpPr>
          <p:cNvPr id="57349" name="Line 5"/>
          <p:cNvSpPr>
            <a:spLocks noChangeShapeType="1"/>
          </p:cNvSpPr>
          <p:nvPr/>
        </p:nvSpPr>
        <p:spPr bwMode="auto">
          <a:xfrm>
            <a:off x="4114800" y="4267200"/>
            <a:ext cx="441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50" name="Line 6"/>
          <p:cNvSpPr>
            <a:spLocks noChangeShapeType="1"/>
          </p:cNvSpPr>
          <p:nvPr/>
        </p:nvSpPr>
        <p:spPr bwMode="auto">
          <a:xfrm flipH="1" flipV="1">
            <a:off x="4800600" y="2286000"/>
            <a:ext cx="9906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51" name="Line 7"/>
          <p:cNvSpPr>
            <a:spLocks noChangeShapeType="1"/>
          </p:cNvSpPr>
          <p:nvPr/>
        </p:nvSpPr>
        <p:spPr bwMode="auto">
          <a:xfrm flipH="1" flipV="1">
            <a:off x="5562600" y="2286000"/>
            <a:ext cx="2286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52" name="Line 8"/>
          <p:cNvSpPr>
            <a:spLocks noChangeShapeType="1"/>
          </p:cNvSpPr>
          <p:nvPr/>
        </p:nvSpPr>
        <p:spPr bwMode="auto">
          <a:xfrm flipH="1" flipV="1">
            <a:off x="6172200" y="2286000"/>
            <a:ext cx="9144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 flipH="1" flipV="1">
            <a:off x="6934200" y="2286000"/>
            <a:ext cx="1524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54" name="Text Box 10"/>
          <p:cNvSpPr txBox="1">
            <a:spLocks noChangeArrowheads="1"/>
          </p:cNvSpPr>
          <p:nvPr/>
        </p:nvSpPr>
        <p:spPr bwMode="auto">
          <a:xfrm>
            <a:off x="4556125" y="1865313"/>
            <a:ext cx="400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W</a:t>
            </a:r>
          </a:p>
        </p:txBody>
      </p:sp>
      <p:sp>
        <p:nvSpPr>
          <p:cNvPr id="57355" name="Text Box 11"/>
          <p:cNvSpPr txBox="1">
            <a:spLocks noChangeArrowheads="1"/>
          </p:cNvSpPr>
          <p:nvPr/>
        </p:nvSpPr>
        <p:spPr bwMode="auto">
          <a:xfrm>
            <a:off x="5318125" y="1865313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H</a:t>
            </a:r>
          </a:p>
        </p:txBody>
      </p:sp>
      <p:sp>
        <p:nvSpPr>
          <p:cNvPr id="57356" name="Text Box 12"/>
          <p:cNvSpPr txBox="1">
            <a:spLocks noChangeArrowheads="1"/>
          </p:cNvSpPr>
          <p:nvPr/>
        </p:nvSpPr>
        <p:spPr bwMode="auto">
          <a:xfrm>
            <a:off x="6019800" y="182880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57357" name="Text Box 13"/>
          <p:cNvSpPr txBox="1">
            <a:spLocks noChangeArrowheads="1"/>
          </p:cNvSpPr>
          <p:nvPr/>
        </p:nvSpPr>
        <p:spPr bwMode="auto">
          <a:xfrm>
            <a:off x="6705600" y="1828800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57358" name="Text Box 14"/>
          <p:cNvSpPr txBox="1">
            <a:spLocks noChangeArrowheads="1"/>
          </p:cNvSpPr>
          <p:nvPr/>
        </p:nvSpPr>
        <p:spPr bwMode="auto">
          <a:xfrm>
            <a:off x="4495800" y="43434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L</a:t>
            </a:r>
          </a:p>
        </p:txBody>
      </p:sp>
      <p:sp>
        <p:nvSpPr>
          <p:cNvPr id="57359" name="Text Box 15"/>
          <p:cNvSpPr txBox="1">
            <a:spLocks noChangeArrowheads="1"/>
          </p:cNvSpPr>
          <p:nvPr/>
        </p:nvSpPr>
        <p:spPr bwMode="auto">
          <a:xfrm>
            <a:off x="5638800" y="4343400"/>
            <a:ext cx="22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</a:t>
            </a:r>
          </a:p>
        </p:txBody>
      </p:sp>
      <p:sp>
        <p:nvSpPr>
          <p:cNvPr id="57360" name="Text Box 16"/>
          <p:cNvSpPr txBox="1">
            <a:spLocks noChangeArrowheads="1"/>
          </p:cNvSpPr>
          <p:nvPr/>
        </p:nvSpPr>
        <p:spPr bwMode="auto">
          <a:xfrm>
            <a:off x="6918325" y="4303713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N</a:t>
            </a:r>
          </a:p>
        </p:txBody>
      </p:sp>
      <p:sp>
        <p:nvSpPr>
          <p:cNvPr id="57361" name="Text Box 17"/>
          <p:cNvSpPr txBox="1">
            <a:spLocks noChangeArrowheads="1"/>
          </p:cNvSpPr>
          <p:nvPr/>
        </p:nvSpPr>
        <p:spPr bwMode="auto">
          <a:xfrm>
            <a:off x="7832725" y="4303713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57362" name="Text Box 18"/>
          <p:cNvSpPr txBox="1">
            <a:spLocks noChangeArrowheads="1"/>
          </p:cNvSpPr>
          <p:nvPr/>
        </p:nvSpPr>
        <p:spPr bwMode="auto">
          <a:xfrm>
            <a:off x="5257800" y="2971800"/>
            <a:ext cx="609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</a:rPr>
              <a:t>23</a:t>
            </a:r>
          </a:p>
        </p:txBody>
      </p:sp>
      <p:sp>
        <p:nvSpPr>
          <p:cNvPr id="57364" name="Text Box 20"/>
          <p:cNvSpPr txBox="1">
            <a:spLocks noChangeArrowheads="1"/>
          </p:cNvSpPr>
          <p:nvPr/>
        </p:nvSpPr>
        <p:spPr bwMode="auto">
          <a:xfrm>
            <a:off x="5029200" y="38100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7365" name="Text Box 21"/>
          <p:cNvSpPr txBox="1">
            <a:spLocks noChangeArrowheads="1"/>
          </p:cNvSpPr>
          <p:nvPr/>
        </p:nvSpPr>
        <p:spPr bwMode="auto">
          <a:xfrm>
            <a:off x="5013325" y="3694113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61</a:t>
            </a:r>
          </a:p>
        </p:txBody>
      </p:sp>
      <p:sp>
        <p:nvSpPr>
          <p:cNvPr id="57366" name="Rectangle 22"/>
          <p:cNvSpPr>
            <a:spLocks noChangeArrowheads="1"/>
          </p:cNvSpPr>
          <p:nvPr/>
        </p:nvSpPr>
        <p:spPr bwMode="auto">
          <a:xfrm>
            <a:off x="6553200" y="2767013"/>
            <a:ext cx="409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FF0000"/>
                </a:solidFill>
              </a:rPr>
              <a:t>22</a:t>
            </a:r>
          </a:p>
        </p:txBody>
      </p:sp>
      <p:sp>
        <p:nvSpPr>
          <p:cNvPr id="57367" name="Rectangle 23"/>
          <p:cNvSpPr>
            <a:spLocks noChangeArrowheads="1"/>
          </p:cNvSpPr>
          <p:nvPr/>
        </p:nvSpPr>
        <p:spPr bwMode="auto">
          <a:xfrm>
            <a:off x="6324600" y="37338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62</a:t>
            </a:r>
          </a:p>
        </p:txBody>
      </p:sp>
      <p:sp>
        <p:nvSpPr>
          <p:cNvPr id="57368" name="Text Box 24"/>
          <p:cNvSpPr txBox="1">
            <a:spLocks noChangeArrowheads="1"/>
          </p:cNvSpPr>
          <p:nvPr/>
        </p:nvSpPr>
        <p:spPr bwMode="auto">
          <a:xfrm>
            <a:off x="533400" y="1905000"/>
            <a:ext cx="2635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Are WI and AN parallel?</a:t>
            </a:r>
          </a:p>
        </p:txBody>
      </p:sp>
      <p:sp>
        <p:nvSpPr>
          <p:cNvPr id="57369" name="Text Box 25"/>
          <p:cNvSpPr txBox="1">
            <a:spLocks noChangeArrowheads="1"/>
          </p:cNvSpPr>
          <p:nvPr/>
        </p:nvSpPr>
        <p:spPr bwMode="auto">
          <a:xfrm>
            <a:off x="517525" y="2551113"/>
            <a:ext cx="315595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No, because &lt;WIL and &lt;ANI </a:t>
            </a:r>
          </a:p>
          <a:p>
            <a:r>
              <a:rPr lang="en-US" dirty="0"/>
              <a:t>are not congruent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61  </a:t>
            </a:r>
            <a:r>
              <a:rPr lang="en-US" dirty="0">
                <a:solidFill>
                  <a:srgbClr val="FF0000"/>
                </a:solidFill>
                <a:cs typeface="Arial" charset="0"/>
              </a:rPr>
              <a:t>≠  62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57370" name="Line 26"/>
          <p:cNvSpPr>
            <a:spLocks noChangeShapeType="1"/>
          </p:cNvSpPr>
          <p:nvPr/>
        </p:nvSpPr>
        <p:spPr bwMode="auto">
          <a:xfrm>
            <a:off x="1066800" y="1905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71" name="Line 27"/>
          <p:cNvSpPr>
            <a:spLocks noChangeShapeType="1"/>
          </p:cNvSpPr>
          <p:nvPr/>
        </p:nvSpPr>
        <p:spPr bwMode="auto">
          <a:xfrm>
            <a:off x="1828800" y="19050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72" name="Text Box 28"/>
          <p:cNvSpPr txBox="1">
            <a:spLocks noChangeArrowheads="1"/>
          </p:cNvSpPr>
          <p:nvPr/>
        </p:nvSpPr>
        <p:spPr bwMode="auto">
          <a:xfrm>
            <a:off x="533400" y="4419600"/>
            <a:ext cx="257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Are HI and TN parallel?</a:t>
            </a:r>
          </a:p>
        </p:txBody>
      </p:sp>
      <p:sp>
        <p:nvSpPr>
          <p:cNvPr id="57374" name="Line 30"/>
          <p:cNvSpPr>
            <a:spLocks noChangeShapeType="1"/>
          </p:cNvSpPr>
          <p:nvPr/>
        </p:nvSpPr>
        <p:spPr bwMode="auto">
          <a:xfrm>
            <a:off x="1066800" y="36576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75" name="Line 31"/>
          <p:cNvSpPr>
            <a:spLocks noChangeShapeType="1"/>
          </p:cNvSpPr>
          <p:nvPr/>
        </p:nvSpPr>
        <p:spPr bwMode="auto">
          <a:xfrm>
            <a:off x="1066800" y="44196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77" name="Line 33"/>
          <p:cNvSpPr>
            <a:spLocks noChangeShapeType="1"/>
          </p:cNvSpPr>
          <p:nvPr/>
        </p:nvSpPr>
        <p:spPr bwMode="auto">
          <a:xfrm>
            <a:off x="1752600" y="44196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78" name="Rectangle 34"/>
          <p:cNvSpPr>
            <a:spLocks noChangeArrowheads="1"/>
          </p:cNvSpPr>
          <p:nvPr/>
        </p:nvSpPr>
        <p:spPr bwMode="auto">
          <a:xfrm>
            <a:off x="457200" y="5029200"/>
            <a:ext cx="32004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Yes, because &lt;WIL and &lt;ANI </a:t>
            </a:r>
          </a:p>
          <a:p>
            <a:r>
              <a:rPr lang="en-US"/>
              <a:t>are congruent</a:t>
            </a:r>
          </a:p>
          <a:p>
            <a:endParaRPr lang="en-US"/>
          </a:p>
          <a:p>
            <a:r>
              <a:rPr lang="en-US">
                <a:solidFill>
                  <a:srgbClr val="FF0000"/>
                </a:solidFill>
              </a:rPr>
              <a:t>61 + 23  =  84</a:t>
            </a:r>
          </a:p>
          <a:p>
            <a:r>
              <a:rPr lang="en-US">
                <a:solidFill>
                  <a:srgbClr val="FF0000"/>
                </a:solidFill>
              </a:rPr>
              <a:t>62 + 22  =  84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7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7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7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7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7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73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73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7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7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7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7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7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7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57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573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73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573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 animBg="1"/>
      <p:bldP spid="57370" grpId="0" animBg="1"/>
      <p:bldP spid="57371" grpId="0" animBg="1"/>
      <p:bldP spid="57375" grpId="0" animBg="1"/>
      <p:bldP spid="5737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0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sz="4000"/>
              <a:t/>
            </a:r>
            <a:br>
              <a:rPr lang="en-US" sz="4000"/>
            </a:br>
            <a:r>
              <a:rPr lang="en-US" sz="4000"/>
              <a:t/>
            </a:r>
            <a:br>
              <a:rPr lang="en-US" sz="4000"/>
            </a:br>
            <a:r>
              <a:rPr lang="en-US" sz="4000"/>
              <a:t/>
            </a:r>
            <a:br>
              <a:rPr lang="en-US" sz="4000"/>
            </a:br>
            <a:r>
              <a:rPr lang="en-US" sz="4000"/>
              <a:t/>
            </a:r>
            <a:br>
              <a:rPr lang="en-US" sz="4000"/>
            </a:br>
            <a:r>
              <a:rPr lang="en-US" sz="4000"/>
              <a:t/>
            </a:r>
            <a:br>
              <a:rPr lang="en-US" sz="4000"/>
            </a:br>
            <a:r>
              <a:rPr lang="en-US" sz="4000"/>
              <a:t/>
            </a:r>
            <a:br>
              <a:rPr lang="en-US" sz="4000"/>
            </a:br>
            <a:r>
              <a:rPr lang="en-US" sz="4000"/>
              <a:t/>
            </a:r>
            <a:br>
              <a:rPr lang="en-US" sz="4000"/>
            </a:br>
            <a:r>
              <a:rPr lang="en-US" sz="4000"/>
              <a:t>In Summary (the key ideas)………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sz="4000"/>
              <a:t>5 Ways to Prove 2 Lines Parallel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8991600" cy="5334000"/>
          </a:xfrm>
        </p:spPr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3400" dirty="0"/>
              <a:t>Show that a pair of  </a:t>
            </a:r>
            <a:r>
              <a:rPr lang="en-US" sz="3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Corr. &lt;‘s are =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en-US" sz="34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 startAt="2"/>
            </a:pPr>
            <a:r>
              <a:rPr lang="en-US" sz="34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“	“		“  ”  	       Alt</a:t>
            </a:r>
            <a:r>
              <a:rPr lang="en-US" sz="3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. Int. &lt;‘s are =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en-US" sz="34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 startAt="3"/>
            </a:pPr>
            <a:r>
              <a:rPr lang="en-US" sz="34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“  “              “ “        S-S </a:t>
            </a:r>
            <a:r>
              <a:rPr lang="en-US" sz="3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Int. &lt;‘s are supp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 startAt="3"/>
            </a:pPr>
            <a:endParaRPr lang="en-US" sz="34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 startAt="3"/>
            </a:pPr>
            <a:r>
              <a:rPr lang="en-US" sz="3400" dirty="0"/>
              <a:t>Show that 2 lines are      </a:t>
            </a:r>
            <a:r>
              <a:rPr lang="en-US" sz="3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to a 3</a:t>
            </a:r>
            <a:r>
              <a:rPr lang="en-US" sz="3400" baseline="300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rd</a:t>
            </a:r>
            <a:r>
              <a:rPr lang="en-US" sz="3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line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en-US" sz="34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 startAt="5"/>
            </a:pPr>
            <a:r>
              <a:rPr lang="en-US" sz="3400" dirty="0">
                <a:cs typeface="Arial" charset="0"/>
              </a:rPr>
              <a:t>  </a:t>
            </a:r>
            <a:r>
              <a:rPr lang="en-US" sz="3400" dirty="0" smtClean="0">
                <a:cs typeface="Arial" charset="0"/>
              </a:rPr>
              <a:t>“  “               “  “             </a:t>
            </a:r>
            <a:r>
              <a:rPr lang="en-US" sz="3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to a 3</a:t>
            </a:r>
            <a:r>
              <a:rPr lang="en-US" sz="3400" baseline="300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rd</a:t>
            </a:r>
            <a:r>
              <a:rPr lang="en-US" sz="3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line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en-US" sz="3400" dirty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7426325" y="1143000"/>
            <a:ext cx="4222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dirty="0"/>
              <a:t>~</a:t>
            </a:r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7772400" y="2286000"/>
            <a:ext cx="4222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/>
              <a:t>~</a:t>
            </a:r>
          </a:p>
        </p:txBody>
      </p:sp>
      <p:sp>
        <p:nvSpPr>
          <p:cNvPr id="59398" name="Line 6"/>
          <p:cNvSpPr>
            <a:spLocks noChangeShapeType="1"/>
          </p:cNvSpPr>
          <p:nvPr/>
        </p:nvSpPr>
        <p:spPr bwMode="auto">
          <a:xfrm>
            <a:off x="5410200" y="47244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399" name="Line 7"/>
          <p:cNvSpPr>
            <a:spLocks noChangeShapeType="1"/>
          </p:cNvSpPr>
          <p:nvPr/>
        </p:nvSpPr>
        <p:spPr bwMode="auto">
          <a:xfrm>
            <a:off x="5257800" y="50292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00" name="Line 8"/>
          <p:cNvSpPr>
            <a:spLocks noChangeShapeType="1"/>
          </p:cNvSpPr>
          <p:nvPr/>
        </p:nvSpPr>
        <p:spPr bwMode="auto">
          <a:xfrm>
            <a:off x="5181600" y="57912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01" name="Line 9"/>
          <p:cNvSpPr>
            <a:spLocks noChangeShapeType="1"/>
          </p:cNvSpPr>
          <p:nvPr/>
        </p:nvSpPr>
        <p:spPr bwMode="auto">
          <a:xfrm>
            <a:off x="5334000" y="57912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9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9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9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9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9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9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7" grpId="0"/>
      <p:bldP spid="59398" grpId="0" animBg="1"/>
      <p:bldP spid="59399" grpId="0" animBg="1"/>
      <p:bldP spid="59400" grpId="0" animBg="1"/>
      <p:bldP spid="5940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CLASSWORK-Class Exercises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Pg</a:t>
            </a:r>
            <a:r>
              <a:rPr lang="en-US" sz="4000" dirty="0" smtClean="0"/>
              <a:t> 86 #1-11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5828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PG 87 #1-17 ALL</a:t>
            </a:r>
          </a:p>
          <a:p>
            <a:endParaRPr lang="en-US" sz="4000" dirty="0"/>
          </a:p>
          <a:p>
            <a:r>
              <a:rPr lang="en-US" sz="4000" dirty="0" smtClean="0"/>
              <a:t>HONORS: </a:t>
            </a:r>
            <a:r>
              <a:rPr lang="en-US" sz="4000" dirty="0" err="1" smtClean="0"/>
              <a:t>Pg</a:t>
            </a:r>
            <a:r>
              <a:rPr lang="en-US" sz="4000" dirty="0" smtClean="0"/>
              <a:t> 87 #1-19 ALL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537" y="1941512"/>
            <a:ext cx="6638925" cy="4191000"/>
          </a:xfrm>
        </p:spPr>
      </p:pic>
    </p:spTree>
    <p:extLst>
      <p:ext uri="{BB962C8B-B14F-4D97-AF65-F5344CB8AC3E}">
        <p14:creationId xmlns:p14="http://schemas.microsoft.com/office/powerpoint/2010/main" val="109374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Find the values of x and y.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0"/>
            <a:ext cx="2514600" cy="3395784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4191000" y="2302164"/>
            <a:ext cx="4335029" cy="3177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27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900" y="914400"/>
            <a:ext cx="6934200" cy="5200650"/>
          </a:xfrm>
          <a:prstGeom prst="rect">
            <a:avLst/>
          </a:prstGeom>
        </p:spPr>
      </p:pic>
      <p:sp>
        <p:nvSpPr>
          <p:cNvPr id="3" name="Isosceles Triangle 2"/>
          <p:cNvSpPr/>
          <p:nvPr/>
        </p:nvSpPr>
        <p:spPr>
          <a:xfrm>
            <a:off x="2739393" y="3733800"/>
            <a:ext cx="2057400" cy="1752600"/>
          </a:xfrm>
          <a:prstGeom prst="triangle">
            <a:avLst>
              <a:gd name="adj" fmla="val 5044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4000500" y="3962400"/>
            <a:ext cx="1143000" cy="0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4201048" y="4267200"/>
            <a:ext cx="1143000" cy="0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7611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Today and Tomorrow : Work on review packet/study guide for your quiz. </a:t>
            </a:r>
          </a:p>
          <a:p>
            <a:endParaRPr lang="en-US" sz="3200" dirty="0"/>
          </a:p>
          <a:p>
            <a:r>
              <a:rPr lang="en-US" sz="3200" dirty="0" smtClean="0"/>
              <a:t>Then: Quiz on 3.1-3.3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981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" y="2286000"/>
            <a:ext cx="3810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588654"/>
            <a:ext cx="6938117" cy="3973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26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 2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64736" y="1828800"/>
            <a:ext cx="7852528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73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Plan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Work on Packets today</a:t>
            </a:r>
          </a:p>
          <a:p>
            <a:r>
              <a:rPr lang="en-US" dirty="0" smtClean="0"/>
              <a:t>QUIZ TOMORROW 3.1-3.3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81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Go Over Last Night’s HW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en-US" sz="2400" b="1" dirty="0" err="1" smtClean="0"/>
              <a:t>Kuta</a:t>
            </a:r>
            <a:r>
              <a:rPr lang="en-US" sz="2400" b="1" dirty="0" smtClean="0"/>
              <a:t> Worksheet </a:t>
            </a:r>
          </a:p>
          <a:p>
            <a:pPr lvl="1"/>
            <a:r>
              <a:rPr lang="en-US" sz="2400" b="1" dirty="0" smtClean="0"/>
              <a:t>AND PG 81 #s 8, 11, 13, &amp; 15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HONORS: </a:t>
            </a:r>
          </a:p>
          <a:p>
            <a:pPr lvl="1"/>
            <a:r>
              <a:rPr lang="en-US" sz="2400" b="1" dirty="0" err="1" smtClean="0"/>
              <a:t>Kuta</a:t>
            </a:r>
            <a:r>
              <a:rPr lang="en-US" sz="2400" b="1" dirty="0" smtClean="0"/>
              <a:t> Worksheet</a:t>
            </a:r>
          </a:p>
          <a:p>
            <a:pPr lvl="1"/>
            <a:r>
              <a:rPr lang="en-US" sz="2400" b="1" dirty="0" smtClean="0"/>
              <a:t>AND PG 81 #s 8, 11, 13-16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321" y="304800"/>
            <a:ext cx="7467600" cy="457200"/>
          </a:xfrm>
        </p:spPr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2400" b="1" dirty="0" smtClean="0"/>
              <a:t>PG 81 #s 8, 11, 13-16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7467600" cy="571195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8)   x = 10,  y = 45		11)  x = 14,  y = 9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13)  1.  Given     2  Def of Perpendicular lines</a:t>
            </a:r>
          </a:p>
          <a:p>
            <a:pPr marL="0" indent="0">
              <a:buNone/>
            </a:pPr>
            <a:r>
              <a:rPr lang="en-US" dirty="0" smtClean="0"/>
              <a:t>  3  l || n  4  If 2 || lines are cut by a transversal then corresponding angles are congruent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5 m</a:t>
            </a:r>
            <a:r>
              <a:rPr lang="en-US" dirty="0" smtClean="0">
                <a:sym typeface="Symbol" panose="05050102010706020507" pitchFamily="18" charset="2"/>
              </a:rPr>
              <a:t> 2 = 90            6  Def of perpendicular lines</a:t>
            </a:r>
          </a:p>
          <a:p>
            <a:pPr marL="0" indent="0">
              <a:buNone/>
            </a:pPr>
            <a:endParaRPr lang="en-US" dirty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dirty="0" smtClean="0">
                <a:sym typeface="Symbol" panose="05050102010706020507" pitchFamily="18" charset="2"/>
              </a:rPr>
              <a:t>   14)      x = 56  y = 100   z = 25</a:t>
            </a:r>
          </a:p>
          <a:p>
            <a:pPr marL="0" indent="0">
              <a:buNone/>
            </a:pP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smtClean="0">
                <a:sym typeface="Symbol" panose="05050102010706020507" pitchFamily="18" charset="2"/>
              </a:rPr>
              <a:t> 15)  x = 70  y = 12   z = 38</a:t>
            </a:r>
          </a:p>
          <a:p>
            <a:pPr marL="0" indent="0">
              <a:buNone/>
            </a:pP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smtClean="0">
                <a:sym typeface="Symbol" panose="05050102010706020507" pitchFamily="18" charset="2"/>
              </a:rPr>
              <a:t> 16   x = 30  y = 8  z = 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89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Section 3.3 </a:t>
            </a:r>
            <a:br>
              <a:rPr lang="en-US" dirty="0" smtClean="0"/>
            </a:br>
            <a:r>
              <a:rPr lang="en-US" dirty="0" smtClean="0"/>
              <a:t>Proving Lines Parallel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LEQ: How can we prove that lines are parallel?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304800"/>
            <a:ext cx="8382000" cy="6019800"/>
          </a:xfrm>
        </p:spPr>
        <p:txBody>
          <a:bodyPr>
            <a:normAutofit/>
          </a:bodyPr>
          <a:lstStyle/>
          <a:p>
            <a:r>
              <a:rPr lang="en-US" dirty="0" smtClean="0"/>
              <a:t>The other day we saw that when two lines are ||, you can conclude that certain angles are congruent or supplementary.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In this section the situation is reversed.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From two angles being congruent or supplementary, you can conclude that certain lines forming the angles are ||.</a:t>
            </a:r>
          </a:p>
          <a:p>
            <a:endParaRPr lang="en-US" dirty="0" smtClean="0"/>
          </a:p>
          <a:p>
            <a:r>
              <a:rPr lang="en-US" dirty="0" smtClean="0"/>
              <a:t>We are going to be using the converses of the last section to do this.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228600" y="228600"/>
            <a:ext cx="4038600" cy="2971800"/>
          </a:xfrm>
          <a:ln w="28575">
            <a:solidFill>
              <a:schemeClr val="accent4"/>
            </a:solidFill>
          </a:ln>
        </p:spPr>
        <p:txBody>
          <a:bodyPr/>
          <a:lstStyle/>
          <a:p>
            <a:r>
              <a:rPr lang="en-US" dirty="0" smtClean="0"/>
              <a:t>From yesterday: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If two parallel lines are cut by a transversal, then corresponding angles are</a:t>
            </a:r>
          </a:p>
          <a:p>
            <a:pPr>
              <a:buNone/>
            </a:pPr>
            <a:r>
              <a:rPr lang="en-US" dirty="0" smtClean="0"/>
              <a:t>	 </a:t>
            </a:r>
            <a:r>
              <a:rPr lang="en-US" sz="2800" dirty="0" smtClean="0">
                <a:solidFill>
                  <a:srgbClr val="FF0000"/>
                </a:solidFill>
              </a:rPr>
              <a:t>CONGRUENT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>
          <a:xfrm>
            <a:off x="4419600" y="228600"/>
            <a:ext cx="4114800" cy="3429000"/>
          </a:xfrm>
          <a:ln w="28575">
            <a:solidFill>
              <a:schemeClr val="accent4"/>
            </a:solidFill>
          </a:ln>
        </p:spPr>
        <p:txBody>
          <a:bodyPr/>
          <a:lstStyle/>
          <a:p>
            <a:r>
              <a:rPr lang="en-US" sz="2700" dirty="0" smtClean="0"/>
              <a:t>NEW: POSTULATE 11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If two lines are cut by a transversal and corresponding angles are congruent, then the lines are  </a:t>
            </a:r>
            <a:r>
              <a:rPr lang="en-US" sz="2800" dirty="0" smtClean="0">
                <a:solidFill>
                  <a:srgbClr val="FF0000"/>
                </a:solidFill>
              </a:rPr>
              <a:t>PARALLEL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09600" y="2286000"/>
            <a:ext cx="2743200" cy="685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295901" y="3020038"/>
            <a:ext cx="2438400" cy="685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1828800" y="3352800"/>
            <a:ext cx="685800" cy="457200"/>
          </a:xfrm>
          <a:prstGeom prst="down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5"/>
          <p:cNvSpPr txBox="1">
            <a:spLocks/>
          </p:cNvSpPr>
          <p:nvPr/>
        </p:nvSpPr>
        <p:spPr>
          <a:xfrm>
            <a:off x="152400" y="4038600"/>
            <a:ext cx="3429000" cy="2667000"/>
          </a:xfrm>
          <a:prstGeom prst="rect">
            <a:avLst/>
          </a:prstGeom>
          <a:ln w="28575">
            <a:solidFill>
              <a:schemeClr val="accent4"/>
            </a:solidFill>
          </a:ln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Line 7"/>
          <p:cNvSpPr>
            <a:spLocks noChangeShapeType="1"/>
          </p:cNvSpPr>
          <p:nvPr/>
        </p:nvSpPr>
        <p:spPr bwMode="auto">
          <a:xfrm flipV="1">
            <a:off x="609600" y="4572000"/>
            <a:ext cx="2438400" cy="2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" name="Line 8"/>
          <p:cNvSpPr>
            <a:spLocks noChangeShapeType="1"/>
          </p:cNvSpPr>
          <p:nvPr/>
        </p:nvSpPr>
        <p:spPr bwMode="auto">
          <a:xfrm>
            <a:off x="609600" y="5334000"/>
            <a:ext cx="2438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" name="Line 9"/>
          <p:cNvSpPr>
            <a:spLocks noChangeShapeType="1"/>
          </p:cNvSpPr>
          <p:nvPr/>
        </p:nvSpPr>
        <p:spPr bwMode="auto">
          <a:xfrm flipV="1">
            <a:off x="1143000" y="4191000"/>
            <a:ext cx="990600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" name="Text Box 10"/>
          <p:cNvSpPr txBox="1">
            <a:spLocks noChangeArrowheads="1"/>
          </p:cNvSpPr>
          <p:nvPr/>
        </p:nvSpPr>
        <p:spPr bwMode="auto">
          <a:xfrm>
            <a:off x="1676400" y="4267200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4"/>
                </a:solidFill>
              </a:rPr>
              <a:t>1</a:t>
            </a:r>
          </a:p>
        </p:txBody>
      </p:sp>
      <p:sp>
        <p:nvSpPr>
          <p:cNvPr id="31" name="Text Box 11"/>
          <p:cNvSpPr txBox="1">
            <a:spLocks noChangeArrowheads="1"/>
          </p:cNvSpPr>
          <p:nvPr/>
        </p:nvSpPr>
        <p:spPr bwMode="auto">
          <a:xfrm>
            <a:off x="1974850" y="42672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4"/>
                </a:solidFill>
              </a:rPr>
              <a:t>2</a:t>
            </a:r>
          </a:p>
        </p:txBody>
      </p:sp>
      <p:sp>
        <p:nvSpPr>
          <p:cNvPr id="32" name="Text Box 12"/>
          <p:cNvSpPr txBox="1">
            <a:spLocks noChangeArrowheads="1"/>
          </p:cNvSpPr>
          <p:nvPr/>
        </p:nvSpPr>
        <p:spPr bwMode="auto">
          <a:xfrm>
            <a:off x="1517650" y="4586287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4"/>
                </a:solidFill>
              </a:rPr>
              <a:t>3</a:t>
            </a:r>
          </a:p>
        </p:txBody>
      </p:sp>
      <p:sp>
        <p:nvSpPr>
          <p:cNvPr id="33" name="Text Box 13"/>
          <p:cNvSpPr txBox="1">
            <a:spLocks noChangeArrowheads="1"/>
          </p:cNvSpPr>
          <p:nvPr/>
        </p:nvSpPr>
        <p:spPr bwMode="auto">
          <a:xfrm>
            <a:off x="1828800" y="4572000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4"/>
                </a:solidFill>
              </a:rPr>
              <a:t>4</a:t>
            </a:r>
          </a:p>
        </p:txBody>
      </p:sp>
      <p:sp>
        <p:nvSpPr>
          <p:cNvPr id="34" name="Text Box 14"/>
          <p:cNvSpPr txBox="1">
            <a:spLocks noChangeArrowheads="1"/>
          </p:cNvSpPr>
          <p:nvPr/>
        </p:nvSpPr>
        <p:spPr bwMode="auto">
          <a:xfrm>
            <a:off x="1219200" y="5029200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4"/>
                </a:solidFill>
              </a:rPr>
              <a:t>5</a:t>
            </a:r>
          </a:p>
        </p:txBody>
      </p:sp>
      <p:sp>
        <p:nvSpPr>
          <p:cNvPr id="35" name="Text Box 15"/>
          <p:cNvSpPr txBox="1">
            <a:spLocks noChangeArrowheads="1"/>
          </p:cNvSpPr>
          <p:nvPr/>
        </p:nvSpPr>
        <p:spPr bwMode="auto">
          <a:xfrm>
            <a:off x="1524000" y="5029200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4"/>
                </a:solidFill>
              </a:rPr>
              <a:t>6</a:t>
            </a:r>
          </a:p>
        </p:txBody>
      </p:sp>
      <p:sp>
        <p:nvSpPr>
          <p:cNvPr id="36" name="Text Box 16"/>
          <p:cNvSpPr txBox="1">
            <a:spLocks noChangeArrowheads="1"/>
          </p:cNvSpPr>
          <p:nvPr/>
        </p:nvSpPr>
        <p:spPr bwMode="auto">
          <a:xfrm>
            <a:off x="1066800" y="5334000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4"/>
                </a:solidFill>
              </a:rPr>
              <a:t>7</a:t>
            </a:r>
          </a:p>
        </p:txBody>
      </p:sp>
      <p:sp>
        <p:nvSpPr>
          <p:cNvPr id="37" name="Text Box 17"/>
          <p:cNvSpPr txBox="1">
            <a:spLocks noChangeArrowheads="1"/>
          </p:cNvSpPr>
          <p:nvPr/>
        </p:nvSpPr>
        <p:spPr bwMode="auto">
          <a:xfrm>
            <a:off x="1441450" y="5348287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4"/>
                </a:solidFill>
              </a:rPr>
              <a:t>8</a:t>
            </a:r>
          </a:p>
        </p:txBody>
      </p:sp>
      <p:sp>
        <p:nvSpPr>
          <p:cNvPr id="38" name="AutoShape 22"/>
          <p:cNvSpPr>
            <a:spLocks noChangeArrowheads="1"/>
          </p:cNvSpPr>
          <p:nvPr/>
        </p:nvSpPr>
        <p:spPr bwMode="auto">
          <a:xfrm rot="5400000">
            <a:off x="2400300" y="5143500"/>
            <a:ext cx="266700" cy="3429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9" name="AutoShape 23"/>
          <p:cNvSpPr>
            <a:spLocks noChangeArrowheads="1"/>
          </p:cNvSpPr>
          <p:nvPr/>
        </p:nvSpPr>
        <p:spPr bwMode="auto">
          <a:xfrm rot="5400000">
            <a:off x="2476500" y="4381500"/>
            <a:ext cx="266700" cy="3429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40" name="Rectangle 26"/>
          <p:cNvSpPr>
            <a:spLocks noChangeArrowheads="1"/>
          </p:cNvSpPr>
          <p:nvPr/>
        </p:nvSpPr>
        <p:spPr bwMode="auto">
          <a:xfrm>
            <a:off x="381000" y="6096000"/>
            <a:ext cx="243551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 smtClean="0"/>
              <a:t>Ex:&lt;1  </a:t>
            </a:r>
            <a:r>
              <a:rPr lang="en-US" sz="2800" dirty="0"/>
              <a:t>=  &lt;5</a:t>
            </a:r>
          </a:p>
        </p:txBody>
      </p:sp>
      <p:sp>
        <p:nvSpPr>
          <p:cNvPr id="41" name="Text Box 27"/>
          <p:cNvSpPr txBox="1">
            <a:spLocks noChangeArrowheads="1"/>
          </p:cNvSpPr>
          <p:nvPr/>
        </p:nvSpPr>
        <p:spPr bwMode="auto">
          <a:xfrm>
            <a:off x="1512887" y="5957887"/>
            <a:ext cx="3921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/>
              <a:t>~</a:t>
            </a:r>
          </a:p>
        </p:txBody>
      </p:sp>
      <p:sp>
        <p:nvSpPr>
          <p:cNvPr id="42" name="Down Arrow 41"/>
          <p:cNvSpPr/>
          <p:nvPr/>
        </p:nvSpPr>
        <p:spPr>
          <a:xfrm>
            <a:off x="6019800" y="3581400"/>
            <a:ext cx="685800" cy="457200"/>
          </a:xfrm>
          <a:prstGeom prst="down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Content Placeholder 5"/>
          <p:cNvSpPr txBox="1">
            <a:spLocks/>
          </p:cNvSpPr>
          <p:nvPr/>
        </p:nvSpPr>
        <p:spPr>
          <a:xfrm>
            <a:off x="4419600" y="4038600"/>
            <a:ext cx="4191000" cy="2667000"/>
          </a:xfrm>
          <a:prstGeom prst="rect">
            <a:avLst/>
          </a:prstGeom>
          <a:ln w="28575">
            <a:solidFill>
              <a:schemeClr val="accent4"/>
            </a:solidFill>
          </a:ln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5" name="Line 6"/>
          <p:cNvSpPr>
            <a:spLocks noChangeShapeType="1"/>
          </p:cNvSpPr>
          <p:nvPr/>
        </p:nvSpPr>
        <p:spPr bwMode="auto">
          <a:xfrm>
            <a:off x="5410200" y="457200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" name="Line 7"/>
          <p:cNvSpPr>
            <a:spLocks noChangeShapeType="1"/>
          </p:cNvSpPr>
          <p:nvPr/>
        </p:nvSpPr>
        <p:spPr bwMode="auto">
          <a:xfrm>
            <a:off x="5334000" y="5410200"/>
            <a:ext cx="2590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" name="Line 8"/>
          <p:cNvSpPr>
            <a:spLocks noChangeShapeType="1"/>
          </p:cNvSpPr>
          <p:nvPr/>
        </p:nvSpPr>
        <p:spPr bwMode="auto">
          <a:xfrm flipV="1">
            <a:off x="6096000" y="4191000"/>
            <a:ext cx="990600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" name="Text Box 9"/>
          <p:cNvSpPr txBox="1">
            <a:spLocks noChangeArrowheads="1"/>
          </p:cNvSpPr>
          <p:nvPr/>
        </p:nvSpPr>
        <p:spPr bwMode="auto">
          <a:xfrm>
            <a:off x="6623050" y="42814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4"/>
                </a:solidFill>
              </a:rPr>
              <a:t>1</a:t>
            </a:r>
          </a:p>
        </p:txBody>
      </p:sp>
      <p:sp>
        <p:nvSpPr>
          <p:cNvPr id="49" name="Text Box 10"/>
          <p:cNvSpPr txBox="1">
            <a:spLocks noChangeArrowheads="1"/>
          </p:cNvSpPr>
          <p:nvPr/>
        </p:nvSpPr>
        <p:spPr bwMode="auto">
          <a:xfrm>
            <a:off x="6934200" y="42672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4"/>
                </a:solidFill>
              </a:rPr>
              <a:t>2</a:t>
            </a:r>
          </a:p>
        </p:txBody>
      </p:sp>
      <p:sp>
        <p:nvSpPr>
          <p:cNvPr id="50" name="Text Box 11"/>
          <p:cNvSpPr txBox="1">
            <a:spLocks noChangeArrowheads="1"/>
          </p:cNvSpPr>
          <p:nvPr/>
        </p:nvSpPr>
        <p:spPr bwMode="auto">
          <a:xfrm>
            <a:off x="6470650" y="4510087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4"/>
                </a:solidFill>
              </a:rPr>
              <a:t>3</a:t>
            </a:r>
          </a:p>
        </p:txBody>
      </p:sp>
      <p:sp>
        <p:nvSpPr>
          <p:cNvPr id="51" name="Text Box 12"/>
          <p:cNvSpPr txBox="1">
            <a:spLocks noChangeArrowheads="1"/>
          </p:cNvSpPr>
          <p:nvPr/>
        </p:nvSpPr>
        <p:spPr bwMode="auto">
          <a:xfrm>
            <a:off x="6781800" y="45100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4"/>
                </a:solidFill>
              </a:rPr>
              <a:t>4</a:t>
            </a:r>
          </a:p>
        </p:txBody>
      </p:sp>
      <p:sp>
        <p:nvSpPr>
          <p:cNvPr id="52" name="Text Box 13"/>
          <p:cNvSpPr txBox="1">
            <a:spLocks noChangeArrowheads="1"/>
          </p:cNvSpPr>
          <p:nvPr/>
        </p:nvSpPr>
        <p:spPr bwMode="auto">
          <a:xfrm>
            <a:off x="6165850" y="50434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4"/>
                </a:solidFill>
              </a:rPr>
              <a:t>5</a:t>
            </a:r>
          </a:p>
        </p:txBody>
      </p:sp>
      <p:sp>
        <p:nvSpPr>
          <p:cNvPr id="53" name="Text Box 14"/>
          <p:cNvSpPr txBox="1">
            <a:spLocks noChangeArrowheads="1"/>
          </p:cNvSpPr>
          <p:nvPr/>
        </p:nvSpPr>
        <p:spPr bwMode="auto">
          <a:xfrm>
            <a:off x="6477000" y="5105400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4"/>
                </a:solidFill>
              </a:rPr>
              <a:t>6</a:t>
            </a:r>
          </a:p>
        </p:txBody>
      </p:sp>
      <p:sp>
        <p:nvSpPr>
          <p:cNvPr id="54" name="Text Box 15"/>
          <p:cNvSpPr txBox="1">
            <a:spLocks noChangeArrowheads="1"/>
          </p:cNvSpPr>
          <p:nvPr/>
        </p:nvSpPr>
        <p:spPr bwMode="auto">
          <a:xfrm>
            <a:off x="6013450" y="5348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4"/>
                </a:solidFill>
              </a:rPr>
              <a:t>7</a:t>
            </a:r>
          </a:p>
        </p:txBody>
      </p:sp>
      <p:sp>
        <p:nvSpPr>
          <p:cNvPr id="55" name="Text Box 16"/>
          <p:cNvSpPr txBox="1">
            <a:spLocks noChangeArrowheads="1"/>
          </p:cNvSpPr>
          <p:nvPr/>
        </p:nvSpPr>
        <p:spPr bwMode="auto">
          <a:xfrm>
            <a:off x="6324600" y="5348287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4"/>
                </a:solidFill>
              </a:rPr>
              <a:t>8</a:t>
            </a:r>
          </a:p>
        </p:txBody>
      </p:sp>
      <p:sp>
        <p:nvSpPr>
          <p:cNvPr id="56" name="AutoShape 17"/>
          <p:cNvSpPr>
            <a:spLocks noChangeArrowheads="1"/>
          </p:cNvSpPr>
          <p:nvPr/>
        </p:nvSpPr>
        <p:spPr bwMode="auto">
          <a:xfrm rot="5400000">
            <a:off x="7505700" y="5219700"/>
            <a:ext cx="266700" cy="3429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7" name="AutoShape 18"/>
          <p:cNvSpPr>
            <a:spLocks noChangeArrowheads="1"/>
          </p:cNvSpPr>
          <p:nvPr/>
        </p:nvSpPr>
        <p:spPr bwMode="auto">
          <a:xfrm rot="5400000">
            <a:off x="7429500" y="4381500"/>
            <a:ext cx="266700" cy="3429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8" name="Text Box 20"/>
          <p:cNvSpPr txBox="1">
            <a:spLocks noChangeArrowheads="1"/>
          </p:cNvSpPr>
          <p:nvPr/>
        </p:nvSpPr>
        <p:spPr bwMode="auto">
          <a:xfrm>
            <a:off x="4495800" y="6096000"/>
            <a:ext cx="43220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If  &lt;1 = &lt;5, then lines </a:t>
            </a:r>
            <a:r>
              <a:rPr lang="en-US" sz="2400" dirty="0" smtClean="0"/>
              <a:t>are || </a:t>
            </a:r>
            <a:endParaRPr lang="en-US" sz="2400" dirty="0"/>
          </a:p>
        </p:txBody>
      </p:sp>
      <p:sp>
        <p:nvSpPr>
          <p:cNvPr id="60" name="Text Box 22"/>
          <p:cNvSpPr txBox="1">
            <a:spLocks noChangeArrowheads="1"/>
          </p:cNvSpPr>
          <p:nvPr/>
        </p:nvSpPr>
        <p:spPr bwMode="auto">
          <a:xfrm>
            <a:off x="6324600" y="5638800"/>
            <a:ext cx="3921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FFFF"/>
                </a:solidFill>
              </a:rPr>
              <a:t>~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27" grpId="0" animBg="1"/>
      <p:bldP spid="28" grpId="0" animBg="1"/>
      <p:bldP spid="29" grpId="0" animBg="1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 animBg="1"/>
      <p:bldP spid="39" grpId="0" animBg="1"/>
      <p:bldP spid="45" grpId="0" animBg="1"/>
      <p:bldP spid="46" grpId="0" animBg="1"/>
      <p:bldP spid="47" grpId="0" animBg="1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 animBg="1"/>
      <p:bldP spid="57" grpId="0" animBg="1"/>
      <p:bldP spid="5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228600" y="228600"/>
            <a:ext cx="4038600" cy="3276600"/>
          </a:xfrm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 dirty="0" smtClean="0"/>
              <a:t>From yesterday: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If two parallel lines are cut by a transversal, then alternate interior angles are</a:t>
            </a:r>
          </a:p>
          <a:p>
            <a:pPr>
              <a:buNone/>
            </a:pPr>
            <a:r>
              <a:rPr lang="en-US" dirty="0" smtClean="0"/>
              <a:t>	 </a:t>
            </a:r>
            <a:r>
              <a:rPr lang="en-US" sz="2800" dirty="0" smtClean="0">
                <a:solidFill>
                  <a:srgbClr val="FF0000"/>
                </a:solidFill>
              </a:rPr>
              <a:t>CONGRUENT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>
          <a:xfrm>
            <a:off x="4419600" y="228600"/>
            <a:ext cx="4114800" cy="3276600"/>
          </a:xfrm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 sz="2700" dirty="0" smtClean="0"/>
              <a:t>NEW: Theorem 3-5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If two lines are cut by a transversal and alternate interior angles are congruent, then the lines are  </a:t>
            </a:r>
            <a:r>
              <a:rPr lang="en-US" sz="2800" dirty="0" smtClean="0">
                <a:solidFill>
                  <a:srgbClr val="FF0000"/>
                </a:solidFill>
              </a:rPr>
              <a:t>PARALLEL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09600" y="2590800"/>
            <a:ext cx="2590800" cy="685800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334000" y="2743200"/>
            <a:ext cx="2438400" cy="685800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1752600" y="3581400"/>
            <a:ext cx="685800" cy="457200"/>
          </a:xfrm>
          <a:prstGeom prst="downArrow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5"/>
          <p:cNvSpPr txBox="1">
            <a:spLocks/>
          </p:cNvSpPr>
          <p:nvPr/>
        </p:nvSpPr>
        <p:spPr>
          <a:xfrm>
            <a:off x="381000" y="4038600"/>
            <a:ext cx="3429000" cy="2667000"/>
          </a:xfrm>
          <a:prstGeom prst="rect">
            <a:avLst/>
          </a:prstGeom>
          <a:noFill/>
          <a:ln w="28575">
            <a:solidFill>
              <a:schemeClr val="accent5"/>
            </a:solidFill>
          </a:ln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6248400" y="3581400"/>
            <a:ext cx="685800" cy="457200"/>
          </a:xfrm>
          <a:prstGeom prst="downArrow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5"/>
          <p:cNvSpPr txBox="1">
            <a:spLocks/>
          </p:cNvSpPr>
          <p:nvPr/>
        </p:nvSpPr>
        <p:spPr>
          <a:xfrm>
            <a:off x="4419600" y="4038600"/>
            <a:ext cx="4191000" cy="2667000"/>
          </a:xfrm>
          <a:prstGeom prst="rect">
            <a:avLst/>
          </a:prstGeom>
          <a:noFill/>
          <a:ln w="28575">
            <a:solidFill>
              <a:schemeClr val="accent5"/>
            </a:solidFill>
          </a:ln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Line 7"/>
          <p:cNvSpPr>
            <a:spLocks noChangeShapeType="1"/>
          </p:cNvSpPr>
          <p:nvPr/>
        </p:nvSpPr>
        <p:spPr bwMode="auto">
          <a:xfrm flipV="1">
            <a:off x="609600" y="4572000"/>
            <a:ext cx="2438400" cy="2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" name="Line 8"/>
          <p:cNvSpPr>
            <a:spLocks noChangeShapeType="1"/>
          </p:cNvSpPr>
          <p:nvPr/>
        </p:nvSpPr>
        <p:spPr bwMode="auto">
          <a:xfrm>
            <a:off x="609600" y="5334000"/>
            <a:ext cx="2438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" name="Line 9"/>
          <p:cNvSpPr>
            <a:spLocks noChangeShapeType="1"/>
          </p:cNvSpPr>
          <p:nvPr/>
        </p:nvSpPr>
        <p:spPr bwMode="auto">
          <a:xfrm flipV="1">
            <a:off x="1143000" y="4191000"/>
            <a:ext cx="990600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" name="Text Box 10"/>
          <p:cNvSpPr txBox="1">
            <a:spLocks noChangeArrowheads="1"/>
          </p:cNvSpPr>
          <p:nvPr/>
        </p:nvSpPr>
        <p:spPr bwMode="auto">
          <a:xfrm>
            <a:off x="1676400" y="4267200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5"/>
                </a:solidFill>
              </a:rPr>
              <a:t>1</a:t>
            </a:r>
          </a:p>
        </p:txBody>
      </p:sp>
      <p:sp>
        <p:nvSpPr>
          <p:cNvPr id="33" name="Text Box 11"/>
          <p:cNvSpPr txBox="1">
            <a:spLocks noChangeArrowheads="1"/>
          </p:cNvSpPr>
          <p:nvPr/>
        </p:nvSpPr>
        <p:spPr bwMode="auto">
          <a:xfrm>
            <a:off x="1974850" y="42672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5"/>
                </a:solidFill>
              </a:rPr>
              <a:t>2</a:t>
            </a:r>
          </a:p>
        </p:txBody>
      </p:sp>
      <p:sp>
        <p:nvSpPr>
          <p:cNvPr id="34" name="Text Box 12"/>
          <p:cNvSpPr txBox="1">
            <a:spLocks noChangeArrowheads="1"/>
          </p:cNvSpPr>
          <p:nvPr/>
        </p:nvSpPr>
        <p:spPr bwMode="auto">
          <a:xfrm>
            <a:off x="1517650" y="4586287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5"/>
                </a:solidFill>
              </a:rPr>
              <a:t>3</a:t>
            </a:r>
          </a:p>
        </p:txBody>
      </p:sp>
      <p:sp>
        <p:nvSpPr>
          <p:cNvPr id="35" name="Text Box 13"/>
          <p:cNvSpPr txBox="1">
            <a:spLocks noChangeArrowheads="1"/>
          </p:cNvSpPr>
          <p:nvPr/>
        </p:nvSpPr>
        <p:spPr bwMode="auto">
          <a:xfrm>
            <a:off x="1828800" y="4572000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5"/>
                </a:solidFill>
              </a:rPr>
              <a:t>4</a:t>
            </a:r>
          </a:p>
        </p:txBody>
      </p:sp>
      <p:sp>
        <p:nvSpPr>
          <p:cNvPr id="36" name="Text Box 14"/>
          <p:cNvSpPr txBox="1">
            <a:spLocks noChangeArrowheads="1"/>
          </p:cNvSpPr>
          <p:nvPr/>
        </p:nvSpPr>
        <p:spPr bwMode="auto">
          <a:xfrm>
            <a:off x="1219200" y="5029200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5"/>
                </a:solidFill>
              </a:rPr>
              <a:t>5</a:t>
            </a:r>
          </a:p>
        </p:txBody>
      </p:sp>
      <p:sp>
        <p:nvSpPr>
          <p:cNvPr id="37" name="Text Box 15"/>
          <p:cNvSpPr txBox="1">
            <a:spLocks noChangeArrowheads="1"/>
          </p:cNvSpPr>
          <p:nvPr/>
        </p:nvSpPr>
        <p:spPr bwMode="auto">
          <a:xfrm>
            <a:off x="1524000" y="5029200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5"/>
                </a:solidFill>
              </a:rPr>
              <a:t>6</a:t>
            </a:r>
          </a:p>
        </p:txBody>
      </p:sp>
      <p:sp>
        <p:nvSpPr>
          <p:cNvPr id="38" name="Text Box 16"/>
          <p:cNvSpPr txBox="1">
            <a:spLocks noChangeArrowheads="1"/>
          </p:cNvSpPr>
          <p:nvPr/>
        </p:nvSpPr>
        <p:spPr bwMode="auto">
          <a:xfrm>
            <a:off x="1066800" y="5334000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5"/>
                </a:solidFill>
              </a:rPr>
              <a:t>7</a:t>
            </a:r>
          </a:p>
        </p:txBody>
      </p:sp>
      <p:sp>
        <p:nvSpPr>
          <p:cNvPr id="39" name="Text Box 17"/>
          <p:cNvSpPr txBox="1">
            <a:spLocks noChangeArrowheads="1"/>
          </p:cNvSpPr>
          <p:nvPr/>
        </p:nvSpPr>
        <p:spPr bwMode="auto">
          <a:xfrm>
            <a:off x="1441450" y="5348287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5"/>
                </a:solidFill>
              </a:rPr>
              <a:t>8</a:t>
            </a:r>
          </a:p>
        </p:txBody>
      </p:sp>
      <p:sp>
        <p:nvSpPr>
          <p:cNvPr id="40" name="AutoShape 22"/>
          <p:cNvSpPr>
            <a:spLocks noChangeArrowheads="1"/>
          </p:cNvSpPr>
          <p:nvPr/>
        </p:nvSpPr>
        <p:spPr bwMode="auto">
          <a:xfrm rot="5400000">
            <a:off x="2400300" y="5143500"/>
            <a:ext cx="266700" cy="3429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41" name="AutoShape 23"/>
          <p:cNvSpPr>
            <a:spLocks noChangeArrowheads="1"/>
          </p:cNvSpPr>
          <p:nvPr/>
        </p:nvSpPr>
        <p:spPr bwMode="auto">
          <a:xfrm rot="5400000">
            <a:off x="2476500" y="4381500"/>
            <a:ext cx="266700" cy="3429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42" name="Rectangle 26"/>
          <p:cNvSpPr>
            <a:spLocks noChangeArrowheads="1"/>
          </p:cNvSpPr>
          <p:nvPr/>
        </p:nvSpPr>
        <p:spPr bwMode="auto">
          <a:xfrm>
            <a:off x="685800" y="6096000"/>
            <a:ext cx="16129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 smtClean="0"/>
              <a:t>&lt;3  </a:t>
            </a:r>
            <a:r>
              <a:rPr lang="en-US" sz="2800" dirty="0"/>
              <a:t>=  </a:t>
            </a:r>
            <a:r>
              <a:rPr lang="en-US" sz="2800" dirty="0" smtClean="0"/>
              <a:t>&lt;6</a:t>
            </a:r>
            <a:endParaRPr lang="en-US" sz="2800" dirty="0"/>
          </a:p>
        </p:txBody>
      </p:sp>
      <p:sp>
        <p:nvSpPr>
          <p:cNvPr id="43" name="Text Box 27"/>
          <p:cNvSpPr txBox="1">
            <a:spLocks noChangeArrowheads="1"/>
          </p:cNvSpPr>
          <p:nvPr/>
        </p:nvSpPr>
        <p:spPr bwMode="auto">
          <a:xfrm>
            <a:off x="1295400" y="5915025"/>
            <a:ext cx="3921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/>
              <a:t>~</a:t>
            </a:r>
          </a:p>
        </p:txBody>
      </p:sp>
      <p:sp>
        <p:nvSpPr>
          <p:cNvPr id="44" name="Line 6"/>
          <p:cNvSpPr>
            <a:spLocks noChangeShapeType="1"/>
          </p:cNvSpPr>
          <p:nvPr/>
        </p:nvSpPr>
        <p:spPr bwMode="auto">
          <a:xfrm>
            <a:off x="5410200" y="457200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" name="Line 7"/>
          <p:cNvSpPr>
            <a:spLocks noChangeShapeType="1"/>
          </p:cNvSpPr>
          <p:nvPr/>
        </p:nvSpPr>
        <p:spPr bwMode="auto">
          <a:xfrm>
            <a:off x="5334000" y="5410200"/>
            <a:ext cx="2590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" name="Line 8"/>
          <p:cNvSpPr>
            <a:spLocks noChangeShapeType="1"/>
          </p:cNvSpPr>
          <p:nvPr/>
        </p:nvSpPr>
        <p:spPr bwMode="auto">
          <a:xfrm flipV="1">
            <a:off x="6096000" y="4191000"/>
            <a:ext cx="990600" cy="1752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6623050" y="42814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5"/>
                </a:solidFill>
              </a:rPr>
              <a:t>1</a:t>
            </a:r>
          </a:p>
        </p:txBody>
      </p:sp>
      <p:sp>
        <p:nvSpPr>
          <p:cNvPr id="48" name="Text Box 10"/>
          <p:cNvSpPr txBox="1">
            <a:spLocks noChangeArrowheads="1"/>
          </p:cNvSpPr>
          <p:nvPr/>
        </p:nvSpPr>
        <p:spPr bwMode="auto">
          <a:xfrm>
            <a:off x="6934200" y="42672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5"/>
                </a:solidFill>
              </a:rPr>
              <a:t>2</a:t>
            </a:r>
          </a:p>
        </p:txBody>
      </p:sp>
      <p:sp>
        <p:nvSpPr>
          <p:cNvPr id="49" name="Text Box 11"/>
          <p:cNvSpPr txBox="1">
            <a:spLocks noChangeArrowheads="1"/>
          </p:cNvSpPr>
          <p:nvPr/>
        </p:nvSpPr>
        <p:spPr bwMode="auto">
          <a:xfrm>
            <a:off x="6470650" y="4510087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5"/>
                </a:solidFill>
              </a:rPr>
              <a:t>3</a:t>
            </a:r>
          </a:p>
        </p:txBody>
      </p:sp>
      <p:sp>
        <p:nvSpPr>
          <p:cNvPr id="50" name="Text Box 12"/>
          <p:cNvSpPr txBox="1">
            <a:spLocks noChangeArrowheads="1"/>
          </p:cNvSpPr>
          <p:nvPr/>
        </p:nvSpPr>
        <p:spPr bwMode="auto">
          <a:xfrm>
            <a:off x="6781800" y="45100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5"/>
                </a:solidFill>
              </a:rPr>
              <a:t>4</a:t>
            </a:r>
          </a:p>
        </p:txBody>
      </p:sp>
      <p:sp>
        <p:nvSpPr>
          <p:cNvPr id="51" name="Text Box 13"/>
          <p:cNvSpPr txBox="1">
            <a:spLocks noChangeArrowheads="1"/>
          </p:cNvSpPr>
          <p:nvPr/>
        </p:nvSpPr>
        <p:spPr bwMode="auto">
          <a:xfrm>
            <a:off x="6165850" y="50434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5"/>
                </a:solidFill>
              </a:rPr>
              <a:t>5</a:t>
            </a:r>
          </a:p>
        </p:txBody>
      </p:sp>
      <p:sp>
        <p:nvSpPr>
          <p:cNvPr id="52" name="Text Box 14"/>
          <p:cNvSpPr txBox="1">
            <a:spLocks noChangeArrowheads="1"/>
          </p:cNvSpPr>
          <p:nvPr/>
        </p:nvSpPr>
        <p:spPr bwMode="auto">
          <a:xfrm>
            <a:off x="6477000" y="5105400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5"/>
                </a:solidFill>
              </a:rPr>
              <a:t>6</a:t>
            </a:r>
          </a:p>
        </p:txBody>
      </p:sp>
      <p:sp>
        <p:nvSpPr>
          <p:cNvPr id="53" name="Text Box 15"/>
          <p:cNvSpPr txBox="1">
            <a:spLocks noChangeArrowheads="1"/>
          </p:cNvSpPr>
          <p:nvPr/>
        </p:nvSpPr>
        <p:spPr bwMode="auto">
          <a:xfrm>
            <a:off x="6013450" y="5348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5"/>
                </a:solidFill>
              </a:rPr>
              <a:t>7</a:t>
            </a:r>
          </a:p>
        </p:txBody>
      </p:sp>
      <p:sp>
        <p:nvSpPr>
          <p:cNvPr id="54" name="Text Box 16"/>
          <p:cNvSpPr txBox="1">
            <a:spLocks noChangeArrowheads="1"/>
          </p:cNvSpPr>
          <p:nvPr/>
        </p:nvSpPr>
        <p:spPr bwMode="auto">
          <a:xfrm>
            <a:off x="6324600" y="5348287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5"/>
                </a:solidFill>
              </a:rPr>
              <a:t>8</a:t>
            </a:r>
          </a:p>
        </p:txBody>
      </p:sp>
      <p:sp>
        <p:nvSpPr>
          <p:cNvPr id="55" name="AutoShape 17"/>
          <p:cNvSpPr>
            <a:spLocks noChangeArrowheads="1"/>
          </p:cNvSpPr>
          <p:nvPr/>
        </p:nvSpPr>
        <p:spPr bwMode="auto">
          <a:xfrm rot="5400000">
            <a:off x="7505700" y="5219700"/>
            <a:ext cx="266700" cy="3429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6" name="AutoShape 18"/>
          <p:cNvSpPr>
            <a:spLocks noChangeArrowheads="1"/>
          </p:cNvSpPr>
          <p:nvPr/>
        </p:nvSpPr>
        <p:spPr bwMode="auto">
          <a:xfrm rot="5400000">
            <a:off x="7429500" y="4381500"/>
            <a:ext cx="266700" cy="3429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7" name="Text Box 20"/>
          <p:cNvSpPr txBox="1">
            <a:spLocks noChangeArrowheads="1"/>
          </p:cNvSpPr>
          <p:nvPr/>
        </p:nvSpPr>
        <p:spPr bwMode="auto">
          <a:xfrm>
            <a:off x="4495800" y="6096000"/>
            <a:ext cx="43220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If  </a:t>
            </a:r>
            <a:r>
              <a:rPr lang="en-US" sz="2400" dirty="0" smtClean="0"/>
              <a:t>&lt;3 </a:t>
            </a:r>
            <a:r>
              <a:rPr lang="en-US" sz="2400" dirty="0"/>
              <a:t>= </a:t>
            </a:r>
            <a:r>
              <a:rPr lang="en-US" sz="2400" dirty="0" smtClean="0"/>
              <a:t>&lt;6, </a:t>
            </a:r>
            <a:r>
              <a:rPr lang="en-US" sz="2400" dirty="0"/>
              <a:t>then lines </a:t>
            </a:r>
            <a:r>
              <a:rPr lang="en-US" sz="2400" dirty="0" smtClean="0"/>
              <a:t>are || </a:t>
            </a:r>
            <a:endParaRPr lang="en-US" sz="2400" dirty="0"/>
          </a:p>
        </p:txBody>
      </p:sp>
      <p:sp>
        <p:nvSpPr>
          <p:cNvPr id="59" name="Text Box 22"/>
          <p:cNvSpPr txBox="1">
            <a:spLocks noChangeArrowheads="1"/>
          </p:cNvSpPr>
          <p:nvPr/>
        </p:nvSpPr>
        <p:spPr bwMode="auto">
          <a:xfrm>
            <a:off x="6324600" y="5638800"/>
            <a:ext cx="3921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FFFF"/>
                </a:solidFill>
              </a:rPr>
              <a:t>~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29" grpId="0" animBg="1"/>
      <p:bldP spid="30" grpId="0" animBg="1"/>
      <p:bldP spid="31" grpId="0" animBg="1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 animBg="1"/>
      <p:bldP spid="41" grpId="0" animBg="1"/>
      <p:bldP spid="44" grpId="0" animBg="1"/>
      <p:bldP spid="45" grpId="0" animBg="1"/>
      <p:bldP spid="46" grpId="0" animBg="1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 animBg="1"/>
      <p:bldP spid="56" grpId="0" animBg="1"/>
      <p:bldP spid="5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7467600" cy="792162"/>
          </a:xfrm>
        </p:spPr>
        <p:txBody>
          <a:bodyPr/>
          <a:lstStyle/>
          <a:p>
            <a:r>
              <a:rPr lang="en-US" b="1" dirty="0" smtClean="0"/>
              <a:t>Proof of Theorem 3-5 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458200" cy="4873752"/>
          </a:xfrm>
        </p:spPr>
        <p:txBody>
          <a:bodyPr/>
          <a:lstStyle/>
          <a:p>
            <a:r>
              <a:rPr lang="en-US" dirty="0" smtClean="0"/>
              <a:t>Given: Transversal t cuts lines k and n. </a:t>
            </a:r>
          </a:p>
          <a:p>
            <a:pPr>
              <a:buNone/>
            </a:pPr>
            <a:r>
              <a:rPr lang="en-US" dirty="0" smtClean="0"/>
              <a:t>		     &lt;1 = &lt;2</a:t>
            </a:r>
          </a:p>
          <a:p>
            <a:r>
              <a:rPr lang="en-US" dirty="0" smtClean="0"/>
              <a:t>Prove: k || 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Statements					Reasons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28600" y="3048000"/>
            <a:ext cx="75438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962400" y="2667000"/>
            <a:ext cx="0" cy="39624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04800" y="3124200"/>
            <a:ext cx="2438400" cy="5334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/>
              <a:t>1. &lt; = &lt;2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4191000" y="3124200"/>
            <a:ext cx="2438400" cy="5334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/>
              <a:t>1. Given</a:t>
            </a:r>
            <a:endParaRPr lang="en-US" sz="2400" dirty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5257800" y="1981200"/>
            <a:ext cx="3657600" cy="0"/>
          </a:xfrm>
          <a:prstGeom prst="straightConnector1">
            <a:avLst/>
          </a:prstGeom>
          <a:ln w="28575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257800" y="1447800"/>
            <a:ext cx="3581400" cy="0"/>
          </a:xfrm>
          <a:prstGeom prst="straightConnector1">
            <a:avLst/>
          </a:prstGeom>
          <a:ln w="28575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6172200" y="838200"/>
            <a:ext cx="1219200" cy="1752600"/>
          </a:xfrm>
          <a:prstGeom prst="straightConnector1">
            <a:avLst/>
          </a:prstGeom>
          <a:ln w="28575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5029200" y="1295400"/>
            <a:ext cx="381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029200" y="1828800"/>
            <a:ext cx="381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248400" y="685800"/>
            <a:ext cx="3048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934200" y="1676400"/>
            <a:ext cx="3048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6362700" y="1474788"/>
            <a:ext cx="304800" cy="2778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5" name="Rectangle 34"/>
          <p:cNvSpPr/>
          <p:nvPr/>
        </p:nvSpPr>
        <p:spPr>
          <a:xfrm>
            <a:off x="6553200" y="1143000"/>
            <a:ext cx="2286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6" name="Oval 1"/>
          <p:cNvSpPr>
            <a:spLocks noChangeArrowheads="1"/>
          </p:cNvSpPr>
          <p:nvPr/>
        </p:nvSpPr>
        <p:spPr bwMode="auto">
          <a:xfrm>
            <a:off x="6324600" y="1447800"/>
            <a:ext cx="342900" cy="331788"/>
          </a:xfrm>
          <a:prstGeom prst="ellipse">
            <a:avLst/>
          </a:prstGeom>
          <a:noFill/>
          <a:ln w="19050" algn="ctr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" name="Oval 11"/>
          <p:cNvSpPr>
            <a:spLocks noChangeArrowheads="1"/>
          </p:cNvSpPr>
          <p:nvPr/>
        </p:nvSpPr>
        <p:spPr bwMode="auto">
          <a:xfrm>
            <a:off x="6915150" y="1657350"/>
            <a:ext cx="342900" cy="333375"/>
          </a:xfrm>
          <a:prstGeom prst="ellipse">
            <a:avLst/>
          </a:prstGeom>
          <a:noFill/>
          <a:ln w="19050" algn="ctr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38" name="Straight Connector 13"/>
          <p:cNvCxnSpPr>
            <a:cxnSpLocks noChangeShapeType="1"/>
          </p:cNvCxnSpPr>
          <p:nvPr/>
        </p:nvCxnSpPr>
        <p:spPr bwMode="auto">
          <a:xfrm flipV="1">
            <a:off x="6324600" y="1676400"/>
            <a:ext cx="114300" cy="103188"/>
          </a:xfrm>
          <a:prstGeom prst="line">
            <a:avLst/>
          </a:prstGeom>
          <a:noFill/>
          <a:ln w="19050" algn="ctr">
            <a:solidFill>
              <a:srgbClr val="00B050"/>
            </a:solidFill>
            <a:round/>
            <a:headEnd/>
            <a:tailEnd/>
          </a:ln>
        </p:spPr>
      </p:cxnSp>
      <p:cxnSp>
        <p:nvCxnSpPr>
          <p:cNvPr id="39" name="Straight Connector 16"/>
          <p:cNvCxnSpPr>
            <a:cxnSpLocks noChangeShapeType="1"/>
          </p:cNvCxnSpPr>
          <p:nvPr/>
        </p:nvCxnSpPr>
        <p:spPr bwMode="auto">
          <a:xfrm flipV="1">
            <a:off x="7186613" y="1701800"/>
            <a:ext cx="161925" cy="101600"/>
          </a:xfrm>
          <a:prstGeom prst="line">
            <a:avLst/>
          </a:prstGeom>
          <a:noFill/>
          <a:ln w="19050" algn="ctr">
            <a:solidFill>
              <a:srgbClr val="00B050"/>
            </a:solidFill>
            <a:round/>
            <a:headEnd/>
            <a:tailEnd/>
          </a:ln>
        </p:spPr>
      </p:cxnSp>
      <p:sp>
        <p:nvSpPr>
          <p:cNvPr id="46" name="Rectangle 45"/>
          <p:cNvSpPr/>
          <p:nvPr/>
        </p:nvSpPr>
        <p:spPr>
          <a:xfrm>
            <a:off x="4191000" y="3886200"/>
            <a:ext cx="4191000" cy="5334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/>
              <a:t>2. Vert. &lt;s are congruent.</a:t>
            </a:r>
            <a:endParaRPr lang="en-US" sz="2400" dirty="0"/>
          </a:p>
        </p:txBody>
      </p:sp>
      <p:sp>
        <p:nvSpPr>
          <p:cNvPr id="47" name="Rectangle 46"/>
          <p:cNvSpPr/>
          <p:nvPr/>
        </p:nvSpPr>
        <p:spPr>
          <a:xfrm>
            <a:off x="4124036" y="4601648"/>
            <a:ext cx="3657600" cy="5334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/>
              <a:t>3. Transitive Property</a:t>
            </a:r>
            <a:endParaRPr lang="en-US" sz="2400" dirty="0"/>
          </a:p>
        </p:txBody>
      </p:sp>
      <p:sp>
        <p:nvSpPr>
          <p:cNvPr id="48" name="Rectangle 47"/>
          <p:cNvSpPr/>
          <p:nvPr/>
        </p:nvSpPr>
        <p:spPr>
          <a:xfrm>
            <a:off x="304800" y="3810000"/>
            <a:ext cx="2438400" cy="5334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2</a:t>
            </a:r>
            <a:r>
              <a:rPr lang="en-US" sz="2400" dirty="0" smtClean="0"/>
              <a:t>. &lt;2 = &lt;3</a:t>
            </a:r>
            <a:endParaRPr lang="en-US" sz="2400" dirty="0"/>
          </a:p>
        </p:txBody>
      </p:sp>
      <p:sp>
        <p:nvSpPr>
          <p:cNvPr id="49" name="Rectangle 48"/>
          <p:cNvSpPr/>
          <p:nvPr/>
        </p:nvSpPr>
        <p:spPr>
          <a:xfrm>
            <a:off x="304800" y="4648200"/>
            <a:ext cx="2438400" cy="5334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/>
              <a:t>3. &lt;1 = &lt;3</a:t>
            </a:r>
            <a:endParaRPr lang="en-US" sz="2400" dirty="0"/>
          </a:p>
        </p:txBody>
      </p:sp>
      <p:sp>
        <p:nvSpPr>
          <p:cNvPr id="50" name="Rectangle 49"/>
          <p:cNvSpPr/>
          <p:nvPr/>
        </p:nvSpPr>
        <p:spPr>
          <a:xfrm>
            <a:off x="304800" y="5410200"/>
            <a:ext cx="2438400" cy="5334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/>
              <a:t>4.  k || n</a:t>
            </a:r>
            <a:endParaRPr lang="en-US" sz="2400" dirty="0"/>
          </a:p>
        </p:txBody>
      </p:sp>
      <p:sp>
        <p:nvSpPr>
          <p:cNvPr id="52" name="Rectangle 51"/>
          <p:cNvSpPr/>
          <p:nvPr/>
        </p:nvSpPr>
        <p:spPr>
          <a:xfrm>
            <a:off x="4019550" y="5211247"/>
            <a:ext cx="4724400" cy="1600201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4</a:t>
            </a:r>
            <a:r>
              <a:rPr lang="en-US" sz="2400" dirty="0" smtClean="0"/>
              <a:t>. If two lines are cut by a transversal and corr. &lt;s are congruent, then the lines are ||.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550</TotalTime>
  <Words>661</Words>
  <Application>Microsoft Office PowerPoint</Application>
  <PresentationFormat>On-screen Show (4:3)</PresentationFormat>
  <Paragraphs>207</Paragraphs>
  <Slides>23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Arial</vt:lpstr>
      <vt:lpstr>Calibri</vt:lpstr>
      <vt:lpstr>Century Schoolbook</vt:lpstr>
      <vt:lpstr>Comic Sans MS</vt:lpstr>
      <vt:lpstr>Monotype Corsiva</vt:lpstr>
      <vt:lpstr>Symbol</vt:lpstr>
      <vt:lpstr>Wingdings</vt:lpstr>
      <vt:lpstr>Wingdings 2</vt:lpstr>
      <vt:lpstr>Oriel</vt:lpstr>
      <vt:lpstr>Bell Ringer</vt:lpstr>
      <vt:lpstr>PowerPoint Presentation</vt:lpstr>
      <vt:lpstr>Let’s Go Over Last Night’s HW</vt:lpstr>
      <vt:lpstr>PG 81 #s 8, 11, 13-16</vt:lpstr>
      <vt:lpstr>Section 3.3  Proving Lines Parallel</vt:lpstr>
      <vt:lpstr>PowerPoint Presentation</vt:lpstr>
      <vt:lpstr>PowerPoint Presentation</vt:lpstr>
      <vt:lpstr>PowerPoint Presentation</vt:lpstr>
      <vt:lpstr>Proof of Theorem 3-5 </vt:lpstr>
      <vt:lpstr>PowerPoint Presentation</vt:lpstr>
      <vt:lpstr>PowerPoint Presentation</vt:lpstr>
      <vt:lpstr>3 More Quick Theorems</vt:lpstr>
      <vt:lpstr>Which segments are parallel ?…</vt:lpstr>
      <vt:lpstr>       In Summary (the key ideas)………</vt:lpstr>
      <vt:lpstr>5 Ways to Prove 2 Lines Parallel</vt:lpstr>
      <vt:lpstr>CLASSWORK-Class Exercises </vt:lpstr>
      <vt:lpstr>Homework</vt:lpstr>
      <vt:lpstr>PowerPoint Presentation</vt:lpstr>
      <vt:lpstr>Bell Ringer</vt:lpstr>
      <vt:lpstr>Game Plan</vt:lpstr>
      <vt:lpstr>Bell Ringer-1</vt:lpstr>
      <vt:lpstr>BR 2 </vt:lpstr>
      <vt:lpstr>Game Plan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3.3  Proving Lines Parallel</dc:title>
  <dc:creator>Owner</dc:creator>
  <cp:lastModifiedBy>Francis Kisner</cp:lastModifiedBy>
  <cp:revision>39</cp:revision>
  <dcterms:created xsi:type="dcterms:W3CDTF">2014-10-12T15:51:00Z</dcterms:created>
  <dcterms:modified xsi:type="dcterms:W3CDTF">2017-06-23T18:23:42Z</dcterms:modified>
</cp:coreProperties>
</file>