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0" r:id="rId2"/>
    <p:sldId id="256" r:id="rId3"/>
    <p:sldId id="257" r:id="rId4"/>
    <p:sldId id="258" r:id="rId5"/>
    <p:sldId id="261" r:id="rId6"/>
    <p:sldId id="262" r:id="rId7"/>
    <p:sldId id="263" r:id="rId8"/>
    <p:sldId id="265" r:id="rId9"/>
    <p:sldId id="282" r:id="rId10"/>
    <p:sldId id="264" r:id="rId11"/>
    <p:sldId id="269" r:id="rId12"/>
    <p:sldId id="271" r:id="rId13"/>
    <p:sldId id="268" r:id="rId14"/>
    <p:sldId id="273" r:id="rId15"/>
    <p:sldId id="274" r:id="rId16"/>
    <p:sldId id="276" r:id="rId17"/>
    <p:sldId id="277" r:id="rId18"/>
    <p:sldId id="275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37CB8-3ACE-4074-8CE7-F53CB378F453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9C2D2-2809-4FE6-81FD-A0A92AE1C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8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869A3-9558-4C8C-B376-D58C56270074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54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B66DA-ACFD-45EB-934E-418AB7280C21}" type="slidenum">
              <a:rPr lang="en-US"/>
              <a:pPr/>
              <a:t>15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4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27F-F66E-478D-97EE-B4E7EABBE38F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9A1-4AE9-4CBE-A2C7-4B5AC54F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27F-F66E-478D-97EE-B4E7EABBE38F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9A1-4AE9-4CBE-A2C7-4B5AC54F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27F-F66E-478D-97EE-B4E7EABBE38F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9A1-4AE9-4CBE-A2C7-4B5AC54F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27F-F66E-478D-97EE-B4E7EABBE38F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9A1-4AE9-4CBE-A2C7-4B5AC54F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27F-F66E-478D-97EE-B4E7EABBE38F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9A1-4AE9-4CBE-A2C7-4B5AC54F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27F-F66E-478D-97EE-B4E7EABBE38F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9A1-4AE9-4CBE-A2C7-4B5AC54F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27F-F66E-478D-97EE-B4E7EABBE38F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9A1-4AE9-4CBE-A2C7-4B5AC54F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27F-F66E-478D-97EE-B4E7EABBE38F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9A1-4AE9-4CBE-A2C7-4B5AC54F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27F-F66E-478D-97EE-B4E7EABBE38F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9A1-4AE9-4CBE-A2C7-4B5AC54F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27F-F66E-478D-97EE-B4E7EABBE38F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09A1-4AE9-4CBE-A2C7-4B5AC54F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B27F-F66E-478D-97EE-B4E7EABBE38F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0A09A1-4AE9-4CBE-A2C7-4B5AC54F56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F5B27F-F66E-478D-97EE-B4E7EABBE38F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0A09A1-4AE9-4CBE-A2C7-4B5AC54F561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4953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altLang="en-US" sz="2800" dirty="0" smtClean="0">
                <a:solidFill>
                  <a:schemeClr val="accent2"/>
                </a:solidFill>
              </a:rPr>
              <a:t>Bell Ringer</a:t>
            </a:r>
            <a:endParaRPr lang="en-US" altLang="en-US" sz="2400" dirty="0"/>
          </a:p>
          <a:p>
            <a:pPr marL="609600" indent="-609600" algn="l">
              <a:spcBef>
                <a:spcPct val="20000"/>
              </a:spcBef>
            </a:pPr>
            <a:endParaRPr lang="en-US" altLang="en-US" sz="400" dirty="0"/>
          </a:p>
          <a:p>
            <a:pPr marL="609600" indent="-609600" algn="l">
              <a:spcBef>
                <a:spcPct val="20000"/>
              </a:spcBef>
            </a:pPr>
            <a:r>
              <a:rPr lang="en-US" altLang="en-US" sz="2400" dirty="0"/>
              <a:t>Identify each of the following.</a:t>
            </a:r>
          </a:p>
          <a:p>
            <a:pPr marL="609600" indent="-609600" algn="l">
              <a:spcBef>
                <a:spcPct val="20000"/>
              </a:spcBef>
            </a:pPr>
            <a:r>
              <a:rPr lang="en-US" altLang="en-US" sz="2400" dirty="0"/>
              <a:t>1.</a:t>
            </a:r>
            <a:r>
              <a:rPr lang="en-US" altLang="en-US" sz="2400" b="0" i="1" dirty="0"/>
              <a:t>   </a:t>
            </a:r>
            <a:r>
              <a:rPr lang="en-US" altLang="en-US" sz="2400" b="0" dirty="0"/>
              <a:t>points that lie in the same plane</a:t>
            </a:r>
            <a:r>
              <a:rPr lang="en-US" altLang="en-US" sz="2800" b="0" dirty="0"/>
              <a:t> </a:t>
            </a:r>
          </a:p>
          <a:p>
            <a:pPr marL="609600" indent="-609600" algn="l">
              <a:spcBef>
                <a:spcPct val="20000"/>
              </a:spcBef>
            </a:pPr>
            <a:r>
              <a:rPr lang="en-US" altLang="en-US" sz="2000" b="0" dirty="0"/>
              <a:t>	</a:t>
            </a:r>
            <a:endParaRPr lang="en-US" altLang="en-US" sz="1000" b="0" dirty="0"/>
          </a:p>
          <a:p>
            <a:pPr marL="609600" indent="-609600" algn="l">
              <a:spcBef>
                <a:spcPct val="20000"/>
              </a:spcBef>
            </a:pPr>
            <a:r>
              <a:rPr lang="en-US" altLang="en-US" sz="2400" dirty="0"/>
              <a:t>2.	</a:t>
            </a:r>
            <a:r>
              <a:rPr lang="en-US" altLang="en-US" sz="2400" b="0" dirty="0"/>
              <a:t>two angles whose sum is 180°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endParaRPr lang="en-US" altLang="en-US" sz="2400" b="0" dirty="0"/>
          </a:p>
          <a:p>
            <a:pPr marL="609600" indent="-609600" algn="l">
              <a:spcBef>
                <a:spcPct val="20000"/>
              </a:spcBef>
            </a:pPr>
            <a:r>
              <a:rPr lang="en-US" altLang="en-US" sz="2400" dirty="0"/>
              <a:t>3.</a:t>
            </a:r>
            <a:r>
              <a:rPr lang="en-US" altLang="en-US" sz="2400" b="0" dirty="0"/>
              <a:t>	the intersection of two distinct intersecting lines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endParaRPr lang="en-US" altLang="en-US" sz="2400" b="0" dirty="0"/>
          </a:p>
          <a:p>
            <a:pPr marL="609600" indent="-609600" algn="l">
              <a:spcBef>
                <a:spcPct val="20000"/>
              </a:spcBef>
            </a:pPr>
            <a:r>
              <a:rPr lang="en-US" altLang="en-US" sz="2400" dirty="0"/>
              <a:t>4. 	</a:t>
            </a:r>
            <a:r>
              <a:rPr lang="en-US" altLang="en-US" sz="2400" b="0" dirty="0" smtClean="0"/>
              <a:t>The intersection of two planes</a:t>
            </a:r>
            <a:endParaRPr lang="en-US" altLang="en-US" sz="2400" b="0" dirty="0"/>
          </a:p>
        </p:txBody>
      </p:sp>
      <p:sp>
        <p:nvSpPr>
          <p:cNvPr id="10426" name="Text Box 186"/>
          <p:cNvSpPr txBox="1">
            <a:spLocks noChangeArrowheads="1"/>
          </p:cNvSpPr>
          <p:nvPr/>
        </p:nvSpPr>
        <p:spPr bwMode="auto">
          <a:xfrm>
            <a:off x="838200" y="2438400"/>
            <a:ext cx="312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>
                <a:solidFill>
                  <a:srgbClr val="FF0000"/>
                </a:solidFill>
              </a:rPr>
              <a:t>coplanar points</a:t>
            </a:r>
          </a:p>
        </p:txBody>
      </p:sp>
      <p:sp>
        <p:nvSpPr>
          <p:cNvPr id="10427" name="Text Box 187"/>
          <p:cNvSpPr txBox="1">
            <a:spLocks noChangeArrowheads="1"/>
          </p:cNvSpPr>
          <p:nvPr/>
        </p:nvSpPr>
        <p:spPr bwMode="auto">
          <a:xfrm>
            <a:off x="838200" y="33528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>
                <a:solidFill>
                  <a:srgbClr val="FF0000"/>
                </a:solidFill>
              </a:rPr>
              <a:t>supplementary angles</a:t>
            </a:r>
          </a:p>
        </p:txBody>
      </p:sp>
      <p:sp>
        <p:nvSpPr>
          <p:cNvPr id="10428" name="Text Box 188"/>
          <p:cNvSpPr txBox="1">
            <a:spLocks noChangeArrowheads="1"/>
          </p:cNvSpPr>
          <p:nvPr/>
        </p:nvSpPr>
        <p:spPr bwMode="auto">
          <a:xfrm>
            <a:off x="838200" y="4191000"/>
            <a:ext cx="990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>
                <a:solidFill>
                  <a:srgbClr val="FF0000"/>
                </a:solidFill>
              </a:rPr>
              <a:t>point</a:t>
            </a:r>
          </a:p>
        </p:txBody>
      </p:sp>
      <p:sp>
        <p:nvSpPr>
          <p:cNvPr id="10429" name="Text Box 189"/>
          <p:cNvSpPr txBox="1">
            <a:spLocks noChangeArrowheads="1"/>
          </p:cNvSpPr>
          <p:nvPr/>
        </p:nvSpPr>
        <p:spPr bwMode="auto">
          <a:xfrm>
            <a:off x="838200" y="50673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 dirty="0" smtClean="0">
                <a:solidFill>
                  <a:srgbClr val="FF0000"/>
                </a:solidFill>
              </a:rPr>
              <a:t>A line</a:t>
            </a:r>
            <a:endParaRPr lang="en-US" sz="2400" b="0" dirty="0">
              <a:solidFill>
                <a:srgbClr val="FF00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33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6" grpId="0"/>
      <p:bldP spid="10427" grpId="0"/>
      <p:bldP spid="10428" grpId="0"/>
      <p:bldP spid="104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following terms, which are needed for future theorems about parallel lines, apply only to COPLANAR lines.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Transversal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953000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transversal is a line that intersects two or more coplanar lines in different points. </a:t>
            </a:r>
          </a:p>
          <a:p>
            <a:r>
              <a:rPr lang="en-US" sz="2800" dirty="0" smtClean="0"/>
              <a:t>In our diagram, line ____ is the transversal. </a:t>
            </a:r>
          </a:p>
          <a:p>
            <a:r>
              <a:rPr lang="en-US" sz="2800" dirty="0" smtClean="0"/>
              <a:t>This transversal creates ____ angles. </a:t>
            </a:r>
          </a:p>
          <a:p>
            <a:r>
              <a:rPr lang="en-US" sz="2800" dirty="0" smtClean="0"/>
              <a:t>Pairs of these angles have special names, depending on their positions. </a:t>
            </a:r>
            <a:endParaRPr lang="en-US" sz="2800" dirty="0"/>
          </a:p>
        </p:txBody>
      </p:sp>
      <p:grpSp>
        <p:nvGrpSpPr>
          <p:cNvPr id="23" name="Group 6"/>
          <p:cNvGrpSpPr>
            <a:grpSpLocks/>
          </p:cNvGrpSpPr>
          <p:nvPr/>
        </p:nvGrpSpPr>
        <p:grpSpPr bwMode="auto">
          <a:xfrm>
            <a:off x="5029200" y="1905000"/>
            <a:ext cx="3581400" cy="2514600"/>
            <a:chOff x="2928" y="1536"/>
            <a:chExt cx="2256" cy="1584"/>
          </a:xfrm>
        </p:grpSpPr>
        <p:sp>
          <p:nvSpPr>
            <p:cNvPr id="24" name="Line 3"/>
            <p:cNvSpPr>
              <a:spLocks noChangeShapeType="1"/>
            </p:cNvSpPr>
            <p:nvPr/>
          </p:nvSpPr>
          <p:spPr bwMode="auto">
            <a:xfrm>
              <a:off x="3264" y="1536"/>
              <a:ext cx="192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4"/>
            <p:cNvSpPr>
              <a:spLocks noChangeShapeType="1"/>
            </p:cNvSpPr>
            <p:nvPr/>
          </p:nvSpPr>
          <p:spPr bwMode="auto">
            <a:xfrm>
              <a:off x="2928" y="2448"/>
              <a:ext cx="216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 flipH="1">
              <a:off x="3792" y="1632"/>
              <a:ext cx="912" cy="1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4770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t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001000" y="3886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m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8382000" y="2895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n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7162800" y="2286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7543800" y="2514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6553200" y="3200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70104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6400800" y="3581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6781800" y="3657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6934200" y="2667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7315200" y="2819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0000" y="3352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43535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vs. Exterior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62200"/>
            <a:ext cx="5791200" cy="310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Angle Pairs Formed by a Transversal..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176512"/>
                  </p:ext>
                </p:extLst>
              </p:nvPr>
            </p:nvGraphicFramePr>
            <p:xfrm>
              <a:off x="228600" y="1219200"/>
              <a:ext cx="8534400" cy="513394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267200"/>
                    <a:gridCol w="4267200"/>
                  </a:tblGrid>
                  <a:tr h="1447800">
                    <a:tc gridSpan="2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Term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Example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1660191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Alternate Interior Angles (alt.</a:t>
                          </a:r>
                          <a:r>
                            <a:rPr lang="en-US" b="1" baseline="0" dirty="0" smtClean="0"/>
                            <a:t> int.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sz="1800" b="1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∠</m:t>
                              </m:r>
                            </m:oMath>
                          </a14:m>
                          <a:r>
                            <a:rPr kumimoji="0"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lang="en-US" b="1" baseline="0" dirty="0" smtClean="0"/>
                            <a:t>)</a:t>
                          </a:r>
                        </a:p>
                        <a:p>
                          <a:endParaRPr lang="en-US" b="1" baseline="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-Two nonadjacent interior angles on opposite sides of the transversal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1660191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Alternate Exterior Angles (alt.</a:t>
                          </a:r>
                          <a:r>
                            <a:rPr lang="en-US" b="1" baseline="0" dirty="0" smtClean="0"/>
                            <a:t> ex.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sz="1800" b="1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∠</m:t>
                              </m:r>
                            </m:oMath>
                          </a14:m>
                          <a:r>
                            <a:rPr kumimoji="0"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lang="en-US" b="1" baseline="0" dirty="0" smtClean="0"/>
                            <a:t>)</a:t>
                          </a:r>
                        </a:p>
                        <a:p>
                          <a:endParaRPr lang="en-US" b="1" baseline="0" dirty="0" smtClean="0"/>
                        </a:p>
                        <a:p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-Two nonadjacent exterior angles that are on opposite sides of the transversal 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xmlns:a14="http://schemas.microsoft.com/office/drawing/2010/main" val="395176512"/>
                  </p:ext>
                </p:extLst>
              </p:nvPr>
            </p:nvGraphicFramePr>
            <p:xfrm>
              <a:off x="228600" y="1219200"/>
              <a:ext cx="8534400" cy="513394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267200"/>
                    <a:gridCol w="4267200"/>
                  </a:tblGrid>
                  <a:tr h="1447800">
                    <a:tc gridSpan="2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Term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Example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16601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3" t="-110294" r="-100143" b="-1011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16601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3" t="-209524" r="-100143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53000" y="3124200"/>
                <a:ext cx="32766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3600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124200"/>
                <a:ext cx="3276600" cy="120032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00600" y="4588164"/>
                <a:ext cx="32766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3600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588164"/>
                <a:ext cx="3276600" cy="1200329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1219200"/>
            <a:ext cx="289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Angle Pairs Formed by a Transversal..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66453392"/>
                  </p:ext>
                </p:extLst>
              </p:nvPr>
            </p:nvGraphicFramePr>
            <p:xfrm>
              <a:off x="228600" y="1219200"/>
              <a:ext cx="8534400" cy="513394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267200"/>
                    <a:gridCol w="4267200"/>
                  </a:tblGrid>
                  <a:tr h="1447800">
                    <a:tc gridSpan="2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Term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Example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1660191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Same-Side</a:t>
                          </a:r>
                          <a:r>
                            <a:rPr lang="en-US" b="1" baseline="0" dirty="0" smtClean="0"/>
                            <a:t> Interior Angle (s-s. int.</a:t>
                          </a:r>
                          <a:r>
                            <a:rPr kumimoji="0" lang="en-US" sz="18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sz="1800" b="1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∠</m:t>
                              </m:r>
                            </m:oMath>
                          </a14:m>
                          <a:r>
                            <a:rPr kumimoji="0" lang="en-US" sz="18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s)</a:t>
                          </a:r>
                          <a:r>
                            <a:rPr lang="en-US" b="1" baseline="0" dirty="0" smtClean="0"/>
                            <a:t> </a:t>
                          </a:r>
                        </a:p>
                        <a:p>
                          <a:endParaRPr lang="en-US" b="1" baseline="0" dirty="0" smtClean="0"/>
                        </a:p>
                        <a:p>
                          <a:r>
                            <a:rPr kumimoji="0" lang="en-US" sz="18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Two interior angles on the same side of the transversal 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1660191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Corresponding Angles (corr.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sz="1800" b="1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∠</m:t>
                              </m:r>
                            </m:oMath>
                          </a14:m>
                          <a:r>
                            <a:rPr kumimoji="0"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lang="en-US" b="1" dirty="0" smtClean="0"/>
                            <a:t> )</a:t>
                          </a:r>
                        </a:p>
                        <a:p>
                          <a:endParaRPr lang="en-US" b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-Two angles in corresponding positions relative to the two lines</a:t>
                          </a:r>
                        </a:p>
                        <a:p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xmlns:a14="http://schemas.microsoft.com/office/drawing/2010/main" val="566453392"/>
                  </p:ext>
                </p:extLst>
              </p:nvPr>
            </p:nvGraphicFramePr>
            <p:xfrm>
              <a:off x="228600" y="1219200"/>
              <a:ext cx="8534400" cy="513394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267200"/>
                    <a:gridCol w="4267200"/>
                  </a:tblGrid>
                  <a:tr h="1447800">
                    <a:tc gridSpan="2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Term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Example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16601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3" t="-110294" r="-100143" b="-1011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16601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3" t="-209524" r="-100143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219200"/>
            <a:ext cx="289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53000" y="3124200"/>
                <a:ext cx="32766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3600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124200"/>
                <a:ext cx="3276600" cy="1200329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36836" y="4800600"/>
                <a:ext cx="382616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3600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&amp; ∠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US" sz="3600" b="1" dirty="0" smtClean="0">
                    <a:solidFill>
                      <a:srgbClr val="FF0000"/>
                    </a:solidFill>
                  </a:rPr>
                  <a:t>;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&amp; ∠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</m:oMath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836" y="4800600"/>
                <a:ext cx="3826164" cy="1200329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b="-18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sz="2800" b="0" dirty="0">
                <a:solidFill>
                  <a:srgbClr val="006699"/>
                </a:solidFill>
                <a:latin typeface="Arial Black" pitchFamily="34" charset="0"/>
              </a:rPr>
              <a:t>Example 2: Classifying Pairs of Angles</a:t>
            </a:r>
            <a:endParaRPr lang="en-US" altLang="en-US" sz="28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152400" y="1066800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800" dirty="0"/>
              <a:t>Give an example of each angle pair.</a:t>
            </a:r>
            <a:endParaRPr lang="en-US" altLang="en-US" sz="2800" i="1" dirty="0"/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381000" y="1752600"/>
            <a:ext cx="5105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dirty="0"/>
              <a:t>A.  </a:t>
            </a:r>
            <a:r>
              <a:rPr lang="en-US" sz="3200" b="0" dirty="0"/>
              <a:t>corresponding angles</a:t>
            </a:r>
            <a:endParaRPr lang="en-US" sz="3200" dirty="0"/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457200" y="2971800"/>
            <a:ext cx="5105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dirty="0"/>
              <a:t>B.  </a:t>
            </a:r>
            <a:r>
              <a:rPr lang="en-US" sz="3200" b="0" dirty="0"/>
              <a:t>alternate interior angles</a:t>
            </a:r>
            <a:endParaRPr lang="en-US" sz="3200" dirty="0"/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381000" y="4191000"/>
            <a:ext cx="5715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3200" dirty="0"/>
              <a:t>C.  </a:t>
            </a:r>
            <a:r>
              <a:rPr lang="en-US" sz="3200" b="0" dirty="0"/>
              <a:t>alternate exterior angles</a:t>
            </a:r>
            <a:endParaRPr lang="en-US" sz="3200" dirty="0"/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990600" y="2209800"/>
            <a:ext cx="2590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0">
                <a:solidFill>
                  <a:srgbClr val="FF0000"/>
                </a:solidFill>
                <a:sym typeface="Symbol" pitchFamily="18" charset="2"/>
              </a:rPr>
              <a:t>1 and 5</a:t>
            </a:r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457200" y="5486400"/>
            <a:ext cx="5715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3200" dirty="0"/>
              <a:t>D.  </a:t>
            </a:r>
            <a:r>
              <a:rPr lang="en-US" sz="3200" b="0" dirty="0"/>
              <a:t>same-side interior angles</a:t>
            </a:r>
            <a:endParaRPr lang="en-US" sz="3200" dirty="0"/>
          </a:p>
        </p:txBody>
      </p: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1066800" y="3429000"/>
            <a:ext cx="2590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0">
                <a:solidFill>
                  <a:srgbClr val="FF0000"/>
                </a:solidFill>
                <a:sym typeface="Symbol" pitchFamily="18" charset="2"/>
              </a:rPr>
              <a:t>3 and 5</a:t>
            </a:r>
          </a:p>
        </p:txBody>
      </p:sp>
      <p:sp>
        <p:nvSpPr>
          <p:cNvPr id="73766" name="Text Box 38"/>
          <p:cNvSpPr txBox="1">
            <a:spLocks noChangeArrowheads="1"/>
          </p:cNvSpPr>
          <p:nvPr/>
        </p:nvSpPr>
        <p:spPr bwMode="auto">
          <a:xfrm>
            <a:off x="990600" y="4648200"/>
            <a:ext cx="318541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3200" b="0" dirty="0">
                <a:solidFill>
                  <a:srgbClr val="FF0000"/>
                </a:solidFill>
                <a:sym typeface="Symbol" pitchFamily="18" charset="2"/>
              </a:rPr>
              <a:t>1 and 7</a:t>
            </a:r>
          </a:p>
        </p:txBody>
      </p:sp>
      <p:sp>
        <p:nvSpPr>
          <p:cNvPr id="73767" name="Text Box 39"/>
          <p:cNvSpPr txBox="1">
            <a:spLocks noChangeArrowheads="1"/>
          </p:cNvSpPr>
          <p:nvPr/>
        </p:nvSpPr>
        <p:spPr bwMode="auto">
          <a:xfrm>
            <a:off x="1066800" y="5943600"/>
            <a:ext cx="2590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0" dirty="0">
                <a:solidFill>
                  <a:srgbClr val="FF0000"/>
                </a:solidFill>
                <a:sym typeface="Symbol" pitchFamily="18" charset="2"/>
              </a:rPr>
              <a:t>3 and 6</a:t>
            </a:r>
          </a:p>
        </p:txBody>
      </p:sp>
      <p:pic>
        <p:nvPicPr>
          <p:cNvPr id="73768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667000"/>
            <a:ext cx="1754188" cy="339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2" grpId="0"/>
      <p:bldP spid="73765" grpId="0"/>
      <p:bldP spid="73766" grpId="0"/>
      <p:bldP spid="737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447803"/>
            <a:ext cx="7854950" cy="3584579"/>
            <a:chOff x="236" y="2208"/>
            <a:chExt cx="4948" cy="2258"/>
          </a:xfrm>
        </p:grpSpPr>
        <p:sp>
          <p:nvSpPr>
            <p:cNvPr id="156677" name="Text Box 5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1919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4800" b="0" dirty="0"/>
                <a:t>To determine which line is the transversal for a given angle pair, locate the line that connects the vertices.</a:t>
              </a:r>
            </a:p>
          </p:txBody>
        </p:sp>
        <p:sp>
          <p:nvSpPr>
            <p:cNvPr id="156678" name="Text Box 6"/>
            <p:cNvSpPr txBox="1">
              <a:spLocks noChangeArrowheads="1"/>
            </p:cNvSpPr>
            <p:nvPr/>
          </p:nvSpPr>
          <p:spPr bwMode="auto">
            <a:xfrm>
              <a:off x="236" y="2208"/>
              <a:ext cx="1728" cy="407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Helpful Hint</a:t>
              </a:r>
              <a:endParaRPr lang="en-US" sz="3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0" y="1524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sz="2800" b="0" dirty="0">
                <a:solidFill>
                  <a:srgbClr val="006699"/>
                </a:solidFill>
                <a:latin typeface="Arial Black" pitchFamily="34" charset="0"/>
              </a:rPr>
              <a:t>Example 3: Identifying Angle Pairs and Transversals</a:t>
            </a:r>
            <a:endParaRPr lang="en-US" altLang="en-US" sz="28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0" y="1219200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800" dirty="0"/>
              <a:t>Identify the transversal and classify each angle pair.</a:t>
            </a:r>
            <a:endParaRPr lang="en-US" altLang="en-US" sz="2800" i="1" dirty="0"/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228600" y="1752600"/>
            <a:ext cx="369277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3200" dirty="0"/>
              <a:t>A.  </a:t>
            </a:r>
            <a:r>
              <a:rPr lang="en-US" sz="3200" b="0" dirty="0">
                <a:sym typeface="Symbol" pitchFamily="18" charset="2"/>
              </a:rPr>
              <a:t>1 and 3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228600" y="3352800"/>
            <a:ext cx="403469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3200" dirty="0"/>
              <a:t>B.  </a:t>
            </a:r>
            <a:r>
              <a:rPr lang="en-US" sz="3200" b="0" dirty="0">
                <a:sym typeface="Symbol" pitchFamily="18" charset="2"/>
              </a:rPr>
              <a:t>2 and 6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228600" y="5171182"/>
            <a:ext cx="417146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3200" dirty="0"/>
              <a:t>C.  </a:t>
            </a:r>
            <a:r>
              <a:rPr lang="en-US" sz="3200" b="0" dirty="0">
                <a:sym typeface="Symbol" pitchFamily="18" charset="2"/>
              </a:rPr>
              <a:t>4 and 6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685800" y="2199382"/>
            <a:ext cx="266700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3200" b="0" dirty="0">
                <a:solidFill>
                  <a:srgbClr val="FF0000"/>
                </a:solidFill>
                <a:sym typeface="Symbol" pitchFamily="18" charset="2"/>
              </a:rPr>
              <a:t>transversal </a:t>
            </a:r>
            <a:r>
              <a:rPr lang="en-US" sz="3200" b="0" dirty="0">
                <a:solidFill>
                  <a:srgbClr val="FF0000"/>
                </a:solidFill>
                <a:latin typeface="Monotype Corsiva" pitchFamily="66" charset="0"/>
                <a:sym typeface="Symbol" pitchFamily="18" charset="2"/>
              </a:rPr>
              <a:t>l</a:t>
            </a:r>
            <a:r>
              <a:rPr lang="en-US" sz="3200" b="0" dirty="0">
                <a:solidFill>
                  <a:srgbClr val="FF0000"/>
                </a:solidFill>
                <a:sym typeface="Symbol" pitchFamily="18" charset="2"/>
              </a:rPr>
              <a:t> </a:t>
            </a:r>
            <a:endParaRPr lang="en-US" sz="3200" b="0" dirty="0" smtClean="0">
              <a:solidFill>
                <a:srgbClr val="FF0000"/>
              </a:solidFill>
              <a:sym typeface="Symbol" pitchFamily="18" charset="2"/>
            </a:endParaRPr>
          </a:p>
          <a:p>
            <a:pPr algn="l"/>
            <a:r>
              <a:rPr lang="en-US" sz="3200" b="0" dirty="0" smtClean="0">
                <a:solidFill>
                  <a:srgbClr val="FF0000"/>
                </a:solidFill>
                <a:sym typeface="Symbol" pitchFamily="18" charset="2"/>
              </a:rPr>
              <a:t>corr</a:t>
            </a:r>
            <a:r>
              <a:rPr lang="en-US" sz="3200" b="0" dirty="0">
                <a:solidFill>
                  <a:srgbClr val="FF0000"/>
                </a:solidFill>
                <a:sym typeface="Symbol" pitchFamily="18" charset="2"/>
              </a:rPr>
              <a:t>. s</a:t>
            </a:r>
          </a:p>
        </p:txBody>
      </p:sp>
      <p:sp>
        <p:nvSpPr>
          <p:cNvPr id="150541" name="Text Box 13"/>
          <p:cNvSpPr txBox="1">
            <a:spLocks noChangeArrowheads="1"/>
          </p:cNvSpPr>
          <p:nvPr/>
        </p:nvSpPr>
        <p:spPr bwMode="auto">
          <a:xfrm>
            <a:off x="838200" y="3810000"/>
            <a:ext cx="300892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 b="0" dirty="0">
                <a:solidFill>
                  <a:srgbClr val="FF0000"/>
                </a:solidFill>
                <a:sym typeface="Symbol" pitchFamily="18" charset="2"/>
              </a:rPr>
              <a:t>transversal </a:t>
            </a:r>
            <a:r>
              <a:rPr lang="en-US" sz="3200" b="0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endParaRPr lang="en-US" sz="3200" b="0" dirty="0">
              <a:solidFill>
                <a:srgbClr val="FF0000"/>
              </a:solidFill>
              <a:sym typeface="Symbol" pitchFamily="18" charset="2"/>
            </a:endParaRPr>
          </a:p>
          <a:p>
            <a:pPr algn="l">
              <a:spcBef>
                <a:spcPct val="0"/>
              </a:spcBef>
            </a:pPr>
            <a:r>
              <a:rPr lang="en-US" sz="3200" b="0" dirty="0">
                <a:solidFill>
                  <a:srgbClr val="FF0000"/>
                </a:solidFill>
                <a:sym typeface="Symbol" pitchFamily="18" charset="2"/>
              </a:rPr>
              <a:t>alt. </a:t>
            </a:r>
            <a:r>
              <a:rPr lang="en-US" sz="3200" b="0" dirty="0" err="1">
                <a:solidFill>
                  <a:srgbClr val="FF0000"/>
                </a:solidFill>
                <a:sym typeface="Symbol" pitchFamily="18" charset="2"/>
              </a:rPr>
              <a:t>int</a:t>
            </a:r>
            <a:r>
              <a:rPr lang="en-US" sz="3200" b="0" dirty="0">
                <a:solidFill>
                  <a:srgbClr val="FF0000"/>
                </a:solidFill>
                <a:sym typeface="Symbol" pitchFamily="18" charset="2"/>
              </a:rPr>
              <a:t> s</a:t>
            </a:r>
          </a:p>
        </p:txBody>
      </p:sp>
      <p:sp>
        <p:nvSpPr>
          <p:cNvPr id="150542" name="Text Box 14"/>
          <p:cNvSpPr txBox="1">
            <a:spLocks noChangeArrowheads="1"/>
          </p:cNvSpPr>
          <p:nvPr/>
        </p:nvSpPr>
        <p:spPr bwMode="auto">
          <a:xfrm>
            <a:off x="838200" y="5780782"/>
            <a:ext cx="2803769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 b="0" dirty="0">
                <a:solidFill>
                  <a:srgbClr val="FF0000"/>
                </a:solidFill>
                <a:sym typeface="Symbol" pitchFamily="18" charset="2"/>
              </a:rPr>
              <a:t>transversal </a:t>
            </a:r>
            <a:r>
              <a:rPr lang="en-US" sz="3200" b="0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3200" b="0" dirty="0">
              <a:solidFill>
                <a:srgbClr val="FF0000"/>
              </a:solidFill>
              <a:sym typeface="Symbol" pitchFamily="18" charset="2"/>
            </a:endParaRPr>
          </a:p>
          <a:p>
            <a:pPr algn="l">
              <a:spcBef>
                <a:spcPct val="0"/>
              </a:spcBef>
            </a:pPr>
            <a:r>
              <a:rPr lang="en-US" sz="3200" b="0" dirty="0">
                <a:solidFill>
                  <a:srgbClr val="FF0000"/>
                </a:solidFill>
                <a:sym typeface="Symbol" pitchFamily="18" charset="2"/>
              </a:rPr>
              <a:t>alt. ext s</a:t>
            </a:r>
          </a:p>
        </p:txBody>
      </p:sp>
      <p:pic>
        <p:nvPicPr>
          <p:cNvPr id="150545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09800"/>
            <a:ext cx="4276725" cy="381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9" grpId="0"/>
      <p:bldP spid="150541" grpId="0"/>
      <p:bldP spid="1505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52400" y="53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sz="3600" b="0" dirty="0" smtClean="0">
                <a:solidFill>
                  <a:schemeClr val="accent4"/>
                </a:solidFill>
                <a:latin typeface="Arial Black" pitchFamily="34" charset="0"/>
              </a:rPr>
              <a:t>Summary</a:t>
            </a:r>
            <a:endParaRPr lang="en-US" altLang="en-US" sz="3600" b="0" dirty="0">
              <a:solidFill>
                <a:schemeClr val="accent4"/>
              </a:solidFill>
              <a:latin typeface="Arial MT Bl" charset="0"/>
            </a:endParaRPr>
          </a:p>
        </p:txBody>
      </p:sp>
      <p:pic>
        <p:nvPicPr>
          <p:cNvPr id="1495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7013" y="2743200"/>
            <a:ext cx="3836987" cy="331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304800" y="16764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400"/>
              <a:t>Give an example of each angle pair.</a:t>
            </a:r>
            <a:endParaRPr lang="en-US" altLang="en-US" sz="2400" i="1"/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533400" y="2514600"/>
            <a:ext cx="4114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A.  </a:t>
            </a:r>
            <a:r>
              <a:rPr lang="en-US" sz="2400" b="0"/>
              <a:t>corresponding angles</a:t>
            </a:r>
            <a:endParaRPr lang="en-US" sz="2400"/>
          </a:p>
        </p:txBody>
      </p:sp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533400" y="3429000"/>
            <a:ext cx="449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B.  </a:t>
            </a:r>
            <a:r>
              <a:rPr lang="en-US" sz="2400" b="0"/>
              <a:t>alternate interior angles</a:t>
            </a:r>
            <a:endParaRPr lang="en-US" sz="2400"/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533400" y="43434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C.  </a:t>
            </a:r>
            <a:r>
              <a:rPr lang="en-US" sz="2400" b="0"/>
              <a:t>alternate exterior angles</a:t>
            </a:r>
            <a:endParaRPr lang="en-US" sz="2400"/>
          </a:p>
        </p:txBody>
      </p:sp>
      <p:sp>
        <p:nvSpPr>
          <p:cNvPr id="149517" name="Text Box 13"/>
          <p:cNvSpPr txBox="1">
            <a:spLocks noChangeArrowheads="1"/>
          </p:cNvSpPr>
          <p:nvPr/>
        </p:nvSpPr>
        <p:spPr bwMode="auto">
          <a:xfrm>
            <a:off x="533400" y="5257800"/>
            <a:ext cx="472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D.  </a:t>
            </a:r>
            <a:r>
              <a:rPr lang="en-US" sz="2400" b="0"/>
              <a:t>same-side interior angles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Pg 76-77 #1-17 &amp; #23-28</a:t>
            </a:r>
          </a:p>
          <a:p>
            <a:endParaRPr lang="en-US" sz="5400" dirty="0" smtClean="0"/>
          </a:p>
          <a:p>
            <a:r>
              <a:rPr lang="en-US" sz="5400" dirty="0" smtClean="0"/>
              <a:t>Honors: pg 76-77 #1-17 &amp; #23-39 omit #29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3-Parallel Lines and Planes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LEQ: How do we classify pairs of angles formed by two lines and a transversal?</a:t>
            </a:r>
          </a:p>
          <a:p>
            <a:r>
              <a:rPr lang="en-US" dirty="0" smtClean="0"/>
              <a:t>Day 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That Do NOT Intersect..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Two lines that do not intersect are either </a:t>
            </a:r>
            <a:r>
              <a:rPr lang="en-US" sz="3600" b="1" dirty="0" smtClean="0">
                <a:solidFill>
                  <a:srgbClr val="FF0000"/>
                </a:solidFill>
              </a:rPr>
              <a:t>parallel</a:t>
            </a:r>
            <a:r>
              <a:rPr lang="en-US" sz="3600" dirty="0" smtClean="0"/>
              <a:t> or </a:t>
            </a:r>
            <a:r>
              <a:rPr lang="en-US" sz="3600" b="1" dirty="0" smtClean="0">
                <a:solidFill>
                  <a:srgbClr val="FF0000"/>
                </a:solidFill>
              </a:rPr>
              <a:t>skew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057400" y="2526145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43400" y="2526145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Parallel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Definition-Coplanar lines that </a:t>
            </a:r>
            <a:r>
              <a:rPr lang="en-US" dirty="0" smtClean="0">
                <a:solidFill>
                  <a:srgbClr val="FF0000"/>
                </a:solidFill>
              </a:rPr>
              <a:t>DO NOT </a:t>
            </a:r>
            <a:r>
              <a:rPr lang="en-US" dirty="0" smtClean="0"/>
              <a:t>intersect.</a:t>
            </a:r>
          </a:p>
          <a:p>
            <a:r>
              <a:rPr lang="en-US" dirty="0" smtClean="0"/>
              <a:t>Symbol:   ||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Segments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rgbClr val="FF0000"/>
                </a:solidFill>
              </a:rPr>
              <a:t>rays</a:t>
            </a:r>
            <a:r>
              <a:rPr lang="en-US" dirty="0" smtClean="0"/>
              <a:t> contained in || lines are also called ||.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Look around: Identify a pair of parallel lines in the classroom. </a:t>
            </a:r>
            <a:endParaRPr lang="en-US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438400" y="3352800"/>
            <a:ext cx="3505200" cy="1752600"/>
            <a:chOff x="144" y="192"/>
            <a:chExt cx="1728" cy="1056"/>
          </a:xfrm>
        </p:grpSpPr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576" y="192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Parallel lines</a:t>
              </a:r>
            </a:p>
          </p:txBody>
        </p: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144" y="432"/>
              <a:ext cx="1728" cy="816"/>
              <a:chOff x="144" y="432"/>
              <a:chExt cx="1728" cy="816"/>
            </a:xfrm>
          </p:grpSpPr>
          <p:sp>
            <p:nvSpPr>
              <p:cNvPr id="7" name="Line 13"/>
              <p:cNvSpPr>
                <a:spLocks noChangeShapeType="1"/>
              </p:cNvSpPr>
              <p:nvPr/>
            </p:nvSpPr>
            <p:spPr bwMode="auto">
              <a:xfrm>
                <a:off x="960" y="576"/>
                <a:ext cx="57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14"/>
              <p:cNvSpPr>
                <a:spLocks noChangeShapeType="1"/>
              </p:cNvSpPr>
              <p:nvPr/>
            </p:nvSpPr>
            <p:spPr bwMode="auto">
              <a:xfrm flipH="1">
                <a:off x="528" y="576"/>
                <a:ext cx="48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15"/>
              <p:cNvSpPr>
                <a:spLocks noChangeShapeType="1"/>
              </p:cNvSpPr>
              <p:nvPr/>
            </p:nvSpPr>
            <p:spPr bwMode="auto">
              <a:xfrm>
                <a:off x="816" y="768"/>
                <a:ext cx="57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16"/>
              <p:cNvSpPr>
                <a:spLocks noChangeShapeType="1"/>
              </p:cNvSpPr>
              <p:nvPr/>
            </p:nvSpPr>
            <p:spPr bwMode="auto">
              <a:xfrm flipH="1">
                <a:off x="384" y="768"/>
                <a:ext cx="48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17"/>
              <p:cNvSpPr>
                <a:spLocks noChangeShapeType="1"/>
              </p:cNvSpPr>
              <p:nvPr/>
            </p:nvSpPr>
            <p:spPr bwMode="auto">
              <a:xfrm>
                <a:off x="528" y="432"/>
                <a:ext cx="134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8"/>
              <p:cNvSpPr>
                <a:spLocks noChangeShapeType="1"/>
              </p:cNvSpPr>
              <p:nvPr/>
            </p:nvSpPr>
            <p:spPr bwMode="auto">
              <a:xfrm flipH="1">
                <a:off x="1440" y="432"/>
                <a:ext cx="432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 flipH="1">
                <a:off x="144" y="912"/>
                <a:ext cx="129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20"/>
              <p:cNvSpPr>
                <a:spLocks noChangeShapeType="1"/>
              </p:cNvSpPr>
              <p:nvPr/>
            </p:nvSpPr>
            <p:spPr bwMode="auto">
              <a:xfrm flipH="1">
                <a:off x="144" y="432"/>
                <a:ext cx="384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Oval 21"/>
              <p:cNvSpPr>
                <a:spLocks noChangeArrowheads="1"/>
              </p:cNvSpPr>
              <p:nvPr/>
            </p:nvSpPr>
            <p:spPr bwMode="auto">
              <a:xfrm>
                <a:off x="720" y="57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22"/>
              <p:cNvSpPr>
                <a:spLocks noChangeArrowheads="1"/>
              </p:cNvSpPr>
              <p:nvPr/>
            </p:nvSpPr>
            <p:spPr bwMode="auto">
              <a:xfrm>
                <a:off x="1056" y="57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23"/>
              <p:cNvSpPr>
                <a:spLocks noChangeArrowheads="1"/>
              </p:cNvSpPr>
              <p:nvPr/>
            </p:nvSpPr>
            <p:spPr bwMode="auto">
              <a:xfrm>
                <a:off x="720" y="76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24"/>
              <p:cNvSpPr>
                <a:spLocks noChangeArrowheads="1"/>
              </p:cNvSpPr>
              <p:nvPr/>
            </p:nvSpPr>
            <p:spPr bwMode="auto">
              <a:xfrm>
                <a:off x="1008" y="76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25"/>
              <p:cNvSpPr txBox="1">
                <a:spLocks noChangeArrowheads="1"/>
              </p:cNvSpPr>
              <p:nvPr/>
            </p:nvSpPr>
            <p:spPr bwMode="auto">
              <a:xfrm>
                <a:off x="672" y="432"/>
                <a:ext cx="3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/>
                  <a:t>A</a:t>
                </a:r>
              </a:p>
            </p:txBody>
          </p:sp>
          <p:sp>
            <p:nvSpPr>
              <p:cNvPr id="20" name="Text Box 26"/>
              <p:cNvSpPr txBox="1">
                <a:spLocks noChangeArrowheads="1"/>
              </p:cNvSpPr>
              <p:nvPr/>
            </p:nvSpPr>
            <p:spPr bwMode="auto">
              <a:xfrm>
                <a:off x="960" y="432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/>
                  <a:t>  B</a:t>
                </a:r>
              </a:p>
            </p:txBody>
          </p:sp>
          <p:sp>
            <p:nvSpPr>
              <p:cNvPr id="21" name="Text Box 27"/>
              <p:cNvSpPr txBox="1">
                <a:spLocks noChangeArrowheads="1"/>
              </p:cNvSpPr>
              <p:nvPr/>
            </p:nvSpPr>
            <p:spPr bwMode="auto">
              <a:xfrm>
                <a:off x="672" y="624"/>
                <a:ext cx="3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/>
                  <a:t>C</a:t>
                </a:r>
              </a:p>
            </p:txBody>
          </p:sp>
          <p:sp>
            <p:nvSpPr>
              <p:cNvPr id="22" name="Text Box 28"/>
              <p:cNvSpPr txBox="1">
                <a:spLocks noChangeArrowheads="1"/>
              </p:cNvSpPr>
              <p:nvPr/>
            </p:nvSpPr>
            <p:spPr bwMode="auto">
              <a:xfrm>
                <a:off x="960" y="624"/>
                <a:ext cx="52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 dirty="0"/>
                  <a:t>D</a:t>
                </a:r>
              </a:p>
            </p:txBody>
          </p:sp>
          <p:sp>
            <p:nvSpPr>
              <p:cNvPr id="23" name="Text Box 29"/>
              <p:cNvSpPr txBox="1">
                <a:spLocks noChangeArrowheads="1"/>
              </p:cNvSpPr>
              <p:nvPr/>
            </p:nvSpPr>
            <p:spPr bwMode="auto">
              <a:xfrm>
                <a:off x="432" y="480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 i="1"/>
                  <a:t>l</a:t>
                </a:r>
              </a:p>
            </p:txBody>
          </p:sp>
          <p:sp>
            <p:nvSpPr>
              <p:cNvPr id="24" name="Text Box 30"/>
              <p:cNvSpPr txBox="1">
                <a:spLocks noChangeArrowheads="1"/>
              </p:cNvSpPr>
              <p:nvPr/>
            </p:nvSpPr>
            <p:spPr bwMode="auto">
              <a:xfrm>
                <a:off x="240" y="672"/>
                <a:ext cx="43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 i="1"/>
                  <a:t>n</a:t>
                </a:r>
              </a:p>
            </p:txBody>
          </p:sp>
          <p:sp>
            <p:nvSpPr>
              <p:cNvPr id="25" name="Text Box 31"/>
              <p:cNvSpPr txBox="1">
                <a:spLocks noChangeArrowheads="1"/>
              </p:cNvSpPr>
              <p:nvPr/>
            </p:nvSpPr>
            <p:spPr bwMode="auto">
              <a:xfrm>
                <a:off x="288" y="960"/>
                <a:ext cx="10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 i="1" dirty="0"/>
                  <a:t>l</a:t>
                </a:r>
                <a:r>
                  <a:rPr lang="en-US" sz="1200" dirty="0"/>
                  <a:t> and </a:t>
                </a:r>
                <a:r>
                  <a:rPr lang="en-US" sz="1200" i="1" dirty="0"/>
                  <a:t>n</a:t>
                </a:r>
                <a:r>
                  <a:rPr lang="en-US" sz="1200" dirty="0"/>
                  <a:t> are parallel lines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313"/>
            <a:ext cx="8229600" cy="1143000"/>
          </a:xfrm>
        </p:spPr>
        <p:txBody>
          <a:bodyPr/>
          <a:lstStyle/>
          <a:p>
            <a:r>
              <a:rPr lang="en-US" dirty="0" smtClean="0"/>
              <a:t>Skew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55" y="1653540"/>
            <a:ext cx="8229600" cy="4389120"/>
          </a:xfrm>
        </p:spPr>
        <p:txBody>
          <a:bodyPr/>
          <a:lstStyle/>
          <a:p>
            <a:r>
              <a:rPr lang="en-US" dirty="0" smtClean="0"/>
              <a:t>Definition-Non-coplanar lines. </a:t>
            </a:r>
          </a:p>
          <a:p>
            <a:r>
              <a:rPr lang="en-US" dirty="0" smtClean="0"/>
              <a:t>They are neither parallel, nor intersecting.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CAREFUL: They MAY appear to be perpendicular. Why are they NOT perpendicular? </a:t>
            </a:r>
          </a:p>
          <a:p>
            <a:endParaRPr lang="en-US" dirty="0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590800" y="2895600"/>
            <a:ext cx="3124200" cy="1905000"/>
            <a:chOff x="2208" y="240"/>
            <a:chExt cx="1968" cy="1200"/>
          </a:xfrm>
        </p:grpSpPr>
        <p:sp>
          <p:nvSpPr>
            <p:cNvPr id="5" name="Line 33"/>
            <p:cNvSpPr>
              <a:spLocks noChangeShapeType="1"/>
            </p:cNvSpPr>
            <p:nvPr/>
          </p:nvSpPr>
          <p:spPr bwMode="auto">
            <a:xfrm flipH="1">
              <a:off x="3408" y="624"/>
              <a:ext cx="52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34"/>
            <p:cNvSpPr>
              <a:spLocks noChangeShapeType="1"/>
            </p:cNvSpPr>
            <p:nvPr/>
          </p:nvSpPr>
          <p:spPr bwMode="auto">
            <a:xfrm>
              <a:off x="2736" y="624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35"/>
            <p:cNvSpPr>
              <a:spLocks noChangeShapeType="1"/>
            </p:cNvSpPr>
            <p:nvPr/>
          </p:nvSpPr>
          <p:spPr bwMode="auto">
            <a:xfrm flipH="1">
              <a:off x="2208" y="105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36"/>
            <p:cNvSpPr>
              <a:spLocks noChangeShapeType="1"/>
            </p:cNvSpPr>
            <p:nvPr/>
          </p:nvSpPr>
          <p:spPr bwMode="auto">
            <a:xfrm flipH="1">
              <a:off x="2208" y="624"/>
              <a:ext cx="52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2784" y="240"/>
              <a:ext cx="13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Skew lines</a:t>
              </a:r>
            </a:p>
          </p:txBody>
        </p:sp>
        <p:sp>
          <p:nvSpPr>
            <p:cNvPr id="10" name="Line 38"/>
            <p:cNvSpPr>
              <a:spLocks noChangeShapeType="1"/>
            </p:cNvSpPr>
            <p:nvPr/>
          </p:nvSpPr>
          <p:spPr bwMode="auto">
            <a:xfrm flipV="1">
              <a:off x="2640" y="912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39"/>
            <p:cNvSpPr>
              <a:spLocks noChangeShapeType="1"/>
            </p:cNvSpPr>
            <p:nvPr/>
          </p:nvSpPr>
          <p:spPr bwMode="auto">
            <a:xfrm flipH="1">
              <a:off x="2400" y="120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40"/>
            <p:cNvSpPr>
              <a:spLocks noChangeShapeType="1"/>
            </p:cNvSpPr>
            <p:nvPr/>
          </p:nvSpPr>
          <p:spPr bwMode="auto">
            <a:xfrm flipV="1">
              <a:off x="3024" y="480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41"/>
            <p:cNvSpPr>
              <a:spLocks noChangeArrowheads="1"/>
            </p:cNvSpPr>
            <p:nvPr/>
          </p:nvSpPr>
          <p:spPr bwMode="auto">
            <a:xfrm>
              <a:off x="3024" y="81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42"/>
            <p:cNvSpPr>
              <a:spLocks noChangeShapeType="1"/>
            </p:cNvSpPr>
            <p:nvPr/>
          </p:nvSpPr>
          <p:spPr bwMode="auto">
            <a:xfrm>
              <a:off x="2544" y="96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3"/>
            <p:cNvSpPr>
              <a:spLocks noChangeShapeType="1"/>
            </p:cNvSpPr>
            <p:nvPr/>
          </p:nvSpPr>
          <p:spPr bwMode="auto">
            <a:xfrm flipH="1">
              <a:off x="2352" y="9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44"/>
            <p:cNvSpPr txBox="1">
              <a:spLocks noChangeArrowheads="1"/>
            </p:cNvSpPr>
            <p:nvPr/>
          </p:nvSpPr>
          <p:spPr bwMode="auto">
            <a:xfrm>
              <a:off x="3168" y="432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i="1" dirty="0"/>
                <a:t>k</a:t>
              </a:r>
            </a:p>
          </p:txBody>
        </p:sp>
        <p:sp>
          <p:nvSpPr>
            <p:cNvPr id="17" name="Text Box 45"/>
            <p:cNvSpPr txBox="1">
              <a:spLocks noChangeArrowheads="1"/>
            </p:cNvSpPr>
            <p:nvPr/>
          </p:nvSpPr>
          <p:spPr bwMode="auto">
            <a:xfrm>
              <a:off x="2400" y="816"/>
              <a:ext cx="3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i="1"/>
                <a:t>j</a:t>
              </a:r>
            </a:p>
          </p:txBody>
        </p:sp>
        <p:sp>
          <p:nvSpPr>
            <p:cNvPr id="18" name="Text Box 46"/>
            <p:cNvSpPr txBox="1">
              <a:spLocks noChangeArrowheads="1"/>
            </p:cNvSpPr>
            <p:nvPr/>
          </p:nvSpPr>
          <p:spPr bwMode="auto">
            <a:xfrm>
              <a:off x="2592" y="1248"/>
              <a:ext cx="12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i="1"/>
                <a:t>j </a:t>
              </a:r>
              <a:r>
                <a:rPr lang="en-US" sz="1200"/>
                <a:t>and </a:t>
              </a:r>
              <a:r>
                <a:rPr lang="en-US" sz="1200" i="1"/>
                <a:t>k</a:t>
              </a:r>
              <a:r>
                <a:rPr lang="en-US" sz="1200"/>
                <a:t> are skew lines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 Lines in Real Life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590800"/>
            <a:ext cx="425080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90800"/>
            <a:ext cx="3505200" cy="317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724400"/>
          </a:xfrm>
        </p:spPr>
        <p:txBody>
          <a:bodyPr/>
          <a:lstStyle/>
          <a:p>
            <a:r>
              <a:rPr lang="en-US" sz="2800" b="1" dirty="0" smtClean="0"/>
              <a:t>Parallel Planes</a:t>
            </a:r>
            <a:r>
              <a:rPr lang="en-US" sz="2800" dirty="0" smtClean="0"/>
              <a:t> (|| planes)-Planes that do not intersect. </a:t>
            </a:r>
          </a:p>
          <a:p>
            <a:pPr lvl="1"/>
            <a:r>
              <a:rPr lang="en-US" sz="2800" dirty="0" smtClean="0"/>
              <a:t>Name a pair of parallel planes in the following diagram.</a:t>
            </a:r>
            <a:endParaRPr lang="en-US" sz="2800" b="1" dirty="0" smtClean="0"/>
          </a:p>
          <a:p>
            <a:r>
              <a:rPr lang="en-US" sz="2800" b="1" dirty="0" smtClean="0"/>
              <a:t>A line and a plane are parallel</a:t>
            </a:r>
            <a:r>
              <a:rPr lang="en-US" sz="2800" dirty="0" smtClean="0"/>
              <a:t> if they do not intersect. </a:t>
            </a:r>
          </a:p>
          <a:p>
            <a:pPr lvl="1"/>
            <a:r>
              <a:rPr lang="en-US" sz="2800" dirty="0" smtClean="0"/>
              <a:t>Name a line and a plane that </a:t>
            </a:r>
          </a:p>
          <a:p>
            <a:pPr lvl="1">
              <a:buNone/>
            </a:pPr>
            <a:r>
              <a:rPr lang="en-US" sz="2800" dirty="0" smtClean="0"/>
              <a:t>	are parallel.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b="1" dirty="0"/>
          </a:p>
        </p:txBody>
      </p:sp>
      <p:pic>
        <p:nvPicPr>
          <p:cNvPr id="2050" name="Picture 2" descr="http://t0.gstatic.com/images?q=tbn:ANd9GcQcfgYTWZYatGCwpVm82F7In2VFeZZKMuOWOBs6Ppj7mVGvhBI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14800"/>
            <a:ext cx="2293432" cy="235077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553200" y="4419600"/>
            <a:ext cx="838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5791200"/>
            <a:ext cx="838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0" y="588366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en-US" sz="2800" b="0" dirty="0">
                <a:solidFill>
                  <a:srgbClr val="006699"/>
                </a:solidFill>
                <a:latin typeface="Arial Black" pitchFamily="34" charset="0"/>
              </a:rPr>
              <a:t>Example 1: Identifying Types of Lines and Planes</a:t>
            </a:r>
            <a:endParaRPr lang="en-US" altLang="en-US" sz="28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457200" y="16764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400" dirty="0"/>
              <a:t>Identify each of the following.</a:t>
            </a:r>
            <a:endParaRPr lang="en-US" altLang="en-US" sz="2400" i="1" dirty="0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457200" y="2362200"/>
            <a:ext cx="510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A.  </a:t>
            </a:r>
            <a:r>
              <a:rPr lang="en-US" sz="2400" b="0" dirty="0"/>
              <a:t>a pair of parallel segments</a:t>
            </a:r>
            <a:endParaRPr lang="en-US" sz="2400" dirty="0"/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457200" y="3276600"/>
            <a:ext cx="510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B.  </a:t>
            </a:r>
            <a:r>
              <a:rPr lang="en-US" sz="2400" b="0"/>
              <a:t>a pair of skew segments</a:t>
            </a:r>
            <a:endParaRPr lang="en-US" sz="2400"/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457200" y="4191000"/>
            <a:ext cx="5867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C.  </a:t>
            </a:r>
            <a:r>
              <a:rPr lang="en-US" sz="2400" b="0"/>
              <a:t>a pair of perpendicular segments</a:t>
            </a:r>
            <a:endParaRPr lang="en-US" sz="2400"/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57200" y="5105400"/>
            <a:ext cx="640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D.  </a:t>
            </a:r>
            <a:r>
              <a:rPr lang="en-US" sz="2400" b="0"/>
              <a:t>a pair of parallel planes</a:t>
            </a:r>
            <a:endParaRPr lang="en-US" sz="240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066800" y="2895600"/>
            <a:ext cx="2057400" cy="457200"/>
            <a:chOff x="672" y="1824"/>
            <a:chExt cx="1296" cy="288"/>
          </a:xfrm>
        </p:grpSpPr>
        <p:sp>
          <p:nvSpPr>
            <p:cNvPr id="147469" name="Text Box 13"/>
            <p:cNvSpPr txBox="1">
              <a:spLocks noChangeArrowheads="1"/>
            </p:cNvSpPr>
            <p:nvPr/>
          </p:nvSpPr>
          <p:spPr bwMode="auto">
            <a:xfrm>
              <a:off x="672" y="1824"/>
              <a:ext cx="129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 b="0" i="1" dirty="0">
                  <a:solidFill>
                    <a:srgbClr val="FF0000"/>
                  </a:solidFill>
                </a:rPr>
                <a:t>LM </a:t>
              </a:r>
              <a:r>
                <a:rPr lang="en-US" sz="2400" b="0" dirty="0">
                  <a:solidFill>
                    <a:srgbClr val="FF0000"/>
                  </a:solidFill>
                  <a:sym typeface="Symbol" pitchFamily="18" charset="2"/>
                </a:rPr>
                <a:t>||</a:t>
              </a:r>
              <a:r>
                <a:rPr lang="en-US" sz="2400" b="0" i="1" dirty="0">
                  <a:solidFill>
                    <a:srgbClr val="FF0000"/>
                  </a:solidFill>
                  <a:sym typeface="Symbol" pitchFamily="18" charset="2"/>
                </a:rPr>
                <a:t>QR</a:t>
              </a:r>
            </a:p>
          </p:txBody>
        </p:sp>
        <p:sp>
          <p:nvSpPr>
            <p:cNvPr id="147470" name="Line 14"/>
            <p:cNvSpPr>
              <a:spLocks noChangeShapeType="1"/>
            </p:cNvSpPr>
            <p:nvPr/>
          </p:nvSpPr>
          <p:spPr bwMode="auto">
            <a:xfrm>
              <a:off x="740" y="1856"/>
              <a:ext cx="26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7472" name="Line 16"/>
            <p:cNvSpPr>
              <a:spLocks noChangeShapeType="1"/>
            </p:cNvSpPr>
            <p:nvPr/>
          </p:nvSpPr>
          <p:spPr bwMode="auto">
            <a:xfrm>
              <a:off x="1248" y="1856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990600" y="3733800"/>
            <a:ext cx="3276600" cy="457200"/>
            <a:chOff x="656" y="2368"/>
            <a:chExt cx="2064" cy="288"/>
          </a:xfrm>
        </p:grpSpPr>
        <p:sp>
          <p:nvSpPr>
            <p:cNvPr id="147475" name="Text Box 19"/>
            <p:cNvSpPr txBox="1">
              <a:spLocks noChangeArrowheads="1"/>
            </p:cNvSpPr>
            <p:nvPr/>
          </p:nvSpPr>
          <p:spPr bwMode="auto">
            <a:xfrm>
              <a:off x="656" y="2368"/>
              <a:ext cx="206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 b="0" i="1" dirty="0">
                  <a:solidFill>
                    <a:srgbClr val="FF0000"/>
                  </a:solidFill>
                </a:rPr>
                <a:t>KN</a:t>
              </a:r>
              <a:r>
                <a:rPr lang="en-US" sz="2400" dirty="0">
                  <a:solidFill>
                    <a:srgbClr val="FF0000"/>
                  </a:solidFill>
                  <a:sym typeface="Symbol" pitchFamily="18" charset="2"/>
                </a:rPr>
                <a:t> </a:t>
              </a:r>
              <a:r>
                <a:rPr lang="en-US" sz="2400" b="0" dirty="0">
                  <a:solidFill>
                    <a:srgbClr val="FF0000"/>
                  </a:solidFill>
                  <a:sym typeface="Symbol" pitchFamily="18" charset="2"/>
                </a:rPr>
                <a:t>and </a:t>
              </a:r>
              <a:r>
                <a:rPr lang="en-US" sz="2400" i="1" dirty="0" smtClean="0">
                  <a:solidFill>
                    <a:srgbClr val="FF0000"/>
                  </a:solidFill>
                  <a:sym typeface="Symbol" pitchFamily="18" charset="2"/>
                </a:rPr>
                <a:t>SR</a:t>
              </a:r>
              <a:endParaRPr lang="en-US" sz="2400" b="0" i="1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  <p:sp>
          <p:nvSpPr>
            <p:cNvPr id="147476" name="Line 20"/>
            <p:cNvSpPr>
              <a:spLocks noChangeShapeType="1"/>
            </p:cNvSpPr>
            <p:nvPr/>
          </p:nvSpPr>
          <p:spPr bwMode="auto">
            <a:xfrm>
              <a:off x="720" y="2400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7477" name="Line 21"/>
            <p:cNvSpPr>
              <a:spLocks noChangeShapeType="1"/>
            </p:cNvSpPr>
            <p:nvPr/>
          </p:nvSpPr>
          <p:spPr bwMode="auto">
            <a:xfrm>
              <a:off x="1376" y="2416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066800" y="4724400"/>
            <a:ext cx="3276600" cy="457200"/>
            <a:chOff x="672" y="2976"/>
            <a:chExt cx="2064" cy="288"/>
          </a:xfrm>
        </p:grpSpPr>
        <p:sp>
          <p:nvSpPr>
            <p:cNvPr id="147480" name="Text Box 24"/>
            <p:cNvSpPr txBox="1">
              <a:spLocks noChangeArrowheads="1"/>
            </p:cNvSpPr>
            <p:nvPr/>
          </p:nvSpPr>
          <p:spPr bwMode="auto">
            <a:xfrm>
              <a:off x="672" y="2976"/>
              <a:ext cx="206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 b="0" i="1">
                  <a:solidFill>
                    <a:srgbClr val="FF0000"/>
                  </a:solidFill>
                </a:rPr>
                <a:t>NS</a:t>
              </a:r>
              <a:r>
                <a:rPr lang="en-US" sz="2400">
                  <a:solidFill>
                    <a:srgbClr val="FF0000"/>
                  </a:solidFill>
                  <a:sym typeface="Symbol" pitchFamily="18" charset="2"/>
                </a:rPr>
                <a:t> </a:t>
              </a:r>
              <a:r>
                <a:rPr lang="en-US" sz="2400" b="0">
                  <a:solidFill>
                    <a:srgbClr val="FF0000"/>
                  </a:solidFill>
                  <a:sym typeface="Symbol" pitchFamily="18" charset="2"/>
                </a:rPr>
                <a:t> </a:t>
              </a:r>
              <a:r>
                <a:rPr lang="en-US" sz="2400" b="0" i="1">
                  <a:solidFill>
                    <a:srgbClr val="FF0000"/>
                  </a:solidFill>
                  <a:sym typeface="Symbol" pitchFamily="18" charset="2"/>
                </a:rPr>
                <a:t>SP</a:t>
              </a:r>
            </a:p>
          </p:txBody>
        </p:sp>
        <p:sp>
          <p:nvSpPr>
            <p:cNvPr id="147481" name="Line 25"/>
            <p:cNvSpPr>
              <a:spLocks noChangeShapeType="1"/>
            </p:cNvSpPr>
            <p:nvPr/>
          </p:nvSpPr>
          <p:spPr bwMode="auto">
            <a:xfrm>
              <a:off x="728" y="3016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7482" name="Line 26"/>
            <p:cNvSpPr>
              <a:spLocks noChangeShapeType="1"/>
            </p:cNvSpPr>
            <p:nvPr/>
          </p:nvSpPr>
          <p:spPr bwMode="auto">
            <a:xfrm>
              <a:off x="1152" y="3024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7485" name="Text Box 29"/>
          <p:cNvSpPr txBox="1">
            <a:spLocks noChangeArrowheads="1"/>
          </p:cNvSpPr>
          <p:nvPr/>
        </p:nvSpPr>
        <p:spPr bwMode="auto">
          <a:xfrm>
            <a:off x="1066800" y="55626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 dirty="0">
                <a:solidFill>
                  <a:srgbClr val="FF0000"/>
                </a:solidFill>
              </a:rPr>
              <a:t>plane </a:t>
            </a:r>
            <a:r>
              <a:rPr lang="en-US" sz="2400" b="0" i="1" dirty="0" smtClean="0">
                <a:solidFill>
                  <a:srgbClr val="FF0000"/>
                </a:solidFill>
              </a:rPr>
              <a:t>NMRS</a:t>
            </a:r>
            <a:r>
              <a:rPr lang="en-US" sz="2400" b="0" dirty="0" smtClean="0">
                <a:solidFill>
                  <a:srgbClr val="FF0000"/>
                </a:solidFill>
              </a:rPr>
              <a:t> </a:t>
            </a:r>
            <a:r>
              <a:rPr lang="en-US" sz="2400" b="0" dirty="0">
                <a:solidFill>
                  <a:srgbClr val="FF0000"/>
                </a:solidFill>
                <a:sym typeface="Symbol" pitchFamily="18" charset="2"/>
              </a:rPr>
              <a:t>|| plane </a:t>
            </a:r>
            <a:r>
              <a:rPr lang="en-US" sz="2400" b="0" i="1" dirty="0" smtClean="0">
                <a:solidFill>
                  <a:srgbClr val="FF0000"/>
                </a:solidFill>
                <a:sym typeface="Symbol" pitchFamily="18" charset="2"/>
              </a:rPr>
              <a:t>KLQP</a:t>
            </a:r>
            <a:endParaRPr lang="en-US" sz="2400" b="0" i="1" dirty="0">
              <a:solidFill>
                <a:srgbClr val="FF0000"/>
              </a:solidFill>
              <a:sym typeface="Symbol" pitchFamily="18" charset="2"/>
            </a:endParaRPr>
          </a:p>
        </p:txBody>
      </p:sp>
      <p:pic>
        <p:nvPicPr>
          <p:cNvPr id="147489" name="Picture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133600"/>
            <a:ext cx="3149600" cy="381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Theorem 3-1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4419600" cy="5334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two parallel planes are cut by a third plane, then the lines of intersection are </a:t>
            </a:r>
            <a:r>
              <a:rPr lang="en-US" sz="3200" b="1" dirty="0" smtClean="0">
                <a:solidFill>
                  <a:srgbClr val="FF0000"/>
                </a:solidFill>
              </a:rPr>
              <a:t>PARALLEL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If Planes X and Y are cut by a plane, then  line l </a:t>
            </a:r>
            <a:r>
              <a:rPr lang="en-US" sz="3200" dirty="0" smtClean="0">
                <a:solidFill>
                  <a:srgbClr val="FF0000"/>
                </a:solidFill>
              </a:rPr>
              <a:t>||</a:t>
            </a:r>
            <a:r>
              <a:rPr lang="en-US" sz="3200" dirty="0" smtClean="0"/>
              <a:t> line m.  </a:t>
            </a:r>
          </a:p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81000" y="3505200"/>
            <a:ext cx="2743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685800"/>
            <a:ext cx="4038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24000" y="5715000"/>
            <a:ext cx="381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964</TotalTime>
  <Words>726</Words>
  <Application>Microsoft Office PowerPoint</Application>
  <PresentationFormat>On-screen Show (4:3)</PresentationFormat>
  <Paragraphs>155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PowerPoint Presentation</vt:lpstr>
      <vt:lpstr>Chapter 3-Parallel Lines and Planes</vt:lpstr>
      <vt:lpstr>Lines That Do NOT Intersect..</vt:lpstr>
      <vt:lpstr>Parallel Lines</vt:lpstr>
      <vt:lpstr>Skew Lines</vt:lpstr>
      <vt:lpstr>Skew Lines in Real Life</vt:lpstr>
      <vt:lpstr>Terms</vt:lpstr>
      <vt:lpstr>PowerPoint Presentation</vt:lpstr>
      <vt:lpstr>Theorem 3-1</vt:lpstr>
      <vt:lpstr>PowerPoint Presentation</vt:lpstr>
      <vt:lpstr>Transversal</vt:lpstr>
      <vt:lpstr>Interior vs. Exterior</vt:lpstr>
      <vt:lpstr>Angle Pairs Formed by a Transversal..</vt:lpstr>
      <vt:lpstr>Angle Pairs Formed by a Transversal..</vt:lpstr>
      <vt:lpstr>PowerPoint Presentation</vt:lpstr>
      <vt:lpstr>PowerPoint Presentation</vt:lpstr>
      <vt:lpstr>PowerPoint Presentation</vt:lpstr>
      <vt:lpstr>PowerPoint Presentation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3-Parallel Lines and Planes</dc:title>
  <dc:creator>Owner</dc:creator>
  <cp:lastModifiedBy>user</cp:lastModifiedBy>
  <cp:revision>58</cp:revision>
  <dcterms:created xsi:type="dcterms:W3CDTF">2013-09-10T21:57:13Z</dcterms:created>
  <dcterms:modified xsi:type="dcterms:W3CDTF">2016-10-19T17:44:22Z</dcterms:modified>
</cp:coreProperties>
</file>