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9" r:id="rId1"/>
  </p:sldMasterIdLst>
  <p:notesMasterIdLst>
    <p:notesMasterId r:id="rId17"/>
  </p:notesMasterIdLst>
  <p:sldIdLst>
    <p:sldId id="267" r:id="rId2"/>
    <p:sldId id="256" r:id="rId3"/>
    <p:sldId id="257" r:id="rId4"/>
    <p:sldId id="258" r:id="rId5"/>
    <p:sldId id="262" r:id="rId6"/>
    <p:sldId id="259" r:id="rId7"/>
    <p:sldId id="260" r:id="rId8"/>
    <p:sldId id="265" r:id="rId9"/>
    <p:sldId id="261" r:id="rId10"/>
    <p:sldId id="263" r:id="rId11"/>
    <p:sldId id="264" r:id="rId12"/>
    <p:sldId id="268" r:id="rId13"/>
    <p:sldId id="270" r:id="rId14"/>
    <p:sldId id="269" r:id="rId15"/>
    <p:sldId id="271" r:id="rId1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60" y="9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05BB3183-091D-410E-9107-8FD2BA18EDA5}" type="datetimeFigureOut">
              <a:rPr lang="en-US"/>
              <a:pPr>
                <a:defRPr/>
              </a:pPr>
              <a:t>9/5/2016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98A56C0F-D1B4-4B6C-81F1-76635C69B4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562051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BB6A173-60BB-4C55-942C-CE7CE5CE0785}" type="slidenum">
              <a:rPr lang="en-US" altLang="en-US"/>
              <a:pPr/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016868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7404D1-58A4-4FB1-85D1-95A53CFC50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16424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A75C9E-7A17-4F32-9501-F8525ADE8D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73899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000456-6C99-438B-A44E-D71E621381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82087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3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90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43350"/>
            <a:ext cx="4038600" cy="2190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E01D8C-0E27-4AE6-B162-4E4BB6562F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5051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F22DF5-73E3-42DE-9693-B41BE5E301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5752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6A0626-A1C7-4E1B-9DF1-6BE82494D0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70006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FF404F-26D0-422C-9A14-ECA5D4D930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46020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729F28-9442-4EDD-8352-FD4CC18876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03222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E94BA7-25E3-43A5-B59A-6A05595D3A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76228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99B351-3715-449B-BC8E-54850C0670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841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F39D5D-3CD0-4124-996E-2210B04589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70004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3AFEF3-5FD2-4430-B572-FB0A0452C2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77345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773DCF05-E07E-452D-9C44-F101916BBD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21" r:id="rId2"/>
    <p:sldLayoutId id="2147483722" r:id="rId3"/>
    <p:sldLayoutId id="2147483723" r:id="rId4"/>
    <p:sldLayoutId id="2147483724" r:id="rId5"/>
    <p:sldLayoutId id="2147483725" r:id="rId6"/>
    <p:sldLayoutId id="2147483726" r:id="rId7"/>
    <p:sldLayoutId id="2147483727" r:id="rId8"/>
    <p:sldLayoutId id="2147483728" r:id="rId9"/>
    <p:sldLayoutId id="2147483729" r:id="rId10"/>
    <p:sldLayoutId id="2147483730" r:id="rId11"/>
    <p:sldLayoutId id="2147483731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image" Target="../media/image3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.bin"/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8.bin"/><Relationship Id="rId12" Type="http://schemas.openxmlformats.org/officeDocument/2006/relationships/oleObject" Target="../embeddings/oleObject12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wmf"/><Relationship Id="rId11" Type="http://schemas.openxmlformats.org/officeDocument/2006/relationships/oleObject" Target="../embeddings/oleObject11.bin"/><Relationship Id="rId5" Type="http://schemas.openxmlformats.org/officeDocument/2006/relationships/oleObject" Target="../embeddings/oleObject7.bin"/><Relationship Id="rId10" Type="http://schemas.openxmlformats.org/officeDocument/2006/relationships/image" Target="../media/image6.wmf"/><Relationship Id="rId4" Type="http://schemas.openxmlformats.org/officeDocument/2006/relationships/image" Target="../media/image4.wmf"/><Relationship Id="rId9" Type="http://schemas.openxmlformats.org/officeDocument/2006/relationships/oleObject" Target="../embeddings/oleObject10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7" Type="http://schemas.openxmlformats.org/officeDocument/2006/relationships/oleObject" Target="../embeddings/oleObject15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14.bin"/><Relationship Id="rId4" Type="http://schemas.openxmlformats.org/officeDocument/2006/relationships/image" Target="../media/image4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9.bin"/><Relationship Id="rId3" Type="http://schemas.openxmlformats.org/officeDocument/2006/relationships/notesSlide" Target="../notesSlides/notesSlide1.xml"/><Relationship Id="rId7" Type="http://schemas.openxmlformats.org/officeDocument/2006/relationships/oleObject" Target="../embeddings/oleObject18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7.bin"/><Relationship Id="rId11" Type="http://schemas.openxmlformats.org/officeDocument/2006/relationships/oleObject" Target="../embeddings/oleObject22.bin"/><Relationship Id="rId5" Type="http://schemas.openxmlformats.org/officeDocument/2006/relationships/image" Target="../media/image3.wmf"/><Relationship Id="rId10" Type="http://schemas.openxmlformats.org/officeDocument/2006/relationships/oleObject" Target="../embeddings/oleObject21.bin"/><Relationship Id="rId4" Type="http://schemas.openxmlformats.org/officeDocument/2006/relationships/oleObject" Target="../embeddings/oleObject16.bin"/><Relationship Id="rId9" Type="http://schemas.openxmlformats.org/officeDocument/2006/relationships/oleObject" Target="../embeddings/oleObject20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6.bin"/><Relationship Id="rId3" Type="http://schemas.openxmlformats.org/officeDocument/2006/relationships/oleObject" Target="../embeddings/oleObject23.bin"/><Relationship Id="rId7" Type="http://schemas.openxmlformats.org/officeDocument/2006/relationships/oleObject" Target="../embeddings/oleObject2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24.bin"/><Relationship Id="rId4" Type="http://schemas.openxmlformats.org/officeDocument/2006/relationships/image" Target="../media/image4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457200" y="263525"/>
            <a:ext cx="8229600" cy="1143000"/>
          </a:xfrm>
        </p:spPr>
        <p:txBody>
          <a:bodyPr/>
          <a:lstStyle/>
          <a:p>
            <a:r>
              <a:rPr lang="en-US" altLang="en-US" smtClean="0"/>
              <a:t>Bell Ringer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A supplement of a given angle is four times as large as a complement of the angle. Find the measure of the given angle. 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 smtClean="0"/>
              <a:t>Find the value of x in the following two diagrams:  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en-US" dirty="0" smtClean="0"/>
          </a:p>
          <a:p>
            <a:pPr>
              <a:defRPr/>
            </a:pPr>
            <a:endParaRPr lang="en-US" dirty="0"/>
          </a:p>
        </p:txBody>
      </p:sp>
      <p:pic>
        <p:nvPicPr>
          <p:cNvPr id="3076" name="Picture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4876800"/>
            <a:ext cx="2971800" cy="174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7" name="Rectangle 4"/>
          <p:cNvSpPr>
            <a:spLocks noChangeArrowheads="1"/>
          </p:cNvSpPr>
          <p:nvPr/>
        </p:nvSpPr>
        <p:spPr bwMode="auto">
          <a:xfrm>
            <a:off x="2286000" y="6319838"/>
            <a:ext cx="1465263" cy="2952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pic>
        <p:nvPicPr>
          <p:cNvPr id="3078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4221163"/>
            <a:ext cx="3824288" cy="2611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Reg. Homework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Page 58-59</a:t>
            </a:r>
          </a:p>
          <a:p>
            <a:pPr eaLnBrk="1" hangingPunct="1"/>
            <a:r>
              <a:rPr lang="en-US" altLang="en-US" dirty="0" smtClean="0"/>
              <a:t>#1-25 Odd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Honors Homework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Page 58-59</a:t>
            </a:r>
          </a:p>
          <a:p>
            <a:pPr eaLnBrk="1" hangingPunct="1"/>
            <a:r>
              <a:rPr lang="en-US" altLang="en-US" smtClean="0"/>
              <a:t>#1-27 All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altLang="en-US" smtClean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457200" y="30163"/>
            <a:ext cx="8229600" cy="1143000"/>
          </a:xfrm>
        </p:spPr>
        <p:txBody>
          <a:bodyPr/>
          <a:lstStyle/>
          <a:p>
            <a:r>
              <a:rPr lang="en-US" altLang="en-US" smtClean="0"/>
              <a:t>Bell Ringer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304800" y="936625"/>
            <a:ext cx="8534400" cy="4602163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Find the value of x. 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en-US" dirty="0"/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en-US" dirty="0" smtClean="0"/>
          </a:p>
          <a:p>
            <a:pPr>
              <a:defRPr/>
            </a:pPr>
            <a:endParaRPr lang="en-US" dirty="0"/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2286000" y="6319838"/>
            <a:ext cx="1465263" cy="2952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pic>
        <p:nvPicPr>
          <p:cNvPr id="16389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" y="1527175"/>
            <a:ext cx="3044825" cy="312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90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3236913"/>
            <a:ext cx="3657600" cy="3621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91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9113" y="1020763"/>
            <a:ext cx="3201987" cy="271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Today &amp; Tomorrow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Today-Work on study guide for your quiz</a:t>
            </a:r>
          </a:p>
          <a:p>
            <a:endParaRPr lang="en-US" altLang="en-US" smtClean="0"/>
          </a:p>
          <a:p>
            <a:r>
              <a:rPr lang="en-US" altLang="en-US" smtClean="0"/>
              <a:t>Tomorrow: Quiz on 2-4-2.5 (special pairs of angles and perpendicular lines)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6581907"/>
              </p:ext>
            </p:extLst>
          </p:nvPr>
        </p:nvGraphicFramePr>
        <p:xfrm>
          <a:off x="1142999" y="457200"/>
          <a:ext cx="6477000" cy="626918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18876"/>
                <a:gridCol w="2018399"/>
                <a:gridCol w="2239725"/>
              </a:tblGrid>
              <a:tr h="56110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u="sng" dirty="0">
                          <a:solidFill>
                            <a:schemeClr val="tx1"/>
                          </a:solidFill>
                          <a:effectLst/>
                        </a:rPr>
                        <a:t>Properties of </a:t>
                      </a:r>
                      <a:r>
                        <a:rPr lang="en-US" sz="1600" u="sng" dirty="0" smtClean="0">
                          <a:solidFill>
                            <a:schemeClr val="tx1"/>
                          </a:solidFill>
                          <a:effectLst/>
                        </a:rPr>
                        <a:t>Equality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 smtClean="0">
                        <a:solidFill>
                          <a:schemeClr val="tx1"/>
                        </a:solidFill>
                        <a:effectLst/>
                        <a:latin typeface="Arial RO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These work for all equations.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Arial RO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26" marR="66126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 </a:t>
                      </a:r>
                      <a:endParaRPr lang="en-US" sz="1600" b="1" dirty="0">
                        <a:effectLst/>
                        <a:latin typeface="Arial RO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26" marR="66126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u="sng" dirty="0">
                          <a:solidFill>
                            <a:schemeClr val="tx1"/>
                          </a:solidFill>
                          <a:effectLst/>
                        </a:rPr>
                        <a:t>Properties of </a:t>
                      </a:r>
                      <a:r>
                        <a:rPr lang="en-US" sz="1600" u="sng" dirty="0" smtClean="0">
                          <a:solidFill>
                            <a:schemeClr val="tx1"/>
                          </a:solidFill>
                          <a:effectLst/>
                        </a:rPr>
                        <a:t>Congruence</a:t>
                      </a:r>
                      <a:endParaRPr lang="en-US" sz="1600" b="0" u="sng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chemeClr val="tx1"/>
                          </a:solidFill>
                          <a:effectLst/>
                        </a:rPr>
                        <a:t>These work for both segments and angles</a:t>
                      </a:r>
                      <a:endParaRPr lang="en-US" sz="1600" b="1" dirty="0" smtClean="0">
                        <a:solidFill>
                          <a:schemeClr val="tx1"/>
                        </a:solidFill>
                        <a:effectLst/>
                        <a:latin typeface="Arial RO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Arial RO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6110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Addition Property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Arial RO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26" marR="66126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If A = B then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</a:rPr>
                        <a:t>           A+C </a:t>
                      </a:r>
                      <a:r>
                        <a:rPr lang="en-US" sz="1600" b="1" dirty="0">
                          <a:effectLst/>
                        </a:rPr>
                        <a:t>= B+C</a:t>
                      </a:r>
                      <a:endParaRPr lang="en-US" sz="1600" b="1" dirty="0">
                        <a:effectLst/>
                        <a:latin typeface="Arial RO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26" marR="66126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</a:rPr>
                        <a:t>If A </a:t>
                      </a:r>
                      <a:r>
                        <a:rPr lang="en-US" sz="1600" b="1" dirty="0" smtClean="0">
                          <a:effectLst/>
                          <a:sym typeface="Symbol" panose="05050102010706020507" pitchFamily="18" charset="2"/>
                        </a:rPr>
                        <a:t>=</a:t>
                      </a:r>
                      <a:r>
                        <a:rPr lang="en-US" sz="1600" b="1" dirty="0" smtClean="0">
                          <a:effectLst/>
                        </a:rPr>
                        <a:t> B then</a:t>
                      </a:r>
                      <a:endParaRPr lang="en-US" sz="1600" b="1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</a:rPr>
                        <a:t>           A+C </a:t>
                      </a:r>
                      <a:r>
                        <a:rPr lang="en-US" sz="1600" b="1" dirty="0">
                          <a:effectLst/>
                        </a:rPr>
                        <a:t>= B+C</a:t>
                      </a:r>
                      <a:endParaRPr lang="en-US" sz="1600" b="1" dirty="0">
                        <a:effectLst/>
                        <a:latin typeface="Arial RO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56110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</a:rPr>
                        <a:t>Subtraction Property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Arial RO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26" marR="66126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If A = B then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</a:rPr>
                        <a:t>          A-C </a:t>
                      </a:r>
                      <a:r>
                        <a:rPr lang="en-US" sz="1600" b="1" dirty="0">
                          <a:effectLst/>
                        </a:rPr>
                        <a:t>= B-C</a:t>
                      </a:r>
                      <a:endParaRPr lang="en-US" sz="1600" b="1" dirty="0">
                        <a:effectLst/>
                        <a:latin typeface="Arial RO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26" marR="66126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</a:rPr>
                        <a:t>If A = B then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</a:rPr>
                        <a:t>          A-C = B-C</a:t>
                      </a:r>
                      <a:endParaRPr lang="en-US" sz="1600" b="1" dirty="0">
                        <a:effectLst/>
                        <a:latin typeface="Arial RO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84166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</a:rPr>
                        <a:t>Multiplication Property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Arial RO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26" marR="66126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If A = B then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</a:rPr>
                        <a:t>             AC </a:t>
                      </a:r>
                      <a:r>
                        <a:rPr lang="en-US" sz="1600" b="1" dirty="0">
                          <a:effectLst/>
                        </a:rPr>
                        <a:t>= BC</a:t>
                      </a:r>
                      <a:endParaRPr lang="en-US" sz="1600" b="1" dirty="0">
                        <a:effectLst/>
                        <a:latin typeface="Arial RO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26" marR="66126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</a:rPr>
                        <a:t>If A = B then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</a:rPr>
                        <a:t>             AC </a:t>
                      </a:r>
                      <a:r>
                        <a:rPr lang="en-US" sz="1600" b="1" dirty="0">
                          <a:effectLst/>
                        </a:rPr>
                        <a:t>= BC</a:t>
                      </a:r>
                      <a:endParaRPr lang="en-US" sz="1600" b="1" dirty="0">
                        <a:effectLst/>
                        <a:latin typeface="Arial RO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56110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</a:rPr>
                        <a:t>Division Property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Arial RO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26" marR="66126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If A=B and C≠0 </a:t>
                      </a:r>
                      <a:r>
                        <a:rPr lang="en-US" sz="1600" b="1" dirty="0" smtClean="0">
                          <a:effectLst/>
                        </a:rPr>
                        <a:t>then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</a:rPr>
                        <a:t>           A/C </a:t>
                      </a:r>
                      <a:r>
                        <a:rPr lang="en-US" sz="1600" b="1" dirty="0">
                          <a:effectLst/>
                        </a:rPr>
                        <a:t>= B/C</a:t>
                      </a:r>
                      <a:endParaRPr lang="en-US" sz="1600" b="1" dirty="0">
                        <a:effectLst/>
                        <a:latin typeface="Arial RO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26" marR="66126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If A=B and C≠0 </a:t>
                      </a:r>
                      <a:r>
                        <a:rPr lang="en-US" sz="1600" b="1" dirty="0" smtClean="0">
                          <a:effectLst/>
                        </a:rPr>
                        <a:t>then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</a:rPr>
                        <a:t>           A/C </a:t>
                      </a:r>
                      <a:r>
                        <a:rPr lang="en-US" sz="1600" b="1" dirty="0">
                          <a:effectLst/>
                        </a:rPr>
                        <a:t>= B/C</a:t>
                      </a:r>
                      <a:endParaRPr lang="en-US" sz="1600" b="1" dirty="0">
                        <a:effectLst/>
                        <a:latin typeface="Arial RO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84166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</a:rPr>
                        <a:t>Substitution Property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Arial RO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26" marR="66126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If A = B then </a:t>
                      </a:r>
                      <a:endParaRPr lang="en-US" sz="1600" b="1" dirty="0" smtClean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</a:rPr>
                        <a:t>A </a:t>
                      </a:r>
                      <a:r>
                        <a:rPr lang="en-US" sz="1600" b="1" dirty="0">
                          <a:effectLst/>
                        </a:rPr>
                        <a:t>can be substituted for B </a:t>
                      </a:r>
                      <a:r>
                        <a:rPr lang="en-US" sz="1600" b="1" dirty="0" smtClean="0">
                          <a:effectLst/>
                        </a:rPr>
                        <a:t>   or       </a:t>
                      </a:r>
                      <a:r>
                        <a:rPr lang="en-US" sz="1600" b="1" dirty="0">
                          <a:effectLst/>
                        </a:rPr>
                        <a:t>B for A</a:t>
                      </a:r>
                      <a:endParaRPr lang="en-US" sz="1600" b="1" dirty="0">
                        <a:effectLst/>
                        <a:latin typeface="Arial RO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26" marR="66126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If A = B then </a:t>
                      </a:r>
                      <a:endParaRPr lang="en-US" sz="1600" b="1" dirty="0" smtClean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</a:rPr>
                        <a:t>A </a:t>
                      </a:r>
                      <a:r>
                        <a:rPr lang="en-US" sz="1600" b="1" dirty="0">
                          <a:effectLst/>
                        </a:rPr>
                        <a:t>can be substituted for B </a:t>
                      </a:r>
                      <a:r>
                        <a:rPr lang="en-US" sz="1600" b="1" dirty="0" smtClean="0">
                          <a:effectLst/>
                        </a:rPr>
                        <a:t>   or       </a:t>
                      </a:r>
                      <a:r>
                        <a:rPr lang="en-US" sz="1600" b="1" dirty="0">
                          <a:effectLst/>
                        </a:rPr>
                        <a:t>B for A</a:t>
                      </a:r>
                      <a:endParaRPr lang="en-US" sz="1600" b="1" dirty="0">
                        <a:effectLst/>
                        <a:latin typeface="Arial RO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56110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</a:rPr>
                        <a:t>Reflexive Property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Arial RO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26" marR="66126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A = A</a:t>
                      </a:r>
                      <a:endParaRPr lang="en-US" sz="1600" b="1" dirty="0">
                        <a:effectLst/>
                        <a:latin typeface="Arial RO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26" marR="66126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Reflexive Property</a:t>
                      </a:r>
                      <a:endParaRPr lang="en-US" sz="1600" b="1" dirty="0">
                        <a:effectLst/>
                        <a:latin typeface="Arial RO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56110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</a:rPr>
                        <a:t>Symmetric Property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Arial RO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26" marR="66126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</a:rPr>
                        <a:t>If A = B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</a:rPr>
                        <a:t>      then B = A</a:t>
                      </a:r>
                      <a:endParaRPr lang="en-US" sz="1600" b="1">
                        <a:effectLst/>
                        <a:latin typeface="Arial RO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26" marR="66126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Symmetric Property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 </a:t>
                      </a:r>
                      <a:endParaRPr lang="en-US" sz="1600" b="1" dirty="0">
                        <a:effectLst/>
                        <a:latin typeface="Arial RO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56110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Transitive Property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Arial RO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26" marR="66126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If A = B and B = C </a:t>
                      </a:r>
                      <a:endParaRPr lang="en-US" sz="1600" b="1" dirty="0" smtClean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</a:rPr>
                        <a:t>            then </a:t>
                      </a:r>
                      <a:r>
                        <a:rPr lang="en-US" sz="1600" b="1" dirty="0">
                          <a:effectLst/>
                        </a:rPr>
                        <a:t>A = C</a:t>
                      </a:r>
                      <a:endParaRPr lang="en-US" sz="1600" b="1" dirty="0">
                        <a:effectLst/>
                        <a:latin typeface="Arial RO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26" marR="66126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Transitive Property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 </a:t>
                      </a:r>
                      <a:endParaRPr lang="en-US" sz="1600" b="1" dirty="0">
                        <a:effectLst/>
                        <a:latin typeface="Arial RO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52490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Geometry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3886200"/>
            <a:ext cx="8458200" cy="1905000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solidFill>
                  <a:schemeClr val="tx1"/>
                </a:solidFill>
              </a:rPr>
              <a:t>2.5 Perpendicular Lines</a:t>
            </a:r>
          </a:p>
          <a:p>
            <a:pPr eaLnBrk="1" hangingPunct="1"/>
            <a:r>
              <a:rPr lang="en-US" altLang="en-US" dirty="0" smtClean="0">
                <a:solidFill>
                  <a:schemeClr val="tx1"/>
                </a:solidFill>
              </a:rPr>
              <a:t>LEQ: How do you apply the definition and the theorems about perpendicular lines? 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205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Perpendicular Lines Definition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600200"/>
            <a:ext cx="8458200" cy="50292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      Lines </a:t>
            </a:r>
            <a:r>
              <a:rPr lang="en-US" altLang="en-US" dirty="0" err="1" smtClean="0"/>
              <a:t>Defn</a:t>
            </a:r>
            <a:r>
              <a:rPr lang="en-US" altLang="en-US" dirty="0" smtClean="0"/>
              <a:t>. – two lines that intersect to form right angles.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dirty="0" smtClean="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dirty="0" smtClean="0"/>
              <a:t>   JK          MN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dirty="0" smtClean="0">
              <a:solidFill>
                <a:srgbClr val="FFFF66"/>
              </a:solidFill>
            </a:endParaRP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dirty="0" smtClean="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400" dirty="0" smtClean="0">
                <a:solidFill>
                  <a:schemeClr val="tx2"/>
                </a:solidFill>
              </a:rPr>
              <a:t>Segments and rays may also be perpendicular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sz="2800" dirty="0" smtClean="0">
              <a:solidFill>
                <a:schemeClr val="accent1"/>
              </a:solidFill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800" dirty="0" smtClean="0">
                <a:solidFill>
                  <a:schemeClr val="accent1"/>
                </a:solidFill>
              </a:rPr>
              <a:t>      </a:t>
            </a:r>
            <a:r>
              <a:rPr lang="en-US" altLang="en-US" sz="2800" dirty="0" smtClean="0">
                <a:solidFill>
                  <a:schemeClr val="tx2"/>
                </a:solidFill>
              </a:rPr>
              <a:t>JK         MN      LJ        LN          JK      ML          JK      LN</a:t>
            </a:r>
            <a:endParaRPr lang="en-US" altLang="en-US" sz="2400" dirty="0" smtClean="0">
              <a:solidFill>
                <a:schemeClr val="tx2"/>
              </a:solidFill>
            </a:endParaRPr>
          </a:p>
        </p:txBody>
      </p:sp>
      <p:sp>
        <p:nvSpPr>
          <p:cNvPr id="38916" name="Line 4"/>
          <p:cNvSpPr>
            <a:spLocks noChangeShapeType="1"/>
          </p:cNvSpPr>
          <p:nvPr/>
        </p:nvSpPr>
        <p:spPr bwMode="auto">
          <a:xfrm>
            <a:off x="914400" y="17526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17" name="Line 5"/>
          <p:cNvSpPr>
            <a:spLocks noChangeShapeType="1"/>
          </p:cNvSpPr>
          <p:nvPr/>
        </p:nvSpPr>
        <p:spPr bwMode="auto">
          <a:xfrm>
            <a:off x="685800" y="2057400"/>
            <a:ext cx="457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20" name="Line 8"/>
          <p:cNvSpPr>
            <a:spLocks noChangeShapeType="1"/>
          </p:cNvSpPr>
          <p:nvPr/>
        </p:nvSpPr>
        <p:spPr bwMode="auto">
          <a:xfrm>
            <a:off x="6400800" y="2971800"/>
            <a:ext cx="0" cy="2590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21" name="Line 9"/>
          <p:cNvSpPr>
            <a:spLocks noChangeShapeType="1"/>
          </p:cNvSpPr>
          <p:nvPr/>
        </p:nvSpPr>
        <p:spPr bwMode="auto">
          <a:xfrm>
            <a:off x="4953000" y="4267200"/>
            <a:ext cx="2819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22" name="Line 10"/>
          <p:cNvSpPr>
            <a:spLocks noChangeShapeType="1"/>
          </p:cNvSpPr>
          <p:nvPr/>
        </p:nvSpPr>
        <p:spPr bwMode="auto">
          <a:xfrm flipV="1">
            <a:off x="6172200" y="40386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23" name="Line 11"/>
          <p:cNvSpPr>
            <a:spLocks noChangeShapeType="1"/>
          </p:cNvSpPr>
          <p:nvPr/>
        </p:nvSpPr>
        <p:spPr bwMode="auto">
          <a:xfrm>
            <a:off x="6172200" y="40386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25" name="Text Box 13"/>
          <p:cNvSpPr txBox="1">
            <a:spLocks noChangeArrowheads="1"/>
          </p:cNvSpPr>
          <p:nvPr/>
        </p:nvSpPr>
        <p:spPr bwMode="auto">
          <a:xfrm>
            <a:off x="6248400" y="2833688"/>
            <a:ext cx="6985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800" dirty="0">
                <a:latin typeface="Arial" panose="020B0604020202020204" pitchFamily="34" charset="0"/>
              </a:rPr>
              <a:t>. </a:t>
            </a:r>
            <a:r>
              <a:rPr lang="en-US" altLang="en-US" sz="1800" dirty="0">
                <a:latin typeface="Arial" panose="020B0604020202020204" pitchFamily="34" charset="0"/>
              </a:rPr>
              <a:t>  M</a:t>
            </a:r>
          </a:p>
        </p:txBody>
      </p:sp>
      <p:sp>
        <p:nvSpPr>
          <p:cNvPr id="38926" name="Text Box 14"/>
          <p:cNvSpPr txBox="1">
            <a:spLocks noChangeArrowheads="1"/>
          </p:cNvSpPr>
          <p:nvPr/>
        </p:nvSpPr>
        <p:spPr bwMode="auto">
          <a:xfrm>
            <a:off x="6248400" y="4814888"/>
            <a:ext cx="6731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800" dirty="0">
                <a:latin typeface="Arial" panose="020B0604020202020204" pitchFamily="34" charset="0"/>
              </a:rPr>
              <a:t>. </a:t>
            </a:r>
            <a:r>
              <a:rPr lang="en-US" altLang="en-US" sz="1800" dirty="0">
                <a:latin typeface="Arial" panose="020B0604020202020204" pitchFamily="34" charset="0"/>
              </a:rPr>
              <a:t>  N</a:t>
            </a:r>
          </a:p>
        </p:txBody>
      </p:sp>
      <p:sp>
        <p:nvSpPr>
          <p:cNvPr id="38927" name="Text Box 15"/>
          <p:cNvSpPr txBox="1">
            <a:spLocks noChangeArrowheads="1"/>
          </p:cNvSpPr>
          <p:nvPr/>
        </p:nvSpPr>
        <p:spPr bwMode="auto">
          <a:xfrm>
            <a:off x="5105400" y="3625850"/>
            <a:ext cx="298450" cy="793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J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>
                <a:latin typeface="Arial" panose="020B0604020202020204" pitchFamily="34" charset="0"/>
              </a:rPr>
              <a:t>.</a:t>
            </a:r>
          </a:p>
        </p:txBody>
      </p:sp>
      <p:sp>
        <p:nvSpPr>
          <p:cNvPr id="38928" name="Text Box 16"/>
          <p:cNvSpPr txBox="1">
            <a:spLocks noChangeArrowheads="1"/>
          </p:cNvSpPr>
          <p:nvPr/>
        </p:nvSpPr>
        <p:spPr bwMode="auto">
          <a:xfrm>
            <a:off x="7302500" y="3625850"/>
            <a:ext cx="336550" cy="793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Arial" panose="020B0604020202020204" pitchFamily="34" charset="0"/>
              </a:rPr>
              <a:t>K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 dirty="0">
                <a:latin typeface="Arial" panose="020B0604020202020204" pitchFamily="34" charset="0"/>
              </a:rPr>
              <a:t>.</a:t>
            </a:r>
          </a:p>
        </p:txBody>
      </p:sp>
      <p:sp>
        <p:nvSpPr>
          <p:cNvPr id="38929" name="Line 17"/>
          <p:cNvSpPr>
            <a:spLocks noChangeShapeType="1"/>
          </p:cNvSpPr>
          <p:nvPr/>
        </p:nvSpPr>
        <p:spPr bwMode="auto">
          <a:xfrm>
            <a:off x="1447800" y="33528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30" name="Line 18"/>
          <p:cNvSpPr>
            <a:spLocks noChangeShapeType="1"/>
          </p:cNvSpPr>
          <p:nvPr/>
        </p:nvSpPr>
        <p:spPr bwMode="auto">
          <a:xfrm>
            <a:off x="1219200" y="3657600"/>
            <a:ext cx="457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31" name="Line 19"/>
          <p:cNvSpPr>
            <a:spLocks noChangeShapeType="1"/>
          </p:cNvSpPr>
          <p:nvPr/>
        </p:nvSpPr>
        <p:spPr bwMode="auto">
          <a:xfrm>
            <a:off x="457200" y="33528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32" name="Line 20"/>
          <p:cNvSpPr>
            <a:spLocks noChangeShapeType="1"/>
          </p:cNvSpPr>
          <p:nvPr/>
        </p:nvSpPr>
        <p:spPr bwMode="auto">
          <a:xfrm>
            <a:off x="1828800" y="33528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33" name="Text Box 21"/>
          <p:cNvSpPr txBox="1">
            <a:spLocks noChangeArrowheads="1"/>
          </p:cNvSpPr>
          <p:nvPr/>
        </p:nvSpPr>
        <p:spPr bwMode="auto">
          <a:xfrm>
            <a:off x="6280150" y="3886200"/>
            <a:ext cx="501650" cy="793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800" dirty="0">
                <a:latin typeface="Arial" panose="020B0604020202020204" pitchFamily="34" charset="0"/>
              </a:rPr>
              <a:t>.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Arial" panose="020B0604020202020204" pitchFamily="34" charset="0"/>
              </a:rPr>
              <a:t>   L</a:t>
            </a:r>
          </a:p>
        </p:txBody>
      </p:sp>
      <p:sp>
        <p:nvSpPr>
          <p:cNvPr id="38934" name="Line 22"/>
          <p:cNvSpPr>
            <a:spLocks noChangeShapeType="1"/>
          </p:cNvSpPr>
          <p:nvPr/>
        </p:nvSpPr>
        <p:spPr bwMode="auto">
          <a:xfrm>
            <a:off x="1447800" y="6096000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35" name="Line 23"/>
          <p:cNvSpPr>
            <a:spLocks noChangeShapeType="1"/>
          </p:cNvSpPr>
          <p:nvPr/>
        </p:nvSpPr>
        <p:spPr bwMode="auto">
          <a:xfrm>
            <a:off x="1295400" y="6324600"/>
            <a:ext cx="304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36" name="Line 24"/>
          <p:cNvSpPr>
            <a:spLocks noChangeShapeType="1"/>
          </p:cNvSpPr>
          <p:nvPr/>
        </p:nvSpPr>
        <p:spPr bwMode="auto">
          <a:xfrm>
            <a:off x="3429000" y="6096000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37" name="Line 25"/>
          <p:cNvSpPr>
            <a:spLocks noChangeShapeType="1"/>
          </p:cNvSpPr>
          <p:nvPr/>
        </p:nvSpPr>
        <p:spPr bwMode="auto">
          <a:xfrm>
            <a:off x="5486400" y="6096000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38" name="Line 26"/>
          <p:cNvSpPr>
            <a:spLocks noChangeShapeType="1"/>
          </p:cNvSpPr>
          <p:nvPr/>
        </p:nvSpPr>
        <p:spPr bwMode="auto">
          <a:xfrm>
            <a:off x="7543800" y="6096000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39" name="Line 27"/>
          <p:cNvSpPr>
            <a:spLocks noChangeShapeType="1"/>
          </p:cNvSpPr>
          <p:nvPr/>
        </p:nvSpPr>
        <p:spPr bwMode="auto">
          <a:xfrm>
            <a:off x="3276600" y="6324600"/>
            <a:ext cx="304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40" name="Line 28"/>
          <p:cNvSpPr>
            <a:spLocks noChangeShapeType="1"/>
          </p:cNvSpPr>
          <p:nvPr/>
        </p:nvSpPr>
        <p:spPr bwMode="auto">
          <a:xfrm>
            <a:off x="5334000" y="6324600"/>
            <a:ext cx="304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41" name="Line 29"/>
          <p:cNvSpPr>
            <a:spLocks noChangeShapeType="1"/>
          </p:cNvSpPr>
          <p:nvPr/>
        </p:nvSpPr>
        <p:spPr bwMode="auto">
          <a:xfrm>
            <a:off x="7391400" y="6324600"/>
            <a:ext cx="304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42" name="Line 30"/>
          <p:cNvSpPr>
            <a:spLocks noChangeShapeType="1"/>
          </p:cNvSpPr>
          <p:nvPr/>
        </p:nvSpPr>
        <p:spPr bwMode="auto">
          <a:xfrm>
            <a:off x="838200" y="6019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43" name="Line 31"/>
          <p:cNvSpPr>
            <a:spLocks noChangeShapeType="1"/>
          </p:cNvSpPr>
          <p:nvPr/>
        </p:nvSpPr>
        <p:spPr bwMode="auto">
          <a:xfrm>
            <a:off x="1905000" y="60198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44" name="Line 32"/>
          <p:cNvSpPr>
            <a:spLocks noChangeShapeType="1"/>
          </p:cNvSpPr>
          <p:nvPr/>
        </p:nvSpPr>
        <p:spPr bwMode="auto">
          <a:xfrm>
            <a:off x="4876800" y="60198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45" name="Line 33"/>
          <p:cNvSpPr>
            <a:spLocks noChangeShapeType="1"/>
          </p:cNvSpPr>
          <p:nvPr/>
        </p:nvSpPr>
        <p:spPr bwMode="auto">
          <a:xfrm>
            <a:off x="5715000" y="60198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46" name="Line 34"/>
          <p:cNvSpPr>
            <a:spLocks noChangeShapeType="1"/>
          </p:cNvSpPr>
          <p:nvPr/>
        </p:nvSpPr>
        <p:spPr bwMode="auto">
          <a:xfrm>
            <a:off x="7010400" y="60198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47" name="Line 35"/>
          <p:cNvSpPr>
            <a:spLocks noChangeShapeType="1"/>
          </p:cNvSpPr>
          <p:nvPr/>
        </p:nvSpPr>
        <p:spPr bwMode="auto">
          <a:xfrm>
            <a:off x="2819400" y="6019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48" name="Line 36"/>
          <p:cNvSpPr>
            <a:spLocks noChangeShapeType="1"/>
          </p:cNvSpPr>
          <p:nvPr/>
        </p:nvSpPr>
        <p:spPr bwMode="auto">
          <a:xfrm>
            <a:off x="3810000" y="6019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49" name="Line 37"/>
          <p:cNvSpPr>
            <a:spLocks noChangeShapeType="1"/>
          </p:cNvSpPr>
          <p:nvPr/>
        </p:nvSpPr>
        <p:spPr bwMode="auto">
          <a:xfrm>
            <a:off x="7772400" y="6019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50" name="Rectangle 38"/>
          <p:cNvSpPr>
            <a:spLocks noChangeArrowheads="1"/>
          </p:cNvSpPr>
          <p:nvPr/>
        </p:nvSpPr>
        <p:spPr bwMode="auto">
          <a:xfrm>
            <a:off x="533400" y="2133600"/>
            <a:ext cx="22098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38951" name="Rectangle 39"/>
          <p:cNvSpPr>
            <a:spLocks noChangeArrowheads="1"/>
          </p:cNvSpPr>
          <p:nvPr/>
        </p:nvSpPr>
        <p:spPr bwMode="auto">
          <a:xfrm>
            <a:off x="1763486" y="3276600"/>
            <a:ext cx="8382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38952" name="Rectangle 40"/>
          <p:cNvSpPr>
            <a:spLocks noChangeArrowheads="1"/>
          </p:cNvSpPr>
          <p:nvPr/>
        </p:nvSpPr>
        <p:spPr bwMode="auto">
          <a:xfrm>
            <a:off x="304800" y="3200400"/>
            <a:ext cx="8382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389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389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389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389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89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89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89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89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9" dur="500"/>
                                        <p:tgtEl>
                                          <p:spTgt spid="389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389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389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389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389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389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389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389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389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389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389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0" dur="500"/>
                                        <p:tgtEl>
                                          <p:spTgt spid="389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3" dur="500"/>
                                        <p:tgtEl>
                                          <p:spTgt spid="389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6" dur="500"/>
                                        <p:tgtEl>
                                          <p:spTgt spid="389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84" dur="500"/>
                                        <p:tgtEl>
                                          <p:spTgt spid="389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89" dur="500"/>
                                        <p:tgtEl>
                                          <p:spTgt spid="389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38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38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38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389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389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389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7" dur="500"/>
                                        <p:tgtEl>
                                          <p:spTgt spid="389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0" dur="500"/>
                                        <p:tgtEl>
                                          <p:spTgt spid="389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3" dur="500"/>
                                        <p:tgtEl>
                                          <p:spTgt spid="389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6" dur="500"/>
                                        <p:tgtEl>
                                          <p:spTgt spid="389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9" dur="500"/>
                                        <p:tgtEl>
                                          <p:spTgt spid="389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2" dur="500"/>
                                        <p:tgtEl>
                                          <p:spTgt spid="389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5" dur="500"/>
                                        <p:tgtEl>
                                          <p:spTgt spid="389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8" dur="500"/>
                                        <p:tgtEl>
                                          <p:spTgt spid="389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1" dur="500"/>
                                        <p:tgtEl>
                                          <p:spTgt spid="389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4" dur="500"/>
                                        <p:tgtEl>
                                          <p:spTgt spid="389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7" dur="500"/>
                                        <p:tgtEl>
                                          <p:spTgt spid="389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0" dur="500"/>
                                        <p:tgtEl>
                                          <p:spTgt spid="389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3" dur="500"/>
                                        <p:tgtEl>
                                          <p:spTgt spid="389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6" dur="500"/>
                                        <p:tgtEl>
                                          <p:spTgt spid="389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9" dur="500"/>
                                        <p:tgtEl>
                                          <p:spTgt spid="389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2" dur="500"/>
                                        <p:tgtEl>
                                          <p:spTgt spid="389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4" grpId="0"/>
      <p:bldP spid="38915" grpId="0" build="p"/>
      <p:bldP spid="38916" grpId="0" animBg="1"/>
      <p:bldP spid="38917" grpId="0" animBg="1"/>
      <p:bldP spid="38920" grpId="0" animBg="1"/>
      <p:bldP spid="38921" grpId="0" animBg="1"/>
      <p:bldP spid="38922" grpId="0" animBg="1"/>
      <p:bldP spid="38923" grpId="0" animBg="1"/>
      <p:bldP spid="38925" grpId="0"/>
      <p:bldP spid="38926" grpId="0"/>
      <p:bldP spid="38927" grpId="0"/>
      <p:bldP spid="38928" grpId="0"/>
      <p:bldP spid="38929" grpId="0" animBg="1"/>
      <p:bldP spid="38930" grpId="0" animBg="1"/>
      <p:bldP spid="38931" grpId="0" animBg="1"/>
      <p:bldP spid="38932" grpId="0" animBg="1"/>
      <p:bldP spid="38933" grpId="0"/>
      <p:bldP spid="38934" grpId="0" animBg="1"/>
      <p:bldP spid="38935" grpId="0" animBg="1"/>
      <p:bldP spid="38936" grpId="0" animBg="1"/>
      <p:bldP spid="38937" grpId="0" animBg="1"/>
      <p:bldP spid="38938" grpId="0" animBg="1"/>
      <p:bldP spid="38939" grpId="0" animBg="1"/>
      <p:bldP spid="38940" grpId="0" animBg="1"/>
      <p:bldP spid="38941" grpId="0" animBg="1"/>
      <p:bldP spid="38942" grpId="0" animBg="1"/>
      <p:bldP spid="38943" grpId="0" animBg="1"/>
      <p:bldP spid="38944" grpId="0" animBg="1"/>
      <p:bldP spid="38945" grpId="0" animBg="1"/>
      <p:bldP spid="38946" grpId="0" animBg="1"/>
      <p:bldP spid="38947" grpId="0" animBg="1"/>
      <p:bldP spid="38948" grpId="0" animBg="1"/>
      <p:bldP spid="38949" grpId="0" animBg="1"/>
      <p:bldP spid="38950" grpId="0" animBg="1"/>
      <p:bldP spid="38950" grpId="1" animBg="1"/>
      <p:bldP spid="38951" grpId="0" animBg="1"/>
      <p:bldP spid="38951" grpId="1" animBg="1"/>
      <p:bldP spid="38952" grpId="0" animBg="1"/>
      <p:bldP spid="38952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Two Ways to Use the Defn.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1600200"/>
            <a:ext cx="8534400" cy="4525963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3600" dirty="0" smtClean="0"/>
              <a:t>1) If JK       MN, then…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3600" dirty="0" smtClean="0"/>
              <a:t>		</a:t>
            </a:r>
            <a:r>
              <a:rPr lang="en-US" altLang="en-US" sz="3600" dirty="0" smtClean="0">
                <a:solidFill>
                  <a:srgbClr val="FF0000"/>
                </a:solidFill>
              </a:rPr>
              <a:t>each of the 4 angles is a right angle.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3600" dirty="0" smtClean="0"/>
              <a:t>2) If any one of the four angles is a right angle, then…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3600" dirty="0" smtClean="0"/>
              <a:t>	</a:t>
            </a:r>
            <a:r>
              <a:rPr lang="en-US" altLang="en-US" sz="3600" dirty="0" smtClean="0">
                <a:solidFill>
                  <a:srgbClr val="FF0000"/>
                </a:solidFill>
              </a:rPr>
              <a:t>	JK        MN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dirty="0" smtClean="0">
              <a:solidFill>
                <a:srgbClr val="FFFF66"/>
              </a:solidFill>
            </a:endParaRP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dirty="0" smtClean="0"/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dirty="0" smtClean="0"/>
          </a:p>
        </p:txBody>
      </p:sp>
      <p:sp>
        <p:nvSpPr>
          <p:cNvPr id="41988" name="Line 4"/>
          <p:cNvSpPr>
            <a:spLocks noChangeShapeType="1"/>
          </p:cNvSpPr>
          <p:nvPr/>
        </p:nvSpPr>
        <p:spPr bwMode="auto">
          <a:xfrm>
            <a:off x="1828800" y="17526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989" name="Line 5"/>
          <p:cNvSpPr>
            <a:spLocks noChangeShapeType="1"/>
          </p:cNvSpPr>
          <p:nvPr/>
        </p:nvSpPr>
        <p:spPr bwMode="auto">
          <a:xfrm>
            <a:off x="1600200" y="2057400"/>
            <a:ext cx="457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0" name="Line 6"/>
          <p:cNvSpPr>
            <a:spLocks noChangeShapeType="1"/>
          </p:cNvSpPr>
          <p:nvPr/>
        </p:nvSpPr>
        <p:spPr bwMode="auto">
          <a:xfrm>
            <a:off x="6477000" y="3733800"/>
            <a:ext cx="0" cy="2590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1" name="Line 7"/>
          <p:cNvSpPr>
            <a:spLocks noChangeShapeType="1"/>
          </p:cNvSpPr>
          <p:nvPr/>
        </p:nvSpPr>
        <p:spPr bwMode="auto">
          <a:xfrm>
            <a:off x="5029200" y="5029200"/>
            <a:ext cx="2819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2" name="Text Box 10"/>
          <p:cNvSpPr txBox="1">
            <a:spLocks noChangeArrowheads="1"/>
          </p:cNvSpPr>
          <p:nvPr/>
        </p:nvSpPr>
        <p:spPr bwMode="auto">
          <a:xfrm>
            <a:off x="6324600" y="3595688"/>
            <a:ext cx="6985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800">
                <a:latin typeface="Arial" panose="020B0604020202020204" pitchFamily="34" charset="0"/>
              </a:rPr>
              <a:t>. </a:t>
            </a:r>
            <a:r>
              <a:rPr lang="en-US" altLang="en-US" sz="1800">
                <a:latin typeface="Arial" panose="020B0604020202020204" pitchFamily="34" charset="0"/>
              </a:rPr>
              <a:t>  M</a:t>
            </a:r>
          </a:p>
        </p:txBody>
      </p:sp>
      <p:sp>
        <p:nvSpPr>
          <p:cNvPr id="6153" name="Text Box 11"/>
          <p:cNvSpPr txBox="1">
            <a:spLocks noChangeArrowheads="1"/>
          </p:cNvSpPr>
          <p:nvPr/>
        </p:nvSpPr>
        <p:spPr bwMode="auto">
          <a:xfrm>
            <a:off x="6324600" y="5576888"/>
            <a:ext cx="6731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800">
                <a:latin typeface="Arial" panose="020B0604020202020204" pitchFamily="34" charset="0"/>
              </a:rPr>
              <a:t>. </a:t>
            </a:r>
            <a:r>
              <a:rPr lang="en-US" altLang="en-US" sz="1800">
                <a:latin typeface="Arial" panose="020B0604020202020204" pitchFamily="34" charset="0"/>
              </a:rPr>
              <a:t>  N</a:t>
            </a:r>
          </a:p>
        </p:txBody>
      </p:sp>
      <p:sp>
        <p:nvSpPr>
          <p:cNvPr id="6154" name="Text Box 12"/>
          <p:cNvSpPr txBox="1">
            <a:spLocks noChangeArrowheads="1"/>
          </p:cNvSpPr>
          <p:nvPr/>
        </p:nvSpPr>
        <p:spPr bwMode="auto">
          <a:xfrm>
            <a:off x="5181600" y="4387850"/>
            <a:ext cx="298450" cy="793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J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>
                <a:latin typeface="Arial" panose="020B0604020202020204" pitchFamily="34" charset="0"/>
              </a:rPr>
              <a:t>.</a:t>
            </a:r>
          </a:p>
        </p:txBody>
      </p:sp>
      <p:sp>
        <p:nvSpPr>
          <p:cNvPr id="6155" name="Text Box 13"/>
          <p:cNvSpPr txBox="1">
            <a:spLocks noChangeArrowheads="1"/>
          </p:cNvSpPr>
          <p:nvPr/>
        </p:nvSpPr>
        <p:spPr bwMode="auto">
          <a:xfrm>
            <a:off x="7378700" y="4387850"/>
            <a:ext cx="336550" cy="793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K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>
                <a:latin typeface="Arial" panose="020B0604020202020204" pitchFamily="34" charset="0"/>
              </a:rPr>
              <a:t>.</a:t>
            </a:r>
          </a:p>
        </p:txBody>
      </p:sp>
      <p:sp>
        <p:nvSpPr>
          <p:cNvPr id="6156" name="Text Box 18"/>
          <p:cNvSpPr txBox="1">
            <a:spLocks noChangeArrowheads="1"/>
          </p:cNvSpPr>
          <p:nvPr/>
        </p:nvSpPr>
        <p:spPr bwMode="auto">
          <a:xfrm>
            <a:off x="6356350" y="4648200"/>
            <a:ext cx="501650" cy="793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800">
                <a:latin typeface="Arial" panose="020B0604020202020204" pitchFamily="34" charset="0"/>
              </a:rPr>
              <a:t>.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   L</a:t>
            </a:r>
          </a:p>
        </p:txBody>
      </p:sp>
      <p:sp>
        <p:nvSpPr>
          <p:cNvPr id="42019" name="Line 35"/>
          <p:cNvSpPr>
            <a:spLocks noChangeShapeType="1"/>
          </p:cNvSpPr>
          <p:nvPr/>
        </p:nvSpPr>
        <p:spPr bwMode="auto">
          <a:xfrm>
            <a:off x="2057400" y="42672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20" name="Line 36"/>
          <p:cNvSpPr>
            <a:spLocks noChangeShapeType="1"/>
          </p:cNvSpPr>
          <p:nvPr/>
        </p:nvSpPr>
        <p:spPr bwMode="auto">
          <a:xfrm>
            <a:off x="1828800" y="4572000"/>
            <a:ext cx="457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21" name="Line 37"/>
          <p:cNvSpPr>
            <a:spLocks noChangeShapeType="1"/>
          </p:cNvSpPr>
          <p:nvPr/>
        </p:nvSpPr>
        <p:spPr bwMode="auto">
          <a:xfrm>
            <a:off x="1143000" y="41910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22" name="Line 38"/>
          <p:cNvSpPr>
            <a:spLocks noChangeShapeType="1"/>
          </p:cNvSpPr>
          <p:nvPr/>
        </p:nvSpPr>
        <p:spPr bwMode="auto">
          <a:xfrm>
            <a:off x="2362200" y="41910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23" name="Line 39"/>
          <p:cNvSpPr>
            <a:spLocks noChangeShapeType="1"/>
          </p:cNvSpPr>
          <p:nvPr/>
        </p:nvSpPr>
        <p:spPr bwMode="auto">
          <a:xfrm>
            <a:off x="1066800" y="16764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24" name="Line 40"/>
          <p:cNvSpPr>
            <a:spLocks noChangeShapeType="1"/>
          </p:cNvSpPr>
          <p:nvPr/>
        </p:nvSpPr>
        <p:spPr bwMode="auto">
          <a:xfrm>
            <a:off x="2286000" y="16764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25" name="Rectangle 41"/>
          <p:cNvSpPr>
            <a:spLocks noChangeArrowheads="1"/>
          </p:cNvSpPr>
          <p:nvPr/>
        </p:nvSpPr>
        <p:spPr bwMode="auto">
          <a:xfrm>
            <a:off x="5638800" y="2286000"/>
            <a:ext cx="23622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42026" name="Rectangle 42"/>
          <p:cNvSpPr>
            <a:spLocks noChangeArrowheads="1"/>
          </p:cNvSpPr>
          <p:nvPr/>
        </p:nvSpPr>
        <p:spPr bwMode="auto">
          <a:xfrm>
            <a:off x="1001068" y="4114800"/>
            <a:ext cx="7620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42027" name="Rectangle 43"/>
          <p:cNvSpPr>
            <a:spLocks noChangeArrowheads="1"/>
          </p:cNvSpPr>
          <p:nvPr/>
        </p:nvSpPr>
        <p:spPr bwMode="auto">
          <a:xfrm>
            <a:off x="2362200" y="4114800"/>
            <a:ext cx="7620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19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419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419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420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420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5" dur="500"/>
                                        <p:tgtEl>
                                          <p:spTgt spid="420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420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420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420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420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5" dur="500"/>
                                        <p:tgtEl>
                                          <p:spTgt spid="420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0" dur="500"/>
                                        <p:tgtEl>
                                          <p:spTgt spid="420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6" grpId="0"/>
      <p:bldP spid="41987" grpId="0" build="p"/>
      <p:bldP spid="41988" grpId="0" animBg="1"/>
      <p:bldP spid="41989" grpId="0" animBg="1"/>
      <p:bldP spid="42019" grpId="0" animBg="1"/>
      <p:bldP spid="42020" grpId="0" animBg="1"/>
      <p:bldP spid="42021" grpId="0" animBg="1"/>
      <p:bldP spid="42022" grpId="0" animBg="1"/>
      <p:bldP spid="42023" grpId="0" animBg="1"/>
      <p:bldP spid="42024" grpId="0" animBg="1"/>
      <p:bldP spid="42025" grpId="0" animBg="1"/>
      <p:bldP spid="42025" grpId="1" animBg="1"/>
      <p:bldP spid="42026" grpId="0" animBg="1"/>
      <p:bldP spid="42026" grpId="1" animBg="1"/>
      <p:bldP spid="42027" grpId="0" animBg="1"/>
      <p:bldP spid="42027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 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469760" y="1547018"/>
            <a:ext cx="8229600" cy="4525963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If      3 is a right angle, then AB     CD.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dirty="0" smtClean="0"/>
              <a:t>		</a:t>
            </a:r>
            <a:r>
              <a:rPr lang="en-US" altLang="en-US" dirty="0" smtClean="0">
                <a:solidFill>
                  <a:srgbClr val="FF0000"/>
                </a:solidFill>
              </a:rPr>
              <a:t>Def. of       lines</a:t>
            </a:r>
          </a:p>
          <a:p>
            <a:pPr eaLnBrk="1" hangingPunct="1"/>
            <a:endParaRPr lang="en-US" altLang="en-US" dirty="0" smtClean="0"/>
          </a:p>
          <a:p>
            <a:pPr eaLnBrk="1" hangingPunct="1"/>
            <a:r>
              <a:rPr lang="en-US" altLang="en-US" dirty="0" smtClean="0"/>
              <a:t>If AB      CD , then    1,   2,   3, and   4 are right angles.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dirty="0" smtClean="0"/>
              <a:t>	</a:t>
            </a:r>
            <a:r>
              <a:rPr lang="en-US" altLang="en-US" dirty="0" smtClean="0">
                <a:solidFill>
                  <a:srgbClr val="FF0000"/>
                </a:solidFill>
              </a:rPr>
              <a:t>	Def. of       lines</a:t>
            </a:r>
          </a:p>
        </p:txBody>
      </p:sp>
      <p:graphicFrame>
        <p:nvGraphicFramePr>
          <p:cNvPr id="43015" name="Object 7"/>
          <p:cNvGraphicFramePr>
            <a:graphicFrameLocks noChangeAspect="1"/>
          </p:cNvGraphicFramePr>
          <p:nvPr/>
        </p:nvGraphicFramePr>
        <p:xfrm>
          <a:off x="1295400" y="1676400"/>
          <a:ext cx="376238" cy="982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46" name="Equation" r:id="rId3" imgW="165028" imgH="431613" progId="Equation.3">
                  <p:embed/>
                </p:oleObj>
              </mc:Choice>
              <mc:Fallback>
                <p:oleObj name="Equation" r:id="rId3" imgW="165028" imgH="431613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1676400"/>
                        <a:ext cx="376238" cy="982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Line 13"/>
          <p:cNvSpPr>
            <a:spLocks noChangeShapeType="1"/>
          </p:cNvSpPr>
          <p:nvPr/>
        </p:nvSpPr>
        <p:spPr bwMode="auto">
          <a:xfrm>
            <a:off x="6096000" y="1828800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Line 14"/>
          <p:cNvSpPr>
            <a:spLocks noChangeShapeType="1"/>
          </p:cNvSpPr>
          <p:nvPr/>
        </p:nvSpPr>
        <p:spPr bwMode="auto">
          <a:xfrm>
            <a:off x="5943600" y="20574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Line 33"/>
          <p:cNvSpPr>
            <a:spLocks noChangeShapeType="1"/>
          </p:cNvSpPr>
          <p:nvPr/>
        </p:nvSpPr>
        <p:spPr bwMode="auto">
          <a:xfrm>
            <a:off x="5410200" y="16764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Line 33"/>
          <p:cNvSpPr>
            <a:spLocks noChangeShapeType="1"/>
          </p:cNvSpPr>
          <p:nvPr/>
        </p:nvSpPr>
        <p:spPr bwMode="auto">
          <a:xfrm>
            <a:off x="6324600" y="16764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" name="Line 13"/>
          <p:cNvSpPr>
            <a:spLocks noChangeShapeType="1"/>
          </p:cNvSpPr>
          <p:nvPr/>
        </p:nvSpPr>
        <p:spPr bwMode="auto">
          <a:xfrm>
            <a:off x="1981200" y="3581400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Line 14"/>
          <p:cNvSpPr>
            <a:spLocks noChangeShapeType="1"/>
          </p:cNvSpPr>
          <p:nvPr/>
        </p:nvSpPr>
        <p:spPr bwMode="auto">
          <a:xfrm>
            <a:off x="1828800" y="38100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" name="Line 33"/>
          <p:cNvSpPr>
            <a:spLocks noChangeShapeType="1"/>
          </p:cNvSpPr>
          <p:nvPr/>
        </p:nvSpPr>
        <p:spPr bwMode="auto">
          <a:xfrm>
            <a:off x="1219200" y="34290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" name="Line 33"/>
          <p:cNvSpPr>
            <a:spLocks noChangeShapeType="1"/>
          </p:cNvSpPr>
          <p:nvPr/>
        </p:nvSpPr>
        <p:spPr bwMode="auto">
          <a:xfrm>
            <a:off x="2209800" y="34290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15" name="Object 6"/>
          <p:cNvGraphicFramePr>
            <a:graphicFrameLocks noChangeAspect="1"/>
          </p:cNvGraphicFramePr>
          <p:nvPr/>
        </p:nvGraphicFramePr>
        <p:xfrm>
          <a:off x="6253163" y="3429000"/>
          <a:ext cx="376237" cy="982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47" name="Equation" r:id="rId5" imgW="165028" imgH="431613" progId="Equation.3">
                  <p:embed/>
                </p:oleObj>
              </mc:Choice>
              <mc:Fallback>
                <p:oleObj name="Equation" r:id="rId5" imgW="165028" imgH="431613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53163" y="3429000"/>
                        <a:ext cx="376237" cy="982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4"/>
          <p:cNvGraphicFramePr>
            <a:graphicFrameLocks noChangeAspect="1"/>
          </p:cNvGraphicFramePr>
          <p:nvPr/>
        </p:nvGraphicFramePr>
        <p:xfrm>
          <a:off x="4957763" y="3429000"/>
          <a:ext cx="376237" cy="982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48" name="Equation" r:id="rId6" imgW="165028" imgH="431613" progId="Equation.3">
                  <p:embed/>
                </p:oleObj>
              </mc:Choice>
              <mc:Fallback>
                <p:oleObj name="Equation" r:id="rId6" imgW="165028" imgH="431613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7763" y="3429000"/>
                        <a:ext cx="376237" cy="982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8"/>
          <p:cNvGraphicFramePr>
            <a:graphicFrameLocks noChangeAspect="1"/>
          </p:cNvGraphicFramePr>
          <p:nvPr/>
        </p:nvGraphicFramePr>
        <p:xfrm>
          <a:off x="4343400" y="3429000"/>
          <a:ext cx="376238" cy="982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49" name="Equation" r:id="rId7" imgW="165028" imgH="431613" progId="Equation.3">
                  <p:embed/>
                </p:oleObj>
              </mc:Choice>
              <mc:Fallback>
                <p:oleObj name="Equation" r:id="rId7" imgW="165028" imgH="431613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3400" y="3429000"/>
                        <a:ext cx="376238" cy="982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9"/>
          <p:cNvGraphicFramePr>
            <a:graphicFrameLocks noChangeAspect="1"/>
          </p:cNvGraphicFramePr>
          <p:nvPr/>
        </p:nvGraphicFramePr>
        <p:xfrm>
          <a:off x="3733800" y="3429000"/>
          <a:ext cx="376238" cy="982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50" name="Equation" r:id="rId8" imgW="165028" imgH="431613" progId="Equation.3">
                  <p:embed/>
                </p:oleObj>
              </mc:Choice>
              <mc:Fallback>
                <p:oleObj name="Equation" r:id="rId8" imgW="165028" imgH="431613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3800" y="3429000"/>
                        <a:ext cx="376238" cy="982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Line 13"/>
          <p:cNvSpPr>
            <a:spLocks noChangeShapeType="1"/>
          </p:cNvSpPr>
          <p:nvPr/>
        </p:nvSpPr>
        <p:spPr bwMode="auto">
          <a:xfrm>
            <a:off x="2895600" y="2362200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" name="Line 14"/>
          <p:cNvSpPr>
            <a:spLocks noChangeShapeType="1"/>
          </p:cNvSpPr>
          <p:nvPr/>
        </p:nvSpPr>
        <p:spPr bwMode="auto">
          <a:xfrm>
            <a:off x="2743200" y="25908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" name="Line 13"/>
          <p:cNvSpPr>
            <a:spLocks noChangeShapeType="1"/>
          </p:cNvSpPr>
          <p:nvPr/>
        </p:nvSpPr>
        <p:spPr bwMode="auto">
          <a:xfrm>
            <a:off x="2895600" y="4572000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" name="Line 14"/>
          <p:cNvSpPr>
            <a:spLocks noChangeShapeType="1"/>
          </p:cNvSpPr>
          <p:nvPr/>
        </p:nvSpPr>
        <p:spPr bwMode="auto">
          <a:xfrm>
            <a:off x="2743200" y="48006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1219200" y="2133600"/>
            <a:ext cx="29718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1143000" y="4495800"/>
            <a:ext cx="29718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6781800" y="381000"/>
            <a:ext cx="0" cy="1036638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5943600" y="914400"/>
            <a:ext cx="1981200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6629400" y="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6742444" y="1177686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5662246" y="661472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7881257" y="729734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6774264" y="617854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6411136" y="605267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6433876" y="876299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3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6769239" y="896288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30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9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5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Two New Theorems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295400"/>
            <a:ext cx="8305800" cy="4838700"/>
          </a:xfrm>
        </p:spPr>
        <p:txBody>
          <a:bodyPr/>
          <a:lstStyle/>
          <a:p>
            <a:pPr eaLnBrk="1" hangingPunct="1"/>
            <a:r>
              <a:rPr lang="en-US" altLang="en-US" i="1" dirty="0" smtClean="0"/>
              <a:t>2-4: If two lines are perpendicular, then they form congruent adjacent angles.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i="1" dirty="0" smtClean="0">
                <a:solidFill>
                  <a:schemeClr val="folHlink"/>
                </a:solidFill>
              </a:rPr>
              <a:t>         </a:t>
            </a:r>
            <a:r>
              <a:rPr lang="en-US" altLang="en-US" i="1" dirty="0" smtClean="0">
                <a:solidFill>
                  <a:srgbClr val="FF0000"/>
                </a:solidFill>
              </a:rPr>
              <a:t>lines form        adj. </a:t>
            </a:r>
          </a:p>
          <a:p>
            <a:pPr eaLnBrk="1" hangingPunct="1"/>
            <a:r>
              <a:rPr lang="en-US" altLang="en-US" i="1" dirty="0" smtClean="0"/>
              <a:t>2-5: If two lines form congruent adjacent angles, then the lines are perpendicular.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i="1" dirty="0" smtClean="0"/>
              <a:t>           </a:t>
            </a:r>
            <a:r>
              <a:rPr lang="en-US" altLang="en-US" i="1" dirty="0" smtClean="0">
                <a:solidFill>
                  <a:srgbClr val="FF0000"/>
                </a:solidFill>
              </a:rPr>
              <a:t>adj.                         lines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800" i="1" u="sng" dirty="0" smtClean="0">
                <a:solidFill>
                  <a:schemeClr val="tx2"/>
                </a:solidFill>
              </a:rPr>
              <a:t>Example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800" i="1" dirty="0" smtClean="0">
                <a:solidFill>
                  <a:schemeClr val="tx2"/>
                </a:solidFill>
              </a:rPr>
              <a:t>If                        , then….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800" i="1" dirty="0" smtClean="0">
                <a:solidFill>
                  <a:schemeClr val="tx2"/>
                </a:solidFill>
              </a:rPr>
              <a:t>                     JK       NM  by…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800" i="1" dirty="0" smtClean="0">
                <a:solidFill>
                  <a:schemeClr val="tx2"/>
                </a:solidFill>
              </a:rPr>
              <a:t>                             adj.                          lines </a:t>
            </a:r>
          </a:p>
        </p:txBody>
      </p:sp>
      <p:graphicFrame>
        <p:nvGraphicFramePr>
          <p:cNvPr id="43015" name="Object 7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4191000" y="2409825"/>
          <a:ext cx="608013" cy="404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10" name="Equation" r:id="rId3" imgW="266353" imgH="177569" progId="Equation.3">
                  <p:embed/>
                </p:oleObj>
              </mc:Choice>
              <mc:Fallback>
                <p:oleObj name="Equation" r:id="rId3" imgW="266353" imgH="177569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1000" y="2409825"/>
                        <a:ext cx="608013" cy="404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023" name="Object 15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685800" y="4114800"/>
          <a:ext cx="488950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11" name="Equation" r:id="rId5" imgW="139518" imgH="126835" progId="Equation.3">
                  <p:embed/>
                </p:oleObj>
              </mc:Choice>
              <mc:Fallback>
                <p:oleObj name="Equation" r:id="rId5" imgW="139518" imgH="126835" progId="Equation.3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4114800"/>
                        <a:ext cx="488950" cy="444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019" name="Object 11"/>
          <p:cNvGraphicFramePr>
            <a:graphicFrameLocks noChangeAspect="1"/>
          </p:cNvGraphicFramePr>
          <p:nvPr/>
        </p:nvGraphicFramePr>
        <p:xfrm>
          <a:off x="2819400" y="2409825"/>
          <a:ext cx="533400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12" name="Equation" r:id="rId7" imgW="139518" imgH="126835" progId="Equation.3">
                  <p:embed/>
                </p:oleObj>
              </mc:Choice>
              <mc:Fallback>
                <p:oleObj name="Equation" r:id="rId7" imgW="139518" imgH="126835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9400" y="2409825"/>
                        <a:ext cx="533400" cy="485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021" name="Line 13"/>
          <p:cNvSpPr>
            <a:spLocks noChangeShapeType="1"/>
          </p:cNvSpPr>
          <p:nvPr/>
        </p:nvSpPr>
        <p:spPr bwMode="auto">
          <a:xfrm>
            <a:off x="838200" y="2486025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22" name="Line 14"/>
          <p:cNvSpPr>
            <a:spLocks noChangeShapeType="1"/>
          </p:cNvSpPr>
          <p:nvPr/>
        </p:nvSpPr>
        <p:spPr bwMode="auto">
          <a:xfrm>
            <a:off x="685800" y="2714625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43025" name="Object 17"/>
          <p:cNvGraphicFramePr>
            <a:graphicFrameLocks noChangeAspect="1"/>
          </p:cNvGraphicFramePr>
          <p:nvPr/>
        </p:nvGraphicFramePr>
        <p:xfrm>
          <a:off x="2057400" y="4114800"/>
          <a:ext cx="60960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13" name="Equation" r:id="rId8" imgW="266353" imgH="177569" progId="Equation.3">
                  <p:embed/>
                </p:oleObj>
              </mc:Choice>
              <mc:Fallback>
                <p:oleObj name="Equation" r:id="rId8" imgW="266353" imgH="177569" progId="Equation.3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4114800"/>
                        <a:ext cx="609600" cy="406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026" name="Line 18"/>
          <p:cNvSpPr>
            <a:spLocks noChangeShapeType="1"/>
          </p:cNvSpPr>
          <p:nvPr/>
        </p:nvSpPr>
        <p:spPr bwMode="auto">
          <a:xfrm>
            <a:off x="3886200" y="4191000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27" name="Line 19"/>
          <p:cNvSpPr>
            <a:spLocks noChangeShapeType="1"/>
          </p:cNvSpPr>
          <p:nvPr/>
        </p:nvSpPr>
        <p:spPr bwMode="auto">
          <a:xfrm>
            <a:off x="3733800" y="44196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4" name="Line 20"/>
          <p:cNvSpPr>
            <a:spLocks noChangeShapeType="1"/>
          </p:cNvSpPr>
          <p:nvPr/>
        </p:nvSpPr>
        <p:spPr bwMode="auto">
          <a:xfrm>
            <a:off x="5943600" y="5410200"/>
            <a:ext cx="2819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5" name="Text Box 21"/>
          <p:cNvSpPr txBox="1">
            <a:spLocks noChangeArrowheads="1"/>
          </p:cNvSpPr>
          <p:nvPr/>
        </p:nvSpPr>
        <p:spPr bwMode="auto">
          <a:xfrm>
            <a:off x="7239000" y="3976688"/>
            <a:ext cx="6985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800">
                <a:latin typeface="Arial" panose="020B0604020202020204" pitchFamily="34" charset="0"/>
              </a:rPr>
              <a:t>. </a:t>
            </a:r>
            <a:r>
              <a:rPr lang="en-US" altLang="en-US" sz="1800">
                <a:latin typeface="Arial" panose="020B0604020202020204" pitchFamily="34" charset="0"/>
              </a:rPr>
              <a:t>  M</a:t>
            </a:r>
          </a:p>
        </p:txBody>
      </p:sp>
      <p:sp>
        <p:nvSpPr>
          <p:cNvPr id="8206" name="Text Box 22"/>
          <p:cNvSpPr txBox="1">
            <a:spLocks noChangeArrowheads="1"/>
          </p:cNvSpPr>
          <p:nvPr/>
        </p:nvSpPr>
        <p:spPr bwMode="auto">
          <a:xfrm>
            <a:off x="7239000" y="5957888"/>
            <a:ext cx="6731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800">
                <a:latin typeface="Arial" panose="020B0604020202020204" pitchFamily="34" charset="0"/>
              </a:rPr>
              <a:t>. </a:t>
            </a:r>
            <a:r>
              <a:rPr lang="en-US" altLang="en-US" sz="1800">
                <a:latin typeface="Arial" panose="020B0604020202020204" pitchFamily="34" charset="0"/>
              </a:rPr>
              <a:t>  N</a:t>
            </a:r>
          </a:p>
        </p:txBody>
      </p:sp>
      <p:sp>
        <p:nvSpPr>
          <p:cNvPr id="8207" name="Text Box 23"/>
          <p:cNvSpPr txBox="1">
            <a:spLocks noChangeArrowheads="1"/>
          </p:cNvSpPr>
          <p:nvPr/>
        </p:nvSpPr>
        <p:spPr bwMode="auto">
          <a:xfrm>
            <a:off x="6096000" y="4768850"/>
            <a:ext cx="298450" cy="793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J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>
                <a:latin typeface="Arial" panose="020B0604020202020204" pitchFamily="34" charset="0"/>
              </a:rPr>
              <a:t>.</a:t>
            </a:r>
          </a:p>
        </p:txBody>
      </p:sp>
      <p:sp>
        <p:nvSpPr>
          <p:cNvPr id="8208" name="Text Box 24"/>
          <p:cNvSpPr txBox="1">
            <a:spLocks noChangeArrowheads="1"/>
          </p:cNvSpPr>
          <p:nvPr/>
        </p:nvSpPr>
        <p:spPr bwMode="auto">
          <a:xfrm>
            <a:off x="8293100" y="4768850"/>
            <a:ext cx="336550" cy="793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K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>
                <a:latin typeface="Arial" panose="020B0604020202020204" pitchFamily="34" charset="0"/>
              </a:rPr>
              <a:t>.</a:t>
            </a:r>
          </a:p>
        </p:txBody>
      </p:sp>
      <p:sp>
        <p:nvSpPr>
          <p:cNvPr id="8209" name="Line 26"/>
          <p:cNvSpPr>
            <a:spLocks noChangeShapeType="1"/>
          </p:cNvSpPr>
          <p:nvPr/>
        </p:nvSpPr>
        <p:spPr bwMode="auto">
          <a:xfrm>
            <a:off x="7391400" y="4038600"/>
            <a:ext cx="0" cy="2590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0" name="Text Box 27"/>
          <p:cNvSpPr txBox="1">
            <a:spLocks noChangeArrowheads="1"/>
          </p:cNvSpPr>
          <p:nvPr/>
        </p:nvSpPr>
        <p:spPr bwMode="auto">
          <a:xfrm>
            <a:off x="7461250" y="5424488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3</a:t>
            </a:r>
          </a:p>
        </p:txBody>
      </p:sp>
      <p:sp>
        <p:nvSpPr>
          <p:cNvPr id="8211" name="Text Box 28"/>
          <p:cNvSpPr txBox="1">
            <a:spLocks noChangeArrowheads="1"/>
          </p:cNvSpPr>
          <p:nvPr/>
        </p:nvSpPr>
        <p:spPr bwMode="auto">
          <a:xfrm>
            <a:off x="7461250" y="50292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2</a:t>
            </a:r>
          </a:p>
        </p:txBody>
      </p:sp>
      <p:sp>
        <p:nvSpPr>
          <p:cNvPr id="8212" name="Text Box 29"/>
          <p:cNvSpPr txBox="1">
            <a:spLocks noChangeArrowheads="1"/>
          </p:cNvSpPr>
          <p:nvPr/>
        </p:nvSpPr>
        <p:spPr bwMode="auto">
          <a:xfrm>
            <a:off x="7010400" y="5424488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4</a:t>
            </a:r>
          </a:p>
        </p:txBody>
      </p:sp>
      <p:sp>
        <p:nvSpPr>
          <p:cNvPr id="8213" name="Text Box 30"/>
          <p:cNvSpPr txBox="1">
            <a:spLocks noChangeArrowheads="1"/>
          </p:cNvSpPr>
          <p:nvPr/>
        </p:nvSpPr>
        <p:spPr bwMode="auto">
          <a:xfrm>
            <a:off x="7010400" y="50292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1</a:t>
            </a:r>
          </a:p>
        </p:txBody>
      </p:sp>
      <p:graphicFrame>
        <p:nvGraphicFramePr>
          <p:cNvPr id="43040" name="Object 32"/>
          <p:cNvGraphicFramePr>
            <a:graphicFrameLocks noChangeAspect="1"/>
          </p:cNvGraphicFramePr>
          <p:nvPr/>
        </p:nvGraphicFramePr>
        <p:xfrm>
          <a:off x="685800" y="5257800"/>
          <a:ext cx="1524000" cy="349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14" name="Equation" r:id="rId9" imgW="774028" imgH="177646" progId="Equation.3">
                  <p:embed/>
                </p:oleObj>
              </mc:Choice>
              <mc:Fallback>
                <p:oleObj name="Equation" r:id="rId9" imgW="774028" imgH="177646" progId="Equation.3">
                  <p:embed/>
                  <p:pic>
                    <p:nvPicPr>
                      <p:cNvPr id="0" name="Object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5257800"/>
                        <a:ext cx="1524000" cy="349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041" name="Line 33"/>
          <p:cNvSpPr>
            <a:spLocks noChangeShapeType="1"/>
          </p:cNvSpPr>
          <p:nvPr/>
        </p:nvSpPr>
        <p:spPr bwMode="auto">
          <a:xfrm>
            <a:off x="1981200" y="57150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42" name="Line 34"/>
          <p:cNvSpPr>
            <a:spLocks noChangeShapeType="1"/>
          </p:cNvSpPr>
          <p:nvPr/>
        </p:nvSpPr>
        <p:spPr bwMode="auto">
          <a:xfrm>
            <a:off x="2895600" y="57150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43" name="Line 35"/>
          <p:cNvSpPr>
            <a:spLocks noChangeShapeType="1"/>
          </p:cNvSpPr>
          <p:nvPr/>
        </p:nvSpPr>
        <p:spPr bwMode="auto">
          <a:xfrm>
            <a:off x="2590800" y="5715000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44" name="Line 36"/>
          <p:cNvSpPr>
            <a:spLocks noChangeShapeType="1"/>
          </p:cNvSpPr>
          <p:nvPr/>
        </p:nvSpPr>
        <p:spPr bwMode="auto">
          <a:xfrm>
            <a:off x="2438400" y="5943600"/>
            <a:ext cx="304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43045" name="Object 37"/>
          <p:cNvGraphicFramePr>
            <a:graphicFrameLocks noChangeAspect="1"/>
          </p:cNvGraphicFramePr>
          <p:nvPr/>
        </p:nvGraphicFramePr>
        <p:xfrm>
          <a:off x="2133600" y="6172200"/>
          <a:ext cx="381000" cy="346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15" name="Equation" r:id="rId11" imgW="139518" imgH="126835" progId="Equation.3">
                  <p:embed/>
                </p:oleObj>
              </mc:Choice>
              <mc:Fallback>
                <p:oleObj name="Equation" r:id="rId11" imgW="139518" imgH="126835" progId="Equation.3">
                  <p:embed/>
                  <p:pic>
                    <p:nvPicPr>
                      <p:cNvPr id="0" name="Object 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6172200"/>
                        <a:ext cx="381000" cy="346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046" name="Object 38"/>
          <p:cNvGraphicFramePr>
            <a:graphicFrameLocks noChangeAspect="1"/>
          </p:cNvGraphicFramePr>
          <p:nvPr/>
        </p:nvGraphicFramePr>
        <p:xfrm>
          <a:off x="3276600" y="6172200"/>
          <a:ext cx="60960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16" name="Equation" r:id="rId12" imgW="266353" imgH="177569" progId="Equation.3">
                  <p:embed/>
                </p:oleObj>
              </mc:Choice>
              <mc:Fallback>
                <p:oleObj name="Equation" r:id="rId12" imgW="266353" imgH="177569" progId="Equation.3">
                  <p:embed/>
                  <p:pic>
                    <p:nvPicPr>
                      <p:cNvPr id="0" name="Object 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6172200"/>
                        <a:ext cx="609600" cy="406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047" name="Line 39"/>
          <p:cNvSpPr>
            <a:spLocks noChangeShapeType="1"/>
          </p:cNvSpPr>
          <p:nvPr/>
        </p:nvSpPr>
        <p:spPr bwMode="auto">
          <a:xfrm>
            <a:off x="4724400" y="6477000"/>
            <a:ext cx="304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48" name="Line 40"/>
          <p:cNvSpPr>
            <a:spLocks noChangeShapeType="1"/>
          </p:cNvSpPr>
          <p:nvPr/>
        </p:nvSpPr>
        <p:spPr bwMode="auto">
          <a:xfrm>
            <a:off x="4876800" y="6248400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49" name="Line 41"/>
          <p:cNvSpPr>
            <a:spLocks noChangeShapeType="1"/>
          </p:cNvSpPr>
          <p:nvPr/>
        </p:nvSpPr>
        <p:spPr bwMode="auto">
          <a:xfrm>
            <a:off x="2971800" y="42672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50" name="Line 42"/>
          <p:cNvSpPr>
            <a:spLocks noChangeShapeType="1"/>
          </p:cNvSpPr>
          <p:nvPr/>
        </p:nvSpPr>
        <p:spPr bwMode="auto">
          <a:xfrm>
            <a:off x="2971800" y="44196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51" name="Line 43"/>
          <p:cNvSpPr>
            <a:spLocks noChangeShapeType="1"/>
          </p:cNvSpPr>
          <p:nvPr/>
        </p:nvSpPr>
        <p:spPr bwMode="auto">
          <a:xfrm>
            <a:off x="3200400" y="4114800"/>
            <a:ext cx="304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52" name="Line 44"/>
          <p:cNvSpPr>
            <a:spLocks noChangeShapeType="1"/>
          </p:cNvSpPr>
          <p:nvPr/>
        </p:nvSpPr>
        <p:spPr bwMode="auto">
          <a:xfrm flipV="1">
            <a:off x="3200400" y="4343400"/>
            <a:ext cx="304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53" name="Line 45"/>
          <p:cNvSpPr>
            <a:spLocks noChangeShapeType="1"/>
          </p:cNvSpPr>
          <p:nvPr/>
        </p:nvSpPr>
        <p:spPr bwMode="auto">
          <a:xfrm>
            <a:off x="3962400" y="63246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54" name="Line 46"/>
          <p:cNvSpPr>
            <a:spLocks noChangeShapeType="1"/>
          </p:cNvSpPr>
          <p:nvPr/>
        </p:nvSpPr>
        <p:spPr bwMode="auto">
          <a:xfrm>
            <a:off x="3962400" y="64770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55" name="Line 47"/>
          <p:cNvSpPr>
            <a:spLocks noChangeShapeType="1"/>
          </p:cNvSpPr>
          <p:nvPr/>
        </p:nvSpPr>
        <p:spPr bwMode="auto">
          <a:xfrm>
            <a:off x="4267200" y="6248400"/>
            <a:ext cx="152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56" name="Line 48"/>
          <p:cNvSpPr>
            <a:spLocks noChangeShapeType="1"/>
          </p:cNvSpPr>
          <p:nvPr/>
        </p:nvSpPr>
        <p:spPr bwMode="auto">
          <a:xfrm flipV="1">
            <a:off x="4267200" y="6400800"/>
            <a:ext cx="152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57" name="Rectangle 49"/>
          <p:cNvSpPr>
            <a:spLocks noChangeArrowheads="1"/>
          </p:cNvSpPr>
          <p:nvPr/>
        </p:nvSpPr>
        <p:spPr bwMode="auto">
          <a:xfrm>
            <a:off x="609600" y="1828800"/>
            <a:ext cx="54864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43058" name="Rectangle 50"/>
          <p:cNvSpPr>
            <a:spLocks noChangeArrowheads="1"/>
          </p:cNvSpPr>
          <p:nvPr/>
        </p:nvSpPr>
        <p:spPr bwMode="auto">
          <a:xfrm>
            <a:off x="1898650" y="3539131"/>
            <a:ext cx="534035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30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30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30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30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4" dur="500"/>
                                        <p:tgtEl>
                                          <p:spTgt spid="430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430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430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430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430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9" dur="500"/>
                                        <p:tgtEl>
                                          <p:spTgt spid="430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1" dur="500"/>
                                        <p:tgtEl>
                                          <p:spTgt spid="430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4" dur="500"/>
                                        <p:tgtEl>
                                          <p:spTgt spid="43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7" dur="500"/>
                                        <p:tgtEl>
                                          <p:spTgt spid="43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0" dur="500"/>
                                        <p:tgtEl>
                                          <p:spTgt spid="43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3" dur="500"/>
                                        <p:tgtEl>
                                          <p:spTgt spid="430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6" dur="500"/>
                                        <p:tgtEl>
                                          <p:spTgt spid="43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9" dur="500"/>
                                        <p:tgtEl>
                                          <p:spTgt spid="43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2" dur="500"/>
                                        <p:tgtEl>
                                          <p:spTgt spid="43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43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43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43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43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430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430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430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430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1" dur="500"/>
                                        <p:tgtEl>
                                          <p:spTgt spid="430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 nodeType="clickPar">
                      <p:stCondLst>
                        <p:cond delay="indefinite"/>
                      </p:stCondLst>
                      <p:childTnLst>
                        <p:par>
                          <p:cTn id="1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4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430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430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430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430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2" dur="500"/>
                                        <p:tgtEl>
                                          <p:spTgt spid="430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5" dur="500"/>
                                        <p:tgtEl>
                                          <p:spTgt spid="430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8" dur="500"/>
                                        <p:tgtEl>
                                          <p:spTgt spid="430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1" dur="500"/>
                                        <p:tgtEl>
                                          <p:spTgt spid="430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 nodeType="clickPar">
                      <p:stCondLst>
                        <p:cond delay="indefinite"/>
                      </p:stCondLst>
                      <p:childTnLst>
                        <p:par>
                          <p:cTn id="1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4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430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430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430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9" dur="500"/>
                                        <p:tgtEl>
                                          <p:spTgt spid="430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2" dur="500"/>
                                        <p:tgtEl>
                                          <p:spTgt spid="430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5" dur="500"/>
                                        <p:tgtEl>
                                          <p:spTgt spid="430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8" dur="500"/>
                                        <p:tgtEl>
                                          <p:spTgt spid="430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1" dur="500"/>
                                        <p:tgtEl>
                                          <p:spTgt spid="430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4" dur="500"/>
                                        <p:tgtEl>
                                          <p:spTgt spid="43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7" dur="500"/>
                                        <p:tgtEl>
                                          <p:spTgt spid="43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0" dur="500"/>
                                        <p:tgtEl>
                                          <p:spTgt spid="43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3" dur="500"/>
                                        <p:tgtEl>
                                          <p:spTgt spid="43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0" grpId="0"/>
      <p:bldP spid="43011" grpId="0" build="p"/>
      <p:bldP spid="43021" grpId="0" animBg="1"/>
      <p:bldP spid="43022" grpId="0" animBg="1"/>
      <p:bldP spid="43026" grpId="0" animBg="1"/>
      <p:bldP spid="43027" grpId="0" animBg="1"/>
      <p:bldP spid="43041" grpId="0" animBg="1"/>
      <p:bldP spid="43042" grpId="0" animBg="1"/>
      <p:bldP spid="43043" grpId="0" animBg="1"/>
      <p:bldP spid="43044" grpId="0" animBg="1"/>
      <p:bldP spid="43047" grpId="0" animBg="1"/>
      <p:bldP spid="43048" grpId="0" animBg="1"/>
      <p:bldP spid="43049" grpId="0" animBg="1"/>
      <p:bldP spid="43050" grpId="0" animBg="1"/>
      <p:bldP spid="43051" grpId="0" animBg="1"/>
      <p:bldP spid="43052" grpId="0" animBg="1"/>
      <p:bldP spid="43053" grpId="0" animBg="1"/>
      <p:bldP spid="43054" grpId="0" animBg="1"/>
      <p:bldP spid="43055" grpId="0" animBg="1"/>
      <p:bldP spid="43056" grpId="0" animBg="1"/>
      <p:bldP spid="43057" grpId="0" animBg="1"/>
      <p:bldP spid="43057" grpId="1" animBg="1"/>
      <p:bldP spid="43058" grpId="0" animBg="1"/>
      <p:bldP spid="43058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Theorem 2-6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52400" y="1295400"/>
            <a:ext cx="8763000" cy="4838700"/>
          </a:xfrm>
        </p:spPr>
        <p:txBody>
          <a:bodyPr/>
          <a:lstStyle/>
          <a:p>
            <a:pPr eaLnBrk="1" hangingPunct="1"/>
            <a:r>
              <a:rPr lang="en-US" altLang="en-US" sz="3100" dirty="0" smtClean="0"/>
              <a:t>2-6: If the exterior sides of two adjacent angles are perpendicular, then the angles are complementary.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dirty="0" smtClean="0"/>
              <a:t>  </a:t>
            </a:r>
            <a:r>
              <a:rPr lang="en-US" altLang="en-US" dirty="0" smtClean="0">
                <a:solidFill>
                  <a:srgbClr val="FF0000"/>
                </a:solidFill>
              </a:rPr>
              <a:t>Ext. sides of 2 adj.                       comp.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dirty="0" smtClean="0">
              <a:solidFill>
                <a:srgbClr val="FFFF66"/>
              </a:solidFill>
            </a:endParaRP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dirty="0" smtClean="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dirty="0" smtClean="0">
                <a:solidFill>
                  <a:schemeClr val="accent1"/>
                </a:solidFill>
              </a:rPr>
              <a:t>If OA         OC, then…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dirty="0" smtClean="0">
                <a:solidFill>
                  <a:schemeClr val="accent1"/>
                </a:solidFill>
              </a:rPr>
              <a:t>		          are complementary.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dirty="0" smtClean="0"/>
          </a:p>
        </p:txBody>
      </p:sp>
      <p:graphicFrame>
        <p:nvGraphicFramePr>
          <p:cNvPr id="46084" name="Object 4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3429000" y="2438400"/>
          <a:ext cx="60960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73" name="Equation" r:id="rId3" imgW="266353" imgH="177569" progId="Equation.3">
                  <p:embed/>
                </p:oleObj>
              </mc:Choice>
              <mc:Fallback>
                <p:oleObj name="Equation" r:id="rId3" imgW="266353" imgH="177569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2438400"/>
                        <a:ext cx="609600" cy="406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109" name="Object 29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457200" y="4800600"/>
          <a:ext cx="1447800" cy="374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74" name="Equation" r:id="rId5" imgW="685502" imgH="177723" progId="Equation.3">
                  <p:embed/>
                </p:oleObj>
              </mc:Choice>
              <mc:Fallback>
                <p:oleObj name="Equation" r:id="rId5" imgW="685502" imgH="177723" progId="Equation.3">
                  <p:embed/>
                  <p:pic>
                    <p:nvPicPr>
                      <p:cNvPr id="0" name="Object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4800600"/>
                        <a:ext cx="1447800" cy="374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6086" name="Line 6"/>
          <p:cNvSpPr>
            <a:spLocks noChangeShapeType="1"/>
          </p:cNvSpPr>
          <p:nvPr/>
        </p:nvSpPr>
        <p:spPr bwMode="auto">
          <a:xfrm>
            <a:off x="4191000" y="2743200"/>
            <a:ext cx="45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087" name="Line 7"/>
          <p:cNvSpPr>
            <a:spLocks noChangeShapeType="1"/>
          </p:cNvSpPr>
          <p:nvPr/>
        </p:nvSpPr>
        <p:spPr bwMode="auto">
          <a:xfrm>
            <a:off x="4419600" y="2438400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46089" name="Object 9"/>
          <p:cNvGraphicFramePr>
            <a:graphicFrameLocks noChangeAspect="1"/>
          </p:cNvGraphicFramePr>
          <p:nvPr/>
        </p:nvGraphicFramePr>
        <p:xfrm>
          <a:off x="6705600" y="2438400"/>
          <a:ext cx="60960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75" name="Equation" r:id="rId7" imgW="266353" imgH="177569" progId="Equation.3">
                  <p:embed/>
                </p:oleObj>
              </mc:Choice>
              <mc:Fallback>
                <p:oleObj name="Equation" r:id="rId7" imgW="266353" imgH="177569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05600" y="2438400"/>
                        <a:ext cx="609600" cy="406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6090" name="Line 10"/>
          <p:cNvSpPr>
            <a:spLocks noChangeShapeType="1"/>
          </p:cNvSpPr>
          <p:nvPr/>
        </p:nvSpPr>
        <p:spPr bwMode="auto">
          <a:xfrm>
            <a:off x="4876800" y="25146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091" name="Line 11"/>
          <p:cNvSpPr>
            <a:spLocks noChangeShapeType="1"/>
          </p:cNvSpPr>
          <p:nvPr/>
        </p:nvSpPr>
        <p:spPr bwMode="auto">
          <a:xfrm>
            <a:off x="4876800" y="26670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092" name="Line 12"/>
          <p:cNvSpPr>
            <a:spLocks noChangeShapeType="1"/>
          </p:cNvSpPr>
          <p:nvPr/>
        </p:nvSpPr>
        <p:spPr bwMode="auto">
          <a:xfrm>
            <a:off x="5105400" y="2362200"/>
            <a:ext cx="304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093" name="Line 13"/>
          <p:cNvSpPr>
            <a:spLocks noChangeShapeType="1"/>
          </p:cNvSpPr>
          <p:nvPr/>
        </p:nvSpPr>
        <p:spPr bwMode="auto">
          <a:xfrm flipV="1">
            <a:off x="5105400" y="2590800"/>
            <a:ext cx="304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9" name="Line 15"/>
          <p:cNvSpPr>
            <a:spLocks noChangeShapeType="1"/>
          </p:cNvSpPr>
          <p:nvPr/>
        </p:nvSpPr>
        <p:spPr bwMode="auto">
          <a:xfrm>
            <a:off x="5715000" y="5791200"/>
            <a:ext cx="2438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0" name="Line 16"/>
          <p:cNvSpPr>
            <a:spLocks noChangeShapeType="1"/>
          </p:cNvSpPr>
          <p:nvPr/>
        </p:nvSpPr>
        <p:spPr bwMode="auto">
          <a:xfrm flipV="1">
            <a:off x="5715000" y="3886200"/>
            <a:ext cx="0" cy="1905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1" name="Line 17"/>
          <p:cNvSpPr>
            <a:spLocks noChangeShapeType="1"/>
          </p:cNvSpPr>
          <p:nvPr/>
        </p:nvSpPr>
        <p:spPr bwMode="auto">
          <a:xfrm flipV="1">
            <a:off x="5715000" y="4648200"/>
            <a:ext cx="20574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2" name="Text Box 18"/>
          <p:cNvSpPr txBox="1">
            <a:spLocks noChangeArrowheads="1"/>
          </p:cNvSpPr>
          <p:nvPr/>
        </p:nvSpPr>
        <p:spPr bwMode="auto">
          <a:xfrm>
            <a:off x="5257800" y="5424488"/>
            <a:ext cx="58737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O  </a:t>
            </a:r>
            <a:r>
              <a:rPr lang="en-US" altLang="en-US" sz="2800">
                <a:latin typeface="Arial" panose="020B0604020202020204" pitchFamily="34" charset="0"/>
              </a:rPr>
              <a:t>.</a:t>
            </a: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9233" name="Text Box 20"/>
          <p:cNvSpPr txBox="1">
            <a:spLocks noChangeArrowheads="1"/>
          </p:cNvSpPr>
          <p:nvPr/>
        </p:nvSpPr>
        <p:spPr bwMode="auto">
          <a:xfrm>
            <a:off x="7696200" y="5424488"/>
            <a:ext cx="368300" cy="823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800">
                <a:latin typeface="Arial" panose="020B0604020202020204" pitchFamily="34" charset="0"/>
              </a:rPr>
              <a:t>.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C</a:t>
            </a:r>
            <a:endParaRPr lang="en-US" altLang="en-US" sz="2000" b="1">
              <a:latin typeface="Arial" panose="020B0604020202020204" pitchFamily="34" charset="0"/>
            </a:endParaRPr>
          </a:p>
        </p:txBody>
      </p:sp>
      <p:sp>
        <p:nvSpPr>
          <p:cNvPr id="9234" name="Text Box 21"/>
          <p:cNvSpPr txBox="1">
            <a:spLocks noChangeArrowheads="1"/>
          </p:cNvSpPr>
          <p:nvPr/>
        </p:nvSpPr>
        <p:spPr bwMode="auto">
          <a:xfrm>
            <a:off x="6934200" y="4495800"/>
            <a:ext cx="56197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B  </a:t>
            </a:r>
            <a:r>
              <a:rPr lang="en-US" altLang="en-US" sz="2800">
                <a:latin typeface="Arial" panose="020B0604020202020204" pitchFamily="34" charset="0"/>
              </a:rPr>
              <a:t>.</a:t>
            </a: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46102" name="Line 22"/>
          <p:cNvSpPr>
            <a:spLocks noChangeShapeType="1"/>
          </p:cNvSpPr>
          <p:nvPr/>
        </p:nvSpPr>
        <p:spPr bwMode="auto">
          <a:xfrm>
            <a:off x="1295400" y="4495800"/>
            <a:ext cx="45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103" name="Line 23"/>
          <p:cNvSpPr>
            <a:spLocks noChangeShapeType="1"/>
          </p:cNvSpPr>
          <p:nvPr/>
        </p:nvSpPr>
        <p:spPr bwMode="auto">
          <a:xfrm>
            <a:off x="1524000" y="4191000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104" name="Line 24"/>
          <p:cNvSpPr>
            <a:spLocks noChangeShapeType="1"/>
          </p:cNvSpPr>
          <p:nvPr/>
        </p:nvSpPr>
        <p:spPr bwMode="auto">
          <a:xfrm>
            <a:off x="609600" y="41910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105" name="Line 25"/>
          <p:cNvSpPr>
            <a:spLocks noChangeShapeType="1"/>
          </p:cNvSpPr>
          <p:nvPr/>
        </p:nvSpPr>
        <p:spPr bwMode="auto">
          <a:xfrm>
            <a:off x="1905000" y="41910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9" name="Text Box 31"/>
          <p:cNvSpPr txBox="1">
            <a:spLocks noChangeArrowheads="1"/>
          </p:cNvSpPr>
          <p:nvPr/>
        </p:nvSpPr>
        <p:spPr bwMode="auto">
          <a:xfrm>
            <a:off x="5784850" y="5195888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1</a:t>
            </a:r>
          </a:p>
        </p:txBody>
      </p:sp>
      <p:sp>
        <p:nvSpPr>
          <p:cNvPr id="9240" name="Text Box 32"/>
          <p:cNvSpPr txBox="1">
            <a:spLocks noChangeArrowheads="1"/>
          </p:cNvSpPr>
          <p:nvPr/>
        </p:nvSpPr>
        <p:spPr bwMode="auto">
          <a:xfrm>
            <a:off x="6165850" y="5424488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2</a:t>
            </a:r>
          </a:p>
        </p:txBody>
      </p:sp>
      <p:sp>
        <p:nvSpPr>
          <p:cNvPr id="9241" name="Text Box 33"/>
          <p:cNvSpPr txBox="1">
            <a:spLocks noChangeArrowheads="1"/>
          </p:cNvSpPr>
          <p:nvPr/>
        </p:nvSpPr>
        <p:spPr bwMode="auto">
          <a:xfrm>
            <a:off x="5291138" y="3733800"/>
            <a:ext cx="576262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A  </a:t>
            </a:r>
            <a:r>
              <a:rPr lang="en-US" altLang="en-US">
                <a:latin typeface="Arial" panose="020B0604020202020204" pitchFamily="34" charset="0"/>
              </a:rPr>
              <a:t>.</a:t>
            </a:r>
          </a:p>
        </p:txBody>
      </p:sp>
      <p:sp>
        <p:nvSpPr>
          <p:cNvPr id="46114" name="Rectangle 34"/>
          <p:cNvSpPr>
            <a:spLocks noChangeArrowheads="1"/>
          </p:cNvSpPr>
          <p:nvPr/>
        </p:nvSpPr>
        <p:spPr bwMode="auto">
          <a:xfrm>
            <a:off x="6096000" y="1862138"/>
            <a:ext cx="28194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60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60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46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46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46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46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46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460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46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460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46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460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4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4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46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500"/>
                                        <p:tgtEl>
                                          <p:spTgt spid="46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500"/>
                                        <p:tgtEl>
                                          <p:spTgt spid="46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1" dur="500"/>
                                        <p:tgtEl>
                                          <p:spTgt spid="46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46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46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0" dur="500"/>
                                        <p:tgtEl>
                                          <p:spTgt spid="46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2" grpId="0"/>
      <p:bldP spid="46083" grpId="0" build="p"/>
      <p:bldP spid="46086" grpId="0" animBg="1"/>
      <p:bldP spid="46087" grpId="0" animBg="1"/>
      <p:bldP spid="46090" grpId="0" animBg="1"/>
      <p:bldP spid="46091" grpId="0" animBg="1"/>
      <p:bldP spid="46092" grpId="0" animBg="1"/>
      <p:bldP spid="46093" grpId="0" animBg="1"/>
      <p:bldP spid="46102" grpId="0" animBg="1"/>
      <p:bldP spid="46103" grpId="0" animBg="1"/>
      <p:bldP spid="46104" grpId="0" animBg="1"/>
      <p:bldP spid="46105" grpId="0" animBg="1"/>
      <p:bldP spid="46114" grpId="0" animBg="1"/>
      <p:bldP spid="46114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5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z="2800" dirty="0" smtClean="0"/>
              <a:t>AB    CD. Classify each statement as True or False.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>
          <a:xfrm>
            <a:off x="4495800" y="1066800"/>
            <a:ext cx="4648200" cy="5029200"/>
          </a:xfrm>
        </p:spPr>
        <p:txBody>
          <a:bodyPr rtlCol="0"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AB      EF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   CGB is a right angle. 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    CGA is a right angle. 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m   DGB = 90. 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  EGC and    EGA are complements. 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  DGF is complementary to  DGA. 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dirty="0" smtClean="0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381000" y="2133600"/>
            <a:ext cx="3733800" cy="29718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V="1">
            <a:off x="762000" y="1828800"/>
            <a:ext cx="2819400" cy="38862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1752600" y="1676400"/>
            <a:ext cx="1066800" cy="40386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>
            <a:off x="2971800" y="1905000"/>
            <a:ext cx="4572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dirty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23" name="Rectangle 22"/>
          <p:cNvSpPr/>
          <p:nvPr/>
        </p:nvSpPr>
        <p:spPr>
          <a:xfrm>
            <a:off x="838200" y="4800600"/>
            <a:ext cx="4572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b="1" dirty="0">
                <a:solidFill>
                  <a:schemeClr val="tx1"/>
                </a:solidFill>
              </a:rPr>
              <a:t>B</a:t>
            </a:r>
          </a:p>
        </p:txBody>
      </p:sp>
      <p:sp>
        <p:nvSpPr>
          <p:cNvPr id="24" name="Rectangle 23"/>
          <p:cNvSpPr/>
          <p:nvPr/>
        </p:nvSpPr>
        <p:spPr>
          <a:xfrm>
            <a:off x="533400" y="1981200"/>
            <a:ext cx="4572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b="1" dirty="0">
                <a:solidFill>
                  <a:schemeClr val="tx1"/>
                </a:solidFill>
              </a:rPr>
              <a:t>C</a:t>
            </a:r>
          </a:p>
        </p:txBody>
      </p:sp>
      <p:sp>
        <p:nvSpPr>
          <p:cNvPr id="25" name="Rectangle 24"/>
          <p:cNvSpPr/>
          <p:nvPr/>
        </p:nvSpPr>
        <p:spPr>
          <a:xfrm>
            <a:off x="1752600" y="1752600"/>
            <a:ext cx="4572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b="1" dirty="0">
                <a:solidFill>
                  <a:schemeClr val="tx1"/>
                </a:solidFill>
              </a:rPr>
              <a:t>E</a:t>
            </a:r>
          </a:p>
        </p:txBody>
      </p:sp>
      <p:sp>
        <p:nvSpPr>
          <p:cNvPr id="26" name="Rectangle 25"/>
          <p:cNvSpPr/>
          <p:nvPr/>
        </p:nvSpPr>
        <p:spPr>
          <a:xfrm>
            <a:off x="3810000" y="4648200"/>
            <a:ext cx="4572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b="1" dirty="0">
                <a:solidFill>
                  <a:schemeClr val="tx1"/>
                </a:solidFill>
              </a:rPr>
              <a:t>D</a:t>
            </a:r>
          </a:p>
        </p:txBody>
      </p:sp>
      <p:sp>
        <p:nvSpPr>
          <p:cNvPr id="27" name="Rectangle 26"/>
          <p:cNvSpPr/>
          <p:nvPr/>
        </p:nvSpPr>
        <p:spPr>
          <a:xfrm>
            <a:off x="2590800" y="5105400"/>
            <a:ext cx="4572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b="1" dirty="0">
                <a:solidFill>
                  <a:schemeClr val="tx1"/>
                </a:solidFill>
              </a:rPr>
              <a:t>F</a:t>
            </a:r>
          </a:p>
        </p:txBody>
      </p:sp>
      <p:sp>
        <p:nvSpPr>
          <p:cNvPr id="28" name="Rectangle 27"/>
          <p:cNvSpPr/>
          <p:nvPr/>
        </p:nvSpPr>
        <p:spPr>
          <a:xfrm>
            <a:off x="2286000" y="3352800"/>
            <a:ext cx="4572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b="1" dirty="0">
                <a:solidFill>
                  <a:schemeClr val="tx1"/>
                </a:solidFill>
              </a:rPr>
              <a:t>G</a:t>
            </a:r>
          </a:p>
        </p:txBody>
      </p:sp>
      <p:sp>
        <p:nvSpPr>
          <p:cNvPr id="29" name="Oval 28"/>
          <p:cNvSpPr/>
          <p:nvPr/>
        </p:nvSpPr>
        <p:spPr>
          <a:xfrm>
            <a:off x="3276600" y="21336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1143000" y="51054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609600" y="22860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3810000" y="48768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1752600" y="19050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2667000" y="53340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3429000" y="22860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6" name="Line 33"/>
          <p:cNvSpPr>
            <a:spLocks noChangeShapeType="1"/>
          </p:cNvSpPr>
          <p:nvPr/>
        </p:nvSpPr>
        <p:spPr bwMode="auto">
          <a:xfrm>
            <a:off x="990600" y="3810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" name="Line 35"/>
          <p:cNvSpPr>
            <a:spLocks noChangeShapeType="1"/>
          </p:cNvSpPr>
          <p:nvPr/>
        </p:nvSpPr>
        <p:spPr bwMode="auto">
          <a:xfrm>
            <a:off x="1600200" y="381000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" name="Line 36"/>
          <p:cNvSpPr>
            <a:spLocks noChangeShapeType="1"/>
          </p:cNvSpPr>
          <p:nvPr/>
        </p:nvSpPr>
        <p:spPr bwMode="auto">
          <a:xfrm>
            <a:off x="1447800" y="685800"/>
            <a:ext cx="304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" name="Line 33"/>
          <p:cNvSpPr>
            <a:spLocks noChangeShapeType="1"/>
          </p:cNvSpPr>
          <p:nvPr/>
        </p:nvSpPr>
        <p:spPr bwMode="auto">
          <a:xfrm>
            <a:off x="1752600" y="3810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" name="Line 35"/>
          <p:cNvSpPr>
            <a:spLocks noChangeShapeType="1"/>
          </p:cNvSpPr>
          <p:nvPr/>
        </p:nvSpPr>
        <p:spPr bwMode="auto">
          <a:xfrm>
            <a:off x="5486400" y="1066800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" name="Line 36"/>
          <p:cNvSpPr>
            <a:spLocks noChangeShapeType="1"/>
          </p:cNvSpPr>
          <p:nvPr/>
        </p:nvSpPr>
        <p:spPr bwMode="auto">
          <a:xfrm>
            <a:off x="5334000" y="1371600"/>
            <a:ext cx="304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43" name="Straight Connector 42"/>
          <p:cNvCxnSpPr/>
          <p:nvPr/>
        </p:nvCxnSpPr>
        <p:spPr>
          <a:xfrm>
            <a:off x="4876800" y="1066800"/>
            <a:ext cx="381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5715000" y="1066800"/>
            <a:ext cx="381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3015" name="Object 2"/>
          <p:cNvGraphicFramePr>
            <a:graphicFrameLocks noChangeAspect="1"/>
          </p:cNvGraphicFramePr>
          <p:nvPr/>
        </p:nvGraphicFramePr>
        <p:xfrm>
          <a:off x="4800600" y="1836738"/>
          <a:ext cx="376238" cy="982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2" name="Equation" r:id="rId4" imgW="165028" imgH="431613" progId="Equation.3">
                  <p:embed/>
                </p:oleObj>
              </mc:Choice>
              <mc:Fallback>
                <p:oleObj name="Equation" r:id="rId4" imgW="165028" imgH="431613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0600" y="1836738"/>
                        <a:ext cx="376238" cy="9826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008" name="Object 3"/>
          <p:cNvGraphicFramePr>
            <a:graphicFrameLocks noChangeAspect="1"/>
          </p:cNvGraphicFramePr>
          <p:nvPr/>
        </p:nvGraphicFramePr>
        <p:xfrm>
          <a:off x="4805363" y="2598738"/>
          <a:ext cx="376237" cy="982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3" name="Equation" r:id="rId6" imgW="165028" imgH="431613" progId="Equation.3">
                  <p:embed/>
                </p:oleObj>
              </mc:Choice>
              <mc:Fallback>
                <p:oleObj name="Equation" r:id="rId6" imgW="165028" imgH="431613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5363" y="2598738"/>
                        <a:ext cx="376237" cy="9826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010" name="Object 5"/>
          <p:cNvGraphicFramePr>
            <a:graphicFrameLocks noChangeAspect="1"/>
          </p:cNvGraphicFramePr>
          <p:nvPr/>
        </p:nvGraphicFramePr>
        <p:xfrm>
          <a:off x="5105400" y="3429000"/>
          <a:ext cx="381000" cy="995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4" name="Equation" r:id="rId7" imgW="165028" imgH="431613" progId="Equation.3">
                  <p:embed/>
                </p:oleObj>
              </mc:Choice>
              <mc:Fallback>
                <p:oleObj name="Equation" r:id="rId7" imgW="165028" imgH="431613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5400" y="3429000"/>
                        <a:ext cx="381000" cy="995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012" name="Object 7"/>
          <p:cNvGraphicFramePr>
            <a:graphicFrameLocks noChangeAspect="1"/>
          </p:cNvGraphicFramePr>
          <p:nvPr/>
        </p:nvGraphicFramePr>
        <p:xfrm>
          <a:off x="4572000" y="5638800"/>
          <a:ext cx="376238" cy="982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5" name="Equation" r:id="rId8" imgW="165028" imgH="431613" progId="Equation.3">
                  <p:embed/>
                </p:oleObj>
              </mc:Choice>
              <mc:Fallback>
                <p:oleObj name="Equation" r:id="rId8" imgW="165028" imgH="431613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5638800"/>
                        <a:ext cx="376238" cy="982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013" name="Object 8"/>
          <p:cNvGraphicFramePr>
            <a:graphicFrameLocks noChangeAspect="1"/>
          </p:cNvGraphicFramePr>
          <p:nvPr/>
        </p:nvGraphicFramePr>
        <p:xfrm>
          <a:off x="4724400" y="5341938"/>
          <a:ext cx="376238" cy="982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6" name="Equation" r:id="rId9" imgW="165028" imgH="431613" progId="Equation.3">
                  <p:embed/>
                </p:oleObj>
              </mc:Choice>
              <mc:Fallback>
                <p:oleObj name="Equation" r:id="rId9" imgW="165028" imgH="431613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4400" y="5341938"/>
                        <a:ext cx="376238" cy="9826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014" name="Object 9"/>
          <p:cNvGraphicFramePr>
            <a:graphicFrameLocks noChangeAspect="1"/>
          </p:cNvGraphicFramePr>
          <p:nvPr/>
        </p:nvGraphicFramePr>
        <p:xfrm>
          <a:off x="6176963" y="4198938"/>
          <a:ext cx="376237" cy="982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7" name="Equation" r:id="rId10" imgW="165028" imgH="431613" progId="Equation.3">
                  <p:embed/>
                </p:oleObj>
              </mc:Choice>
              <mc:Fallback>
                <p:oleObj name="Equation" r:id="rId10" imgW="165028" imgH="431613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76963" y="4198938"/>
                        <a:ext cx="376237" cy="9826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016" name="Object 10"/>
          <p:cNvGraphicFramePr>
            <a:graphicFrameLocks noChangeAspect="1"/>
          </p:cNvGraphicFramePr>
          <p:nvPr/>
        </p:nvGraphicFramePr>
        <p:xfrm>
          <a:off x="4729163" y="4198938"/>
          <a:ext cx="376237" cy="982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8" name="Equation" r:id="rId11" imgW="165028" imgH="431613" progId="Equation.3">
                  <p:embed/>
                </p:oleObj>
              </mc:Choice>
              <mc:Fallback>
                <p:oleObj name="Equation" r:id="rId11" imgW="165028" imgH="431613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9163" y="4198938"/>
                        <a:ext cx="376237" cy="9826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"/>
          <p:cNvSpPr/>
          <p:nvPr/>
        </p:nvSpPr>
        <p:spPr>
          <a:xfrm>
            <a:off x="6477000" y="990600"/>
            <a:ext cx="533400" cy="53340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42" name="Rectangle 41"/>
          <p:cNvSpPr/>
          <p:nvPr/>
        </p:nvSpPr>
        <p:spPr>
          <a:xfrm>
            <a:off x="7848600" y="1760538"/>
            <a:ext cx="533400" cy="53340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dirty="0">
                <a:solidFill>
                  <a:schemeClr val="bg1"/>
                </a:solidFill>
              </a:rPr>
              <a:t>T</a:t>
            </a:r>
          </a:p>
        </p:txBody>
      </p:sp>
      <p:sp>
        <p:nvSpPr>
          <p:cNvPr id="44" name="Rectangle 43"/>
          <p:cNvSpPr/>
          <p:nvPr/>
        </p:nvSpPr>
        <p:spPr>
          <a:xfrm>
            <a:off x="7924800" y="2449513"/>
            <a:ext cx="533400" cy="53340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dirty="0">
                <a:solidFill>
                  <a:schemeClr val="bg1"/>
                </a:solidFill>
              </a:rPr>
              <a:t>T</a:t>
            </a:r>
          </a:p>
        </p:txBody>
      </p:sp>
      <p:sp>
        <p:nvSpPr>
          <p:cNvPr id="46" name="Rectangle 45"/>
          <p:cNvSpPr/>
          <p:nvPr/>
        </p:nvSpPr>
        <p:spPr>
          <a:xfrm>
            <a:off x="6775450" y="3314700"/>
            <a:ext cx="533400" cy="53340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dirty="0">
                <a:solidFill>
                  <a:schemeClr val="bg1"/>
                </a:solidFill>
              </a:rPr>
              <a:t>T</a:t>
            </a:r>
          </a:p>
        </p:txBody>
      </p:sp>
      <p:sp>
        <p:nvSpPr>
          <p:cNvPr id="47" name="Rectangle 46"/>
          <p:cNvSpPr/>
          <p:nvPr/>
        </p:nvSpPr>
        <p:spPr>
          <a:xfrm>
            <a:off x="7596188" y="4260850"/>
            <a:ext cx="533400" cy="53340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dirty="0">
                <a:solidFill>
                  <a:schemeClr val="bg1"/>
                </a:solidFill>
              </a:rPr>
              <a:t>T</a:t>
            </a:r>
          </a:p>
        </p:txBody>
      </p:sp>
      <p:sp>
        <p:nvSpPr>
          <p:cNvPr id="48" name="Rectangle 47"/>
          <p:cNvSpPr/>
          <p:nvPr/>
        </p:nvSpPr>
        <p:spPr>
          <a:xfrm>
            <a:off x="6810375" y="5708650"/>
            <a:ext cx="533400" cy="53340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dirty="0">
                <a:solidFill>
                  <a:schemeClr val="bg1"/>
                </a:solidFill>
              </a:rPr>
              <a:t>F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430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430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430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430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430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430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430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2" grpId="0" animBg="1"/>
      <p:bldP spid="42" grpId="0" animBg="1"/>
      <p:bldP spid="44" grpId="0" animBg="1"/>
      <p:bldP spid="46" grpId="0" animBg="1"/>
      <p:bldP spid="47" grpId="0" animBg="1"/>
      <p:bldP spid="4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229600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smtClean="0"/>
              <a:t>Let’s Try Some Together</a:t>
            </a:r>
            <a:br>
              <a:rPr lang="en-US" sz="4000" smtClean="0"/>
            </a:br>
            <a:r>
              <a:rPr lang="en-US" sz="2400" smtClean="0"/>
              <a:t>Please open your books to page 57 (#1, 6-11)</a:t>
            </a:r>
            <a:br>
              <a:rPr lang="en-US" sz="2400" smtClean="0"/>
            </a:br>
            <a:endParaRPr lang="en-US" sz="2400" smtClean="0"/>
          </a:p>
        </p:txBody>
      </p:sp>
      <p:sp>
        <p:nvSpPr>
          <p:cNvPr id="49156" name="Rectangle 4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90000"/>
              </a:lnSpc>
              <a:buFont typeface="Wingdings" panose="05000000000000000000" pitchFamily="2" charset="2"/>
              <a:buAutoNum type="arabicParenR"/>
            </a:pPr>
            <a:r>
              <a:rPr lang="en-US" altLang="en-US" sz="2800" smtClean="0">
                <a:solidFill>
                  <a:srgbClr val="FF0000"/>
                </a:solidFill>
              </a:rPr>
              <a:t>Given</a:t>
            </a:r>
          </a:p>
          <a:p>
            <a:pPr marL="609600" indent="-609600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800" smtClean="0">
                <a:solidFill>
                  <a:srgbClr val="FF0000"/>
                </a:solidFill>
              </a:rPr>
              <a:t>        Defn. of        lines</a:t>
            </a:r>
          </a:p>
          <a:p>
            <a:pPr marL="609600" indent="-609600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800" smtClean="0">
                <a:solidFill>
                  <a:srgbClr val="FF0000"/>
                </a:solidFill>
              </a:rPr>
              <a:t>        Defn. of congruent angles</a:t>
            </a:r>
          </a:p>
          <a:p>
            <a:pPr marL="609600" indent="-609600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800" smtClean="0">
                <a:solidFill>
                  <a:srgbClr val="FF0000"/>
                </a:solidFill>
              </a:rPr>
              <a:t>6)   Defn. of         lines</a:t>
            </a:r>
          </a:p>
          <a:p>
            <a:pPr marL="609600" indent="-609600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800" smtClean="0">
                <a:solidFill>
                  <a:srgbClr val="FF0000"/>
                </a:solidFill>
              </a:rPr>
              <a:t>7)   Defn. of         lines</a:t>
            </a:r>
          </a:p>
          <a:p>
            <a:pPr marL="609600" indent="-609600" eaLnBrk="1" hangingPunct="1">
              <a:lnSpc>
                <a:spcPct val="90000"/>
              </a:lnSpc>
              <a:buFont typeface="Wingdings" panose="05000000000000000000" pitchFamily="2" charset="2"/>
              <a:buAutoNum type="arabicParenR" startAt="8"/>
            </a:pPr>
            <a:r>
              <a:rPr lang="en-US" altLang="en-US" sz="2800" smtClean="0">
                <a:solidFill>
                  <a:srgbClr val="FF0000"/>
                </a:solidFill>
              </a:rPr>
              <a:t>     Lines form</a:t>
            </a:r>
            <a:r>
              <a:rPr lang="en-US" altLang="en-US" smtClean="0">
                <a:solidFill>
                  <a:srgbClr val="FF0000"/>
                </a:solidFill>
              </a:rPr>
              <a:t>       adj.</a:t>
            </a:r>
          </a:p>
          <a:p>
            <a:pPr marL="609600" indent="-609600" eaLnBrk="1" hangingPunct="1">
              <a:lnSpc>
                <a:spcPct val="90000"/>
              </a:lnSpc>
              <a:buFont typeface="Wingdings" panose="05000000000000000000" pitchFamily="2" charset="2"/>
              <a:buAutoNum type="arabicParenR" startAt="8"/>
            </a:pPr>
            <a:r>
              <a:rPr lang="en-US" altLang="en-US" sz="2800" smtClean="0">
                <a:solidFill>
                  <a:srgbClr val="FF0000"/>
                </a:solidFill>
              </a:rPr>
              <a:t>Defn of          lines</a:t>
            </a:r>
          </a:p>
          <a:p>
            <a:pPr marL="609600" indent="-609600" eaLnBrk="1" hangingPunct="1">
              <a:lnSpc>
                <a:spcPct val="90000"/>
              </a:lnSpc>
              <a:buFont typeface="Wingdings" panose="05000000000000000000" pitchFamily="2" charset="2"/>
              <a:buAutoNum type="arabicParenR" startAt="8"/>
            </a:pPr>
            <a:r>
              <a:rPr lang="en-US" altLang="en-US" sz="2800" smtClean="0">
                <a:solidFill>
                  <a:srgbClr val="FF0000"/>
                </a:solidFill>
              </a:rPr>
              <a:t>       adj.                             Lines</a:t>
            </a:r>
          </a:p>
          <a:p>
            <a:pPr marL="609600" indent="-609600" eaLnBrk="1" hangingPunct="1">
              <a:lnSpc>
                <a:spcPct val="90000"/>
              </a:lnSpc>
              <a:buFont typeface="Wingdings" panose="05000000000000000000" pitchFamily="2" charset="2"/>
              <a:buAutoNum type="arabicParenR" startAt="8"/>
            </a:pPr>
            <a:r>
              <a:rPr lang="en-US" altLang="en-US" sz="2800" smtClean="0">
                <a:solidFill>
                  <a:srgbClr val="FF0000"/>
                </a:solidFill>
              </a:rPr>
              <a:t>Defn. of         lines</a:t>
            </a:r>
          </a:p>
        </p:txBody>
      </p:sp>
      <p:sp>
        <p:nvSpPr>
          <p:cNvPr id="49158" name="Line 6"/>
          <p:cNvSpPr>
            <a:spLocks noChangeShapeType="1"/>
          </p:cNvSpPr>
          <p:nvPr/>
        </p:nvSpPr>
        <p:spPr bwMode="auto">
          <a:xfrm>
            <a:off x="2514600" y="2438400"/>
            <a:ext cx="45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59" name="Line 7"/>
          <p:cNvSpPr>
            <a:spLocks noChangeShapeType="1"/>
          </p:cNvSpPr>
          <p:nvPr/>
        </p:nvSpPr>
        <p:spPr bwMode="auto">
          <a:xfrm>
            <a:off x="2743200" y="2133600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60" name="Line 8"/>
          <p:cNvSpPr>
            <a:spLocks noChangeShapeType="1"/>
          </p:cNvSpPr>
          <p:nvPr/>
        </p:nvSpPr>
        <p:spPr bwMode="auto">
          <a:xfrm>
            <a:off x="2438400" y="3276600"/>
            <a:ext cx="45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61" name="Line 9"/>
          <p:cNvSpPr>
            <a:spLocks noChangeShapeType="1"/>
          </p:cNvSpPr>
          <p:nvPr/>
        </p:nvSpPr>
        <p:spPr bwMode="auto">
          <a:xfrm>
            <a:off x="2667000" y="2971800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62" name="Line 10"/>
          <p:cNvSpPr>
            <a:spLocks noChangeShapeType="1"/>
          </p:cNvSpPr>
          <p:nvPr/>
        </p:nvSpPr>
        <p:spPr bwMode="auto">
          <a:xfrm>
            <a:off x="2438400" y="3810000"/>
            <a:ext cx="45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63" name="Line 11"/>
          <p:cNvSpPr>
            <a:spLocks noChangeShapeType="1"/>
          </p:cNvSpPr>
          <p:nvPr/>
        </p:nvSpPr>
        <p:spPr bwMode="auto">
          <a:xfrm>
            <a:off x="2667000" y="3505200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64" name="Line 12"/>
          <p:cNvSpPr>
            <a:spLocks noChangeShapeType="1"/>
          </p:cNvSpPr>
          <p:nvPr/>
        </p:nvSpPr>
        <p:spPr bwMode="auto">
          <a:xfrm>
            <a:off x="1066800" y="4343400"/>
            <a:ext cx="45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65" name="Line 13"/>
          <p:cNvSpPr>
            <a:spLocks noChangeShapeType="1"/>
          </p:cNvSpPr>
          <p:nvPr/>
        </p:nvSpPr>
        <p:spPr bwMode="auto">
          <a:xfrm>
            <a:off x="1295400" y="4038600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49166" name="Object 14"/>
          <p:cNvGraphicFramePr>
            <a:graphicFrameLocks noChangeAspect="1"/>
          </p:cNvGraphicFramePr>
          <p:nvPr/>
        </p:nvGraphicFramePr>
        <p:xfrm>
          <a:off x="4343400" y="4038600"/>
          <a:ext cx="60960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54" name="Equation" r:id="rId3" imgW="266353" imgH="177569" progId="Equation.3">
                  <p:embed/>
                </p:oleObj>
              </mc:Choice>
              <mc:Fallback>
                <p:oleObj name="Equation" r:id="rId3" imgW="266353" imgH="177569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3400" y="4038600"/>
                        <a:ext cx="609600" cy="406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167" name="Object 15"/>
          <p:cNvGraphicFramePr>
            <a:graphicFrameLocks noChangeAspect="1"/>
          </p:cNvGraphicFramePr>
          <p:nvPr/>
        </p:nvGraphicFramePr>
        <p:xfrm>
          <a:off x="3048000" y="3962400"/>
          <a:ext cx="533400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55" name="Equation" r:id="rId5" imgW="139518" imgH="126835" progId="Equation.3">
                  <p:embed/>
                </p:oleObj>
              </mc:Choice>
              <mc:Fallback>
                <p:oleObj name="Equation" r:id="rId5" imgW="139518" imgH="126835" progId="Equation.3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0" y="3962400"/>
                        <a:ext cx="533400" cy="485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168" name="Object 16"/>
          <p:cNvGraphicFramePr>
            <a:graphicFrameLocks noChangeAspect="1"/>
          </p:cNvGraphicFramePr>
          <p:nvPr/>
        </p:nvGraphicFramePr>
        <p:xfrm>
          <a:off x="1219200" y="4953000"/>
          <a:ext cx="488950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56" name="Equation" r:id="rId7" imgW="139518" imgH="126835" progId="Equation.3">
                  <p:embed/>
                </p:oleObj>
              </mc:Choice>
              <mc:Fallback>
                <p:oleObj name="Equation" r:id="rId7" imgW="139518" imgH="126835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4953000"/>
                        <a:ext cx="488950" cy="444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169" name="Object 17"/>
          <p:cNvGraphicFramePr>
            <a:graphicFrameLocks noChangeAspect="1"/>
          </p:cNvGraphicFramePr>
          <p:nvPr/>
        </p:nvGraphicFramePr>
        <p:xfrm>
          <a:off x="2514600" y="4978400"/>
          <a:ext cx="60960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57" name="Equation" r:id="rId8" imgW="266353" imgH="177569" progId="Equation.3">
                  <p:embed/>
                </p:oleObj>
              </mc:Choice>
              <mc:Fallback>
                <p:oleObj name="Equation" r:id="rId8" imgW="266353" imgH="177569" progId="Equation.3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4978400"/>
                        <a:ext cx="609600" cy="406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9172" name="Line 20"/>
          <p:cNvSpPr>
            <a:spLocks noChangeShapeType="1"/>
          </p:cNvSpPr>
          <p:nvPr/>
        </p:nvSpPr>
        <p:spPr bwMode="auto">
          <a:xfrm>
            <a:off x="3352800" y="51054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73" name="Line 21"/>
          <p:cNvSpPr>
            <a:spLocks noChangeShapeType="1"/>
          </p:cNvSpPr>
          <p:nvPr/>
        </p:nvSpPr>
        <p:spPr bwMode="auto">
          <a:xfrm>
            <a:off x="3352800" y="52578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74" name="Line 22"/>
          <p:cNvSpPr>
            <a:spLocks noChangeShapeType="1"/>
          </p:cNvSpPr>
          <p:nvPr/>
        </p:nvSpPr>
        <p:spPr bwMode="auto">
          <a:xfrm>
            <a:off x="3581400" y="4953000"/>
            <a:ext cx="304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75" name="Line 23"/>
          <p:cNvSpPr>
            <a:spLocks noChangeShapeType="1"/>
          </p:cNvSpPr>
          <p:nvPr/>
        </p:nvSpPr>
        <p:spPr bwMode="auto">
          <a:xfrm flipV="1">
            <a:off x="3581400" y="5181600"/>
            <a:ext cx="304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76" name="Line 24"/>
          <p:cNvSpPr>
            <a:spLocks noChangeShapeType="1"/>
          </p:cNvSpPr>
          <p:nvPr/>
        </p:nvSpPr>
        <p:spPr bwMode="auto">
          <a:xfrm>
            <a:off x="2438400" y="4800600"/>
            <a:ext cx="45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77" name="Line 25"/>
          <p:cNvSpPr>
            <a:spLocks noChangeShapeType="1"/>
          </p:cNvSpPr>
          <p:nvPr/>
        </p:nvSpPr>
        <p:spPr bwMode="auto">
          <a:xfrm>
            <a:off x="2667000" y="4495800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78" name="Line 26"/>
          <p:cNvSpPr>
            <a:spLocks noChangeShapeType="1"/>
          </p:cNvSpPr>
          <p:nvPr/>
        </p:nvSpPr>
        <p:spPr bwMode="auto">
          <a:xfrm>
            <a:off x="2514600" y="5715000"/>
            <a:ext cx="45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79" name="Line 27"/>
          <p:cNvSpPr>
            <a:spLocks noChangeShapeType="1"/>
          </p:cNvSpPr>
          <p:nvPr/>
        </p:nvSpPr>
        <p:spPr bwMode="auto">
          <a:xfrm>
            <a:off x="2743200" y="5410200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80" name="Line 28"/>
          <p:cNvSpPr>
            <a:spLocks noChangeShapeType="1"/>
          </p:cNvSpPr>
          <p:nvPr/>
        </p:nvSpPr>
        <p:spPr bwMode="auto">
          <a:xfrm>
            <a:off x="4038600" y="5334000"/>
            <a:ext cx="45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81" name="Line 29"/>
          <p:cNvSpPr>
            <a:spLocks noChangeShapeType="1"/>
          </p:cNvSpPr>
          <p:nvPr/>
        </p:nvSpPr>
        <p:spPr bwMode="auto">
          <a:xfrm>
            <a:off x="4267200" y="5029200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9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91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91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49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49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491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491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49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49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491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49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49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4915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49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49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49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49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0" dur="500"/>
                                        <p:tgtEl>
                                          <p:spTgt spid="49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5" dur="500"/>
                                        <p:tgtEl>
                                          <p:spTgt spid="4915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8" dur="500"/>
                                        <p:tgtEl>
                                          <p:spTgt spid="49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1" dur="500"/>
                                        <p:tgtEl>
                                          <p:spTgt spid="49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6" dur="500"/>
                                        <p:tgtEl>
                                          <p:spTgt spid="4915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9" dur="500"/>
                                        <p:tgtEl>
                                          <p:spTgt spid="49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2" dur="500"/>
                                        <p:tgtEl>
                                          <p:spTgt spid="49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5" dur="500"/>
                                        <p:tgtEl>
                                          <p:spTgt spid="49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8" dur="500"/>
                                        <p:tgtEl>
                                          <p:spTgt spid="49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1" dur="500"/>
                                        <p:tgtEl>
                                          <p:spTgt spid="49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4" dur="500"/>
                                        <p:tgtEl>
                                          <p:spTgt spid="49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7" dur="500"/>
                                        <p:tgtEl>
                                          <p:spTgt spid="49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0" dur="500"/>
                                        <p:tgtEl>
                                          <p:spTgt spid="49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 nodeType="clickPar">
                      <p:stCondLst>
                        <p:cond delay="indefinite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5" dur="500"/>
                                        <p:tgtEl>
                                          <p:spTgt spid="4915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8" dur="500"/>
                                        <p:tgtEl>
                                          <p:spTgt spid="49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1" dur="500"/>
                                        <p:tgtEl>
                                          <p:spTgt spid="49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4" grpId="0"/>
      <p:bldP spid="49156" grpId="0" build="p"/>
      <p:bldP spid="49158" grpId="0" animBg="1"/>
      <p:bldP spid="49159" grpId="0" animBg="1"/>
      <p:bldP spid="49160" grpId="0" animBg="1"/>
      <p:bldP spid="49161" grpId="0" animBg="1"/>
      <p:bldP spid="49162" grpId="0" animBg="1"/>
      <p:bldP spid="49162" grpId="1" animBg="1"/>
      <p:bldP spid="49163" grpId="0" animBg="1"/>
      <p:bldP spid="49164" grpId="0" animBg="1"/>
      <p:bldP spid="49165" grpId="0" animBg="1"/>
      <p:bldP spid="49172" grpId="0" animBg="1"/>
      <p:bldP spid="49173" grpId="0" animBg="1"/>
      <p:bldP spid="49174" grpId="0" animBg="1"/>
      <p:bldP spid="49175" grpId="0" animBg="1"/>
      <p:bldP spid="49176" grpId="0" animBg="1"/>
      <p:bldP spid="49177" grpId="0" animBg="1"/>
      <p:bldP spid="49178" grpId="0" animBg="1"/>
      <p:bldP spid="49179" grpId="0" animBg="1"/>
      <p:bldP spid="49180" grpId="0" animBg="1"/>
      <p:bldP spid="49181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546</TotalTime>
  <Words>590</Words>
  <Application>Microsoft Office PowerPoint</Application>
  <PresentationFormat>On-screen Show (4:3)</PresentationFormat>
  <Paragraphs>186</Paragraphs>
  <Slides>15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3" baseType="lpstr">
      <vt:lpstr>Arial</vt:lpstr>
      <vt:lpstr>Arial RO</vt:lpstr>
      <vt:lpstr>Calibri</vt:lpstr>
      <vt:lpstr>Symbol</vt:lpstr>
      <vt:lpstr>Times New Roman</vt:lpstr>
      <vt:lpstr>Wingdings</vt:lpstr>
      <vt:lpstr>Office Theme</vt:lpstr>
      <vt:lpstr>Equation</vt:lpstr>
      <vt:lpstr>Bell Ringer</vt:lpstr>
      <vt:lpstr>Geometry</vt:lpstr>
      <vt:lpstr>Perpendicular Lines Definition</vt:lpstr>
      <vt:lpstr>Two Ways to Use the Defn.</vt:lpstr>
      <vt:lpstr> </vt:lpstr>
      <vt:lpstr>Two New Theorems</vt:lpstr>
      <vt:lpstr>Theorem 2-6</vt:lpstr>
      <vt:lpstr>AB    CD. Classify each statement as True or False.</vt:lpstr>
      <vt:lpstr>Let’s Try Some Together Please open your books to page 57 (#1, 6-11) </vt:lpstr>
      <vt:lpstr>Reg. Homework</vt:lpstr>
      <vt:lpstr>Honors Homework</vt:lpstr>
      <vt:lpstr>PowerPoint Presentation</vt:lpstr>
      <vt:lpstr>Bell Ringer</vt:lpstr>
      <vt:lpstr>Today &amp; Tomorrow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Geometry</dc:title>
  <dc:creator>Kenon James</dc:creator>
  <cp:lastModifiedBy>Francis Kisner</cp:lastModifiedBy>
  <cp:revision>33</cp:revision>
  <dcterms:created xsi:type="dcterms:W3CDTF">2006-09-24T17:55:46Z</dcterms:created>
  <dcterms:modified xsi:type="dcterms:W3CDTF">2016-09-05T17:49:57Z</dcterms:modified>
</cp:coreProperties>
</file>