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  <p:sldMasterId id="2147483681" r:id="rId3"/>
  </p:sldMasterIdLst>
  <p:sldIdLst>
    <p:sldId id="285" r:id="rId4"/>
    <p:sldId id="256" r:id="rId5"/>
    <p:sldId id="266" r:id="rId6"/>
    <p:sldId id="257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86" r:id="rId27"/>
    <p:sldId id="261" r:id="rId28"/>
    <p:sldId id="28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FF"/>
    <a:srgbClr val="FFFF00"/>
    <a:srgbClr val="0066FF"/>
    <a:srgbClr val="660033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44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44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8123-15CA-425A-8E00-DDB3AD9B2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6512-8606-41A8-B56D-9C469C4D7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E323-C1B4-441D-8EC5-FD55C138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9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43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BAEC-3D70-45AB-841F-429A72937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6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503E-02A7-4EB9-9808-888ED8EB8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7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254A-B2A5-4EAC-B73C-59A3AD28F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94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1BC7-147D-4CFB-B008-5163F5E6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1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3412-2573-44A1-BD94-71BC9392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66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1BFCF-84EE-428F-BD29-B73907857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29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265DF-20D5-40F4-8912-DF8AEBED6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7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0DAC-3F00-4F60-B852-DE9FF336F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5F4E-3AE9-4242-AB5A-4665835F6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1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DDD8D-64D8-423F-A2CC-DFA804D8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02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3B72-0540-411E-8D94-943B8AE2D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71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8D3A-A092-448F-8A2D-789AC492D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4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5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19F3B7C-3CAA-4999-9177-3A1BF821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73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3EF-2049-4E8D-BB68-8A91A1712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9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24A5-31AC-4261-A515-1DE17C5B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52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F8B9-02FF-46E3-9E5C-6CDE0EE0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0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0BE8-2DB7-4569-BDC2-F30D2B313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09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001F8-5B86-4C81-A838-46EDA103C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81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707D5-046C-4FB4-90EE-A472D15E8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0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94941-D3C2-43C4-94AF-C305BBEDF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47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C7CBF-6E74-40D2-86A2-09D5F91C4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0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3C75-2D9A-4DF6-A202-7EC9C2138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89624-96A2-4130-8D73-029A5347A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4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26B7-07F0-4137-ABD6-548A0536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6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073F-B0B8-4F28-A509-3058F8EA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36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9F3B-3BDC-4F5C-A23E-B4AF61CBB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8156-FEF3-48FD-8561-499F58762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B1AA4-D94E-4943-82C2-43FD52A52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5040-3689-4E8F-85D1-2069CB15C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8CCA-04A7-4314-93FE-510B95DE9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0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B3BD2-5BAD-4FC6-8EE9-1D824D1C3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3F455-E089-48F4-98CA-A15C288B1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3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12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1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033DCA-6EEE-4A57-9928-AE1CA2440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41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2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2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2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8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32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32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67A1035-8EB1-47AB-BA61-D56986EE0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32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9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217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8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9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0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1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5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6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7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8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9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0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0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1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32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5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05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5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5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5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D5C529-2CE3-48EF-B22A-6FDAACF67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05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0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98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Bell Ringer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143000"/>
            <a:ext cx="84201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Define &amp; draw an example of each: </a:t>
            </a:r>
          </a:p>
          <a:p>
            <a:pPr algn="l" eaLnBrk="1" hangingPunct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-What are complementary angles? </a:t>
            </a:r>
          </a:p>
          <a:p>
            <a:pPr algn="l" eaLnBrk="1" hangingPunct="1"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l" eaLnBrk="1" hangingPunct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-What are supplementary angles? </a:t>
            </a:r>
          </a:p>
          <a:p>
            <a:pPr algn="l" eaLnBrk="1" hangingPunct="1"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l" eaLnBrk="1" hangingPunct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-What are vertical angles? 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33"/>
                </a:solidFill>
                <a:latin typeface="Comic Sans MS" panose="030F0702030302020204" pitchFamily="66" charset="0"/>
              </a:rPr>
              <a:t>Vertical Angles Thm.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1219200"/>
            <a:ext cx="7851775" cy="609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Comic Sans MS" panose="030F0702030302020204" pitchFamily="66" charset="0"/>
              </a:rPr>
              <a:t>Vertical angles are congruent.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smtClean="0">
              <a:solidFill>
                <a:srgbClr val="660033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1800" smtClean="0">
                <a:solidFill>
                  <a:srgbClr val="660033"/>
                </a:solidFill>
                <a:latin typeface="Comic Sans MS" panose="030F0702030302020204" pitchFamily="66" charset="0"/>
              </a:rPr>
              <a:t>Given: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sz="1800" smtClean="0">
              <a:solidFill>
                <a:srgbClr val="660033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1800" smtClean="0">
                <a:solidFill>
                  <a:srgbClr val="660033"/>
                </a:solidFill>
                <a:latin typeface="Comic Sans MS" panose="030F0702030302020204" pitchFamily="66" charset="0"/>
              </a:rPr>
              <a:t>Prove: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smtClean="0">
              <a:solidFill>
                <a:srgbClr val="660033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sz="1000" smtClean="0">
                <a:solidFill>
                  <a:srgbClr val="660033"/>
                </a:solidFill>
                <a:latin typeface="Comic Sans MS" panose="030F0702030302020204" pitchFamily="66" charset="0"/>
              </a:rPr>
              <a:t>	</a:t>
            </a:r>
            <a:r>
              <a:rPr lang="en-US" sz="800" smtClean="0">
                <a:solidFill>
                  <a:srgbClr val="660033"/>
                </a:solidFill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57200" y="4267200"/>
            <a:ext cx="2590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 flipV="1">
            <a:off x="228600" y="4191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85800" y="44958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590800" y="4495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600200" y="4038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791200" y="19812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2057400" y="2057400"/>
            <a:ext cx="346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and     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are vertical 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 rot="10800000">
            <a:off x="3048000" y="1981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 rot="10800000">
            <a:off x="5486400" y="1981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 rot="10800000">
            <a:off x="1676400" y="1981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2057400" y="2590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	    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 rot="10800000">
            <a:off x="3048000" y="2514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6400" name="Rectangle 41"/>
          <p:cNvSpPr>
            <a:spLocks noChangeArrowheads="1"/>
          </p:cNvSpPr>
          <p:nvPr/>
        </p:nvSpPr>
        <p:spPr bwMode="auto">
          <a:xfrm rot="10800000">
            <a:off x="5791200" y="2362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>
              <a:solidFill>
                <a:srgbClr val="660033"/>
              </a:solidFill>
              <a:latin typeface="Comic Sans MS" panose="030F0702030302020204" pitchFamily="66" charset="0"/>
            </a:endParaRPr>
          </a:p>
        </p:txBody>
      </p:sp>
      <p:sp>
        <p:nvSpPr>
          <p:cNvPr id="91178" name="Rectangle 42"/>
          <p:cNvSpPr>
            <a:spLocks noChangeArrowheads="1"/>
          </p:cNvSpPr>
          <p:nvPr/>
        </p:nvSpPr>
        <p:spPr bwMode="auto">
          <a:xfrm rot="10800000">
            <a:off x="1676400" y="2514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91179" name="Object 43"/>
          <p:cNvGraphicFramePr>
            <a:graphicFrameLocks noGrp="1" noChangeAspect="1"/>
          </p:cNvGraphicFramePr>
          <p:nvPr>
            <p:ph sz="half" idx="2"/>
          </p:nvPr>
        </p:nvGraphicFramePr>
        <p:xfrm>
          <a:off x="2438400" y="2514600"/>
          <a:ext cx="4587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4" imgW="139518" imgH="126835" progId="Equation.DSMT4">
                  <p:embed/>
                </p:oleObj>
              </mc:Choice>
              <mc:Fallback>
                <p:oleObj name="Equation" r:id="rId4" imgW="139518" imgH="126835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4587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81" name="Line 45"/>
          <p:cNvSpPr>
            <a:spLocks noChangeShapeType="1"/>
          </p:cNvSpPr>
          <p:nvPr/>
        </p:nvSpPr>
        <p:spPr bwMode="auto">
          <a:xfrm flipV="1">
            <a:off x="457200" y="4038600"/>
            <a:ext cx="2438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Line 46"/>
          <p:cNvSpPr>
            <a:spLocks noChangeShapeType="1"/>
          </p:cNvSpPr>
          <p:nvPr/>
        </p:nvSpPr>
        <p:spPr bwMode="auto">
          <a:xfrm flipH="1">
            <a:off x="304800" y="5257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00" name="Text Box 64"/>
          <p:cNvSpPr txBox="1">
            <a:spLocks noChangeArrowheads="1"/>
          </p:cNvSpPr>
          <p:nvPr/>
        </p:nvSpPr>
        <p:spPr bwMode="auto">
          <a:xfrm>
            <a:off x="3505200" y="3886200"/>
            <a:ext cx="5257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u="sng">
                <a:latin typeface="Comic Sans MS" panose="030F0702030302020204" pitchFamily="66" charset="0"/>
              </a:rPr>
              <a:t>Think</a:t>
            </a:r>
            <a:r>
              <a:rPr lang="en-US" altLang="en-US">
                <a:latin typeface="Comic Sans MS" panose="030F0702030302020204" pitchFamily="66" charset="0"/>
              </a:rPr>
              <a:t>:	What do you know about the sum of the measure of supplementary</a:t>
            </a:r>
          </a:p>
        </p:txBody>
      </p:sp>
      <p:sp>
        <p:nvSpPr>
          <p:cNvPr id="91201" name="Rectangle 65"/>
          <p:cNvSpPr>
            <a:spLocks noChangeArrowheads="1"/>
          </p:cNvSpPr>
          <p:nvPr/>
        </p:nvSpPr>
        <p:spPr bwMode="auto">
          <a:xfrm rot="10800000">
            <a:off x="3581400" y="5410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1202" name="Text Box 66"/>
          <p:cNvSpPr txBox="1">
            <a:spLocks noChangeArrowheads="1"/>
          </p:cNvSpPr>
          <p:nvPr/>
        </p:nvSpPr>
        <p:spPr bwMode="auto">
          <a:xfrm>
            <a:off x="3886200" y="53340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1203" name="Text Box 67"/>
          <p:cNvSpPr txBox="1">
            <a:spLocks noChangeArrowheads="1"/>
          </p:cNvSpPr>
          <p:nvPr/>
        </p:nvSpPr>
        <p:spPr bwMode="auto">
          <a:xfrm>
            <a:off x="4327525" y="5359400"/>
            <a:ext cx="1852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>
                <a:latin typeface="Comic Sans MS" panose="030F0702030302020204" pitchFamily="66" charset="0"/>
              </a:rPr>
              <a:t> and </a:t>
            </a:r>
            <a:r>
              <a:rPr lang="en-US" altLang="en-US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91204" name="Rectangle 68"/>
          <p:cNvSpPr>
            <a:spLocks noChangeArrowheads="1"/>
          </p:cNvSpPr>
          <p:nvPr/>
        </p:nvSpPr>
        <p:spPr bwMode="auto">
          <a:xfrm rot="10800000">
            <a:off x="3521075" y="6070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1205" name="Text Box 69"/>
          <p:cNvSpPr txBox="1">
            <a:spLocks noChangeArrowheads="1"/>
          </p:cNvSpPr>
          <p:nvPr/>
        </p:nvSpPr>
        <p:spPr bwMode="auto">
          <a:xfrm>
            <a:off x="3825875" y="59944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1206" name="Text Box 70"/>
          <p:cNvSpPr txBox="1">
            <a:spLocks noChangeArrowheads="1"/>
          </p:cNvSpPr>
          <p:nvPr/>
        </p:nvSpPr>
        <p:spPr bwMode="auto">
          <a:xfrm>
            <a:off x="4267200" y="6019800"/>
            <a:ext cx="191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>
                <a:latin typeface="Comic Sans MS" panose="030F0702030302020204" pitchFamily="66" charset="0"/>
              </a:rPr>
              <a:t> and </a:t>
            </a:r>
            <a:r>
              <a:rPr lang="en-US" altLang="en-US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91207" name="Text Box 71"/>
          <p:cNvSpPr txBox="1">
            <a:spLocks noChangeArrowheads="1"/>
          </p:cNvSpPr>
          <p:nvPr/>
        </p:nvSpPr>
        <p:spPr bwMode="auto">
          <a:xfrm>
            <a:off x="6553200" y="54864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The sum = 180</a:t>
            </a:r>
          </a:p>
        </p:txBody>
      </p:sp>
      <p:sp>
        <p:nvSpPr>
          <p:cNvPr id="91208" name="Text Box 72"/>
          <p:cNvSpPr txBox="1">
            <a:spLocks noChangeArrowheads="1"/>
          </p:cNvSpPr>
          <p:nvPr/>
        </p:nvSpPr>
        <p:spPr bwMode="auto">
          <a:xfrm>
            <a:off x="6553200" y="6019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The sum = 180</a:t>
            </a:r>
          </a:p>
        </p:txBody>
      </p:sp>
      <p:sp>
        <p:nvSpPr>
          <p:cNvPr id="91209" name="Rectangle 73"/>
          <p:cNvSpPr>
            <a:spLocks noChangeArrowheads="1"/>
          </p:cNvSpPr>
          <p:nvPr/>
        </p:nvSpPr>
        <p:spPr bwMode="auto">
          <a:xfrm>
            <a:off x="5486400" y="12954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1210" name="Text Box 74"/>
          <p:cNvSpPr txBox="1">
            <a:spLocks noChangeArrowheads="1"/>
          </p:cNvSpPr>
          <p:nvPr/>
        </p:nvSpPr>
        <p:spPr bwMode="auto">
          <a:xfrm>
            <a:off x="762000" y="152400"/>
            <a:ext cx="797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In a proof, these will both work.  You will never use Vertical Angles Defn.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1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1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91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91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91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82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  <p:bldP spid="91143" grpId="0" animBg="1"/>
      <p:bldP spid="91144" grpId="0" animBg="1"/>
      <p:bldP spid="91145" grpId="0"/>
      <p:bldP spid="91146" grpId="0"/>
      <p:bldP spid="91147" grpId="0"/>
      <p:bldP spid="91151" grpId="0"/>
      <p:bldP spid="91165" grpId="0"/>
      <p:bldP spid="91166" grpId="0"/>
      <p:bldP spid="91168" grpId="0"/>
      <p:bldP spid="91169" grpId="0"/>
      <p:bldP spid="91175" grpId="0"/>
      <p:bldP spid="91176" grpId="0"/>
      <p:bldP spid="91178" grpId="0"/>
      <p:bldP spid="91181" grpId="0" animBg="1"/>
      <p:bldP spid="91182" grpId="0" animBg="1"/>
      <p:bldP spid="91200" grpId="0" build="allAtOnce"/>
      <p:bldP spid="91201" grpId="0"/>
      <p:bldP spid="91202" grpId="0"/>
      <p:bldP spid="91203" grpId="0" build="allAtOnce"/>
      <p:bldP spid="91204" grpId="0"/>
      <p:bldP spid="91205" grpId="0"/>
      <p:bldP spid="91206" grpId="0"/>
      <p:bldP spid="91207" grpId="0"/>
      <p:bldP spid="91208" grpId="0"/>
      <p:bldP spid="91209" grpId="0" animBg="1"/>
      <p:bldP spid="91209" grpId="1" animBg="1"/>
      <p:bldP spid="912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0" name="Rectangle 1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5032375" cy="4498975"/>
          </a:xfrm>
        </p:spPr>
        <p:txBody>
          <a:bodyPr/>
          <a:lstStyle/>
          <a:p>
            <a:pPr marL="533400" indent="-533400" algn="ctr" eaLnBrk="1" hangingPunct="1">
              <a:buFont typeface="Arial" panose="020B0604020202020204" pitchFamily="34" charset="0"/>
              <a:buNone/>
              <a:defRPr/>
            </a:pPr>
            <a:r>
              <a:rPr lang="en-US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Statements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    1  +  m    3  =  180</a:t>
            </a:r>
          </a:p>
          <a:p>
            <a:pPr marL="533400" indent="-533400" eaLnBrk="1" hangingPunct="1">
              <a:buFont typeface="Arial" panose="020B0604020202020204" pitchFamily="34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m    2  +  m    3  =  180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    1  +  m    3  = m    2  +  m    3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m    3  =                m    3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    1                 = m    2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endParaRPr lang="en-US" sz="20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endParaRPr lang="en-US" sz="2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eaLnBrk="1" hangingPunct="1">
              <a:buFont typeface="Arial" panose="020B0604020202020204" pitchFamily="34" charset="0"/>
              <a:buNone/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/>
              <a:defRPr/>
            </a:pPr>
            <a:endParaRPr lang="en-US" sz="28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5251" name="Rectangle 19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943600" y="1600200"/>
            <a:ext cx="2898775" cy="4498975"/>
          </a:xfrm>
        </p:spPr>
        <p:txBody>
          <a:bodyPr/>
          <a:lstStyle/>
          <a:p>
            <a:pPr marL="533400" indent="-533400" algn="ctr" eaLnBrk="1" hangingPunct="1">
              <a:buFont typeface="Arial" panose="020B0604020202020204" pitchFamily="34" charset="0"/>
              <a:buNone/>
              <a:defRPr/>
            </a:pP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Reasons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2000" dirty="0" smtClean="0">
                <a:effectLst/>
              </a:rPr>
              <a:t>Angle  Add. Post</a:t>
            </a:r>
          </a:p>
          <a:p>
            <a:pPr marL="533400" indent="-533400" eaLnBrk="1" hangingPunct="1">
              <a:buFont typeface="Arial" panose="020B0604020202020204" pitchFamily="34" charset="0"/>
              <a:buNone/>
              <a:defRPr/>
            </a:pPr>
            <a:endParaRPr lang="en-US" sz="2000" dirty="0" smtClean="0">
              <a:effectLst/>
            </a:endParaRP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dirty="0" smtClean="0">
                <a:effectLst/>
              </a:rPr>
              <a:t>Substitution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dirty="0" smtClean="0">
                <a:effectLst/>
              </a:rPr>
              <a:t>Reflexive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 startAt="2"/>
              <a:defRPr/>
            </a:pPr>
            <a:r>
              <a:rPr lang="en-US" sz="2000" dirty="0" err="1" smtClean="0">
                <a:effectLst/>
              </a:rPr>
              <a:t>Subtr</a:t>
            </a:r>
            <a:r>
              <a:rPr lang="en-US" sz="2000" dirty="0" smtClean="0">
                <a:effectLst/>
              </a:rPr>
              <a:t>. </a:t>
            </a:r>
            <a:r>
              <a:rPr lang="en-US" sz="2000" dirty="0" smtClean="0">
                <a:effectLst/>
              </a:rPr>
              <a:t>POE  </a:t>
            </a:r>
          </a:p>
          <a:p>
            <a:pPr marL="0" indent="0" eaLnBrk="1" hangingPunct="1">
              <a:buNone/>
              <a:defRPr/>
            </a:pP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Q.E.D.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effectLst/>
              </a:rPr>
              <a:t>                </a:t>
            </a:r>
            <a:endParaRPr lang="en-US" sz="2000" dirty="0" smtClean="0">
              <a:effectLst/>
            </a:endParaRPr>
          </a:p>
          <a:p>
            <a:pPr marL="533400" indent="-533400" eaLnBrk="1" hangingPunct="1">
              <a:buFont typeface="Arial" panose="020B0604020202020204" pitchFamily="34" charset="0"/>
              <a:buNone/>
              <a:defRPr/>
            </a:pPr>
            <a:endParaRPr lang="en-US" sz="2000" dirty="0" smtClean="0">
              <a:effectLst/>
            </a:endParaRPr>
          </a:p>
        </p:txBody>
      </p:sp>
      <p:sp>
        <p:nvSpPr>
          <p:cNvPr id="17412" name="Text Box 31"/>
          <p:cNvSpPr txBox="1">
            <a:spLocks noChangeArrowheads="1"/>
          </p:cNvSpPr>
          <p:nvPr/>
        </p:nvSpPr>
        <p:spPr bwMode="auto">
          <a:xfrm>
            <a:off x="6172200" y="3810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7413" name="Text Box 32"/>
          <p:cNvSpPr txBox="1">
            <a:spLocks noChangeArrowheads="1"/>
          </p:cNvSpPr>
          <p:nvPr/>
        </p:nvSpPr>
        <p:spPr bwMode="auto">
          <a:xfrm>
            <a:off x="2438400" y="457200"/>
            <a:ext cx="346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and     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are vertical </a:t>
            </a:r>
          </a:p>
        </p:txBody>
      </p:sp>
      <p:sp>
        <p:nvSpPr>
          <p:cNvPr id="17414" name="Rectangle 33"/>
          <p:cNvSpPr>
            <a:spLocks noChangeArrowheads="1"/>
          </p:cNvSpPr>
          <p:nvPr/>
        </p:nvSpPr>
        <p:spPr bwMode="auto">
          <a:xfrm rot="10800000">
            <a:off x="3429000" y="3810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415" name="Rectangle 34"/>
          <p:cNvSpPr>
            <a:spLocks noChangeArrowheads="1"/>
          </p:cNvSpPr>
          <p:nvPr/>
        </p:nvSpPr>
        <p:spPr bwMode="auto">
          <a:xfrm rot="10800000">
            <a:off x="5867400" y="3810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 rot="10800000">
            <a:off x="1066800" y="2057400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417" name="Text Box 36"/>
          <p:cNvSpPr txBox="1">
            <a:spLocks noChangeArrowheads="1"/>
          </p:cNvSpPr>
          <p:nvPr/>
        </p:nvSpPr>
        <p:spPr bwMode="auto">
          <a:xfrm>
            <a:off x="2438400" y="990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	    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7418" name="Rectangle 37"/>
          <p:cNvSpPr>
            <a:spLocks noChangeArrowheads="1"/>
          </p:cNvSpPr>
          <p:nvPr/>
        </p:nvSpPr>
        <p:spPr bwMode="auto">
          <a:xfrm rot="10800000">
            <a:off x="3429000" y="914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419" name="Rectangle 38"/>
          <p:cNvSpPr>
            <a:spLocks noChangeArrowheads="1"/>
          </p:cNvSpPr>
          <p:nvPr/>
        </p:nvSpPr>
        <p:spPr bwMode="auto">
          <a:xfrm rot="10800000">
            <a:off x="6172200" y="7620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>
              <a:solidFill>
                <a:srgbClr val="660033"/>
              </a:solidFill>
              <a:latin typeface="Comic Sans MS" panose="030F0702030302020204" pitchFamily="66" charset="0"/>
            </a:endParaRPr>
          </a:p>
        </p:txBody>
      </p:sp>
      <p:sp>
        <p:nvSpPr>
          <p:cNvPr id="17420" name="Rectangle 39"/>
          <p:cNvSpPr>
            <a:spLocks noChangeArrowheads="1"/>
          </p:cNvSpPr>
          <p:nvPr/>
        </p:nvSpPr>
        <p:spPr bwMode="auto">
          <a:xfrm rot="10800000">
            <a:off x="2057400" y="914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17421" name="Object 40"/>
          <p:cNvGraphicFramePr>
            <a:graphicFrameLocks noChangeAspect="1"/>
          </p:cNvGraphicFramePr>
          <p:nvPr/>
        </p:nvGraphicFramePr>
        <p:xfrm>
          <a:off x="2819400" y="914400"/>
          <a:ext cx="4587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4" imgW="139518" imgH="126835" progId="Equation.DSMT4">
                  <p:embed/>
                </p:oleObj>
              </mc:Choice>
              <mc:Fallback>
                <p:oleObj name="Equation" r:id="rId4" imgW="139518" imgH="12683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914400"/>
                        <a:ext cx="4587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41"/>
          <p:cNvSpPr txBox="1">
            <a:spLocks noChangeArrowheads="1"/>
          </p:cNvSpPr>
          <p:nvPr/>
        </p:nvSpPr>
        <p:spPr bwMode="auto">
          <a:xfrm>
            <a:off x="533400" y="3810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Given:</a:t>
            </a:r>
          </a:p>
        </p:txBody>
      </p:sp>
      <p:sp>
        <p:nvSpPr>
          <p:cNvPr id="17423" name="Text Box 42"/>
          <p:cNvSpPr txBox="1">
            <a:spLocks noChangeArrowheads="1"/>
          </p:cNvSpPr>
          <p:nvPr/>
        </p:nvSpPr>
        <p:spPr bwMode="auto">
          <a:xfrm>
            <a:off x="533400" y="914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Prove:</a:t>
            </a:r>
          </a:p>
        </p:txBody>
      </p:sp>
      <p:sp>
        <p:nvSpPr>
          <p:cNvPr id="17424" name="Rectangle 43"/>
          <p:cNvSpPr>
            <a:spLocks noChangeArrowheads="1"/>
          </p:cNvSpPr>
          <p:nvPr/>
        </p:nvSpPr>
        <p:spPr bwMode="auto">
          <a:xfrm rot="10800000">
            <a:off x="2133600" y="3810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76" name="Rectangle 44"/>
          <p:cNvSpPr>
            <a:spLocks noChangeArrowheads="1"/>
          </p:cNvSpPr>
          <p:nvPr/>
        </p:nvSpPr>
        <p:spPr bwMode="auto">
          <a:xfrm rot="10800000">
            <a:off x="2286000" y="2057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78" name="Rectangle 46"/>
          <p:cNvSpPr>
            <a:spLocks noChangeArrowheads="1"/>
          </p:cNvSpPr>
          <p:nvPr/>
        </p:nvSpPr>
        <p:spPr bwMode="auto">
          <a:xfrm rot="10800000">
            <a:off x="1066800" y="2438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79" name="Rectangle 47"/>
          <p:cNvSpPr>
            <a:spLocks noChangeArrowheads="1"/>
          </p:cNvSpPr>
          <p:nvPr/>
        </p:nvSpPr>
        <p:spPr bwMode="auto">
          <a:xfrm rot="10800000">
            <a:off x="2286000" y="2438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0" name="Rectangle 48"/>
          <p:cNvSpPr>
            <a:spLocks noChangeArrowheads="1"/>
          </p:cNvSpPr>
          <p:nvPr/>
        </p:nvSpPr>
        <p:spPr bwMode="auto">
          <a:xfrm rot="10800000">
            <a:off x="1066800" y="2819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1" name="Rectangle 49"/>
          <p:cNvSpPr>
            <a:spLocks noChangeArrowheads="1"/>
          </p:cNvSpPr>
          <p:nvPr/>
        </p:nvSpPr>
        <p:spPr bwMode="auto">
          <a:xfrm rot="10800000">
            <a:off x="2286000" y="2819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2" name="Rectangle 50"/>
          <p:cNvSpPr>
            <a:spLocks noChangeArrowheads="1"/>
          </p:cNvSpPr>
          <p:nvPr/>
        </p:nvSpPr>
        <p:spPr bwMode="auto">
          <a:xfrm rot="10800000">
            <a:off x="3352800" y="2819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3" name="Rectangle 51"/>
          <p:cNvSpPr>
            <a:spLocks noChangeArrowheads="1"/>
          </p:cNvSpPr>
          <p:nvPr/>
        </p:nvSpPr>
        <p:spPr bwMode="auto">
          <a:xfrm rot="10800000">
            <a:off x="4495800" y="2819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4" name="Rectangle 52"/>
          <p:cNvSpPr>
            <a:spLocks noChangeArrowheads="1"/>
          </p:cNvSpPr>
          <p:nvPr/>
        </p:nvSpPr>
        <p:spPr bwMode="auto">
          <a:xfrm rot="10800000">
            <a:off x="2286000" y="3200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5" name="Rectangle 53"/>
          <p:cNvSpPr>
            <a:spLocks noChangeArrowheads="1"/>
          </p:cNvSpPr>
          <p:nvPr/>
        </p:nvSpPr>
        <p:spPr bwMode="auto">
          <a:xfrm rot="10800000">
            <a:off x="4572000" y="3200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6" name="Rectangle 54"/>
          <p:cNvSpPr>
            <a:spLocks noChangeArrowheads="1"/>
          </p:cNvSpPr>
          <p:nvPr/>
        </p:nvSpPr>
        <p:spPr bwMode="auto">
          <a:xfrm rot="10800000">
            <a:off x="1066800" y="3581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287" name="Rectangle 55"/>
          <p:cNvSpPr>
            <a:spLocks noChangeArrowheads="1"/>
          </p:cNvSpPr>
          <p:nvPr/>
        </p:nvSpPr>
        <p:spPr bwMode="auto">
          <a:xfrm rot="10800000">
            <a:off x="3352800" y="3581400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436" name="Line 56"/>
          <p:cNvSpPr>
            <a:spLocks noChangeShapeType="1"/>
          </p:cNvSpPr>
          <p:nvPr/>
        </p:nvSpPr>
        <p:spPr bwMode="auto">
          <a:xfrm>
            <a:off x="3200400" y="5486400"/>
            <a:ext cx="2590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57"/>
          <p:cNvSpPr>
            <a:spLocks noChangeShapeType="1"/>
          </p:cNvSpPr>
          <p:nvPr/>
        </p:nvSpPr>
        <p:spPr bwMode="auto">
          <a:xfrm flipH="1" flipV="1">
            <a:off x="2971800" y="54102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58"/>
          <p:cNvSpPr txBox="1">
            <a:spLocks noChangeArrowheads="1"/>
          </p:cNvSpPr>
          <p:nvPr/>
        </p:nvSpPr>
        <p:spPr bwMode="auto">
          <a:xfrm>
            <a:off x="3429000" y="57150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439" name="Text Box 59"/>
          <p:cNvSpPr txBox="1">
            <a:spLocks noChangeArrowheads="1"/>
          </p:cNvSpPr>
          <p:nvPr/>
        </p:nvSpPr>
        <p:spPr bwMode="auto">
          <a:xfrm>
            <a:off x="5334000" y="5715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440" name="Text Box 60"/>
          <p:cNvSpPr txBox="1">
            <a:spLocks noChangeArrowheads="1"/>
          </p:cNvSpPr>
          <p:nvPr/>
        </p:nvSpPr>
        <p:spPr bwMode="auto">
          <a:xfrm>
            <a:off x="4343400" y="5257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441" name="Line 61"/>
          <p:cNvSpPr>
            <a:spLocks noChangeShapeType="1"/>
          </p:cNvSpPr>
          <p:nvPr/>
        </p:nvSpPr>
        <p:spPr bwMode="auto">
          <a:xfrm flipV="1">
            <a:off x="3200400" y="5257800"/>
            <a:ext cx="2438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2"/>
          <p:cNvSpPr>
            <a:spLocks noChangeShapeType="1"/>
          </p:cNvSpPr>
          <p:nvPr/>
        </p:nvSpPr>
        <p:spPr bwMode="auto">
          <a:xfrm flipH="1">
            <a:off x="3048000" y="6477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96" name="Rectangle 64"/>
          <p:cNvSpPr>
            <a:spLocks noChangeArrowheads="1"/>
          </p:cNvSpPr>
          <p:nvPr/>
        </p:nvSpPr>
        <p:spPr bwMode="auto">
          <a:xfrm>
            <a:off x="3124200" y="2133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5297" name="Rectangle 65"/>
          <p:cNvSpPr>
            <a:spLocks noChangeArrowheads="1"/>
          </p:cNvSpPr>
          <p:nvPr/>
        </p:nvSpPr>
        <p:spPr bwMode="auto">
          <a:xfrm>
            <a:off x="3124200" y="28956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5298" name="Rectangle 66"/>
          <p:cNvSpPr>
            <a:spLocks noChangeArrowheads="1"/>
          </p:cNvSpPr>
          <p:nvPr/>
        </p:nvSpPr>
        <p:spPr bwMode="auto">
          <a:xfrm>
            <a:off x="4343400" y="32766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5299" name="Rectangle 67"/>
          <p:cNvSpPr>
            <a:spLocks noChangeArrowheads="1"/>
          </p:cNvSpPr>
          <p:nvPr/>
        </p:nvSpPr>
        <p:spPr bwMode="auto">
          <a:xfrm>
            <a:off x="3200400" y="3581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5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5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5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5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95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5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5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95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95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5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5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95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95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95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9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9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9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9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9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9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95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95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9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9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9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9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95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95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95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95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9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9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9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9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9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9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9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9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9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9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7" grpId="0"/>
      <p:bldP spid="95276" grpId="0"/>
      <p:bldP spid="95278" grpId="0"/>
      <p:bldP spid="95279" grpId="0"/>
      <p:bldP spid="95280" grpId="0"/>
      <p:bldP spid="95281" grpId="0"/>
      <p:bldP spid="95282" grpId="0"/>
      <p:bldP spid="95283" grpId="0"/>
      <p:bldP spid="95284" grpId="0"/>
      <p:bldP spid="95285" grpId="0"/>
      <p:bldP spid="95286" grpId="0"/>
      <p:bldP spid="95287" grpId="0"/>
      <p:bldP spid="95296" grpId="0" animBg="1"/>
      <p:bldP spid="95296" grpId="1" animBg="1"/>
      <p:bldP spid="95297" grpId="0" animBg="1"/>
      <p:bldP spid="95297" grpId="1" animBg="1"/>
      <p:bldP spid="95298" grpId="0" animBg="1"/>
      <p:bldP spid="95298" grpId="1" animBg="1"/>
      <p:bldP spid="95299" grpId="0" animBg="1"/>
      <p:bldP spid="9529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98317" name="Text Box 13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371600"/>
            <a:ext cx="861377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smtClean="0"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smtClean="0">
                <a:effectLst/>
              </a:rPr>
              <a:t>In this diagram,</a:t>
            </a:r>
            <a:r>
              <a:rPr lang="en-US" altLang="en-US" sz="2800" smtClean="0">
                <a:effectLst/>
              </a:rPr>
              <a:t> m    4        m    5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smtClean="0"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smtClean="0">
                <a:effectLst/>
              </a:rPr>
              <a:t>Name two other angles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smtClean="0">
                <a:effectLst/>
              </a:rPr>
              <a:t>congruent to     5.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smtClean="0"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smtClean="0"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smtClean="0">
                <a:effectLst/>
              </a:rPr>
              <a:t>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smtClean="0">
                <a:effectLst/>
              </a:rPr>
              <a:t>	</a:t>
            </a:r>
            <a:r>
              <a:rPr lang="en-US" altLang="en-US" sz="2400" smtClean="0">
                <a:solidFill>
                  <a:srgbClr val="FF0000"/>
                </a:solidFill>
                <a:effectLst/>
              </a:rPr>
              <a:t>8 because vertical angles are congruent(vert angles thm.)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smtClean="0">
              <a:solidFill>
                <a:srgbClr val="FF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smtClean="0">
                <a:solidFill>
                  <a:srgbClr val="FF0000"/>
                </a:solidFill>
                <a:effectLst/>
              </a:rPr>
              <a:t>	7 by the Transitive Property ( </a:t>
            </a:r>
            <a:r>
              <a:rPr lang="en-US" altLang="en-US" sz="1400" smtClean="0">
                <a:solidFill>
                  <a:srgbClr val="FF0000"/>
                </a:solidFill>
                <a:effectLst/>
              </a:rPr>
              <a:t>m&lt;7=m&lt;4 and m&lt;4=m&lt;5</a:t>
            </a:r>
            <a:r>
              <a:rPr lang="en-US" altLang="en-US" sz="2800" smtClean="0">
                <a:solidFill>
                  <a:srgbClr val="FF0000"/>
                </a:solidFill>
                <a:effectLst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smtClean="0">
              <a:solidFill>
                <a:srgbClr val="FF0000"/>
              </a:solidFill>
              <a:effectLst/>
            </a:endParaRP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56388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H="1">
            <a:off x="51054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5257800" y="2667000"/>
            <a:ext cx="2895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H="1">
            <a:off x="5105400" y="4191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H="1">
            <a:off x="6172200" y="2362200"/>
            <a:ext cx="990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7162800" y="1828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994525" y="26082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7451725" y="29892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842125" y="35226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6156325" y="37512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5638800" y="3505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6172200" y="2895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 rot="10800000">
            <a:off x="2971800" y="1676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 rot="10800000">
            <a:off x="4800600" y="1676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graphicFrame>
        <p:nvGraphicFramePr>
          <p:cNvPr id="98331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3733800" y="1676400"/>
          <a:ext cx="6096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4" imgW="139518" imgH="126835" progId="Equation.DSMT4">
                  <p:embed/>
                </p:oleObj>
              </mc:Choice>
              <mc:Fallback>
                <p:oleObj name="Equation" r:id="rId4" imgW="139518" imgH="12683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6096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3" name="Rectangle 29"/>
          <p:cNvSpPr>
            <a:spLocks noChangeArrowheads="1"/>
          </p:cNvSpPr>
          <p:nvPr/>
        </p:nvSpPr>
        <p:spPr bwMode="auto">
          <a:xfrm rot="10800000">
            <a:off x="2590800" y="29718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8334" name="Rectangle 30"/>
          <p:cNvSpPr>
            <a:spLocks noChangeArrowheads="1"/>
          </p:cNvSpPr>
          <p:nvPr/>
        </p:nvSpPr>
        <p:spPr bwMode="auto">
          <a:xfrm rot="10800000">
            <a:off x="304800" y="4724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8335" name="Rectangle 31"/>
          <p:cNvSpPr>
            <a:spLocks noChangeArrowheads="1"/>
          </p:cNvSpPr>
          <p:nvPr/>
        </p:nvSpPr>
        <p:spPr bwMode="auto">
          <a:xfrm rot="10800000">
            <a:off x="304800" y="5576888"/>
            <a:ext cx="403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2133600" y="48006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1524000" y="5638800"/>
            <a:ext cx="632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8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8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8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8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9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8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build="p"/>
      <p:bldP spid="98309" grpId="0" animBg="1"/>
      <p:bldP spid="98310" grpId="0" animBg="1"/>
      <p:bldP spid="98311" grpId="0" animBg="1"/>
      <p:bldP spid="98312" grpId="0" animBg="1"/>
      <p:bldP spid="98313" grpId="0" animBg="1"/>
      <p:bldP spid="98315" grpId="0" animBg="1"/>
      <p:bldP spid="98316" grpId="0"/>
      <p:bldP spid="98318" grpId="0"/>
      <p:bldP spid="98319" grpId="0"/>
      <p:bldP spid="98320" grpId="0"/>
      <p:bldP spid="98321" grpId="0"/>
      <p:bldP spid="98322" grpId="0"/>
      <p:bldP spid="98329" grpId="0"/>
      <p:bldP spid="98330" grpId="0"/>
      <p:bldP spid="98333" grpId="0"/>
      <p:bldP spid="98334" grpId="0"/>
      <p:bldP spid="98335" grpId="0"/>
      <p:bldP spid="98340" grpId="0" animBg="1"/>
      <p:bldP spid="98340" grpId="1" animBg="1"/>
      <p:bldP spid="98341" grpId="0" animBg="1"/>
      <p:bldP spid="9834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9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9472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9474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618288" y="1584325"/>
            <a:ext cx="925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19477" name="TextBox 36"/>
          <p:cNvSpPr txBox="1">
            <a:spLocks noChangeArrowheads="1"/>
          </p:cNvSpPr>
          <p:nvPr/>
        </p:nvSpPr>
        <p:spPr bwMode="auto">
          <a:xfrm>
            <a:off x="6188075" y="2362200"/>
            <a:ext cx="97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3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494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0495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496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0497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0498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499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500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0501" name="TextBox 36"/>
          <p:cNvSpPr txBox="1">
            <a:spLocks noChangeArrowheads="1"/>
          </p:cNvSpPr>
          <p:nvPr/>
        </p:nvSpPr>
        <p:spPr bwMode="auto">
          <a:xfrm>
            <a:off x="6248400" y="2478088"/>
            <a:ext cx="82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7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1518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1519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1520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1521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1522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523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524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1525" name="TextBox 36"/>
          <p:cNvSpPr txBox="1">
            <a:spLocks noChangeArrowheads="1"/>
          </p:cNvSpPr>
          <p:nvPr/>
        </p:nvSpPr>
        <p:spPr bwMode="auto">
          <a:xfrm>
            <a:off x="6324600" y="24780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1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2542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543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2544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2545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2546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2547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548" name="TextBox 35"/>
          <p:cNvSpPr txBox="1">
            <a:spLocks noChangeArrowheads="1"/>
          </p:cNvSpPr>
          <p:nvPr/>
        </p:nvSpPr>
        <p:spPr bwMode="auto">
          <a:xfrm>
            <a:off x="6656388" y="1584325"/>
            <a:ext cx="74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2549" name="TextBox 36"/>
          <p:cNvSpPr txBox="1">
            <a:spLocks noChangeArrowheads="1"/>
          </p:cNvSpPr>
          <p:nvPr/>
        </p:nvSpPr>
        <p:spPr bwMode="auto">
          <a:xfrm>
            <a:off x="6232525" y="24780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5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3566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3567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3568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3569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3570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571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572" name="TextBox 35"/>
          <p:cNvSpPr txBox="1">
            <a:spLocks noChangeArrowheads="1"/>
          </p:cNvSpPr>
          <p:nvPr/>
        </p:nvSpPr>
        <p:spPr bwMode="auto">
          <a:xfrm>
            <a:off x="6553200" y="1584325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3573" name="TextBox 36"/>
          <p:cNvSpPr txBox="1">
            <a:spLocks noChangeArrowheads="1"/>
          </p:cNvSpPr>
          <p:nvPr/>
        </p:nvSpPr>
        <p:spPr bwMode="auto">
          <a:xfrm>
            <a:off x="6264275" y="2438400"/>
            <a:ext cx="89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9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4590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4591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4592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4593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4594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4595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596" name="TextBox 35"/>
          <p:cNvSpPr txBox="1">
            <a:spLocks noChangeArrowheads="1"/>
          </p:cNvSpPr>
          <p:nvPr/>
        </p:nvSpPr>
        <p:spPr bwMode="auto">
          <a:xfrm>
            <a:off x="6553200" y="1584325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4597" name="TextBox 36"/>
          <p:cNvSpPr txBox="1">
            <a:spLocks noChangeArrowheads="1"/>
          </p:cNvSpPr>
          <p:nvPr/>
        </p:nvSpPr>
        <p:spPr bwMode="auto">
          <a:xfrm>
            <a:off x="6324600" y="24780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3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5614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5615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5616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5617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5618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619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5620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5621" name="TextBox 36"/>
          <p:cNvSpPr txBox="1">
            <a:spLocks noChangeArrowheads="1"/>
          </p:cNvSpPr>
          <p:nvPr/>
        </p:nvSpPr>
        <p:spPr bwMode="auto">
          <a:xfrm>
            <a:off x="6248400" y="2478088"/>
            <a:ext cx="82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Geometry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2.4	Special Pairs of Angles</a:t>
            </a:r>
          </a:p>
          <a:p>
            <a:pPr eaLnBrk="1" hangingPunct="1"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LEQ: How do you apply the definitions of complementary and supplementary angles to find missing angles? How do you use the vertical angle theorem to find missing angle measures? </a:t>
            </a:r>
          </a:p>
          <a:p>
            <a:pPr eaLnBrk="1" hangingPunct="1">
              <a:defRPr/>
            </a:pPr>
            <a:endParaRPr lang="en-US" dirty="0" smtClean="0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7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6638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6639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6640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6641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6642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6643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6644" name="TextBox 35"/>
          <p:cNvSpPr txBox="1">
            <a:spLocks noChangeArrowheads="1"/>
          </p:cNvSpPr>
          <p:nvPr/>
        </p:nvSpPr>
        <p:spPr bwMode="auto">
          <a:xfrm>
            <a:off x="6553200" y="1584325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6645" name="TextBox 36"/>
          <p:cNvSpPr txBox="1">
            <a:spLocks noChangeArrowheads="1"/>
          </p:cNvSpPr>
          <p:nvPr/>
        </p:nvSpPr>
        <p:spPr bwMode="auto">
          <a:xfrm>
            <a:off x="6172200" y="2478088"/>
            <a:ext cx="89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7662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7663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7664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7665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7666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667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7668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7669" name="TextBox 36"/>
          <p:cNvSpPr txBox="1">
            <a:spLocks noChangeArrowheads="1"/>
          </p:cNvSpPr>
          <p:nvPr/>
        </p:nvSpPr>
        <p:spPr bwMode="auto">
          <a:xfrm>
            <a:off x="6248400" y="2478088"/>
            <a:ext cx="82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 r="-216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5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8686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8687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8688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8689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690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8691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692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8693" name="TextBox 36"/>
          <p:cNvSpPr txBox="1">
            <a:spLocks noChangeArrowheads="1"/>
          </p:cNvSpPr>
          <p:nvPr/>
        </p:nvSpPr>
        <p:spPr bwMode="auto">
          <a:xfrm>
            <a:off x="6248400" y="2478088"/>
            <a:ext cx="82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Complete the following!!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600200"/>
            <a:ext cx="8458200" cy="4525963"/>
          </a:xfrm>
          <a:blipFill rotWithShape="1">
            <a:blip r:embed="rId2" cstate="print"/>
            <a:stretch>
              <a:fillRect l="-1658" t="-1617"/>
            </a:stretch>
          </a:blipFill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3438" y="1425575"/>
            <a:ext cx="2617787" cy="174466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48300" y="2247900"/>
            <a:ext cx="3162300" cy="11113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05600" y="1066800"/>
            <a:ext cx="838200" cy="2438400"/>
          </a:xfrm>
          <a:prstGeom prst="straightConnector1">
            <a:avLst/>
          </a:prstGeom>
          <a:ln w="25400" cap="rnd">
            <a:solidFill>
              <a:schemeClr val="tx1"/>
            </a:solidFill>
            <a:beve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flipV="1">
            <a:off x="8243888" y="22399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86738" y="2949575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124200"/>
            <a:ext cx="76200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05688" y="1401763"/>
            <a:ext cx="46037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6096000" y="1554163"/>
            <a:ext cx="46038" cy="46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219325"/>
            <a:ext cx="46038" cy="5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9" name="TextBox 28"/>
          <p:cNvSpPr txBox="1">
            <a:spLocks noChangeArrowheads="1"/>
          </p:cNvSpPr>
          <p:nvPr/>
        </p:nvSpPr>
        <p:spPr bwMode="auto">
          <a:xfrm>
            <a:off x="6711950" y="21764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9710" name="TextBox 29"/>
          <p:cNvSpPr txBox="1">
            <a:spLocks noChangeArrowheads="1"/>
          </p:cNvSpPr>
          <p:nvPr/>
        </p:nvSpPr>
        <p:spPr bwMode="auto">
          <a:xfrm>
            <a:off x="6142038" y="1217613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9711" name="TextBox 30"/>
          <p:cNvSpPr txBox="1">
            <a:spLocks noChangeArrowheads="1"/>
          </p:cNvSpPr>
          <p:nvPr/>
        </p:nvSpPr>
        <p:spPr bwMode="auto">
          <a:xfrm>
            <a:off x="7448550" y="13239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9712" name="TextBox 31"/>
          <p:cNvSpPr txBox="1">
            <a:spLocks noChangeArrowheads="1"/>
          </p:cNvSpPr>
          <p:nvPr/>
        </p:nvSpPr>
        <p:spPr bwMode="auto">
          <a:xfrm>
            <a:off x="8023225" y="2197100"/>
            <a:ext cx="43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9713" name="TextBox 32"/>
          <p:cNvSpPr txBox="1">
            <a:spLocks noChangeArrowheads="1"/>
          </p:cNvSpPr>
          <p:nvPr/>
        </p:nvSpPr>
        <p:spPr bwMode="auto">
          <a:xfrm>
            <a:off x="7889875" y="2916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9714" name="TextBox 33"/>
          <p:cNvSpPr txBox="1">
            <a:spLocks noChangeArrowheads="1"/>
          </p:cNvSpPr>
          <p:nvPr/>
        </p:nvSpPr>
        <p:spPr bwMode="auto">
          <a:xfrm>
            <a:off x="6416675" y="2894013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9715" name="TextBox 34"/>
          <p:cNvSpPr txBox="1">
            <a:spLocks noChangeArrowheads="1"/>
          </p:cNvSpPr>
          <p:nvPr/>
        </p:nvSpPr>
        <p:spPr bwMode="auto">
          <a:xfrm>
            <a:off x="5670550" y="2176463"/>
            <a:ext cx="43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9716" name="TextBox 35"/>
          <p:cNvSpPr txBox="1">
            <a:spLocks noChangeArrowheads="1"/>
          </p:cNvSpPr>
          <p:nvPr/>
        </p:nvSpPr>
        <p:spPr bwMode="auto">
          <a:xfrm>
            <a:off x="6629400" y="1584325"/>
            <a:ext cx="77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70°</a:t>
            </a:r>
          </a:p>
        </p:txBody>
      </p:sp>
      <p:sp>
        <p:nvSpPr>
          <p:cNvPr id="29717" name="TextBox 36"/>
          <p:cNvSpPr txBox="1">
            <a:spLocks noChangeArrowheads="1"/>
          </p:cNvSpPr>
          <p:nvPr/>
        </p:nvSpPr>
        <p:spPr bwMode="auto">
          <a:xfrm>
            <a:off x="6324600" y="24780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Classwork</a:t>
            </a:r>
            <a:r>
              <a:rPr lang="en-US" dirty="0" smtClean="0"/>
              <a:t>-Together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Page 51-52 Class. Ex. #1-19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panose="030F0702030302020204" pitchFamily="66" charset="0"/>
              </a:rPr>
              <a:t>Reg. Homework</a:t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Comic Sans MS" panose="030F0702030302020204" pitchFamily="66" charset="0"/>
              </a:rPr>
              <a:t>Page 52-53 Written Ex. </a:t>
            </a: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Comic Sans MS" panose="030F0702030302020204" pitchFamily="66" charset="0"/>
              </a:rPr>
              <a:t>#2-30 Even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panose="030F0702030302020204" pitchFamily="66" charset="0"/>
              </a:rPr>
              <a:t>Honors Homework</a:t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 smtClean="0">
              <a:latin typeface="Comic Sans MS" panose="030F0702030302020204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Comic Sans MS" panose="030F0702030302020204" pitchFamily="66" charset="0"/>
              </a:rPr>
              <a:t>Page 52-54 Written Ex. </a:t>
            </a: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Comic Sans MS" panose="030F0702030302020204" pitchFamily="66" charset="0"/>
              </a:rPr>
              <a:t>#1-33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531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4400" dirty="0" smtClean="0">
                <a:latin typeface="Comic Sans MS" panose="030F0702030302020204" pitchFamily="66" charset="0"/>
              </a:rPr>
              <a:t>In this lesson we will learn about: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4400" dirty="0" smtClean="0">
                <a:latin typeface="Comic Sans MS" panose="030F0702030302020204" pitchFamily="66" charset="0"/>
              </a:rPr>
              <a:t>Complementary angles</a:t>
            </a:r>
          </a:p>
          <a:p>
            <a:pPr marL="0" indent="0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4400" dirty="0" smtClean="0">
                <a:latin typeface="Comic Sans MS" panose="030F0702030302020204" pitchFamily="66" charset="0"/>
              </a:rPr>
              <a:t>Supplementary angles</a:t>
            </a:r>
          </a:p>
          <a:p>
            <a:pPr marL="0" indent="0" eaLnBrk="1" hangingPunct="1">
              <a:buClr>
                <a:srgbClr val="FF0000"/>
              </a:buClr>
              <a:buFontTx/>
              <a:buChar char="•"/>
              <a:defRPr/>
            </a:pPr>
            <a:r>
              <a:rPr lang="en-US" sz="4400" dirty="0" smtClean="0">
                <a:latin typeface="Comic Sans MS" panose="030F0702030302020204" pitchFamily="66" charset="0"/>
              </a:rPr>
              <a:t>Vertical angles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4075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Comic Sans MS" panose="030F0702030302020204" pitchFamily="66" charset="0"/>
              </a:rPr>
              <a:t>Complementary angles (Comp   ‘s)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191000" y="2133600"/>
            <a:ext cx="4746625" cy="2117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</p:txBody>
      </p: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593725" y="4267200"/>
            <a:ext cx="5045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457200" y="43434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09600" y="121920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Two angles whose measures have the sum 90.  Each angle is called a complement of the other.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914400" y="4953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762000" y="25146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762000" y="48768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762000" y="2895600"/>
            <a:ext cx="25146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28600" y="4876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6200" y="2438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590800" y="4953000"/>
            <a:ext cx="466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33400" y="2286000"/>
            <a:ext cx="427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667000" y="2514600"/>
            <a:ext cx="481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362200" y="4191000"/>
            <a:ext cx="481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486400" y="554672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7315200" y="6338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90   -  x 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3622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648200" y="4114800"/>
            <a:ext cx="434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XYW is a complement of WYZ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 rot="10800000">
            <a:off x="4267200" y="40386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 rot="10800000">
            <a:off x="4267200" y="4495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263" name="Rectangle 41"/>
          <p:cNvSpPr>
            <a:spLocks noChangeArrowheads="1"/>
          </p:cNvSpPr>
          <p:nvPr/>
        </p:nvSpPr>
        <p:spPr bwMode="auto">
          <a:xfrm rot="10800000">
            <a:off x="7620000" y="304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715000" y="54864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7848600" y="618648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8763000" y="618648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762000" y="4419600"/>
            <a:ext cx="457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4343400" y="4114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9600" y="5546725"/>
            <a:ext cx="70389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If an angle has a measure of     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What is the measure of its complement?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66" grpId="0"/>
      <p:bldP spid="6168" grpId="0" animBg="1"/>
      <p:bldP spid="6169" grpId="0" animBg="1"/>
      <p:bldP spid="6170" grpId="0" animBg="1"/>
      <p:bldP spid="6171" grpId="0" animBg="1"/>
      <p:bldP spid="6172" grpId="0"/>
      <p:bldP spid="6173" grpId="0"/>
      <p:bldP spid="6174" grpId="0"/>
      <p:bldP spid="6176" grpId="0"/>
      <p:bldP spid="6177" grpId="0"/>
      <p:bldP spid="6178" grpId="0"/>
      <p:bldP spid="6179" grpId="0"/>
      <p:bldP spid="6180" grpId="0"/>
      <p:bldP spid="6181" grpId="0"/>
      <p:bldP spid="6182" grpId="0"/>
      <p:bldP spid="6183" grpId="0"/>
      <p:bldP spid="6184" grpId="0"/>
      <p:bldP spid="6186" grpId="0"/>
      <p:bldP spid="6187" grpId="0"/>
      <p:bldP spid="6188" grpId="0"/>
      <p:bldP spid="6189" grpId="0" animBg="1"/>
      <p:bldP spid="6190" grpId="0" animBg="1"/>
      <p:bldP spid="6190" grpId="1" animBg="1"/>
      <p:bldP spid="61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4075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Comic Sans MS" panose="030F0702030302020204" pitchFamily="66" charset="0"/>
              </a:rPr>
              <a:t>Complementary angles (Comp   ‘s)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191000" y="2133600"/>
            <a:ext cx="4746625" cy="2117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93725" y="4298950"/>
            <a:ext cx="5045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1219200" y="571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5029200" y="2133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R  and</a:t>
            </a:r>
          </a:p>
        </p:txBody>
      </p:sp>
      <p:sp>
        <p:nvSpPr>
          <p:cNvPr id="11272" name="Rectangle 22"/>
          <p:cNvSpPr>
            <a:spLocks noChangeArrowheads="1"/>
          </p:cNvSpPr>
          <p:nvPr/>
        </p:nvSpPr>
        <p:spPr bwMode="auto">
          <a:xfrm rot="10800000">
            <a:off x="4572000" y="20574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273" name="Rectangle 23"/>
          <p:cNvSpPr>
            <a:spLocks noChangeArrowheads="1"/>
          </p:cNvSpPr>
          <p:nvPr/>
        </p:nvSpPr>
        <p:spPr bwMode="auto">
          <a:xfrm rot="10800000">
            <a:off x="6477000" y="20574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6858000" y="21336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T are</a:t>
            </a:r>
          </a:p>
        </p:txBody>
      </p:sp>
      <p:sp>
        <p:nvSpPr>
          <p:cNvPr id="11275" name="Text Box 25"/>
          <p:cNvSpPr txBox="1">
            <a:spLocks noChangeArrowheads="1"/>
          </p:cNvSpPr>
          <p:nvPr/>
        </p:nvSpPr>
        <p:spPr bwMode="auto">
          <a:xfrm>
            <a:off x="4876800" y="2819400"/>
            <a:ext cx="303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complementary</a:t>
            </a:r>
          </a:p>
        </p:txBody>
      </p:sp>
      <p:sp>
        <p:nvSpPr>
          <p:cNvPr id="11276" name="AutoShape 26"/>
          <p:cNvSpPr>
            <a:spLocks noChangeArrowheads="1"/>
          </p:cNvSpPr>
          <p:nvPr/>
        </p:nvSpPr>
        <p:spPr bwMode="auto">
          <a:xfrm>
            <a:off x="1219200" y="2286000"/>
            <a:ext cx="4419600" cy="3276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1277" name="Text Box 28"/>
          <p:cNvSpPr txBox="1">
            <a:spLocks noChangeArrowheads="1"/>
          </p:cNvSpPr>
          <p:nvPr/>
        </p:nvSpPr>
        <p:spPr bwMode="auto">
          <a:xfrm>
            <a:off x="1295400" y="2971800"/>
            <a:ext cx="679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11278" name="Text Box 29"/>
          <p:cNvSpPr txBox="1">
            <a:spLocks noChangeArrowheads="1"/>
          </p:cNvSpPr>
          <p:nvPr/>
        </p:nvSpPr>
        <p:spPr bwMode="auto">
          <a:xfrm>
            <a:off x="3886200" y="4953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1279" name="Text Box 30"/>
          <p:cNvSpPr txBox="1">
            <a:spLocks noChangeArrowheads="1"/>
          </p:cNvSpPr>
          <p:nvPr/>
        </p:nvSpPr>
        <p:spPr bwMode="auto">
          <a:xfrm>
            <a:off x="914400" y="1524000"/>
            <a:ext cx="439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11280" name="Text Box 31"/>
          <p:cNvSpPr txBox="1">
            <a:spLocks noChangeArrowheads="1"/>
          </p:cNvSpPr>
          <p:nvPr/>
        </p:nvSpPr>
        <p:spPr bwMode="auto">
          <a:xfrm>
            <a:off x="685800" y="5638800"/>
            <a:ext cx="466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281" name="Text Box 32"/>
          <p:cNvSpPr txBox="1">
            <a:spLocks noChangeArrowheads="1"/>
          </p:cNvSpPr>
          <p:nvPr/>
        </p:nvSpPr>
        <p:spPr bwMode="auto">
          <a:xfrm>
            <a:off x="5562600" y="5638800"/>
            <a:ext cx="46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1282" name="Rectangle 33"/>
          <p:cNvSpPr>
            <a:spLocks noChangeArrowheads="1"/>
          </p:cNvSpPr>
          <p:nvPr/>
        </p:nvSpPr>
        <p:spPr bwMode="auto">
          <a:xfrm rot="10800000">
            <a:off x="7620000" y="3810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283" name="Text Box 34"/>
          <p:cNvSpPr txBox="1">
            <a:spLocks noChangeArrowheads="1"/>
          </p:cNvSpPr>
          <p:nvPr/>
        </p:nvSpPr>
        <p:spPr bwMode="auto">
          <a:xfrm>
            <a:off x="1828800" y="28956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1284" name="Text Box 35"/>
          <p:cNvSpPr txBox="1">
            <a:spLocks noChangeArrowheads="1"/>
          </p:cNvSpPr>
          <p:nvPr/>
        </p:nvSpPr>
        <p:spPr bwMode="auto">
          <a:xfrm>
            <a:off x="4419600" y="48006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1285" name="Line 36"/>
          <p:cNvSpPr>
            <a:spLocks noChangeShapeType="1"/>
          </p:cNvSpPr>
          <p:nvPr/>
        </p:nvSpPr>
        <p:spPr bwMode="auto">
          <a:xfrm>
            <a:off x="1219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37"/>
          <p:cNvSpPr>
            <a:spLocks noChangeShapeType="1"/>
          </p:cNvSpPr>
          <p:nvPr/>
        </p:nvSpPr>
        <p:spPr bwMode="auto">
          <a:xfrm>
            <a:off x="1600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  <p:bldP spid="11271" grpId="0"/>
      <p:bldP spid="112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anose="030F0702030302020204" pitchFamily="66" charset="0"/>
              </a:rPr>
              <a:t>Supplementary angles (Supp    ‘s)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191000" y="2133600"/>
            <a:ext cx="4746625" cy="2117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60525" y="4298950"/>
            <a:ext cx="5045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524000" y="43434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Two angles whose measures have the sum 180.  Each angle is called a supplement of the other.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249363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411163" y="2773363"/>
            <a:ext cx="434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DEG</a:t>
            </a:r>
            <a:r>
              <a:rPr lang="en-US" altLang="en-US" sz="2800">
                <a:latin typeface="Comic Sans MS" panose="030F0702030302020204" pitchFamily="66" charset="0"/>
              </a:rPr>
              <a:t> is a supplement of</a:t>
            </a:r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 rot="10800000">
            <a:off x="30163" y="26971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83991" name="Rectangle 23"/>
          <p:cNvSpPr>
            <a:spLocks noChangeArrowheads="1"/>
          </p:cNvSpPr>
          <p:nvPr/>
        </p:nvSpPr>
        <p:spPr bwMode="auto">
          <a:xfrm rot="10800000">
            <a:off x="4449763" y="26971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2299" name="Rectangle 24"/>
          <p:cNvSpPr>
            <a:spLocks noChangeArrowheads="1"/>
          </p:cNvSpPr>
          <p:nvPr/>
        </p:nvSpPr>
        <p:spPr bwMode="auto">
          <a:xfrm rot="10800000">
            <a:off x="7696200" y="304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 flipH="1">
            <a:off x="2133600" y="41910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5105400" y="41910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8" name="Line 40"/>
          <p:cNvSpPr>
            <a:spLocks noChangeShapeType="1"/>
          </p:cNvSpPr>
          <p:nvPr/>
        </p:nvSpPr>
        <p:spPr bwMode="auto">
          <a:xfrm flipV="1">
            <a:off x="5181600" y="2362200"/>
            <a:ext cx="16764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2346325" y="4216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4010" name="Text Box 42"/>
          <p:cNvSpPr txBox="1">
            <a:spLocks noChangeArrowheads="1"/>
          </p:cNvSpPr>
          <p:nvPr/>
        </p:nvSpPr>
        <p:spPr bwMode="auto">
          <a:xfrm>
            <a:off x="5089525" y="4216400"/>
            <a:ext cx="43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4011" name="Text Box 43"/>
          <p:cNvSpPr txBox="1">
            <a:spLocks noChangeArrowheads="1"/>
          </p:cNvSpPr>
          <p:nvPr/>
        </p:nvSpPr>
        <p:spPr bwMode="auto">
          <a:xfrm>
            <a:off x="7908925" y="4216400"/>
            <a:ext cx="430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84012" name="Text Box 44"/>
          <p:cNvSpPr txBox="1">
            <a:spLocks noChangeArrowheads="1"/>
          </p:cNvSpPr>
          <p:nvPr/>
        </p:nvSpPr>
        <p:spPr bwMode="auto">
          <a:xfrm>
            <a:off x="6934200" y="2286000"/>
            <a:ext cx="46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4024" name="Rectangle 56"/>
          <p:cNvSpPr>
            <a:spLocks noChangeArrowheads="1"/>
          </p:cNvSpPr>
          <p:nvPr/>
        </p:nvSpPr>
        <p:spPr bwMode="auto">
          <a:xfrm>
            <a:off x="4754563" y="2773363"/>
            <a:ext cx="960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GEF</a:t>
            </a:r>
          </a:p>
        </p:txBody>
      </p:sp>
      <p:sp>
        <p:nvSpPr>
          <p:cNvPr id="84025" name="Rectangle 57"/>
          <p:cNvSpPr>
            <a:spLocks noChangeArrowheads="1"/>
          </p:cNvSpPr>
          <p:nvPr/>
        </p:nvSpPr>
        <p:spPr bwMode="auto">
          <a:xfrm>
            <a:off x="0" y="274320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4026" name="Text Box 58"/>
          <p:cNvSpPr txBox="1">
            <a:spLocks noChangeArrowheads="1"/>
          </p:cNvSpPr>
          <p:nvPr/>
        </p:nvSpPr>
        <p:spPr bwMode="auto">
          <a:xfrm>
            <a:off x="5486400" y="554672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7239000" y="6338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180   -  x </a:t>
            </a:r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5715000" y="54864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7848600" y="618648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8763000" y="618648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84031" name="Text Box 63"/>
          <p:cNvSpPr txBox="1">
            <a:spLocks noChangeArrowheads="1"/>
          </p:cNvSpPr>
          <p:nvPr/>
        </p:nvSpPr>
        <p:spPr bwMode="auto">
          <a:xfrm>
            <a:off x="609600" y="5546725"/>
            <a:ext cx="6940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If an angle has a measure of     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What is the measure of its supplement?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84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84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84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  <p:bldP spid="83973" grpId="0"/>
      <p:bldP spid="83974" grpId="0"/>
      <p:bldP spid="83975" grpId="0"/>
      <p:bldP spid="83976" grpId="0" animBg="1"/>
      <p:bldP spid="83989" grpId="0"/>
      <p:bldP spid="83990" grpId="0"/>
      <p:bldP spid="83991" grpId="0"/>
      <p:bldP spid="84005" grpId="0" animBg="1"/>
      <p:bldP spid="84007" grpId="0" animBg="1"/>
      <p:bldP spid="84008" grpId="0" animBg="1"/>
      <p:bldP spid="84009" grpId="0"/>
      <p:bldP spid="84010" grpId="0"/>
      <p:bldP spid="84011" grpId="0"/>
      <p:bldP spid="84012" grpId="0"/>
      <p:bldP spid="84024" grpId="0"/>
      <p:bldP spid="84025" grpId="0" animBg="1"/>
      <p:bldP spid="84025" grpId="1" animBg="1"/>
      <p:bldP spid="84026" grpId="0"/>
      <p:bldP spid="84027" grpId="0"/>
      <p:bldP spid="84028" grpId="0"/>
      <p:bldP spid="84029" grpId="0"/>
      <p:bldP spid="84030" grpId="0"/>
      <p:bldP spid="840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anose="030F0702030302020204" pitchFamily="66" charset="0"/>
              </a:rPr>
              <a:t>Supplementary angles (Supp    ‘s)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191000" y="2133600"/>
            <a:ext cx="4746625" cy="2117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80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93725" y="4298950"/>
            <a:ext cx="5045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057400" y="41148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1219200" y="571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 rot="10800000">
            <a:off x="1295400" y="5257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 rot="10800000">
            <a:off x="7696200" y="304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838200" y="42672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 flipV="1">
            <a:off x="838200" y="2438400"/>
            <a:ext cx="16764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21"/>
          <p:cNvSpPr txBox="1">
            <a:spLocks noChangeArrowheads="1"/>
          </p:cNvSpPr>
          <p:nvPr/>
        </p:nvSpPr>
        <p:spPr bwMode="auto">
          <a:xfrm>
            <a:off x="2286000" y="34290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3324" name="Line 26"/>
          <p:cNvSpPr>
            <a:spLocks noChangeShapeType="1"/>
          </p:cNvSpPr>
          <p:nvPr/>
        </p:nvSpPr>
        <p:spPr bwMode="auto">
          <a:xfrm flipV="1">
            <a:off x="6934200" y="2590800"/>
            <a:ext cx="1524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7"/>
          <p:cNvSpPr>
            <a:spLocks noChangeShapeType="1"/>
          </p:cNvSpPr>
          <p:nvPr/>
        </p:nvSpPr>
        <p:spPr bwMode="auto">
          <a:xfrm rot="10800000">
            <a:off x="4191000" y="42672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28"/>
          <p:cNvSpPr txBox="1">
            <a:spLocks noChangeArrowheads="1"/>
          </p:cNvSpPr>
          <p:nvPr/>
        </p:nvSpPr>
        <p:spPr bwMode="auto">
          <a:xfrm>
            <a:off x="1736725" y="3454400"/>
            <a:ext cx="679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13327" name="Text Box 29"/>
          <p:cNvSpPr txBox="1">
            <a:spLocks noChangeArrowheads="1"/>
          </p:cNvSpPr>
          <p:nvPr/>
        </p:nvSpPr>
        <p:spPr bwMode="auto">
          <a:xfrm>
            <a:off x="6003925" y="3454400"/>
            <a:ext cx="86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130</a:t>
            </a:r>
          </a:p>
        </p:txBody>
      </p:sp>
      <p:sp>
        <p:nvSpPr>
          <p:cNvPr id="13328" name="Text Box 30"/>
          <p:cNvSpPr txBox="1">
            <a:spLocks noChangeArrowheads="1"/>
          </p:cNvSpPr>
          <p:nvPr/>
        </p:nvSpPr>
        <p:spPr bwMode="auto">
          <a:xfrm>
            <a:off x="2362200" y="33528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3329" name="Text Box 31"/>
          <p:cNvSpPr txBox="1">
            <a:spLocks noChangeArrowheads="1"/>
          </p:cNvSpPr>
          <p:nvPr/>
        </p:nvSpPr>
        <p:spPr bwMode="auto">
          <a:xfrm>
            <a:off x="6781800" y="3352800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3330" name="Text Box 32"/>
          <p:cNvSpPr txBox="1">
            <a:spLocks noChangeArrowheads="1"/>
          </p:cNvSpPr>
          <p:nvPr/>
        </p:nvSpPr>
        <p:spPr bwMode="auto">
          <a:xfrm>
            <a:off x="381000" y="4419600"/>
            <a:ext cx="481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331" name="Text Box 33"/>
          <p:cNvSpPr txBox="1">
            <a:spLocks noChangeArrowheads="1"/>
          </p:cNvSpPr>
          <p:nvPr/>
        </p:nvSpPr>
        <p:spPr bwMode="auto">
          <a:xfrm>
            <a:off x="7010400" y="4343400"/>
            <a:ext cx="439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332" name="Text Box 34"/>
          <p:cNvSpPr txBox="1">
            <a:spLocks noChangeArrowheads="1"/>
          </p:cNvSpPr>
          <p:nvPr/>
        </p:nvSpPr>
        <p:spPr bwMode="auto">
          <a:xfrm>
            <a:off x="1676400" y="5257800"/>
            <a:ext cx="5978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A  and      B are supplementary</a:t>
            </a:r>
          </a:p>
        </p:txBody>
      </p:sp>
      <p:sp>
        <p:nvSpPr>
          <p:cNvPr id="13333" name="Rectangle 35"/>
          <p:cNvSpPr>
            <a:spLocks noChangeArrowheads="1"/>
          </p:cNvSpPr>
          <p:nvPr/>
        </p:nvSpPr>
        <p:spPr bwMode="auto">
          <a:xfrm rot="10800000">
            <a:off x="3200400" y="5257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95400" y="5181600"/>
            <a:ext cx="27432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90600"/>
            <a:ext cx="8540750" cy="5562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A supplement of an angle is three times as large as a complement of the angle. Find the measure of the angle.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1400" smtClean="0">
              <a:solidFill>
                <a:srgbClr val="660033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Let x = measure of the angle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Then 180 – x  = the measure of its supplement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And 90 – x = the measure of its complement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2400" smtClean="0">
              <a:solidFill>
                <a:srgbClr val="660033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180 – x  =  3 (90 – x)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180 – x  =  270 – 3x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       2x   =  90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800" smtClean="0">
                <a:solidFill>
                  <a:srgbClr val="660033"/>
                </a:solidFill>
              </a:rPr>
              <a:t>         x = 45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2800" smtClean="0">
              <a:solidFill>
                <a:srgbClr val="660033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219200" y="29718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066800" y="3505200"/>
            <a:ext cx="1143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81000" y="43434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7526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286000" y="43434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609600" y="990600"/>
            <a:ext cx="3962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4419600" y="1066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4800600" y="914400"/>
            <a:ext cx="3962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304800" y="1371600"/>
            <a:ext cx="441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267200" y="4411663"/>
            <a:ext cx="46688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The angle is 45</a:t>
            </a:r>
            <a:r>
              <a:rPr lang="en-US" altLang="en-US" sz="2000" baseline="30000">
                <a:latin typeface="Comic Sans MS" panose="030F0702030302020204" pitchFamily="66" charset="0"/>
              </a:rPr>
              <a:t>o </a:t>
            </a:r>
            <a:r>
              <a:rPr lang="en-US" altLang="en-US" sz="2000">
                <a:latin typeface="Comic Sans MS" panose="030F0702030302020204" pitchFamily="66" charset="0"/>
              </a:rPr>
              <a:t>and its complement is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90 – 45 = 45</a:t>
            </a:r>
            <a:r>
              <a:rPr lang="en-US" altLang="en-US" sz="2000" baseline="30000">
                <a:latin typeface="Comic Sans MS" panose="030F0702030302020204" pitchFamily="66" charset="0"/>
              </a:rPr>
              <a:t>o </a:t>
            </a:r>
            <a:r>
              <a:rPr lang="en-US" altLang="en-US" sz="2000">
                <a:latin typeface="Comic Sans MS" panose="030F0702030302020204" pitchFamily="66" charset="0"/>
              </a:rPr>
              <a:t>and its supplement is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180 – 45 = 135</a:t>
            </a:r>
            <a:r>
              <a:rPr lang="en-US" altLang="en-US" sz="2000" baseline="30000">
                <a:latin typeface="Comic Sans MS" panose="030F0702030302020204" pitchFamily="66" charset="0"/>
              </a:rPr>
              <a:t>o</a:t>
            </a:r>
            <a:r>
              <a:rPr lang="en-US" altLang="en-US" sz="200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  <p:bldP spid="86020" grpId="0" animBg="1"/>
      <p:bldP spid="86020" grpId="1" animBg="1"/>
      <p:bldP spid="86021" grpId="0" animBg="1"/>
      <p:bldP spid="86021" grpId="1" animBg="1"/>
      <p:bldP spid="86022" grpId="0" animBg="1"/>
      <p:bldP spid="86022" grpId="1" animBg="1"/>
      <p:bldP spid="86023" grpId="0" animBg="1"/>
      <p:bldP spid="86023" grpId="1" animBg="1"/>
      <p:bldP spid="86024" grpId="0" animBg="1"/>
      <p:bldP spid="86024" grpId="1" animBg="1"/>
      <p:bldP spid="86025" grpId="0" animBg="1"/>
      <p:bldP spid="86026" grpId="0" animBg="1"/>
      <p:bldP spid="86027" grpId="0" animBg="1"/>
      <p:bldP spid="86028" grpId="0" animBg="1"/>
      <p:bldP spid="860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33"/>
                </a:solidFill>
                <a:latin typeface="Comic Sans MS" panose="030F0702030302020204" pitchFamily="66" charset="0"/>
              </a:rPr>
              <a:t>Vertical angles  (Vert    ‘s)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Two angles such that the sides of one angle are opposite rays to the sides of the other angle.  When two lines intersect, they form two pairs of vertical angles.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7010400" y="4572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V="1">
            <a:off x="609600" y="4191000"/>
            <a:ext cx="42672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381000" y="5715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457200" y="4267200"/>
            <a:ext cx="46482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H="1" flipV="1">
            <a:off x="228600" y="4191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1295400" y="47244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581400" y="47244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422525" y="4064000"/>
            <a:ext cx="366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2438400" y="52578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562600" y="4191000"/>
            <a:ext cx="279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66FF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400">
                <a:latin typeface="Comic Sans MS" panose="030F0702030302020204" pitchFamily="66" charset="0"/>
              </a:rPr>
              <a:t> and    </a:t>
            </a:r>
            <a:r>
              <a:rPr lang="en-US" altLang="en-US" sz="2400">
                <a:solidFill>
                  <a:srgbClr val="0066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2400">
                <a:latin typeface="Comic Sans MS" panose="030F0702030302020204" pitchFamily="66" charset="0"/>
              </a:rPr>
              <a:t> are vert 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 rot="10800000">
            <a:off x="8229600" y="41148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8458200" y="40386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 rot="10800000">
            <a:off x="5257800" y="41148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31" name="Rectangle 19"/>
          <p:cNvSpPr>
            <a:spLocks noChangeArrowheads="1"/>
          </p:cNvSpPr>
          <p:nvPr/>
        </p:nvSpPr>
        <p:spPr bwMode="auto">
          <a:xfrm rot="10800000">
            <a:off x="6400800" y="41148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5486400" y="4876800"/>
            <a:ext cx="2846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and   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altLang="en-US" sz="2400">
                <a:latin typeface="Comic Sans MS" panose="030F0702030302020204" pitchFamily="66" charset="0"/>
              </a:rPr>
              <a:t> are vert </a:t>
            </a:r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 rot="10800000">
            <a:off x="8153400" y="4800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8382000" y="4724400"/>
            <a:ext cx="40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‘</a:t>
            </a:r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 rot="10800000">
            <a:off x="5181600" y="4800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 rot="10800000">
            <a:off x="6324600" y="48006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33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228600" y="2879725"/>
            <a:ext cx="5595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mic Sans MS" panose="030F0702030302020204" pitchFamily="66" charset="0"/>
              </a:rPr>
              <a:t>Basically, fold an angle over its vertex to find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mic Sans MS" panose="030F0702030302020204" pitchFamily="66" charset="0"/>
              </a:rPr>
              <a:t>its vertical angle. 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2743200" y="3352800"/>
            <a:ext cx="5727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mic Sans MS" panose="030F0702030302020204" pitchFamily="66" charset="0"/>
              </a:rPr>
              <a:t>“V”ertical starts with a V, so fold the “V” down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mic Sans MS" panose="030F0702030302020204" pitchFamily="66" charset="0"/>
              </a:rPr>
              <a:t>to find its “V”ertical angle. </a:t>
            </a:r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5257800" y="4191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6400800" y="4876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  <p:bldP spid="90118" grpId="0" animBg="1"/>
      <p:bldP spid="90120" grpId="0" animBg="1"/>
      <p:bldP spid="90121" grpId="0" animBg="1"/>
      <p:bldP spid="90122" grpId="0" animBg="1"/>
      <p:bldP spid="90123" grpId="0"/>
      <p:bldP spid="90124" grpId="0"/>
      <p:bldP spid="90125" grpId="0"/>
      <p:bldP spid="90126" grpId="0"/>
      <p:bldP spid="90127" grpId="0"/>
      <p:bldP spid="90128" grpId="0"/>
      <p:bldP spid="90129" grpId="0"/>
      <p:bldP spid="90130" grpId="0"/>
      <p:bldP spid="90131" grpId="0"/>
      <p:bldP spid="90132" grpId="0"/>
      <p:bldP spid="90133" grpId="0"/>
      <p:bldP spid="90134" grpId="0"/>
      <p:bldP spid="90135" grpId="0"/>
      <p:bldP spid="90136" grpId="0"/>
      <p:bldP spid="90137" grpId="0"/>
      <p:bldP spid="90138" grpId="0"/>
      <p:bldP spid="90139" grpId="0" animBg="1"/>
      <p:bldP spid="90139" grpId="1" animBg="1"/>
      <p:bldP spid="90140" grpId="0" animBg="1"/>
      <p:bldP spid="90140" grpId="1" animBg="1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lobe 4">
    <a:dk1>
      <a:srgbClr val="005856"/>
    </a:dk1>
    <a:lt1>
      <a:srgbClr val="FFFFFF"/>
    </a:lt1>
    <a:dk2>
      <a:srgbClr val="008080"/>
    </a:dk2>
    <a:lt2>
      <a:srgbClr val="FFFFCC"/>
    </a:lt2>
    <a:accent1>
      <a:srgbClr val="0099CC"/>
    </a:accent1>
    <a:accent2>
      <a:srgbClr val="00CCFF"/>
    </a:accent2>
    <a:accent3>
      <a:srgbClr val="AAC0C0"/>
    </a:accent3>
    <a:accent4>
      <a:srgbClr val="DADADA"/>
    </a:accent4>
    <a:accent5>
      <a:srgbClr val="AACAE2"/>
    </a:accent5>
    <a:accent6>
      <a:srgbClr val="00B9E7"/>
    </a:accent6>
    <a:hlink>
      <a:srgbClr val="1ACE9F"/>
    </a:hlink>
    <a:folHlink>
      <a:srgbClr val="948CCE"/>
    </a:folHlink>
  </a:clrScheme>
</a:themeOverride>
</file>

<file path=ppt/theme/themeOverride2.xml><?xml version="1.0" encoding="utf-8"?>
<a:themeOverride xmlns:a="http://schemas.openxmlformats.org/drawingml/2006/main">
  <a:clrScheme name="Compass 8">
    <a:dk1>
      <a:srgbClr val="007E7B"/>
    </a:dk1>
    <a:lt1>
      <a:srgbClr val="FFFFFF"/>
    </a:lt1>
    <a:dk2>
      <a:srgbClr val="008080"/>
    </a:dk2>
    <a:lt2>
      <a:srgbClr val="FFFF99"/>
    </a:lt2>
    <a:accent1>
      <a:srgbClr val="33CCCC"/>
    </a:accent1>
    <a:accent2>
      <a:srgbClr val="00CC66"/>
    </a:accent2>
    <a:accent3>
      <a:srgbClr val="AAC0C0"/>
    </a:accent3>
    <a:accent4>
      <a:srgbClr val="DADADA"/>
    </a:accent4>
    <a:accent5>
      <a:srgbClr val="ADE2E2"/>
    </a:accent5>
    <a:accent6>
      <a:srgbClr val="00B95C"/>
    </a:accent6>
    <a:hlink>
      <a:srgbClr val="CCFFCC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Compass 8">
    <a:dk1>
      <a:srgbClr val="007E7B"/>
    </a:dk1>
    <a:lt1>
      <a:srgbClr val="FFFFFF"/>
    </a:lt1>
    <a:dk2>
      <a:srgbClr val="008080"/>
    </a:dk2>
    <a:lt2>
      <a:srgbClr val="FFFF99"/>
    </a:lt2>
    <a:accent1>
      <a:srgbClr val="33CCCC"/>
    </a:accent1>
    <a:accent2>
      <a:srgbClr val="00CC66"/>
    </a:accent2>
    <a:accent3>
      <a:srgbClr val="AAC0C0"/>
    </a:accent3>
    <a:accent4>
      <a:srgbClr val="DADADA"/>
    </a:accent4>
    <a:accent5>
      <a:srgbClr val="ADE2E2"/>
    </a:accent5>
    <a:accent6>
      <a:srgbClr val="00B95C"/>
    </a:accent6>
    <a:hlink>
      <a:srgbClr val="CCFFCC"/>
    </a:hlink>
    <a:folHlink>
      <a:srgbClr val="FFFFCC"/>
    </a:folHlink>
  </a:clrScheme>
</a:themeOverride>
</file>

<file path=ppt/theme/themeOverride4.xml><?xml version="1.0" encoding="utf-8"?>
<a:themeOverride xmlns:a="http://schemas.openxmlformats.org/drawingml/2006/main">
  <a:clrScheme name="Compass 5">
    <a:dk1>
      <a:srgbClr val="AC835E"/>
    </a:dk1>
    <a:lt1>
      <a:srgbClr val="FFFFFF"/>
    </a:lt1>
    <a:dk2>
      <a:srgbClr val="AE8764"/>
    </a:dk2>
    <a:lt2>
      <a:srgbClr val="FFFFCC"/>
    </a:lt2>
    <a:accent1>
      <a:srgbClr val="CC6600"/>
    </a:accent1>
    <a:accent2>
      <a:srgbClr val="FF5050"/>
    </a:accent2>
    <a:accent3>
      <a:srgbClr val="D3C3B8"/>
    </a:accent3>
    <a:accent4>
      <a:srgbClr val="DADADA"/>
    </a:accent4>
    <a:accent5>
      <a:srgbClr val="E2B8AA"/>
    </a:accent5>
    <a:accent6>
      <a:srgbClr val="E74848"/>
    </a:accent6>
    <a:hlink>
      <a:srgbClr val="FFCC99"/>
    </a:hlink>
    <a:folHlink>
      <a:srgbClr val="FF9966"/>
    </a:folHlink>
  </a:clrScheme>
</a:themeOverride>
</file>

<file path=ppt/theme/themeOverride5.xml><?xml version="1.0" encoding="utf-8"?>
<a:themeOverride xmlns:a="http://schemas.openxmlformats.org/drawingml/2006/main">
  <a:clrScheme name="Compass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6.xml><?xml version="1.0" encoding="utf-8"?>
<a:themeOverride xmlns:a="http://schemas.openxmlformats.org/drawingml/2006/main">
  <a:clrScheme name="Compass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7.xml><?xml version="1.0" encoding="utf-8"?>
<a:themeOverride xmlns:a="http://schemas.openxmlformats.org/drawingml/2006/main">
  <a:clrScheme name="Compass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8.xml><?xml version="1.0" encoding="utf-8"?>
<a:themeOverride xmlns:a="http://schemas.openxmlformats.org/drawingml/2006/main">
  <a:clrScheme name="Compass 9">
    <a:dk1>
      <a:srgbClr val="000000"/>
    </a:dk1>
    <a:lt1>
      <a:srgbClr val="FFFFFF"/>
    </a:lt1>
    <a:dk2>
      <a:srgbClr val="000000"/>
    </a:dk2>
    <a:lt2>
      <a:srgbClr val="FEFEFE"/>
    </a:lt2>
    <a:accent1>
      <a:srgbClr val="E1E1FF"/>
    </a:accent1>
    <a:accent2>
      <a:srgbClr val="D9FFF8"/>
    </a:accent2>
    <a:accent3>
      <a:srgbClr val="FFFFFF"/>
    </a:accent3>
    <a:accent4>
      <a:srgbClr val="000000"/>
    </a:accent4>
    <a:accent5>
      <a:srgbClr val="EEEEFF"/>
    </a:accent5>
    <a:accent6>
      <a:srgbClr val="C4E7E1"/>
    </a:accent6>
    <a:hlink>
      <a:srgbClr val="9966FF"/>
    </a:hlink>
    <a:folHlink>
      <a:srgbClr val="666699"/>
    </a:folHlink>
  </a:clrScheme>
</a:themeOverride>
</file>

<file path=ppt/theme/themeOverride9.xml><?xml version="1.0" encoding="utf-8"?>
<a:themeOverride xmlns:a="http://schemas.openxmlformats.org/drawingml/2006/main">
  <a:clrScheme name="Globe 4">
    <a:dk1>
      <a:srgbClr val="005856"/>
    </a:dk1>
    <a:lt1>
      <a:srgbClr val="FFFFFF"/>
    </a:lt1>
    <a:dk2>
      <a:srgbClr val="008080"/>
    </a:dk2>
    <a:lt2>
      <a:srgbClr val="FFFFCC"/>
    </a:lt2>
    <a:accent1>
      <a:srgbClr val="0099CC"/>
    </a:accent1>
    <a:accent2>
      <a:srgbClr val="00CCFF"/>
    </a:accent2>
    <a:accent3>
      <a:srgbClr val="AAC0C0"/>
    </a:accent3>
    <a:accent4>
      <a:srgbClr val="DADADA"/>
    </a:accent4>
    <a:accent5>
      <a:srgbClr val="AACAE2"/>
    </a:accent5>
    <a:accent6>
      <a:srgbClr val="00B9E7"/>
    </a:accent6>
    <a:hlink>
      <a:srgbClr val="1ACE9F"/>
    </a:hlink>
    <a:folHlink>
      <a:srgbClr val="948C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2252</TotalTime>
  <Words>758</Words>
  <Application>Microsoft Office PowerPoint</Application>
  <PresentationFormat>On-screen Show (4:3)</PresentationFormat>
  <Paragraphs>342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Comic Sans MS</vt:lpstr>
      <vt:lpstr>Tahoma</vt:lpstr>
      <vt:lpstr>Verdana</vt:lpstr>
      <vt:lpstr>Wingdings</vt:lpstr>
      <vt:lpstr>Digital Dots</vt:lpstr>
      <vt:lpstr>Globe</vt:lpstr>
      <vt:lpstr>Compass</vt:lpstr>
      <vt:lpstr>Equation</vt:lpstr>
      <vt:lpstr>Bell Ringer</vt:lpstr>
      <vt:lpstr>Geometry</vt:lpstr>
      <vt:lpstr>PowerPoint Presentation</vt:lpstr>
      <vt:lpstr>Complementary angles (Comp   ‘s)</vt:lpstr>
      <vt:lpstr>Complementary angles (Comp   ‘s)</vt:lpstr>
      <vt:lpstr>Supplementary angles (Supp    ‘s)</vt:lpstr>
      <vt:lpstr>Supplementary angles (Supp    ‘s)</vt:lpstr>
      <vt:lpstr>Example</vt:lpstr>
      <vt:lpstr>Vertical angles  (Vert    ‘s)</vt:lpstr>
      <vt:lpstr>Vertical Angles Thm.</vt:lpstr>
      <vt:lpstr>PowerPoint Presentation</vt:lpstr>
      <vt:lpstr>Example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Complete the following!!</vt:lpstr>
      <vt:lpstr>Classwork-Together</vt:lpstr>
      <vt:lpstr>Reg. Homework </vt:lpstr>
      <vt:lpstr>Honors Homework </vt:lpstr>
    </vt:vector>
  </TitlesOfParts>
  <Company>SRVUSD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sebadmin</dc:creator>
  <cp:lastModifiedBy>Francis Kisner</cp:lastModifiedBy>
  <cp:revision>111</cp:revision>
  <dcterms:created xsi:type="dcterms:W3CDTF">2006-09-01T16:09:49Z</dcterms:created>
  <dcterms:modified xsi:type="dcterms:W3CDTF">2016-10-03T15:35:14Z</dcterms:modified>
</cp:coreProperties>
</file>