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80" r:id="rId2"/>
    <p:sldId id="279" r:id="rId3"/>
    <p:sldId id="271" r:id="rId4"/>
    <p:sldId id="272" r:id="rId5"/>
    <p:sldId id="281" r:id="rId6"/>
    <p:sldId id="300" r:id="rId7"/>
    <p:sldId id="273" r:id="rId8"/>
    <p:sldId id="282" r:id="rId9"/>
    <p:sldId id="305" r:id="rId10"/>
    <p:sldId id="270" r:id="rId11"/>
    <p:sldId id="297" r:id="rId12"/>
    <p:sldId id="298" r:id="rId13"/>
    <p:sldId id="307" r:id="rId14"/>
    <p:sldId id="294" r:id="rId15"/>
    <p:sldId id="299" r:id="rId16"/>
    <p:sldId id="295" r:id="rId17"/>
    <p:sldId id="304" r:id="rId18"/>
    <p:sldId id="301" r:id="rId19"/>
    <p:sldId id="303" r:id="rId20"/>
    <p:sldId id="302" r:id="rId21"/>
    <p:sldId id="306" r:id="rId22"/>
    <p:sldId id="289" r:id="rId23"/>
    <p:sldId id="290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A8840-4EFC-432D-A7A3-4982BC7B9A4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856CA-8471-42FF-A8A6-E1348B7D8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F8FC-3EFD-4DAF-9B76-BB86F58D30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2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F8FC-3EFD-4DAF-9B76-BB86F58D30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4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F8FC-3EFD-4DAF-9B76-BB86F58D30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1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F8FC-3EFD-4DAF-9B76-BB86F58D30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0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4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EC08E-0724-41E0-8D45-A45E7697F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3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7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6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2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4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3D4F-6BA9-4E68-9C98-2D22A39A0F2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E5D9-30A6-4C30-8EDB-42C4B89C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statement using the words, if-then.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 (Not the shoe!!!)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b="1" u="sng" dirty="0" smtClean="0">
                <a:solidFill>
                  <a:srgbClr val="FF0000"/>
                </a:solidFill>
              </a:rPr>
              <a:t>CONVERSE</a:t>
            </a:r>
            <a:r>
              <a:rPr lang="en-US" sz="4000" dirty="0" smtClean="0"/>
              <a:t> of a conditional is formed by </a:t>
            </a:r>
            <a:r>
              <a:rPr lang="en-US" sz="4000" u="sng" dirty="0" smtClean="0">
                <a:solidFill>
                  <a:srgbClr val="FF0000"/>
                </a:solidFill>
              </a:rPr>
              <a:t>switching</a:t>
            </a:r>
            <a:r>
              <a:rPr lang="en-US" sz="4000" dirty="0" smtClean="0"/>
              <a:t> the hypothesis and the conclusion. </a:t>
            </a:r>
          </a:p>
          <a:p>
            <a:endParaRPr lang="en-US" sz="4000" dirty="0"/>
          </a:p>
          <a:p>
            <a:r>
              <a:rPr lang="en-US" sz="4000" dirty="0" smtClean="0"/>
              <a:t>Statement: If </a:t>
            </a:r>
            <a:r>
              <a:rPr lang="en-US" sz="4000" dirty="0" smtClean="0">
                <a:solidFill>
                  <a:srgbClr val="FF0000"/>
                </a:solidFill>
              </a:rPr>
              <a:t>p</a:t>
            </a:r>
            <a:r>
              <a:rPr lang="en-US" sz="4000" dirty="0" smtClean="0"/>
              <a:t>, then </a:t>
            </a:r>
            <a:r>
              <a:rPr lang="en-US" sz="4000" dirty="0" smtClean="0">
                <a:solidFill>
                  <a:srgbClr val="0070C0"/>
                </a:solidFill>
              </a:rPr>
              <a:t>q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CONVERSE: If </a:t>
            </a:r>
            <a:r>
              <a:rPr lang="en-US" sz="4000" dirty="0" smtClean="0">
                <a:solidFill>
                  <a:srgbClr val="0070C0"/>
                </a:solidFill>
              </a:rPr>
              <a:t>q</a:t>
            </a:r>
            <a:r>
              <a:rPr lang="en-US" sz="4000" dirty="0" smtClean="0"/>
              <a:t>, then </a:t>
            </a:r>
            <a:r>
              <a:rPr lang="en-US" sz="4000" dirty="0" smtClean="0">
                <a:solidFill>
                  <a:srgbClr val="FF0000"/>
                </a:solidFill>
              </a:rPr>
              <a:t>p</a:t>
            </a:r>
            <a:r>
              <a:rPr lang="en-US" sz="40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The </a:t>
            </a:r>
            <a:r>
              <a:rPr lang="en-US" u="sng" dirty="0" smtClean="0"/>
              <a:t>converse</a:t>
            </a:r>
            <a:r>
              <a:rPr lang="en-US" dirty="0" smtClean="0"/>
              <a:t> of a conditional statement is formed by switching the hypothesis and the conclusion.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Statement: If </a:t>
            </a:r>
            <a:r>
              <a:rPr lang="en-US" dirty="0" smtClean="0">
                <a:solidFill>
                  <a:srgbClr val="FF0000"/>
                </a:solidFill>
              </a:rPr>
              <a:t>you see lightning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70C0"/>
                </a:solidFill>
              </a:rPr>
              <a:t>you hear thunder</a:t>
            </a: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Converse: If </a:t>
            </a:r>
            <a:r>
              <a:rPr lang="en-US" dirty="0" smtClean="0">
                <a:solidFill>
                  <a:srgbClr val="0070C0"/>
                </a:solidFill>
              </a:rPr>
              <a:t>you hear thunder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you see lightning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dirty="0" smtClean="0"/>
              <a:t>Example 2: Write the converse of the following statement.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dirty="0" smtClean="0"/>
              <a:t>Statement: If </a:t>
            </a:r>
            <a:r>
              <a:rPr lang="en-US" dirty="0" smtClean="0">
                <a:solidFill>
                  <a:srgbClr val="FF0000"/>
                </a:solidFill>
              </a:rPr>
              <a:t>two segments are congruent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70C0"/>
                </a:solidFill>
              </a:rPr>
              <a:t>they have the same length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dirty="0" smtClean="0"/>
              <a:t>Converse: If </a:t>
            </a:r>
            <a:r>
              <a:rPr lang="en-US" dirty="0" smtClean="0">
                <a:solidFill>
                  <a:srgbClr val="0070C0"/>
                </a:solidFill>
              </a:rPr>
              <a:t>two segments have the same length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they are congruent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converse of the following statements on your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*Conditional statements can be either true or false.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*To show that a conditional statement is true, show that the conclusion holds for all cases.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*To show that a conditional statement is false, show a single counterexample.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ffectLst/>
              </a:rPr>
              <a:t>A </a:t>
            </a:r>
            <a:r>
              <a:rPr lang="en-US" sz="3600" b="1" u="sng" dirty="0" smtClean="0">
                <a:effectLst/>
              </a:rPr>
              <a:t>counterexample</a:t>
            </a:r>
            <a:r>
              <a:rPr lang="en-US" sz="3600" dirty="0" smtClean="0">
                <a:effectLst/>
              </a:rPr>
              <a:t> is an example where the hypothesis is true, but the conclusion is </a:t>
            </a:r>
            <a:r>
              <a:rPr lang="en-US" sz="3600" u="sng" dirty="0" smtClean="0">
                <a:effectLst/>
              </a:rPr>
              <a:t>false</a:t>
            </a:r>
            <a:r>
              <a:rPr lang="en-US" sz="3600" dirty="0" smtClean="0">
                <a:effectLst/>
              </a:rPr>
              <a:t>.</a:t>
            </a:r>
          </a:p>
          <a:p>
            <a:pPr eaLnBrk="1" hangingPunct="1"/>
            <a:endParaRPr lang="en-US" sz="3600" dirty="0" smtClean="0">
              <a:effectLst/>
            </a:endParaRPr>
          </a:p>
          <a:p>
            <a:pPr eaLnBrk="1" hangingPunct="1"/>
            <a:r>
              <a:rPr lang="en-US" sz="3600" dirty="0" smtClean="0">
                <a:effectLst/>
              </a:rPr>
              <a:t>It takes only ONE </a:t>
            </a:r>
            <a:r>
              <a:rPr lang="en-US" sz="3600" b="1" dirty="0" smtClean="0">
                <a:effectLst/>
              </a:rPr>
              <a:t>counterexample</a:t>
            </a:r>
            <a:r>
              <a:rPr lang="en-US" sz="3600" dirty="0" smtClean="0">
                <a:effectLst/>
              </a:rPr>
              <a:t> to disprove a statement.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effectLst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038600" y="22860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219200" y="2819400"/>
            <a:ext cx="10287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2209800" y="4038600"/>
            <a:ext cx="1905000" cy="592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  <p:bldP spid="95237" grpId="0" animBg="1"/>
      <p:bldP spid="95238" grpId="0" animBg="1"/>
      <p:bldP spid="952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Example 3:  Write a counterexample to show the following statements are false.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AutoNum type="alphaLcParenR"/>
            </a:pPr>
            <a:r>
              <a:rPr lang="en-US" dirty="0" smtClean="0"/>
              <a:t> If a fruit is yellow, then it is a lemon.</a:t>
            </a:r>
          </a:p>
          <a:p>
            <a:pPr eaLnBrk="1" hangingPunct="1">
              <a:buFont typeface="Arial" charset="0"/>
              <a:buNone/>
            </a:pPr>
            <a:endParaRPr lang="en-US" baseline="30000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Counterexample: A banana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AutoNum type="alphaLcParenR" startAt="2"/>
            </a:pPr>
            <a:r>
              <a:rPr lang="en-US" dirty="0" smtClean="0"/>
              <a:t>If x</a:t>
            </a:r>
            <a:r>
              <a:rPr lang="en-US" baseline="30000" dirty="0" smtClean="0"/>
              <a:t>2</a:t>
            </a:r>
            <a:r>
              <a:rPr lang="en-US" dirty="0" smtClean="0"/>
              <a:t> = 16, then x = 4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Counterexample: x can be -4 since (-4)</a:t>
            </a:r>
            <a:r>
              <a:rPr lang="en-US" baseline="30000" dirty="0" smtClean="0"/>
              <a:t>2</a:t>
            </a:r>
            <a:r>
              <a:rPr lang="en-US" dirty="0" smtClean="0"/>
              <a:t> = 16 also.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Comic Sans MS" panose="030F0702030302020204" pitchFamily="66" charset="0"/>
              </a:rPr>
              <a:t>State whether each conditional is true or false.  If false, find a counterexample.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600200"/>
            <a:ext cx="8915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►"/>
              <a:defRPr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►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Statement:	If you live in San Francisco, then you live in California.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Converse:	If you live in California, then you live in San Francisco.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False</a:t>
            </a:r>
            <a:r>
              <a:rPr lang="en-US" sz="2000" dirty="0" smtClean="0"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►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Statement:	If points are coplanar, then they are collinear.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False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Converse:	If points are collinear, then they are coplanar.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		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►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If AB        BC, then B is the midpoint of AC.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False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Converse:	If B is the midpoint of AC, then AB        BC.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</a:t>
            </a:r>
          </a:p>
        </p:txBody>
      </p:sp>
      <p:graphicFrame>
        <p:nvGraphicFramePr>
          <p:cNvPr id="75788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80175" y="5462588"/>
          <a:ext cx="4540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5462588"/>
                        <a:ext cx="4540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17650" y="4921250"/>
          <a:ext cx="4540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4921250"/>
                        <a:ext cx="4540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9906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812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54864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48768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59436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69342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1689100" y="2971800"/>
            <a:ext cx="61171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Counterexample: You live in </a:t>
            </a:r>
            <a:r>
              <a:rPr lang="en-US" sz="1600" dirty="0" smtClean="0">
                <a:solidFill>
                  <a:srgbClr val="002060"/>
                </a:solidFill>
              </a:rPr>
              <a:t>Los Angeles, San Diego, Beverly Hills, </a:t>
            </a:r>
            <a:r>
              <a:rPr lang="en-US" sz="1600" dirty="0">
                <a:solidFill>
                  <a:srgbClr val="002060"/>
                </a:solidFill>
              </a:rPr>
              <a:t>etc.</a:t>
            </a: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7620000" y="3368675"/>
            <a:ext cx="1524000" cy="685800"/>
          </a:xfrm>
          <a:prstGeom prst="parallelogram">
            <a:avLst>
              <a:gd name="adj" fmla="val 5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7842250" y="3352800"/>
            <a:ext cx="311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.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8147050" y="3124200"/>
            <a:ext cx="311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.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8528050" y="3352800"/>
            <a:ext cx="311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.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5556250" y="3733800"/>
            <a:ext cx="16105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Counterexample: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4718050" y="5257800"/>
            <a:ext cx="16105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Counterexample: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6858000" y="4759325"/>
            <a:ext cx="5132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002060"/>
                </a:solidFill>
              </a:rPr>
              <a:t> </a:t>
            </a:r>
            <a:r>
              <a:rPr lang="en-US" sz="44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7404100" y="4114800"/>
            <a:ext cx="468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2060"/>
                </a:solidFill>
              </a:rPr>
              <a:t>B</a:t>
            </a:r>
            <a:r>
              <a:rPr lang="en-US" sz="44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7920038" y="4724400"/>
            <a:ext cx="461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2060"/>
                </a:solidFill>
              </a:rPr>
              <a:t>.</a:t>
            </a:r>
            <a:r>
              <a:rPr lang="en-US" sz="180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flipV="1">
            <a:off x="7162801" y="4648200"/>
            <a:ext cx="533400" cy="685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7696200" y="4648200"/>
            <a:ext cx="381000" cy="6096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041525" y="2819400"/>
            <a:ext cx="40722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These make the hypothesis true and conclusion false.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3508375" y="3276600"/>
            <a:ext cx="3968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It makes the hypothesis true and conclusion is false.</a:t>
            </a: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2743200" y="4572000"/>
            <a:ext cx="3815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It makes the hypothesis true and conclusion false.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5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5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5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5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  <p:bldP spid="75780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90" grpId="0"/>
      <p:bldP spid="75792" grpId="0" animBg="1"/>
      <p:bldP spid="75794" grpId="0"/>
      <p:bldP spid="75795" grpId="0"/>
      <p:bldP spid="75796" grpId="0"/>
      <p:bldP spid="75797" grpId="0"/>
      <p:bldP spid="75798" grpId="0"/>
      <p:bldP spid="75799" grpId="0"/>
      <p:bldP spid="75800" grpId="0"/>
      <p:bldP spid="75801" grpId="0"/>
      <p:bldP spid="75802" grpId="0" animBg="1"/>
      <p:bldP spid="75803" grpId="0" animBg="1"/>
      <p:bldP spid="75804" grpId="0"/>
      <p:bldP spid="75805" grpId="0"/>
      <p:bldP spid="758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543800" cy="884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Comic Sans MS" panose="030F0702030302020204" pitchFamily="66" charset="0"/>
              </a:rPr>
              <a:t/>
            </a:r>
            <a:br>
              <a:rPr lang="en-US" sz="4000" smtClean="0">
                <a:latin typeface="Comic Sans MS" panose="030F0702030302020204" pitchFamily="66" charset="0"/>
              </a:rPr>
            </a:br>
            <a:r>
              <a:rPr lang="en-US" sz="4000" smtClean="0">
                <a:latin typeface="Comic Sans MS" panose="030F0702030302020204" pitchFamily="66" charset="0"/>
              </a:rPr>
              <a:t>The Biconditional</a:t>
            </a:r>
            <a:br>
              <a:rPr lang="en-US" sz="4000" smtClean="0">
                <a:latin typeface="Comic Sans MS" panose="030F0702030302020204" pitchFamily="66" charset="0"/>
              </a:rPr>
            </a:br>
            <a:endParaRPr lang="en-US" sz="4000" smtClean="0">
              <a:latin typeface="Comic Sans MS" panose="030F0702030302020204" pitchFamily="66" charset="0"/>
            </a:endParaRP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If a conditional and its converse are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BOTH TRUE, then they can be combined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into a single statement using the words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“if and only if</a:t>
            </a:r>
            <a:r>
              <a:rPr 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.” This is a </a:t>
            </a:r>
            <a:r>
              <a:rPr lang="en-US" u="sng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biconditional</a:t>
            </a:r>
            <a:r>
              <a:rPr lang="en-US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 if and only if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q.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p</a:t>
            </a:r>
            <a:r>
              <a:rPr lang="en-US" dirty="0" smtClean="0">
                <a:latin typeface="Comic Sans MS" panose="030F0702030302020204" pitchFamily="66" charset="0"/>
              </a:rPr>
              <a:t>            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q.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Example: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Tomorrow is Saturday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en-US" u="sng" dirty="0" smtClean="0">
                <a:latin typeface="Comic Sans MS" panose="030F0702030302020204" pitchFamily="66" charset="0"/>
              </a:rPr>
              <a:t>if and only if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today is Friday.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2743200" y="4953000"/>
            <a:ext cx="1295400" cy="304800"/>
          </a:xfrm>
          <a:prstGeom prst="left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  <p:bldP spid="819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definition is a </a:t>
            </a:r>
            <a:r>
              <a:rPr lang="en-US" dirty="0" err="1" smtClean="0"/>
              <a:t>biconditional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Def: Congruent segments are segments that have equal lengths. </a:t>
            </a:r>
          </a:p>
          <a:p>
            <a:endParaRPr lang="en-US" dirty="0" smtClean="0"/>
          </a:p>
          <a:p>
            <a:r>
              <a:rPr lang="en-US" dirty="0" err="1" smtClean="0"/>
              <a:t>Bicond</a:t>
            </a:r>
            <a:r>
              <a:rPr lang="en-US" dirty="0" smtClean="0"/>
              <a:t>: Segments are congruent </a:t>
            </a:r>
            <a:r>
              <a:rPr lang="en-US" u="sng" dirty="0" smtClean="0"/>
              <a:t>if and only if </a:t>
            </a:r>
            <a:r>
              <a:rPr lang="en-US" dirty="0" smtClean="0"/>
              <a:t>their lengths are equal.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2.1 </a:t>
            </a:r>
            <a:br>
              <a:rPr lang="en-US" dirty="0" smtClean="0"/>
            </a:br>
            <a:r>
              <a:rPr lang="en-US" dirty="0" smtClean="0"/>
              <a:t>If-Then Statements; Converses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LEQ: What are if-then statements and how do you find </a:t>
            </a:r>
            <a:r>
              <a:rPr lang="en-US" smtClean="0"/>
              <a:t>their converse?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Biconditional as a Definition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  <a:defRPr/>
            </a:pPr>
            <a:r>
              <a:rPr lang="en-US" sz="4000" dirty="0" smtClean="0"/>
              <a:t>Def of Angle Bisector: The bisector of an angle is the ray that divides the angle into two congruent adjacent angles.</a:t>
            </a:r>
          </a:p>
          <a:p>
            <a:pPr eaLnBrk="1" hangingPunct="1">
              <a:buFont typeface="Arial" panose="020B0604020202020204" pitchFamily="34" charset="0"/>
              <a:buChar char="►"/>
              <a:defRPr/>
            </a:pPr>
            <a:r>
              <a:rPr lang="en-US" sz="4000" dirty="0" smtClean="0"/>
              <a:t>A ray is an angle bisector </a:t>
            </a:r>
            <a:r>
              <a:rPr lang="en-US" sz="4000" u="sng" dirty="0" smtClean="0"/>
              <a:t>if and only if</a:t>
            </a:r>
            <a:r>
              <a:rPr lang="en-US" sz="4000" dirty="0" smtClean="0"/>
              <a:t> it divides the angle into two congruent adjacent angles.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conditional statement? </a:t>
            </a:r>
          </a:p>
          <a:p>
            <a:endParaRPr lang="en-US" dirty="0" smtClean="0"/>
          </a:p>
          <a:p>
            <a:r>
              <a:rPr lang="en-US" dirty="0" smtClean="0"/>
              <a:t>What is the hypothesis and conclusion of a conditional statement? </a:t>
            </a:r>
          </a:p>
          <a:p>
            <a:endParaRPr lang="en-US" dirty="0" smtClean="0"/>
          </a:p>
          <a:p>
            <a:r>
              <a:rPr lang="en-US" dirty="0" smtClean="0"/>
              <a:t>How do I find the converse of a conditional?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a counterexample?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a </a:t>
            </a:r>
            <a:r>
              <a:rPr lang="en-US" dirty="0" err="1" smtClean="0"/>
              <a:t>biconditional</a:t>
            </a:r>
            <a:r>
              <a:rPr lang="en-US" dirty="0" smtClean="0"/>
              <a:t> statement?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35 Written Exercises</a:t>
            </a:r>
          </a:p>
          <a:p>
            <a:r>
              <a:rPr lang="en-US" dirty="0" smtClean="0"/>
              <a:t>#1-10 all and #18-30 evens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35 Written Exercises</a:t>
            </a:r>
          </a:p>
          <a:p>
            <a:r>
              <a:rPr lang="en-US" dirty="0" smtClean="0"/>
              <a:t>#1-10 all and #17-30 all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09600"/>
            <a:ext cx="5262563" cy="526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friend says, “If </a:t>
            </a:r>
            <a:r>
              <a:rPr lang="en-US" dirty="0" smtClean="0">
                <a:solidFill>
                  <a:srgbClr val="C00000"/>
                </a:solidFill>
              </a:rPr>
              <a:t>it rains after school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 will give you a ride home</a:t>
            </a:r>
            <a:r>
              <a:rPr lang="en-US" dirty="0" smtClean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In geometry, a student may say, “If </a:t>
            </a:r>
            <a:r>
              <a:rPr lang="en-US" sz="3200" dirty="0" smtClean="0">
                <a:solidFill>
                  <a:srgbClr val="C00000"/>
                </a:solidFill>
              </a:rPr>
              <a:t>two lines   </a:t>
            </a:r>
          </a:p>
          <a:p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intersect</a:t>
            </a:r>
            <a:r>
              <a:rPr lang="en-US" sz="3200" dirty="0" smtClean="0"/>
              <a:t>, then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they intersect in exactly one </a:t>
            </a: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 point</a:t>
            </a:r>
            <a:r>
              <a:rPr lang="en-US" sz="3200" dirty="0" smtClean="0"/>
              <a:t>.”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These are both examples of </a:t>
            </a:r>
            <a:r>
              <a:rPr lang="en-US" sz="3200" b="1" i="1" u="sng" dirty="0" smtClean="0"/>
              <a:t>if-then statements</a:t>
            </a:r>
            <a:r>
              <a:rPr lang="en-US" sz="3200" dirty="0" smtClean="0"/>
              <a:t>, which are also called </a:t>
            </a:r>
            <a:r>
              <a:rPr lang="en-US" sz="3200" b="1" i="1" u="sng" dirty="0" smtClean="0"/>
              <a:t>conditional</a:t>
            </a:r>
            <a:r>
              <a:rPr lang="en-US" sz="3200" b="1" i="1" dirty="0" smtClean="0"/>
              <a:t> statements</a:t>
            </a:r>
            <a:r>
              <a:rPr lang="en-US" sz="3200" dirty="0" smtClean="0"/>
              <a:t>, or just </a:t>
            </a:r>
            <a:r>
              <a:rPr lang="en-US" sz="3200" b="1" i="1" dirty="0" smtClean="0"/>
              <a:t>conditionals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Symbolically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If </a:t>
            </a:r>
            <a:r>
              <a:rPr lang="en-US" sz="6000" dirty="0" smtClean="0">
                <a:solidFill>
                  <a:srgbClr val="FF0000"/>
                </a:solidFill>
              </a:rPr>
              <a:t>p</a:t>
            </a:r>
            <a:r>
              <a:rPr lang="en-US" sz="6000" dirty="0" smtClean="0"/>
              <a:t>, then </a:t>
            </a:r>
            <a:r>
              <a:rPr lang="en-US" sz="6000" dirty="0" smtClean="0">
                <a:solidFill>
                  <a:srgbClr val="00B0F0"/>
                </a:solidFill>
              </a:rPr>
              <a:t>q</a:t>
            </a:r>
            <a:r>
              <a:rPr lang="en-US" sz="6000" dirty="0" smtClean="0"/>
              <a:t>.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657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657600" y="2590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057400" y="32766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90600" y="3733800"/>
            <a:ext cx="2209800" cy="1447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p: hypothesis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172200" y="2514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72200" y="33528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0000" y="3352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867400" y="3657600"/>
            <a:ext cx="2209800" cy="1447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  <a:r>
              <a:rPr lang="en-US" dirty="0" smtClean="0"/>
              <a:t>: Conclusion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057400" y="3276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WARNING!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Conditionals are not always written with the “if” clause first.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819400"/>
          <a:ext cx="60960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670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Form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</a:t>
                      </a:r>
                      <a:endParaRPr lang="en-US" sz="2800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p, then q.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</a:t>
                      </a:r>
                      <a:r>
                        <a:rPr lang="en-US" sz="2800" baseline="0" dirty="0" smtClean="0"/>
                        <a:t> then </a:t>
                      </a:r>
                      <a:endParaRPr lang="en-US" sz="2800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r>
                        <a:rPr lang="en-US" sz="2800" baseline="0" dirty="0" smtClean="0"/>
                        <a:t> implies q.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implies</a:t>
                      </a:r>
                      <a:endParaRPr lang="en-US" sz="2800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 only if q.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only if </a:t>
                      </a:r>
                      <a:endParaRPr lang="en-US" sz="2800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q</a:t>
                      </a:r>
                      <a:r>
                        <a:rPr lang="en-US" sz="2800" baseline="0" dirty="0" smtClean="0"/>
                        <a:t> if p.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52400" y="5562600"/>
            <a:ext cx="1143000" cy="533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Comic Sans MS" panose="030F0702030302020204" pitchFamily="66" charset="0"/>
              </a:rPr>
              <a:t/>
            </a:r>
            <a:br>
              <a:rPr lang="en-US" sz="4000" smtClean="0">
                <a:latin typeface="Comic Sans MS" panose="030F0702030302020204" pitchFamily="66" charset="0"/>
              </a:rPr>
            </a:br>
            <a:r>
              <a:rPr lang="en-US" sz="4000" smtClean="0">
                <a:latin typeface="Comic Sans MS" panose="030F0702030302020204" pitchFamily="66" charset="0"/>
              </a:rPr>
              <a:t>Other Forms of Conditional Statements</a:t>
            </a:r>
            <a:br>
              <a:rPr lang="en-US" sz="4000" smtClean="0">
                <a:latin typeface="Comic Sans MS" panose="030F0702030302020204" pitchFamily="66" charset="0"/>
              </a:rPr>
            </a:br>
            <a:endParaRPr lang="en-US" sz="4000" smtClean="0">
              <a:latin typeface="Comic Sans MS" panose="030F0702030302020204" pitchFamily="66" charset="0"/>
            </a:endParaRPr>
          </a:p>
        </p:txBody>
      </p:sp>
      <p:sp>
        <p:nvSpPr>
          <p:cNvPr id="7172" name="Rectangle 4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latin typeface="Comic Sans MS" panose="030F0702030302020204" pitchFamily="66" charset="0"/>
              </a:rPr>
              <a:t>General form</a:t>
            </a:r>
            <a:r>
              <a:rPr lang="en-US" dirty="0" smtClean="0">
                <a:latin typeface="Comic Sans MS" panose="030F0702030302020204" pitchFamily="66" charset="0"/>
              </a:rPr>
              <a:t>				</a:t>
            </a:r>
            <a:r>
              <a:rPr lang="en-US" u="sng" dirty="0" smtClean="0">
                <a:latin typeface="Comic Sans MS" panose="030F0702030302020204" pitchFamily="66" charset="0"/>
              </a:rPr>
              <a:t>Example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u="sng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, then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q</a:t>
            </a:r>
            <a:r>
              <a:rPr lang="en-US" dirty="0" smtClean="0">
                <a:latin typeface="Comic Sans MS" panose="030F0702030302020204" pitchFamily="66" charset="0"/>
              </a:rPr>
              <a:t>.		If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6x = 18</a:t>
            </a:r>
            <a:r>
              <a:rPr lang="en-US" dirty="0" smtClean="0">
                <a:latin typeface="Comic Sans MS" panose="030F0702030302020204" pitchFamily="66" charset="0"/>
              </a:rPr>
              <a:t>, then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x = 3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 implies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q</a:t>
            </a:r>
            <a:r>
              <a:rPr lang="en-US" dirty="0" smtClean="0">
                <a:latin typeface="Comic Sans MS" panose="030F0702030302020204" pitchFamily="66" charset="0"/>
              </a:rPr>
              <a:t>.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6x = 18</a:t>
            </a:r>
            <a:r>
              <a:rPr lang="en-US" dirty="0" smtClean="0">
                <a:latin typeface="Comic Sans MS" panose="030F0702030302020204" pitchFamily="66" charset="0"/>
              </a:rPr>
              <a:t> implies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x = 3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 only if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q</a:t>
            </a:r>
            <a:r>
              <a:rPr lang="en-US" dirty="0" smtClean="0">
                <a:latin typeface="Comic Sans MS" panose="030F0702030302020204" pitchFamily="66" charset="0"/>
              </a:rPr>
              <a:t>.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6x = 18</a:t>
            </a:r>
            <a:r>
              <a:rPr lang="en-US" dirty="0" smtClean="0">
                <a:latin typeface="Comic Sans MS" panose="030F0702030302020204" pitchFamily="66" charset="0"/>
              </a:rPr>
              <a:t> only if 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x = 3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q</a:t>
            </a:r>
            <a:r>
              <a:rPr lang="en-US" dirty="0" smtClean="0">
                <a:latin typeface="Comic Sans MS" panose="030F0702030302020204" pitchFamily="66" charset="0"/>
              </a:rPr>
              <a:t> if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.			</a:t>
            </a:r>
            <a:r>
              <a:rPr lang="en-US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x = 3</a:t>
            </a:r>
            <a:r>
              <a:rPr lang="en-US" dirty="0" smtClean="0">
                <a:latin typeface="Comic Sans MS" panose="030F0702030302020204" pitchFamily="66" charset="0"/>
              </a:rPr>
              <a:t> if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6x = 18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These all say the same thing.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 1: You try-Underline the hypothesis once and the conclusion twic</a:t>
            </a:r>
            <a:r>
              <a:rPr lang="en-US" dirty="0"/>
              <a:t>e</a:t>
            </a:r>
            <a:r>
              <a:rPr lang="en-US" dirty="0" smtClean="0"/>
              <a:t>: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1. If the weather is warm, then we should go swimming.</a:t>
                </a:r>
              </a:p>
              <a:p>
                <a:r>
                  <a:rPr lang="en-US" dirty="0"/>
                  <a:t>2. 2x – 12 = 40 only if x = 26.</a:t>
                </a:r>
              </a:p>
              <a:p>
                <a:r>
                  <a:rPr lang="es-ES" dirty="0"/>
                  <a:t>3. 8y = 40 </a:t>
                </a:r>
                <a:r>
                  <a:rPr lang="es-ES" dirty="0" err="1"/>
                  <a:t>implies</a:t>
                </a:r>
                <a:r>
                  <a:rPr lang="es-ES" dirty="0"/>
                  <a:t> y = 5.</a:t>
                </a:r>
              </a:p>
              <a:p>
                <a:r>
                  <a:rPr lang="en-US" dirty="0"/>
                  <a:t>4. If the groundhog sees its shadow, then there will be six more weeks of winter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1≅∠2</m:t>
                    </m:r>
                  </m:oMath>
                </a14:m>
                <a:r>
                  <a:rPr lang="en-US" dirty="0" smtClean="0"/>
                  <a:t> if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∠1</m:t>
                    </m:r>
                  </m:oMath>
                </a14:m>
                <a:r>
                  <a:rPr lang="en-US" dirty="0" smtClean="0"/>
                  <a:t>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 cstate="print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0781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Try: Underline the hypothesis once and the conclusion twic</a:t>
            </a:r>
            <a:r>
              <a:rPr lang="en-US" sz="2400" dirty="0"/>
              <a:t>e</a:t>
            </a:r>
            <a:r>
              <a:rPr lang="en-US" sz="2400" dirty="0" smtClean="0"/>
              <a:t>: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1"/>
                <a:ext cx="8610600" cy="58166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1. If the weather is warm, then we should go swimming</a:t>
                </a:r>
                <a:r>
                  <a:rPr lang="en-US" sz="2800" dirty="0" smtClean="0"/>
                  <a:t>.</a:t>
                </a:r>
              </a:p>
              <a:p>
                <a:pPr>
                  <a:buNone/>
                </a:pPr>
                <a:endParaRPr lang="en-US" sz="2800" dirty="0" smtClean="0"/>
              </a:p>
              <a:p>
                <a:r>
                  <a:rPr lang="en-US" sz="2800" dirty="0" smtClean="0"/>
                  <a:t>2. 2x – 12 = 40 only if x = 26.</a:t>
                </a:r>
              </a:p>
              <a:p>
                <a:pPr>
                  <a:buNone/>
                </a:pPr>
                <a:endParaRPr lang="en-US" sz="2800" dirty="0" smtClean="0"/>
              </a:p>
              <a:p>
                <a:r>
                  <a:rPr lang="es-ES" sz="2800" dirty="0" smtClean="0"/>
                  <a:t>3. 8y = 40 </a:t>
                </a:r>
                <a:r>
                  <a:rPr lang="es-ES" sz="2800" dirty="0" err="1" smtClean="0"/>
                  <a:t>implies</a:t>
                </a:r>
                <a:r>
                  <a:rPr lang="es-ES" sz="2800" dirty="0" smtClean="0"/>
                  <a:t> y = 5.</a:t>
                </a:r>
                <a:endParaRPr lang="en-US" sz="2800" dirty="0"/>
              </a:p>
              <a:p>
                <a:r>
                  <a:rPr lang="en-US" sz="2800" dirty="0" smtClean="0"/>
                  <a:t>4. </a:t>
                </a:r>
                <a:r>
                  <a:rPr lang="en-US" sz="2800" dirty="0"/>
                  <a:t>If the </a:t>
                </a:r>
                <a:r>
                  <a:rPr lang="en-US" sz="2800" dirty="0" smtClean="0"/>
                  <a:t>groundhog sees </a:t>
                </a:r>
                <a:r>
                  <a:rPr lang="en-US" sz="2800" dirty="0"/>
                  <a:t>its shadow, </a:t>
                </a:r>
                <a:r>
                  <a:rPr lang="en-US" sz="2800" dirty="0" smtClean="0"/>
                  <a:t>then</a:t>
                </a:r>
              </a:p>
              <a:p>
                <a:pPr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there will be six more weeks of winter</a:t>
                </a:r>
                <a:r>
                  <a:rPr lang="en-US" sz="2800" dirty="0" smtClean="0"/>
                  <a:t>.</a:t>
                </a:r>
              </a:p>
              <a:p>
                <a:pPr>
                  <a:buNone/>
                </a:pPr>
                <a:endParaRPr lang="en-US" sz="2800" dirty="0"/>
              </a:p>
              <a:p>
                <a:r>
                  <a:rPr lang="en-US" sz="2800" dirty="0" smtClean="0"/>
                  <a:t>5.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∠1≅∠2</m:t>
                    </m:r>
                  </m:oMath>
                </a14:m>
                <a:r>
                  <a:rPr lang="en-US" sz="2800" dirty="0"/>
                  <a:t> if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∠1</m:t>
                    </m:r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∠2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endParaRPr lang="en-US" sz="2800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1"/>
                <a:ext cx="8610600" cy="5816600"/>
              </a:xfrm>
              <a:blipFill rotWithShape="0">
                <a:blip r:embed="rId3" cstate="print"/>
                <a:stretch>
                  <a:fillRect l="-1275" t="-1048" r="-1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066800" y="1295400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4572000"/>
            <a:ext cx="55626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3810000"/>
            <a:ext cx="441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1371600"/>
            <a:ext cx="3429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1295400"/>
            <a:ext cx="3429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5410200"/>
            <a:ext cx="14478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419600"/>
            <a:ext cx="55626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2000" y="5486400"/>
            <a:ext cx="14478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200" y="3352800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8200" y="23622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48000" y="3396673"/>
            <a:ext cx="9144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8000" y="3320473"/>
            <a:ext cx="9144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05200" y="2426855"/>
            <a:ext cx="10668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2350655"/>
            <a:ext cx="10668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67000" y="54102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are we going to do with conditional statements? </a:t>
            </a:r>
          </a:p>
          <a:p>
            <a:endParaRPr lang="en-US" dirty="0" smtClean="0"/>
          </a:p>
          <a:p>
            <a:r>
              <a:rPr lang="en-US" dirty="0" smtClean="0"/>
              <a:t>FLIP them around!!!!!!!!!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827</Words>
  <Application>Microsoft Office PowerPoint</Application>
  <PresentationFormat>On-screen Show (4:3)</PresentationFormat>
  <Paragraphs>156</Paragraphs>
  <Slides>24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Bell Ringer</vt:lpstr>
      <vt:lpstr>Section 2.1  If-Then Statements; Converses</vt:lpstr>
      <vt:lpstr>If-Then Statements</vt:lpstr>
      <vt:lpstr>Symbolically</vt:lpstr>
      <vt:lpstr>WARNING! </vt:lpstr>
      <vt:lpstr> Other Forms of Conditional Statements </vt:lpstr>
      <vt:lpstr>Ex 1: You try-Underline the hypothesis once and the conclusion twice:  </vt:lpstr>
      <vt:lpstr>You Try: Underline the hypothesis once and the conclusion twice:  </vt:lpstr>
      <vt:lpstr>PowerPoint Presentation</vt:lpstr>
      <vt:lpstr>Converse (Not the shoe!!!)</vt:lpstr>
      <vt:lpstr>PowerPoint Presentation</vt:lpstr>
      <vt:lpstr>PowerPoint Presentation</vt:lpstr>
      <vt:lpstr>You Try!</vt:lpstr>
      <vt:lpstr>PowerPoint Presentation</vt:lpstr>
      <vt:lpstr>PowerPoint Presentation</vt:lpstr>
      <vt:lpstr>PowerPoint Presentation</vt:lpstr>
      <vt:lpstr>State whether each conditional is true or false.  If false, find a counterexample.</vt:lpstr>
      <vt:lpstr> The Biconditional </vt:lpstr>
      <vt:lpstr>Biconditional</vt:lpstr>
      <vt:lpstr>The Biconditional as a Definition</vt:lpstr>
      <vt:lpstr>Summary</vt:lpstr>
      <vt:lpstr>Homework (R)</vt:lpstr>
      <vt:lpstr>Homework (H)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2-Using Deductive Reasoning</dc:title>
  <dc:creator>Owner</dc:creator>
  <cp:lastModifiedBy>user</cp:lastModifiedBy>
  <cp:revision>49</cp:revision>
  <dcterms:created xsi:type="dcterms:W3CDTF">2013-09-01T18:14:35Z</dcterms:created>
  <dcterms:modified xsi:type="dcterms:W3CDTF">2016-09-13T17:45:07Z</dcterms:modified>
</cp:coreProperties>
</file>