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2" r:id="rId2"/>
    <p:sldId id="285" r:id="rId3"/>
    <p:sldId id="287" r:id="rId4"/>
    <p:sldId id="289" r:id="rId5"/>
    <p:sldId id="256" r:id="rId6"/>
    <p:sldId id="257" r:id="rId7"/>
    <p:sldId id="259" r:id="rId8"/>
    <p:sldId id="284" r:id="rId9"/>
    <p:sldId id="260" r:id="rId10"/>
    <p:sldId id="261" r:id="rId11"/>
    <p:sldId id="276" r:id="rId12"/>
    <p:sldId id="263" r:id="rId13"/>
    <p:sldId id="264" r:id="rId14"/>
    <p:sldId id="265" r:id="rId15"/>
    <p:sldId id="278" r:id="rId16"/>
    <p:sldId id="266" r:id="rId17"/>
    <p:sldId id="267" r:id="rId18"/>
    <p:sldId id="279" r:id="rId19"/>
    <p:sldId id="268" r:id="rId20"/>
    <p:sldId id="280" r:id="rId21"/>
    <p:sldId id="269" r:id="rId22"/>
    <p:sldId id="273" r:id="rId23"/>
    <p:sldId id="270" r:id="rId24"/>
    <p:sldId id="271" r:id="rId25"/>
    <p:sldId id="272" r:id="rId26"/>
    <p:sldId id="281" r:id="rId27"/>
    <p:sldId id="274" r:id="rId28"/>
    <p:sldId id="27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0C734CE-82E8-43D2-BF57-8388D8053AA7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54ACF3B-F24A-4CBD-802A-31C2CF303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734CE-82E8-43D2-BF57-8388D8053AA7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CF3B-F24A-4CBD-802A-31C2CF303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734CE-82E8-43D2-BF57-8388D8053AA7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CF3B-F24A-4CBD-802A-31C2CF303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734CE-82E8-43D2-BF57-8388D8053AA7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CF3B-F24A-4CBD-802A-31C2CF303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734CE-82E8-43D2-BF57-8388D8053AA7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CF3B-F24A-4CBD-802A-31C2CF303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734CE-82E8-43D2-BF57-8388D8053AA7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CF3B-F24A-4CBD-802A-31C2CF303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0C734CE-82E8-43D2-BF57-8388D8053AA7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4ACF3B-F24A-4CBD-802A-31C2CF3032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0C734CE-82E8-43D2-BF57-8388D8053AA7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54ACF3B-F24A-4CBD-802A-31C2CF303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734CE-82E8-43D2-BF57-8388D8053AA7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CF3B-F24A-4CBD-802A-31C2CF303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734CE-82E8-43D2-BF57-8388D8053AA7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CF3B-F24A-4CBD-802A-31C2CF303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734CE-82E8-43D2-BF57-8388D8053AA7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CF3B-F24A-4CBD-802A-31C2CF303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0C734CE-82E8-43D2-BF57-8388D8053AA7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54ACF3B-F24A-4CBD-802A-31C2CF303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5033" y="152400"/>
            <a:ext cx="8229600" cy="1066800"/>
          </a:xfrm>
        </p:spPr>
        <p:txBody>
          <a:bodyPr/>
          <a:lstStyle/>
          <a:p>
            <a:r>
              <a:rPr lang="en-US" smtClean="0"/>
              <a:t>Bell Ringer-Get out HW!!!!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4906818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0"/>
            <a:ext cx="7239000" cy="2533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1143000"/>
            <a:ext cx="533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066800"/>
          </a:xfrm>
        </p:spPr>
        <p:txBody>
          <a:bodyPr/>
          <a:lstStyle/>
          <a:p>
            <a:r>
              <a:rPr lang="en-US" dirty="0" smtClean="0"/>
              <a:t>Postulate 5 (3 Parts)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10200"/>
          </a:xfrm>
        </p:spPr>
        <p:txBody>
          <a:bodyPr/>
          <a:lstStyle/>
          <a:p>
            <a:r>
              <a:rPr lang="en-US" sz="3200" dirty="0" smtClean="0"/>
              <a:t>A line contains at least ___________ points. </a:t>
            </a:r>
          </a:p>
          <a:p>
            <a:endParaRPr lang="en-US" sz="3200" dirty="0" smtClean="0"/>
          </a:p>
          <a:p>
            <a:r>
              <a:rPr lang="en-US" sz="3200" dirty="0" smtClean="0"/>
              <a:t>A  plane contains at least ________ points not all in one line. </a:t>
            </a:r>
          </a:p>
          <a:p>
            <a:endParaRPr lang="en-US" sz="3200" dirty="0" smtClean="0"/>
          </a:p>
          <a:p>
            <a:r>
              <a:rPr lang="en-US" sz="3200" dirty="0" smtClean="0"/>
              <a:t>Space contains at least _____ points not all in one plane.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What is the minimum number of points needed to define a line?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069848"/>
          </a:xfrm>
        </p:spPr>
        <p:txBody>
          <a:bodyPr/>
          <a:lstStyle/>
          <a:p>
            <a:r>
              <a:rPr lang="en-US" dirty="0" smtClean="0"/>
              <a:t>Postulate 5 (part 1)</a:t>
            </a:r>
          </a:p>
        </p:txBody>
      </p:sp>
      <p:sp>
        <p:nvSpPr>
          <p:cNvPr id="37891" name="TextBox 2"/>
          <p:cNvSpPr txBox="1">
            <a:spLocks noChangeArrowheads="1"/>
          </p:cNvSpPr>
          <p:nvPr/>
        </p:nvSpPr>
        <p:spPr bwMode="auto">
          <a:xfrm>
            <a:off x="1104405" y="1295400"/>
            <a:ext cx="742207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n-US" sz="4000" dirty="0">
                <a:solidFill>
                  <a:srgbClr val="000000"/>
                </a:solidFill>
              </a:rPr>
              <a:t>A line contains at least </a:t>
            </a:r>
            <a:r>
              <a:rPr lang="en-US" sz="4000" b="1" u="sng" dirty="0">
                <a:solidFill>
                  <a:srgbClr val="FF0000"/>
                </a:solidFill>
              </a:rPr>
              <a:t>two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dirty="0">
                <a:solidFill>
                  <a:srgbClr val="000000"/>
                </a:solidFill>
              </a:rPr>
              <a:t>points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151914" y="2414649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rgbClr val="B6DCDF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defTabSz="914400">
              <a:defRPr/>
            </a:pPr>
            <a:endParaRPr lang="en-US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0" y="2286000"/>
            <a:ext cx="579838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endParaRPr lang="en-US" sz="3000" dirty="0" smtClean="0">
              <a:solidFill>
                <a:srgbClr val="000000"/>
              </a:solidFill>
            </a:endParaRPr>
          </a:p>
          <a:p>
            <a:pPr defTabSz="914400"/>
            <a:r>
              <a:rPr lang="en-US" sz="3000" dirty="0" smtClean="0">
                <a:solidFill>
                  <a:srgbClr val="000000"/>
                </a:solidFill>
              </a:rPr>
              <a:t>Just </a:t>
            </a:r>
            <a:r>
              <a:rPr lang="en-US" sz="3000" dirty="0">
                <a:solidFill>
                  <a:srgbClr val="000000"/>
                </a:solidFill>
              </a:rPr>
              <a:t>a point…all alone, no line </a:t>
            </a:r>
            <a:r>
              <a:rPr lang="en-US" sz="3000" dirty="0">
                <a:solidFill>
                  <a:srgbClr val="000000"/>
                </a:solidFill>
                <a:sym typeface="Wingdings" charset="2"/>
              </a:rPr>
              <a:t> </a:t>
            </a:r>
            <a:endParaRPr lang="en-US" sz="30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96397" y="2678875"/>
            <a:ext cx="334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b="1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313730" y="3967348"/>
            <a:ext cx="222250" cy="188913"/>
          </a:xfrm>
          <a:prstGeom prst="ellipse">
            <a:avLst/>
          </a:prstGeom>
          <a:solidFill>
            <a:schemeClr val="tx1"/>
          </a:solidFill>
          <a:ln w="9525">
            <a:solidFill>
              <a:srgbClr val="B6DCDF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701639" y="4524498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rgbClr val="B6DCDF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defTabSz="914400">
              <a:defRPr/>
            </a:pPr>
            <a:endParaRPr lang="en-US">
              <a:solidFill>
                <a:srgbClr val="FFFFFF"/>
              </a:solidFill>
              <a:latin typeface="+mn-lt"/>
              <a:ea typeface="+mn-ea"/>
            </a:endParaRPr>
          </a:p>
        </p:txBody>
      </p: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>
            <a:off x="1708066" y="3855522"/>
            <a:ext cx="4114800" cy="990600"/>
          </a:xfrm>
          <a:prstGeom prst="straightConnector1">
            <a:avLst/>
          </a:prstGeom>
          <a:noFill/>
          <a:ln w="63500">
            <a:solidFill>
              <a:schemeClr val="tx1"/>
            </a:solidFill>
            <a:round/>
            <a:headEnd type="arrow" w="med" len="med"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5175" y="5562600"/>
            <a:ext cx="7233712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sz="3500" dirty="0" smtClean="0">
                <a:solidFill>
                  <a:srgbClr val="000000"/>
                </a:solidFill>
              </a:rPr>
              <a:t>  Two </a:t>
            </a:r>
            <a:r>
              <a:rPr lang="en-US" sz="3500" dirty="0">
                <a:solidFill>
                  <a:srgbClr val="000000"/>
                </a:solidFill>
              </a:rPr>
              <a:t>points are needed to make a line!</a:t>
            </a:r>
          </a:p>
        </p:txBody>
      </p:sp>
      <p:sp>
        <p:nvSpPr>
          <p:cNvPr id="2" name="Rectangle 1"/>
          <p:cNvSpPr/>
          <p:nvPr/>
        </p:nvSpPr>
        <p:spPr>
          <a:xfrm>
            <a:off x="2196255" y="4114800"/>
            <a:ext cx="457200" cy="5789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79966" y="4753098"/>
            <a:ext cx="457200" cy="5789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8691E-7 5.83739E-7 C 0.00399 0.00046 0.00833 5.83739E-7 0.01233 0.00185 C 0.01719 0.00371 0.02084 0.00903 0.02605 0.01089 C 0.03456 0.01367 0.04289 0.01853 0.05088 0.02386 C 0.0554 0.0359 0.05679 0.04193 0.05922 0.0549 C 0.05957 0.05722 0.05974 0.05976 0.06043 0.06231 C 0.06113 0.06602 0.06321 0.07343 0.06321 0.07343 C 0.06217 0.08432 0.06287 0.09567 0.06043 0.10632 C 0.05679 0.12115 0.02622 0.11883 0.02205 0.1193 C 0.01754 0.11049 0.01841 0.11559 0.02205 0.10262 C 0.02692 0.08316 0.04463 0.08108 0.05783 0.07691 C 0.06842 0.07992 0.07381 0.07737 0.07832 0.08988 C 0.0778 0.09961 0.0785 0.10957 0.07693 0.1193 C 0.07485 0.13065 0.05627 0.14617 0.0481 0.14848 C 0.0382 0.15103 0.02883 0.15381 0.01927 0.1559 C 0.01372 0.15705 0.00278 0.1596 0.00278 0.1596 C -0.02397 0.15752 -0.02258 0.16308 -0.03439 0.13945 C -0.03335 0.12254 -0.03665 0.11281 -0.02345 0.11744 C -0.01633 0.13621 -0.0264 0.16192 -0.04134 0.16701 C -0.06635 0.16562 -0.08111 0.16933 -0.10038 0.15219 C -0.10334 0.14617 -0.10507 0.14014 -0.10733 0.13389 C -0.10907 0.11466 -0.10959 0.09567 -0.10594 0.07691 C -0.10351 0.04656 -0.09622 0.02594 -0.07294 0.0183 C -0.07017 0.01876 -0.06704 0.01784 -0.06461 0.02015 C -0.06218 0.02247 -0.05922 0.03104 -0.05922 0.03104 C -0.06114 0.0461 -0.05801 0.03938 -0.066 0.04587 C -0.06895 0.04795 -0.07433 0.05305 -0.07433 0.05305 C -0.07572 0.05235 -0.07763 0.05258 -0.0785 0.05142 C -0.08093 0.04818 -0.08389 0.04031 -0.08389 0.04031 C -0.0825 0.01899 -0.08007 0.00023 -0.066 -0.01297 C -0.06235 -0.01668 -0.05784 -0.0176 -0.05367 -0.02015 C -0.04221 -0.01899 -0.03074 -0.01969 -0.01928 -0.01668 C -0.01789 -0.01645 -0.01789 -0.0132 -0.01789 -0.01112 C -0.01876 0.00139 -0.02067 0.00695 -0.02883 0.01089 C -0.02987 0.00903 -0.03144 0.00764 -0.03161 0.00556 C -0.03265 -0.00278 -0.02432 -0.01274 -0.01928 -0.01482 C -0.01094 -0.02571 -0.00278 -0.01853 0.00538 -0.01112 C 0.00503 -0.00927 0.00503 -0.00695 0.00417 -0.00556 C -0.00122 0.00116 6.28691E-7 -0.00857 6.28691E-7 5.83739E-7 Z " pathEditMode="relative" ptsTypes="fffffffffffffffffffffffffffffffffffffff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  <p:bldP spid="6" grpId="0"/>
      <p:bldP spid="7" grpId="0" animBg="1"/>
      <p:bldP spid="8" grpId="0" animBg="1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9848"/>
          </a:xfrm>
        </p:spPr>
        <p:txBody>
          <a:bodyPr/>
          <a:lstStyle/>
          <a:p>
            <a:r>
              <a:rPr lang="en-US" dirty="0" smtClean="0"/>
              <a:t>Postulate 5 (part 2)</a:t>
            </a:r>
          </a:p>
        </p:txBody>
      </p:sp>
      <p:sp>
        <p:nvSpPr>
          <p:cNvPr id="38915" name="TextBox 2"/>
          <p:cNvSpPr txBox="1">
            <a:spLocks noChangeArrowheads="1"/>
          </p:cNvSpPr>
          <p:nvPr/>
        </p:nvSpPr>
        <p:spPr bwMode="auto">
          <a:xfrm>
            <a:off x="228600" y="1219200"/>
            <a:ext cx="87630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500" dirty="0" smtClean="0"/>
              <a:t> A </a:t>
            </a:r>
            <a:r>
              <a:rPr lang="en-US" sz="3500" dirty="0"/>
              <a:t>plane contains at least </a:t>
            </a:r>
            <a:r>
              <a:rPr lang="en-US" sz="3500" b="1" u="sng" dirty="0">
                <a:solidFill>
                  <a:srgbClr val="FF0000"/>
                </a:solidFill>
              </a:rPr>
              <a:t>three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dirty="0"/>
              <a:t>points not all in one </a:t>
            </a:r>
            <a:r>
              <a:rPr lang="en-US" sz="3500" dirty="0" smtClean="0"/>
              <a:t>line (non-collinear).</a:t>
            </a:r>
            <a:endParaRPr lang="en-US" sz="3500" dirty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008563" y="2024063"/>
            <a:ext cx="2306637" cy="4670425"/>
            <a:chOff x="5008563" y="2024611"/>
            <a:chExt cx="2306637" cy="4670425"/>
          </a:xfrm>
        </p:grpSpPr>
        <p:sp>
          <p:nvSpPr>
            <p:cNvPr id="38917" name="Oval 3"/>
            <p:cNvSpPr>
              <a:spLocks noChangeArrowheads="1"/>
            </p:cNvSpPr>
            <p:nvPr/>
          </p:nvSpPr>
          <p:spPr bwMode="auto">
            <a:xfrm>
              <a:off x="6172200" y="5215486"/>
              <a:ext cx="228600" cy="2286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8" name="Text Box 4"/>
            <p:cNvSpPr txBox="1">
              <a:spLocks noChangeArrowheads="1"/>
            </p:cNvSpPr>
            <p:nvPr/>
          </p:nvSpPr>
          <p:spPr bwMode="auto">
            <a:xfrm>
              <a:off x="5943600" y="5520286"/>
              <a:ext cx="457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C</a:t>
              </a:r>
            </a:p>
          </p:txBody>
        </p:sp>
        <p:sp>
          <p:nvSpPr>
            <p:cNvPr id="38919" name="Oval 5"/>
            <p:cNvSpPr>
              <a:spLocks noChangeArrowheads="1"/>
            </p:cNvSpPr>
            <p:nvPr/>
          </p:nvSpPr>
          <p:spPr bwMode="auto">
            <a:xfrm>
              <a:off x="6781800" y="3539086"/>
              <a:ext cx="228600" cy="2286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0" name="Text Box 6"/>
            <p:cNvSpPr txBox="1">
              <a:spLocks noChangeArrowheads="1"/>
            </p:cNvSpPr>
            <p:nvPr/>
          </p:nvSpPr>
          <p:spPr bwMode="auto">
            <a:xfrm>
              <a:off x="6858000" y="3843886"/>
              <a:ext cx="457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B</a:t>
              </a:r>
            </a:p>
          </p:txBody>
        </p:sp>
        <p:sp>
          <p:nvSpPr>
            <p:cNvPr id="38921" name="Oval 7"/>
            <p:cNvSpPr>
              <a:spLocks noChangeArrowheads="1"/>
            </p:cNvSpPr>
            <p:nvPr/>
          </p:nvSpPr>
          <p:spPr bwMode="auto">
            <a:xfrm>
              <a:off x="5562600" y="3539086"/>
              <a:ext cx="228600" cy="2286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2" name="Text Box 8"/>
            <p:cNvSpPr txBox="1">
              <a:spLocks noChangeArrowheads="1"/>
            </p:cNvSpPr>
            <p:nvPr/>
          </p:nvSpPr>
          <p:spPr bwMode="auto">
            <a:xfrm>
              <a:off x="5257800" y="3767686"/>
              <a:ext cx="457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A</a:t>
              </a:r>
            </a:p>
          </p:txBody>
        </p:sp>
        <p:sp>
          <p:nvSpPr>
            <p:cNvPr id="38923" name="AutoShape 9"/>
            <p:cNvSpPr>
              <a:spLocks noChangeAspect="1" noChangeArrowheads="1"/>
            </p:cNvSpPr>
            <p:nvPr/>
          </p:nvSpPr>
          <p:spPr bwMode="auto">
            <a:xfrm rot="4808581" flipH="1">
              <a:off x="3826669" y="3206505"/>
              <a:ext cx="4670425" cy="2306637"/>
            </a:xfrm>
            <a:prstGeom prst="parallelogram">
              <a:avLst>
                <a:gd name="adj" fmla="val 65177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069848"/>
          </a:xfrm>
        </p:spPr>
        <p:txBody>
          <a:bodyPr/>
          <a:lstStyle/>
          <a:p>
            <a:r>
              <a:rPr lang="en-US" dirty="0" smtClean="0"/>
              <a:t>Postulate 5 (part 3) </a:t>
            </a:r>
          </a:p>
        </p:txBody>
      </p:sp>
      <p:sp>
        <p:nvSpPr>
          <p:cNvPr id="39939" name="TextBox 2"/>
          <p:cNvSpPr txBox="1">
            <a:spLocks noChangeArrowheads="1"/>
          </p:cNvSpPr>
          <p:nvPr/>
        </p:nvSpPr>
        <p:spPr bwMode="auto">
          <a:xfrm>
            <a:off x="304801" y="1359725"/>
            <a:ext cx="8296892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500" dirty="0"/>
              <a:t>Space contains at least </a:t>
            </a:r>
            <a:r>
              <a:rPr lang="en-US" sz="3500" b="1" u="sng" dirty="0">
                <a:solidFill>
                  <a:srgbClr val="FF0000"/>
                </a:solidFill>
              </a:rPr>
              <a:t>four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dirty="0"/>
              <a:t>points not all in one plane.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590800"/>
            <a:ext cx="5029200" cy="362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143000" y="3124200"/>
            <a:ext cx="30480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2249424"/>
            <a:ext cx="8839200" cy="43251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many lines can be drawn that contain point A?</a:t>
            </a:r>
          </a:p>
          <a:p>
            <a:r>
              <a:rPr lang="en-US" dirty="0" smtClean="0"/>
              <a:t>How many lines can be drawn that contain point A and point B?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Fill in the postulate: </a:t>
            </a:r>
          </a:p>
          <a:p>
            <a:pPr>
              <a:buNone/>
            </a:pPr>
            <a:r>
              <a:rPr lang="en-US" dirty="0" smtClean="0"/>
              <a:t>Through any two points, there is only _____ line.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074" name="Oval 2"/>
          <p:cNvSpPr>
            <a:spLocks noChangeArrowheads="1"/>
          </p:cNvSpPr>
          <p:nvPr/>
        </p:nvSpPr>
        <p:spPr bwMode="auto">
          <a:xfrm flipV="1">
            <a:off x="2362200" y="3962400"/>
            <a:ext cx="122237" cy="936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2"/>
          <p:cNvSpPr>
            <a:spLocks noChangeArrowheads="1"/>
          </p:cNvSpPr>
          <p:nvPr/>
        </p:nvSpPr>
        <p:spPr bwMode="auto">
          <a:xfrm flipV="1">
            <a:off x="5791200" y="3505200"/>
            <a:ext cx="122237" cy="936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57400" y="4114800"/>
            <a:ext cx="6858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A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86400" y="3657600"/>
            <a:ext cx="6858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B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 rot="1510347">
            <a:off x="1143000" y="3535363"/>
            <a:ext cx="6934200" cy="1676400"/>
            <a:chOff x="720" y="2304"/>
            <a:chExt cx="4368" cy="1056"/>
          </a:xfrm>
        </p:grpSpPr>
        <p:sp>
          <p:nvSpPr>
            <p:cNvPr id="40969" name="Line 4"/>
            <p:cNvSpPr>
              <a:spLocks noChangeShapeType="1"/>
            </p:cNvSpPr>
            <p:nvPr/>
          </p:nvSpPr>
          <p:spPr bwMode="auto">
            <a:xfrm flipV="1">
              <a:off x="720" y="2304"/>
              <a:ext cx="4368" cy="1056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0" name="Oval 5"/>
            <p:cNvSpPr>
              <a:spLocks noChangeAspect="1" noChangeArrowheads="1"/>
            </p:cNvSpPr>
            <p:nvPr/>
          </p:nvSpPr>
          <p:spPr bwMode="auto">
            <a:xfrm>
              <a:off x="1613" y="3072"/>
              <a:ext cx="115" cy="115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1" name="Oval 6"/>
            <p:cNvSpPr>
              <a:spLocks noChangeAspect="1" noChangeArrowheads="1"/>
            </p:cNvSpPr>
            <p:nvPr/>
          </p:nvSpPr>
          <p:spPr bwMode="auto">
            <a:xfrm>
              <a:off x="4224" y="2448"/>
              <a:ext cx="115" cy="115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2362200" y="3992563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</a:rPr>
              <a:t>A</a:t>
            </a: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6629400" y="490696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</a:rPr>
              <a:t>F</a:t>
            </a:r>
          </a:p>
        </p:txBody>
      </p:sp>
      <p:sp>
        <p:nvSpPr>
          <p:cNvPr id="40968" name="Line 11"/>
          <p:cNvSpPr>
            <a:spLocks noChangeShapeType="1"/>
          </p:cNvSpPr>
          <p:nvPr/>
        </p:nvSpPr>
        <p:spPr bwMode="auto">
          <a:xfrm>
            <a:off x="304800" y="3657600"/>
            <a:ext cx="8305800" cy="106680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1066800"/>
          </a:xfrm>
        </p:spPr>
        <p:txBody>
          <a:bodyPr/>
          <a:lstStyle/>
          <a:p>
            <a:r>
              <a:rPr lang="en-US" dirty="0" smtClean="0"/>
              <a:t>Postulate 6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0" y="1219200"/>
            <a:ext cx="8229600" cy="4325112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Through any two points, there is only 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ONE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line.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1295400" y="3352800"/>
            <a:ext cx="6705600" cy="175260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066800"/>
          </a:xfrm>
        </p:spPr>
        <p:txBody>
          <a:bodyPr/>
          <a:lstStyle/>
          <a:p>
            <a:r>
              <a:rPr lang="en-US" dirty="0" smtClean="0"/>
              <a:t>Postulate 7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52400" y="1066800"/>
            <a:ext cx="8229600" cy="4325112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Through any three points there is at least 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one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plane, and through any three 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non-collinear 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points, there is exactly 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one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plane</a:t>
            </a:r>
            <a:endParaRPr lang="en-US" dirty="0"/>
          </a:p>
        </p:txBody>
      </p:sp>
      <p:sp>
        <p:nvSpPr>
          <p:cNvPr id="13" name="Isosceles Triangle 12"/>
          <p:cNvSpPr/>
          <p:nvPr/>
        </p:nvSpPr>
        <p:spPr>
          <a:xfrm rot="1923819">
            <a:off x="3192140" y="4716141"/>
            <a:ext cx="762000" cy="7620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600200" y="3200400"/>
            <a:ext cx="304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arallelogram 17"/>
          <p:cNvSpPr/>
          <p:nvPr/>
        </p:nvSpPr>
        <p:spPr>
          <a:xfrm>
            <a:off x="5029200" y="3048000"/>
            <a:ext cx="3200400" cy="1981200"/>
          </a:xfrm>
          <a:prstGeom prst="parallelogram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5"/>
          <p:cNvSpPr>
            <a:spLocks noChangeArrowheads="1"/>
          </p:cNvSpPr>
          <p:nvPr/>
        </p:nvSpPr>
        <p:spPr bwMode="auto">
          <a:xfrm>
            <a:off x="5848174" y="3733800"/>
            <a:ext cx="95426" cy="98664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7010400" y="4320936"/>
            <a:ext cx="95426" cy="98664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7391400" y="3200400"/>
            <a:ext cx="95426" cy="98664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5715000" y="3810000"/>
            <a:ext cx="569273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6934200" y="4343400"/>
            <a:ext cx="569273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E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7315200" y="3276600"/>
            <a:ext cx="569273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D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667000"/>
            <a:ext cx="28956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Rectangle 26"/>
          <p:cNvSpPr/>
          <p:nvPr/>
        </p:nvSpPr>
        <p:spPr>
          <a:xfrm>
            <a:off x="3810000" y="2590800"/>
            <a:ext cx="6858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/>
          <p:cNvSpPr/>
          <p:nvPr/>
        </p:nvSpPr>
        <p:spPr>
          <a:xfrm rot="664341">
            <a:off x="2890788" y="4716547"/>
            <a:ext cx="987988" cy="61785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066800"/>
          </a:xfrm>
        </p:spPr>
        <p:txBody>
          <a:bodyPr/>
          <a:lstStyle/>
          <a:p>
            <a:r>
              <a:rPr lang="en-US" dirty="0" smtClean="0"/>
              <a:t>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4038600" cy="4325112"/>
          </a:xfrm>
        </p:spPr>
        <p:txBody>
          <a:bodyPr/>
          <a:lstStyle/>
          <a:p>
            <a:r>
              <a:rPr lang="en-US" dirty="0" smtClean="0"/>
              <a:t>Where does </a:t>
            </a:r>
            <a:r>
              <a:rPr lang="en-US" i="1" dirty="0" smtClean="0"/>
              <a:t>ST </a:t>
            </a:r>
            <a:r>
              <a:rPr lang="en-US" dirty="0" smtClean="0"/>
              <a:t>lie?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Finish the postulate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If two points are in a plane, then the line that contains the points _________.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4724400" y="2667000"/>
            <a:ext cx="3886200" cy="1828800"/>
          </a:xfrm>
          <a:prstGeom prst="parallelogram">
            <a:avLst>
              <a:gd name="adj" fmla="val 56888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638800" y="3048000"/>
            <a:ext cx="569273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391400" y="2667000"/>
            <a:ext cx="569273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5848174" y="3482736"/>
            <a:ext cx="95426" cy="98664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7527863" y="3048000"/>
            <a:ext cx="92137" cy="102186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7239000" y="4114800"/>
            <a:ext cx="76013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590800" y="1905000"/>
            <a:ext cx="533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5"/>
          <p:cNvSpPr>
            <a:spLocks noChangeArrowheads="1"/>
          </p:cNvSpPr>
          <p:nvPr/>
        </p:nvSpPr>
        <p:spPr bwMode="auto">
          <a:xfrm>
            <a:off x="4343400" y="3962400"/>
            <a:ext cx="168275" cy="203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343400" y="3581400"/>
            <a:ext cx="3365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B</a:t>
            </a:r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3770581" y="3645323"/>
            <a:ext cx="168275" cy="203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657600" y="3886200"/>
            <a:ext cx="334963" cy="474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A</a:t>
            </a:r>
          </a:p>
        </p:txBody>
      </p:sp>
      <p:sp>
        <p:nvSpPr>
          <p:cNvPr id="7" name="AutoShape 9"/>
          <p:cNvSpPr>
            <a:spLocks noChangeAspect="1" noChangeArrowheads="1"/>
          </p:cNvSpPr>
          <p:nvPr/>
        </p:nvSpPr>
        <p:spPr bwMode="auto">
          <a:xfrm rot="4808581" flipH="1">
            <a:off x="2245787" y="3468317"/>
            <a:ext cx="4137025" cy="1697038"/>
          </a:xfrm>
          <a:prstGeom prst="parallelogram">
            <a:avLst>
              <a:gd name="adj" fmla="val 6517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" name="Straight Arrow Connector 10"/>
          <p:cNvCxnSpPr>
            <a:cxnSpLocks noChangeShapeType="1"/>
          </p:cNvCxnSpPr>
          <p:nvPr/>
        </p:nvCxnSpPr>
        <p:spPr bwMode="auto">
          <a:xfrm>
            <a:off x="3465781" y="3543723"/>
            <a:ext cx="1360488" cy="7318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0" y="152400"/>
            <a:ext cx="8229600" cy="1066800"/>
          </a:xfrm>
        </p:spPr>
        <p:txBody>
          <a:bodyPr/>
          <a:lstStyle/>
          <a:p>
            <a:r>
              <a:rPr lang="en-US" dirty="0" smtClean="0"/>
              <a:t>Postulate 8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152400" y="990600"/>
            <a:ext cx="8229600" cy="1219200"/>
          </a:xfrm>
        </p:spPr>
        <p:txBody>
          <a:bodyPr/>
          <a:lstStyle/>
          <a:p>
            <a:r>
              <a:rPr lang="en-US" b="1" dirty="0" smtClean="0"/>
              <a:t>If two points are in a plane, then the line that contains the points </a:t>
            </a:r>
            <a:r>
              <a:rPr lang="en-US" b="1" u="sng" dirty="0" smtClean="0">
                <a:solidFill>
                  <a:srgbClr val="FF0000"/>
                </a:solidFill>
              </a:rPr>
              <a:t>is in that plane.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56123"/>
            <a:ext cx="8056802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200" y="26670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15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36336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Finish the postulate:</a:t>
            </a:r>
          </a:p>
          <a:p>
            <a:pPr>
              <a:buNone/>
            </a:pPr>
            <a:r>
              <a:rPr lang="en-US" dirty="0" smtClean="0"/>
              <a:t>Two planes intersect in a ___________.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spect="1" noChangeArrowheads="1"/>
          </p:cNvSpPr>
          <p:nvPr/>
        </p:nvSpPr>
        <p:spPr bwMode="auto">
          <a:xfrm>
            <a:off x="914400" y="2819400"/>
            <a:ext cx="7029450" cy="1552575"/>
          </a:xfrm>
          <a:prstGeom prst="parallelogram">
            <a:avLst>
              <a:gd name="adj" fmla="val 11319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6705600" y="2847975"/>
            <a:ext cx="557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i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</a:rPr>
              <a:t>P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5029200" y="4343400"/>
            <a:ext cx="0" cy="6096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962400" y="1447800"/>
            <a:ext cx="1085850" cy="4965700"/>
            <a:chOff x="2688" y="720"/>
            <a:chExt cx="684" cy="3128"/>
          </a:xfrm>
        </p:grpSpPr>
        <p:sp>
          <p:nvSpPr>
            <p:cNvPr id="44045" name="AutoShape 6"/>
            <p:cNvSpPr>
              <a:spLocks noChangeAspect="1" noChangeArrowheads="1"/>
            </p:cNvSpPr>
            <p:nvPr/>
          </p:nvSpPr>
          <p:spPr bwMode="auto">
            <a:xfrm rot="16200000" flipH="1">
              <a:off x="1481" y="1949"/>
              <a:ext cx="3098" cy="684"/>
            </a:xfrm>
            <a:prstGeom prst="parallelogram">
              <a:avLst>
                <a:gd name="adj" fmla="val 113231"/>
              </a:avLst>
            </a:prstGeom>
            <a:solidFill>
              <a:srgbClr val="C0C0C0">
                <a:alpha val="50195"/>
              </a:srgbClr>
            </a:solidFill>
            <a:ln w="3810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6" name="Line 7"/>
            <p:cNvSpPr>
              <a:spLocks noChangeShapeType="1"/>
            </p:cNvSpPr>
            <p:nvPr/>
          </p:nvSpPr>
          <p:spPr bwMode="auto">
            <a:xfrm flipV="1">
              <a:off x="2696" y="734"/>
              <a:ext cx="672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7" name="Line 8"/>
            <p:cNvSpPr>
              <a:spLocks noChangeShapeType="1"/>
            </p:cNvSpPr>
            <p:nvPr/>
          </p:nvSpPr>
          <p:spPr bwMode="auto">
            <a:xfrm>
              <a:off x="2688" y="1496"/>
              <a:ext cx="0" cy="23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8" name="Line 9"/>
            <p:cNvSpPr>
              <a:spLocks noChangeShapeType="1"/>
            </p:cNvSpPr>
            <p:nvPr/>
          </p:nvSpPr>
          <p:spPr bwMode="auto">
            <a:xfrm flipV="1">
              <a:off x="2688" y="3072"/>
              <a:ext cx="672" cy="768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9" name="Line 10"/>
            <p:cNvSpPr>
              <a:spLocks noChangeShapeType="1"/>
            </p:cNvSpPr>
            <p:nvPr/>
          </p:nvSpPr>
          <p:spPr bwMode="auto">
            <a:xfrm flipH="1">
              <a:off x="3368" y="720"/>
              <a:ext cx="4" cy="1320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667" name="Text Box 11"/>
          <p:cNvSpPr txBox="1">
            <a:spLocks noChangeArrowheads="1"/>
          </p:cNvSpPr>
          <p:nvPr/>
        </p:nvSpPr>
        <p:spPr bwMode="auto">
          <a:xfrm rot="-555114">
            <a:off x="3962400" y="4981575"/>
            <a:ext cx="587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i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</a:rPr>
              <a:t>K</a:t>
            </a:r>
          </a:p>
        </p:txBody>
      </p:sp>
      <p:sp>
        <p:nvSpPr>
          <p:cNvPr id="44039" name="Freeform 12"/>
          <p:cNvSpPr>
            <a:spLocks/>
          </p:cNvSpPr>
          <p:nvPr/>
        </p:nvSpPr>
        <p:spPr bwMode="auto">
          <a:xfrm>
            <a:off x="3962400" y="3305175"/>
            <a:ext cx="1081088" cy="1049338"/>
          </a:xfrm>
          <a:custGeom>
            <a:avLst/>
            <a:gdLst>
              <a:gd name="T0" fmla="*/ 0 w 624"/>
              <a:gd name="T1" fmla="*/ 2147483647 h 624"/>
              <a:gd name="T2" fmla="*/ 2147483647 w 624"/>
              <a:gd name="T3" fmla="*/ 0 h 624"/>
              <a:gd name="T4" fmla="*/ 2147483647 w 624"/>
              <a:gd name="T5" fmla="*/ 2147483647 h 624"/>
              <a:gd name="T6" fmla="*/ 0 w 624"/>
              <a:gd name="T7" fmla="*/ 2147483647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624"/>
              <a:gd name="T14" fmla="*/ 624 w 624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624">
                <a:moveTo>
                  <a:pt x="0" y="624"/>
                </a:moveTo>
                <a:lnTo>
                  <a:pt x="624" y="0"/>
                </a:lnTo>
                <a:lnTo>
                  <a:pt x="624" y="624"/>
                </a:lnTo>
                <a:lnTo>
                  <a:pt x="0" y="624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Line 13"/>
          <p:cNvSpPr>
            <a:spLocks noChangeShapeType="1"/>
          </p:cNvSpPr>
          <p:nvPr/>
        </p:nvSpPr>
        <p:spPr bwMode="auto">
          <a:xfrm>
            <a:off x="4038600" y="4371975"/>
            <a:ext cx="1066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352800" y="1933575"/>
            <a:ext cx="2971800" cy="3048000"/>
            <a:chOff x="2304" y="1152"/>
            <a:chExt cx="1872" cy="1920"/>
          </a:xfrm>
        </p:grpSpPr>
        <p:sp>
          <p:nvSpPr>
            <p:cNvPr id="44043" name="Line 15"/>
            <p:cNvSpPr>
              <a:spLocks noChangeShapeType="1"/>
            </p:cNvSpPr>
            <p:nvPr/>
          </p:nvSpPr>
          <p:spPr bwMode="auto">
            <a:xfrm flipV="1">
              <a:off x="2304" y="1488"/>
              <a:ext cx="1584" cy="1584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72" name="Text Box 16"/>
            <p:cNvSpPr txBox="1">
              <a:spLocks noChangeArrowheads="1"/>
            </p:cNvSpPr>
            <p:nvPr/>
          </p:nvSpPr>
          <p:spPr bwMode="auto">
            <a:xfrm>
              <a:off x="3842" y="1152"/>
              <a:ext cx="33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400" b="1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Monotype Corsiva" pitchFamily="66" charset="0"/>
                  <a:ea typeface="+mn-ea"/>
                </a:rPr>
                <a:t>m</a:t>
              </a:r>
            </a:p>
          </p:txBody>
        </p:sp>
      </p:grp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0" y="152400"/>
            <a:ext cx="8229600" cy="1066800"/>
          </a:xfrm>
        </p:spPr>
        <p:txBody>
          <a:bodyPr/>
          <a:lstStyle/>
          <a:p>
            <a:r>
              <a:rPr lang="en-US" dirty="0" smtClean="0"/>
              <a:t>Postulate 9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152400" y="990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Two planes intersect in a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line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u="sng" dirty="0" smtClean="0"/>
              <a:t>theorem</a:t>
            </a:r>
            <a:r>
              <a:rPr lang="en-US" dirty="0" smtClean="0"/>
              <a:t> is a statement that can be </a:t>
            </a:r>
            <a:r>
              <a:rPr lang="en-US" b="1" u="sng" dirty="0" smtClean="0">
                <a:solidFill>
                  <a:srgbClr val="FF0000"/>
                </a:solidFill>
              </a:rPr>
              <a:t>proved</a:t>
            </a:r>
            <a:r>
              <a:rPr lang="en-US" dirty="0" smtClean="0"/>
              <a:t> using postulates, definitions, and previously used theorems.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Line 3"/>
          <p:cNvSpPr>
            <a:spLocks noChangeShapeType="1"/>
          </p:cNvSpPr>
          <p:nvPr/>
        </p:nvSpPr>
        <p:spPr bwMode="auto">
          <a:xfrm rot="1510347" flipV="1">
            <a:off x="838200" y="3505200"/>
            <a:ext cx="6934200" cy="1676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Oval 4"/>
          <p:cNvSpPr>
            <a:spLocks noChangeAspect="1" noChangeArrowheads="1"/>
          </p:cNvSpPr>
          <p:nvPr/>
        </p:nvSpPr>
        <p:spPr bwMode="auto">
          <a:xfrm rot="1510347">
            <a:off x="3581400" y="4114800"/>
            <a:ext cx="182563" cy="1825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3124200" y="42672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</a:rPr>
              <a:t>A</a:t>
            </a:r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 rot="1510347" flipH="1" flipV="1">
            <a:off x="2667000" y="2590800"/>
            <a:ext cx="2057400" cy="3200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2400" y="381000"/>
            <a:ext cx="8229600" cy="1066800"/>
          </a:xfrm>
        </p:spPr>
        <p:txBody>
          <a:bodyPr/>
          <a:lstStyle/>
          <a:p>
            <a:r>
              <a:rPr lang="en-US" dirty="0" smtClean="0"/>
              <a:t>Theorem 1-1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325112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If two lines intersect, then they intersect in exactly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ONE</a:t>
            </a: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POINT 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352800" y="2438400"/>
            <a:ext cx="1905000" cy="3917950"/>
            <a:chOff x="5008563" y="1838325"/>
            <a:chExt cx="2306637" cy="4670425"/>
          </a:xfrm>
        </p:grpSpPr>
        <p:sp>
          <p:nvSpPr>
            <p:cNvPr id="46086" name="Oval 3"/>
            <p:cNvSpPr>
              <a:spLocks noChangeArrowheads="1"/>
            </p:cNvSpPr>
            <p:nvPr/>
          </p:nvSpPr>
          <p:spPr bwMode="auto">
            <a:xfrm>
              <a:off x="6172200" y="5029200"/>
              <a:ext cx="228600" cy="2286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7" name="Text Box 4"/>
            <p:cNvSpPr txBox="1">
              <a:spLocks noChangeArrowheads="1"/>
            </p:cNvSpPr>
            <p:nvPr/>
          </p:nvSpPr>
          <p:spPr bwMode="auto">
            <a:xfrm>
              <a:off x="5943600" y="5334000"/>
              <a:ext cx="457200" cy="9905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C</a:t>
              </a:r>
            </a:p>
          </p:txBody>
        </p:sp>
        <p:sp>
          <p:nvSpPr>
            <p:cNvPr id="46088" name="Oval 5"/>
            <p:cNvSpPr>
              <a:spLocks noChangeArrowheads="1"/>
            </p:cNvSpPr>
            <p:nvPr/>
          </p:nvSpPr>
          <p:spPr bwMode="auto">
            <a:xfrm>
              <a:off x="6781800" y="3352800"/>
              <a:ext cx="228600" cy="2286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9" name="Text Box 6"/>
            <p:cNvSpPr txBox="1">
              <a:spLocks noChangeArrowheads="1"/>
            </p:cNvSpPr>
            <p:nvPr/>
          </p:nvSpPr>
          <p:spPr bwMode="auto">
            <a:xfrm>
              <a:off x="6858000" y="3657600"/>
              <a:ext cx="457200" cy="9905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B</a:t>
              </a:r>
            </a:p>
          </p:txBody>
        </p:sp>
        <p:sp>
          <p:nvSpPr>
            <p:cNvPr id="46090" name="Oval 7"/>
            <p:cNvSpPr>
              <a:spLocks noChangeArrowheads="1"/>
            </p:cNvSpPr>
            <p:nvPr/>
          </p:nvSpPr>
          <p:spPr bwMode="auto">
            <a:xfrm>
              <a:off x="5702617" y="3608092"/>
              <a:ext cx="228600" cy="2286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1" name="Text Box 8"/>
            <p:cNvSpPr txBox="1">
              <a:spLocks noChangeArrowheads="1"/>
            </p:cNvSpPr>
            <p:nvPr/>
          </p:nvSpPr>
          <p:spPr bwMode="auto">
            <a:xfrm>
              <a:off x="5257800" y="3581400"/>
              <a:ext cx="457200" cy="9905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/>
                <a:t>A</a:t>
              </a:r>
            </a:p>
          </p:txBody>
        </p:sp>
        <p:sp>
          <p:nvSpPr>
            <p:cNvPr id="46092" name="AutoShape 9"/>
            <p:cNvSpPr>
              <a:spLocks noChangeAspect="1" noChangeArrowheads="1"/>
            </p:cNvSpPr>
            <p:nvPr/>
          </p:nvSpPr>
          <p:spPr bwMode="auto">
            <a:xfrm rot="4808581" flipH="1">
              <a:off x="3826669" y="3020219"/>
              <a:ext cx="4670425" cy="2306637"/>
            </a:xfrm>
            <a:prstGeom prst="parallelogram">
              <a:avLst>
                <a:gd name="adj" fmla="val 65177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rot="16200000" flipH="1">
            <a:off x="3200400" y="4191000"/>
            <a:ext cx="19812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0" y="228600"/>
            <a:ext cx="8229600" cy="1066800"/>
          </a:xfrm>
        </p:spPr>
        <p:txBody>
          <a:bodyPr/>
          <a:lstStyle/>
          <a:p>
            <a:r>
              <a:rPr lang="en-US" dirty="0" smtClean="0"/>
              <a:t>Theorem 1-2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152400" y="1219200"/>
            <a:ext cx="8229600" cy="1219200"/>
          </a:xfrm>
        </p:spPr>
        <p:txBody>
          <a:bodyPr/>
          <a:lstStyle/>
          <a:p>
            <a:r>
              <a:rPr lang="en-US" b="1" dirty="0" smtClean="0"/>
              <a:t>Through a line and a point not in the line, there is exactly </a:t>
            </a:r>
            <a:r>
              <a:rPr lang="en-US" b="1" dirty="0" smtClean="0">
                <a:solidFill>
                  <a:srgbClr val="FF0000"/>
                </a:solidFill>
              </a:rPr>
              <a:t>one </a:t>
            </a:r>
            <a:r>
              <a:rPr lang="en-US" b="1" dirty="0" smtClean="0"/>
              <a:t>plane.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Oval 3"/>
          <p:cNvSpPr>
            <a:spLocks noChangeArrowheads="1"/>
          </p:cNvSpPr>
          <p:nvPr/>
        </p:nvSpPr>
        <p:spPr bwMode="auto">
          <a:xfrm>
            <a:off x="3886200" y="5105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Text Box 4"/>
          <p:cNvSpPr txBox="1">
            <a:spLocks noChangeArrowheads="1"/>
          </p:cNvSpPr>
          <p:nvPr/>
        </p:nvSpPr>
        <p:spPr bwMode="auto">
          <a:xfrm>
            <a:off x="3505200" y="4953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C</a:t>
            </a:r>
          </a:p>
        </p:txBody>
      </p:sp>
      <p:sp>
        <p:nvSpPr>
          <p:cNvPr id="47110" name="Oval 5"/>
          <p:cNvSpPr>
            <a:spLocks noChangeArrowheads="1"/>
          </p:cNvSpPr>
          <p:nvPr/>
        </p:nvSpPr>
        <p:spPr bwMode="auto">
          <a:xfrm>
            <a:off x="4572000" y="3048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Text Box 6"/>
          <p:cNvSpPr txBox="1">
            <a:spLocks noChangeArrowheads="1"/>
          </p:cNvSpPr>
          <p:nvPr/>
        </p:nvSpPr>
        <p:spPr bwMode="auto">
          <a:xfrm>
            <a:off x="4114800" y="2971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B</a:t>
            </a:r>
          </a:p>
        </p:txBody>
      </p:sp>
      <p:sp>
        <p:nvSpPr>
          <p:cNvPr id="47112" name="Oval 7"/>
          <p:cNvSpPr>
            <a:spLocks noChangeArrowheads="1"/>
          </p:cNvSpPr>
          <p:nvPr/>
        </p:nvSpPr>
        <p:spPr bwMode="auto">
          <a:xfrm>
            <a:off x="3581400" y="3657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3" name="Text Box 8"/>
          <p:cNvSpPr txBox="1">
            <a:spLocks noChangeArrowheads="1"/>
          </p:cNvSpPr>
          <p:nvPr/>
        </p:nvSpPr>
        <p:spPr bwMode="auto">
          <a:xfrm>
            <a:off x="3276600" y="3886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A</a:t>
            </a:r>
          </a:p>
        </p:txBody>
      </p:sp>
      <p:sp>
        <p:nvSpPr>
          <p:cNvPr id="47114" name="AutoShape 9"/>
          <p:cNvSpPr>
            <a:spLocks noChangeAspect="1" noChangeArrowheads="1"/>
          </p:cNvSpPr>
          <p:nvPr/>
        </p:nvSpPr>
        <p:spPr bwMode="auto">
          <a:xfrm rot="4808581" flipH="1">
            <a:off x="1956593" y="3126582"/>
            <a:ext cx="4627563" cy="2286000"/>
          </a:xfrm>
          <a:prstGeom prst="parallelogram">
            <a:avLst>
              <a:gd name="adj" fmla="val 65162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5" name="Oval 10"/>
          <p:cNvSpPr>
            <a:spLocks noChangeArrowheads="1"/>
          </p:cNvSpPr>
          <p:nvPr/>
        </p:nvSpPr>
        <p:spPr bwMode="auto">
          <a:xfrm>
            <a:off x="4876800" y="4572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6" name="Text Box 4"/>
          <p:cNvSpPr txBox="1">
            <a:spLocks noChangeArrowheads="1"/>
          </p:cNvSpPr>
          <p:nvPr/>
        </p:nvSpPr>
        <p:spPr bwMode="auto">
          <a:xfrm>
            <a:off x="4648200" y="4876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D</a:t>
            </a:r>
          </a:p>
        </p:txBody>
      </p: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>
            <a:off x="3429000" y="3657600"/>
            <a:ext cx="1828800" cy="1219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 rot="5400000" flipH="1" flipV="1">
            <a:off x="2971800" y="3657600"/>
            <a:ext cx="2819400" cy="990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1066800"/>
          </a:xfrm>
        </p:spPr>
        <p:txBody>
          <a:bodyPr/>
          <a:lstStyle/>
          <a:p>
            <a:r>
              <a:rPr lang="en-US" dirty="0" smtClean="0"/>
              <a:t>Theorem 1-3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9144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If two lines intersect, then exactly </a:t>
            </a:r>
            <a:r>
              <a:rPr lang="en-US" b="1" dirty="0" smtClean="0">
                <a:solidFill>
                  <a:srgbClr val="FF0000"/>
                </a:solidFill>
              </a:rPr>
              <a:t>one </a:t>
            </a:r>
            <a:r>
              <a:rPr lang="en-US" b="1" dirty="0" smtClean="0"/>
              <a:t>plane contains the lines.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066800"/>
          </a:xfrm>
        </p:spPr>
        <p:txBody>
          <a:bodyPr/>
          <a:lstStyle/>
          <a:p>
            <a:r>
              <a:rPr lang="en-US" dirty="0" smtClean="0"/>
              <a:t>True or False?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postulate is a statement assumed to be true without proof. 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The phrase “exactly one” has the same meaning as the phrase “one and only one”. 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Three points determine exactly one plane. 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Through any two points there is exactly one plane.</a:t>
            </a:r>
          </a:p>
          <a:p>
            <a:pPr marL="109728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Through a line and a point not on the line there is one and only one plane. </a:t>
            </a:r>
          </a:p>
        </p:txBody>
      </p:sp>
      <p:sp>
        <p:nvSpPr>
          <p:cNvPr id="4" name="Rectangle 3"/>
          <p:cNvSpPr/>
          <p:nvPr/>
        </p:nvSpPr>
        <p:spPr>
          <a:xfrm>
            <a:off x="3086100" y="1676400"/>
            <a:ext cx="1524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TRUE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5562600" y="2967264"/>
            <a:ext cx="1676400" cy="419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TRUE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2422071" y="4114800"/>
            <a:ext cx="1930400" cy="419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FALSE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2362200" y="5067300"/>
            <a:ext cx="1854200" cy="419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FALSE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4610100" y="5943600"/>
            <a:ext cx="17907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TRUE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(R)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Postulates and Theorems Relating Points, Lines, and Planes Worksheet ALL</a:t>
            </a:r>
          </a:p>
          <a:p>
            <a:endParaRPr lang="en-US" dirty="0" smtClean="0"/>
          </a:p>
          <a:p>
            <a:r>
              <a:rPr lang="en-US" dirty="0" smtClean="0"/>
              <a:t>For #1-6: </a:t>
            </a:r>
          </a:p>
          <a:p>
            <a:pPr>
              <a:buNone/>
            </a:pPr>
            <a:r>
              <a:rPr lang="en-US" dirty="0" smtClean="0"/>
              <a:t>Write the postulate or theorem that justifies your answer.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Homework (H) 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If time allows, Start now.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Page 25 Written Exercises</a:t>
            </a:r>
          </a:p>
          <a:p>
            <a:pPr>
              <a:buNone/>
            </a:pPr>
            <a:r>
              <a:rPr lang="en-US" dirty="0" smtClean="0"/>
              <a:t>#3-11 ALL, #17-18 (all parts)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complete are your notes on this chapter?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A </a:t>
            </a:r>
            <a:r>
              <a:rPr lang="en-US" dirty="0" err="1" smtClean="0">
                <a:latin typeface="+mn-lt"/>
              </a:rPr>
              <a:t>Kwickie</a:t>
            </a:r>
            <a:r>
              <a:rPr lang="en-US" dirty="0" smtClean="0">
                <a:latin typeface="+mn-lt"/>
              </a:rPr>
              <a:t> from Mr. K.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03286"/>
            <a:ext cx="8229600" cy="499751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4000" dirty="0" smtClean="0"/>
              <a:t>As quickly as you can, </a:t>
            </a:r>
          </a:p>
          <a:p>
            <a:pPr marL="109728" indent="0">
              <a:buNone/>
            </a:pPr>
            <a:r>
              <a:rPr lang="en-US" sz="4000" dirty="0" smtClean="0"/>
              <a:t>Add the integers from 1 to 40.</a:t>
            </a:r>
          </a:p>
          <a:p>
            <a:pPr marL="109728" indent="0">
              <a:buNone/>
            </a:pPr>
            <a:endParaRPr lang="en-US" sz="4000" dirty="0"/>
          </a:p>
          <a:p>
            <a:pPr marL="109728" indent="0">
              <a:buNone/>
            </a:pPr>
            <a:r>
              <a:rPr lang="en-US" sz="4000" dirty="0" smtClean="0"/>
              <a:t>Is there a quicker way than brute force arithmetic?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25185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830" y="-1295400"/>
            <a:ext cx="11480800" cy="86106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18693" y="-1676400"/>
            <a:ext cx="115062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8600" y="3810000"/>
            <a:ext cx="115062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962400"/>
            <a:ext cx="7848600" cy="1015701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89685" y="5715000"/>
            <a:ext cx="115062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89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Geometry</a:t>
            </a:r>
            <a:br>
              <a:rPr lang="en-US" dirty="0" smtClean="0"/>
            </a:br>
            <a:r>
              <a:rPr lang="en-US" dirty="0" smtClean="0"/>
              <a:t>Section 1-5</a:t>
            </a:r>
            <a:br>
              <a:rPr lang="en-US" dirty="0" smtClean="0"/>
            </a:br>
            <a:r>
              <a:rPr lang="en-US" dirty="0" smtClean="0"/>
              <a:t>LEQ: What is the relationship that postulates and theorems have with points, lines, and planes?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763000" cy="5943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So far, we have accepted, without proof, the following four basic assumptions: </a:t>
            </a:r>
          </a:p>
          <a:p>
            <a:r>
              <a:rPr lang="en-US" sz="3200" dirty="0" smtClean="0"/>
              <a:t>1. The Ruler Postulate</a:t>
            </a:r>
          </a:p>
          <a:p>
            <a:r>
              <a:rPr lang="en-US" sz="3200" dirty="0" smtClean="0"/>
              <a:t>2. The Segment Addition Postulate</a:t>
            </a:r>
          </a:p>
          <a:p>
            <a:r>
              <a:rPr lang="en-US" sz="3200" dirty="0" smtClean="0"/>
              <a:t>3. The Protractor Postulate </a:t>
            </a:r>
          </a:p>
          <a:p>
            <a:r>
              <a:rPr lang="en-US" sz="3200" dirty="0" smtClean="0"/>
              <a:t>4. The Angle Addition Postulate </a:t>
            </a:r>
          </a:p>
          <a:p>
            <a:pPr marL="109728" indent="0">
              <a:buNone/>
            </a:pPr>
            <a:endParaRPr lang="en-US" sz="3200" dirty="0" smtClean="0"/>
          </a:p>
          <a:p>
            <a:r>
              <a:rPr lang="en-US" dirty="0" smtClean="0"/>
              <a:t>*These postulates deal with segments, lengths, angles, and measures</a:t>
            </a:r>
            <a:r>
              <a:rPr lang="en-US" sz="2400" dirty="0" smtClean="0"/>
              <a:t>. </a:t>
            </a:r>
          </a:p>
          <a:p>
            <a:pPr marL="109728" indent="0">
              <a:buNone/>
            </a:pPr>
            <a:r>
              <a:rPr lang="en-US" sz="2400" dirty="0" smtClean="0"/>
              <a:t> 	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066800"/>
          </a:xfrm>
        </p:spPr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10200"/>
          </a:xfrm>
        </p:spPr>
        <p:txBody>
          <a:bodyPr/>
          <a:lstStyle/>
          <a:p>
            <a:r>
              <a:rPr lang="en-US" sz="3600" dirty="0" smtClean="0"/>
              <a:t>Today we are going to look at 5 postulates and 3 theorems dealing with the way points, lines, and planes are related. </a:t>
            </a:r>
          </a:p>
          <a:p>
            <a:r>
              <a:rPr lang="en-US" sz="3600" dirty="0" smtClean="0"/>
              <a:t>Yes you must know the meaning. </a:t>
            </a:r>
          </a:p>
          <a:p>
            <a:r>
              <a:rPr lang="en-US" sz="3600" dirty="0" smtClean="0"/>
              <a:t>No you do not have to memorize the numbers.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56669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Terminology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458200" cy="451713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>
                <a:solidFill>
                  <a:schemeClr val="hlink"/>
                </a:solidFill>
              </a:rPr>
              <a:t>Exists</a:t>
            </a:r>
            <a:r>
              <a:rPr lang="en-US" sz="3200" dirty="0" smtClean="0"/>
              <a:t>-there is at least one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      “chairs exist in this room”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3200" dirty="0" smtClean="0"/>
          </a:p>
          <a:p>
            <a:pPr eaLnBrk="1" hangingPunct="1">
              <a:defRPr/>
            </a:pPr>
            <a:r>
              <a:rPr lang="en-US" sz="3200" dirty="0" smtClean="0">
                <a:solidFill>
                  <a:schemeClr val="hlink"/>
                </a:solidFill>
              </a:rPr>
              <a:t>Unique</a:t>
            </a:r>
            <a:r>
              <a:rPr lang="en-US" sz="3200" dirty="0" smtClean="0"/>
              <a:t>-there is no more than one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     “In this room, the computer is unique, the chairs are not”</a:t>
            </a:r>
          </a:p>
          <a:p>
            <a:pPr eaLnBrk="1" hangingPunct="1">
              <a:defRPr/>
            </a:pPr>
            <a:endParaRPr lang="en-US" sz="3200" dirty="0" smtClean="0"/>
          </a:p>
          <a:p>
            <a:pPr eaLnBrk="1" hangingPunct="1">
              <a:defRPr/>
            </a:pPr>
            <a:r>
              <a:rPr lang="en-US" sz="3200" dirty="0" smtClean="0">
                <a:solidFill>
                  <a:schemeClr val="hlink"/>
                </a:solidFill>
              </a:rPr>
              <a:t>One and only one</a:t>
            </a:r>
            <a:r>
              <a:rPr lang="en-US" sz="3200" dirty="0" smtClean="0"/>
              <a:t>-exactly one; shows existence and uniqueness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    “In this room, there is one and only one </a:t>
            </a:r>
            <a:r>
              <a:rPr lang="en-US" sz="2400" dirty="0" err="1" smtClean="0">
                <a:solidFill>
                  <a:schemeClr val="tx2"/>
                </a:solidFill>
              </a:rPr>
              <a:t>SmartBoard</a:t>
            </a:r>
            <a:r>
              <a:rPr lang="en-US" sz="2400" dirty="0" smtClean="0">
                <a:solidFill>
                  <a:schemeClr val="tx2"/>
                </a:solidFill>
              </a:rPr>
              <a:t>”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3200" dirty="0" smtClean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949355" y="1721187"/>
            <a:ext cx="4191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133600" y="3162300"/>
            <a:ext cx="5334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endParaRPr lang="en-US" b="1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778155" y="4714668"/>
            <a:ext cx="472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endParaRPr lang="en-US" b="1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28600" y="5185468"/>
            <a:ext cx="5181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61486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  <p:bldP spid="8196" grpId="0" animBg="1"/>
      <p:bldP spid="8197" grpId="0" animBg="1"/>
      <p:bldP spid="8198" grpId="0" animBg="1"/>
      <p:bldP spid="819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066800"/>
          </a:xfrm>
        </p:spPr>
        <p:txBody>
          <a:bodyPr/>
          <a:lstStyle/>
          <a:p>
            <a:r>
              <a:rPr lang="en-US" dirty="0" smtClean="0"/>
              <a:t>What is a Postulate?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10200"/>
          </a:xfrm>
        </p:spPr>
        <p:txBody>
          <a:bodyPr/>
          <a:lstStyle/>
          <a:p>
            <a:r>
              <a:rPr lang="en-US" sz="3600" dirty="0" smtClean="0"/>
              <a:t>A postulate is a basic </a:t>
            </a:r>
            <a:r>
              <a:rPr lang="en-US" sz="3600" b="1" u="sng" dirty="0" smtClean="0">
                <a:solidFill>
                  <a:srgbClr val="FF0000"/>
                </a:solidFill>
              </a:rPr>
              <a:t>assumption</a:t>
            </a:r>
            <a:r>
              <a:rPr lang="en-US" sz="3600" b="1" dirty="0" smtClean="0"/>
              <a:t> </a:t>
            </a:r>
            <a:r>
              <a:rPr lang="en-US" sz="3600" dirty="0" smtClean="0"/>
              <a:t>accepted without </a:t>
            </a:r>
            <a:r>
              <a:rPr lang="en-US" sz="3600" b="1" u="sng" dirty="0" smtClean="0">
                <a:solidFill>
                  <a:srgbClr val="FF0000"/>
                </a:solidFill>
              </a:rPr>
              <a:t>proof</a:t>
            </a:r>
            <a:r>
              <a:rPr lang="en-US" sz="3600" dirty="0" smtClean="0"/>
              <a:t>. 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They provide the starting point for the proof of a theorem.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834</TotalTime>
  <Words>724</Words>
  <Application>Microsoft Office PowerPoint</Application>
  <PresentationFormat>On-screen Show (4:3)</PresentationFormat>
  <Paragraphs>140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Calibri</vt:lpstr>
      <vt:lpstr>Georgia</vt:lpstr>
      <vt:lpstr>Monotype Corsiva</vt:lpstr>
      <vt:lpstr>Trebuchet MS</vt:lpstr>
      <vt:lpstr>Verdana</vt:lpstr>
      <vt:lpstr>Wingdings</vt:lpstr>
      <vt:lpstr>Wingdings 2</vt:lpstr>
      <vt:lpstr>Urban</vt:lpstr>
      <vt:lpstr>Bell Ringer-Get out HW!!!!</vt:lpstr>
      <vt:lpstr>PowerPoint Presentation</vt:lpstr>
      <vt:lpstr>A Kwickie from Mr. K.</vt:lpstr>
      <vt:lpstr>PowerPoint Presentation</vt:lpstr>
      <vt:lpstr>Geometry Section 1-5 LEQ: What is the relationship that postulates and theorems have with points, lines, and planes? </vt:lpstr>
      <vt:lpstr>PowerPoint Presentation</vt:lpstr>
      <vt:lpstr>Today</vt:lpstr>
      <vt:lpstr>Terminology</vt:lpstr>
      <vt:lpstr>What is a Postulate?</vt:lpstr>
      <vt:lpstr>Postulate 5 (3 Parts)</vt:lpstr>
      <vt:lpstr>Discussion</vt:lpstr>
      <vt:lpstr>Postulate 5 (part 1)</vt:lpstr>
      <vt:lpstr>Postulate 5 (part 2)</vt:lpstr>
      <vt:lpstr>Postulate 5 (part 3) </vt:lpstr>
      <vt:lpstr>Discussion</vt:lpstr>
      <vt:lpstr>Postulate 6</vt:lpstr>
      <vt:lpstr>Postulate 7</vt:lpstr>
      <vt:lpstr>Discuss</vt:lpstr>
      <vt:lpstr>Postulate 8</vt:lpstr>
      <vt:lpstr>PowerPoint Presentation</vt:lpstr>
      <vt:lpstr>Postulate 9</vt:lpstr>
      <vt:lpstr>Theorems</vt:lpstr>
      <vt:lpstr>Theorem 1-1</vt:lpstr>
      <vt:lpstr>Theorem 1-2</vt:lpstr>
      <vt:lpstr>Theorem 1-3</vt:lpstr>
      <vt:lpstr>True or False?</vt:lpstr>
      <vt:lpstr>Homework (R)</vt:lpstr>
      <vt:lpstr>Homework (H)    If time allows, Start now.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Section 1-5 LEQ: What is the relationship between postulates and theorems with points, lines, and planes?</dc:title>
  <dc:creator>Owner</dc:creator>
  <cp:lastModifiedBy>Francis Kisner</cp:lastModifiedBy>
  <cp:revision>65</cp:revision>
  <dcterms:created xsi:type="dcterms:W3CDTF">2013-08-26T21:09:17Z</dcterms:created>
  <dcterms:modified xsi:type="dcterms:W3CDTF">2017-06-23T23:18:02Z</dcterms:modified>
</cp:coreProperties>
</file>