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4" r:id="rId2"/>
    <p:sldMasterId id="2147483666" r:id="rId3"/>
    <p:sldMasterId id="2147484418" r:id="rId4"/>
  </p:sldMasterIdLst>
  <p:notesMasterIdLst>
    <p:notesMasterId r:id="rId34"/>
  </p:notesMasterIdLst>
  <p:sldIdLst>
    <p:sldId id="325" r:id="rId5"/>
    <p:sldId id="256" r:id="rId6"/>
    <p:sldId id="323" r:id="rId7"/>
    <p:sldId id="299" r:id="rId8"/>
    <p:sldId id="300" r:id="rId9"/>
    <p:sldId id="296" r:id="rId10"/>
    <p:sldId id="301" r:id="rId11"/>
    <p:sldId id="314" r:id="rId12"/>
    <p:sldId id="320" r:id="rId13"/>
    <p:sldId id="302" r:id="rId14"/>
    <p:sldId id="307" r:id="rId15"/>
    <p:sldId id="310" r:id="rId16"/>
    <p:sldId id="312" r:id="rId17"/>
    <p:sldId id="317" r:id="rId18"/>
    <p:sldId id="326" r:id="rId19"/>
    <p:sldId id="324" r:id="rId20"/>
    <p:sldId id="327" r:id="rId21"/>
    <p:sldId id="318" r:id="rId22"/>
    <p:sldId id="298" r:id="rId23"/>
    <p:sldId id="297" r:id="rId24"/>
    <p:sldId id="313" r:id="rId25"/>
    <p:sldId id="278" r:id="rId26"/>
    <p:sldId id="305" r:id="rId27"/>
    <p:sldId id="306" r:id="rId28"/>
    <p:sldId id="281" r:id="rId29"/>
    <p:sldId id="308" r:id="rId30"/>
    <p:sldId id="309" r:id="rId31"/>
    <p:sldId id="292" r:id="rId32"/>
    <p:sldId id="31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28" autoAdjust="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A8A649-E0F0-44ED-8C9A-F2DEDDA98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647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AE405D-F9AA-4AF4-8E12-4B42D7DFDDBF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4668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D36CA3-20A1-48AD-8A24-CA024DD3553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1332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319AF7-D594-4407-AFBF-E2135F66A844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0428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05FE77-FE7C-4068-99CB-8F5A8E9A4B80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405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AA7B5B-3ED0-4537-A4E5-A9733685F89A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303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8065F7-01D9-40C5-8DB9-06C209956D7F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5724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F2B0FA-2147-477D-AA39-D67EB60B0676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3211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6D8E6C-8074-4D9D-9204-2D5CAF663309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4721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4BD816-4A95-47A2-B65B-FB9B38050C49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3608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27418D-5C69-4A9D-ADA6-C7FE0A48199F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9816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961392-3467-4F01-8ADA-8B6F7C12D6BA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952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656ED3-7854-4E88-89C9-048CABB5DD9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029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30EAF0-25FC-4277-AC56-7F15598F4D14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288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D10A84-5F55-44F2-8A92-7AE4A8D36CE3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802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82090E-A58F-42F0-AA50-813927CFA18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001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4B16FB-3847-43F5-95C9-137E1CD751BB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215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0BBBED-1D49-4F5C-9A38-3362D9A1656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145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65C67F-F9E0-4974-A515-F0F6FD9A945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0774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5A5E91-D48A-4573-9BB7-700D9306F8FE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007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6327C-E20A-4CF2-8174-F3C7D3740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40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E128F-B53A-4CF6-8EC7-04F034126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0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4BB87-C642-4178-A06B-E7853B159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06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9D1CA-1235-4546-90C3-F81B092C2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72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44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04982-E019-4507-83F3-8B9F8C95D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09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A0321-B9A9-4AFD-A951-CEE357FC8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74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E64C-8E71-43D5-8B39-DA4FA45DE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45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190CD-652C-4264-B1CE-0E8ED72B8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042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3CE8E-E291-41F2-B6C1-97FE0BD41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9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6F61-DC0A-4043-A4F8-7D8E074E2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954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6BC0C-186B-4A10-90D1-6DFD67D41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1B80-E24C-4624-AF4C-85F1F3551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806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EE5BA-F185-4D77-AED8-9D60D59B1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01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DAA46-F956-4ED8-B3E8-12CB75315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593B9-40B4-4125-A41D-873B44FFC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62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7B086-8C8D-4627-B3DA-01D18520A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438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40 w 2780"/>
                <a:gd name="T1" fmla="*/ 18 h 953"/>
                <a:gd name="T2" fmla="*/ 2750 w 2780"/>
                <a:gd name="T3" fmla="*/ 24 h 953"/>
                <a:gd name="T4" fmla="*/ 2683 w 2780"/>
                <a:gd name="T5" fmla="*/ 102 h 953"/>
                <a:gd name="T6" fmla="*/ 2575 w 2780"/>
                <a:gd name="T7" fmla="*/ 156 h 953"/>
                <a:gd name="T8" fmla="*/ 2569 w 2780"/>
                <a:gd name="T9" fmla="*/ 222 h 953"/>
                <a:gd name="T10" fmla="*/ 2551 w 2780"/>
                <a:gd name="T11" fmla="*/ 246 h 953"/>
                <a:gd name="T12" fmla="*/ 2533 w 2780"/>
                <a:gd name="T13" fmla="*/ 252 h 953"/>
                <a:gd name="T14" fmla="*/ 2461 w 2780"/>
                <a:gd name="T15" fmla="*/ 210 h 953"/>
                <a:gd name="T16" fmla="*/ 2316 w 2780"/>
                <a:gd name="T17" fmla="*/ 192 h 953"/>
                <a:gd name="T18" fmla="*/ 2292 w 2780"/>
                <a:gd name="T19" fmla="*/ 186 h 953"/>
                <a:gd name="T20" fmla="*/ 2274 w 2780"/>
                <a:gd name="T21" fmla="*/ 192 h 953"/>
                <a:gd name="T22" fmla="*/ 2202 w 2780"/>
                <a:gd name="T23" fmla="*/ 228 h 953"/>
                <a:gd name="T24" fmla="*/ 2166 w 2780"/>
                <a:gd name="T25" fmla="*/ 240 h 953"/>
                <a:gd name="T26" fmla="*/ 2142 w 2780"/>
                <a:gd name="T27" fmla="*/ 246 h 953"/>
                <a:gd name="T28" fmla="*/ 2130 w 2780"/>
                <a:gd name="T29" fmla="*/ 258 h 953"/>
                <a:gd name="T30" fmla="*/ 2130 w 2780"/>
                <a:gd name="T31" fmla="*/ 276 h 953"/>
                <a:gd name="T32" fmla="*/ 2107 w 2780"/>
                <a:gd name="T33" fmla="*/ 300 h 953"/>
                <a:gd name="T34" fmla="*/ 2089 w 2780"/>
                <a:gd name="T35" fmla="*/ 312 h 953"/>
                <a:gd name="T36" fmla="*/ 2077 w 2780"/>
                <a:gd name="T37" fmla="*/ 324 h 953"/>
                <a:gd name="T38" fmla="*/ 2065 w 2780"/>
                <a:gd name="T39" fmla="*/ 336 h 953"/>
                <a:gd name="T40" fmla="*/ 2030 w 2780"/>
                <a:gd name="T41" fmla="*/ 342 h 953"/>
                <a:gd name="T42" fmla="*/ 1961 w 2780"/>
                <a:gd name="T43" fmla="*/ 336 h 953"/>
                <a:gd name="T44" fmla="*/ 1925 w 2780"/>
                <a:gd name="T45" fmla="*/ 330 h 953"/>
                <a:gd name="T46" fmla="*/ 1913 w 2780"/>
                <a:gd name="T47" fmla="*/ 342 h 953"/>
                <a:gd name="T48" fmla="*/ 1901 w 2780"/>
                <a:gd name="T49" fmla="*/ 354 h 953"/>
                <a:gd name="T50" fmla="*/ 1871 w 2780"/>
                <a:gd name="T51" fmla="*/ 360 h 953"/>
                <a:gd name="T52" fmla="*/ 1812 w 2780"/>
                <a:gd name="T53" fmla="*/ 342 h 953"/>
                <a:gd name="T54" fmla="*/ 1788 w 2780"/>
                <a:gd name="T55" fmla="*/ 342 h 953"/>
                <a:gd name="T56" fmla="*/ 1764 w 2780"/>
                <a:gd name="T57" fmla="*/ 354 h 953"/>
                <a:gd name="T58" fmla="*/ 1696 w 2780"/>
                <a:gd name="T59" fmla="*/ 425 h 953"/>
                <a:gd name="T60" fmla="*/ 1654 w 2780"/>
                <a:gd name="T61" fmla="*/ 569 h 953"/>
                <a:gd name="T62" fmla="*/ 1654 w 2780"/>
                <a:gd name="T63" fmla="*/ 593 h 953"/>
                <a:gd name="T64" fmla="*/ 1660 w 2780"/>
                <a:gd name="T65" fmla="*/ 641 h 953"/>
                <a:gd name="T66" fmla="*/ 1678 w 2780"/>
                <a:gd name="T67" fmla="*/ 659 h 953"/>
                <a:gd name="T68" fmla="*/ 1672 w 2780"/>
                <a:gd name="T69" fmla="*/ 671 h 953"/>
                <a:gd name="T70" fmla="*/ 1660 w 2780"/>
                <a:gd name="T71" fmla="*/ 683 h 953"/>
                <a:gd name="T72" fmla="*/ 1582 w 2780"/>
                <a:gd name="T73" fmla="*/ 689 h 953"/>
                <a:gd name="T74" fmla="*/ 1505 w 2780"/>
                <a:gd name="T75" fmla="*/ 629 h 953"/>
                <a:gd name="T76" fmla="*/ 1365 w 2780"/>
                <a:gd name="T77" fmla="*/ 587 h 953"/>
                <a:gd name="T78" fmla="*/ 1216 w 2780"/>
                <a:gd name="T79" fmla="*/ 671 h 953"/>
                <a:gd name="T80" fmla="*/ 1040 w 2780"/>
                <a:gd name="T81" fmla="*/ 731 h 953"/>
                <a:gd name="T82" fmla="*/ 837 w 2780"/>
                <a:gd name="T83" fmla="*/ 743 h 953"/>
                <a:gd name="T84" fmla="*/ 644 w 2780"/>
                <a:gd name="T85" fmla="*/ 701 h 953"/>
                <a:gd name="T86" fmla="*/ 584 w 2780"/>
                <a:gd name="T87" fmla="*/ 695 h 953"/>
                <a:gd name="T88" fmla="*/ 572 w 2780"/>
                <a:gd name="T89" fmla="*/ 701 h 953"/>
                <a:gd name="T90" fmla="*/ 536 w 2780"/>
                <a:gd name="T91" fmla="*/ 731 h 953"/>
                <a:gd name="T92" fmla="*/ 444 w 2780"/>
                <a:gd name="T93" fmla="*/ 809 h 953"/>
                <a:gd name="T94" fmla="*/ 414 w 2780"/>
                <a:gd name="T95" fmla="*/ 821 h 953"/>
                <a:gd name="T96" fmla="*/ 390 w 2780"/>
                <a:gd name="T97" fmla="*/ 821 h 953"/>
                <a:gd name="T98" fmla="*/ 343 w 2780"/>
                <a:gd name="T99" fmla="*/ 827 h 953"/>
                <a:gd name="T100" fmla="*/ 217 w 2780"/>
                <a:gd name="T101" fmla="*/ 851 h 953"/>
                <a:gd name="T102" fmla="*/ 181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5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2904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904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A998C-E455-4E7F-ABBC-78CD0A30E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235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A7078-E9E8-4335-95D1-4E46DA573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199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20B0B-69D4-48F8-8710-26B7B185C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839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8349C-22C4-439C-ABCA-C93DAEEEB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259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CA6C3-5068-4BDB-830F-52ABD95F1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075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1A233-B5D1-49AF-81AD-E57DBDE51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56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61470-E6D8-4F10-B602-92567793F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107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10D80-249B-4A2E-9325-E0305FFE9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358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2360-C0F2-423E-B2A3-429D6F020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260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ED581-E63D-4AB9-BD94-DB6FEC92C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484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1A880-5121-49B1-A312-36A024791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034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EBFEE-158C-408C-95AA-B5829FE4A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235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3EFD-7A93-4E67-A358-5955BC9429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283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B8ED-2066-44B7-B1EF-32D441193A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090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36E-7CD1-4F8D-9DB5-D106C292A8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349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9660-F473-4195-8467-98890AC731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477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886F-4140-4624-A5FB-BE6A8B2BC7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7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FB161-C65F-4117-B299-340A67828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717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E8D9-520A-4AF3-A3A0-AB2F11B160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823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A2C1-67C8-45DB-880B-8ED69C43BF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332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7A33-E016-4950-8AB1-734B21A89D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455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60D9-D5FD-401A-8BEE-C89CEAFB39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681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EFE4-03F0-410B-8194-47D05FAB56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737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2C8F-9E6C-4432-8534-1473A27481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911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32822-5923-411B-91E1-191744182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79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0FBE5-24D5-4827-B9D3-60FEBDD31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41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2121A-DBC9-47DE-BA1F-FBA21D5AD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4F948-1761-4E44-BEC6-149F3B749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03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A0A79-0157-4AF4-B497-E88CAFE80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3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664DE-BA0C-4DB1-84FB-4AE76D745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58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B5AB5-22D3-48CC-BD19-4DFC70F11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26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AB0A8-B4C4-4F1B-94BE-9F8D5EACC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81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A842334-10B0-4A97-985F-1F25AE7677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34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F19DD645-9793-43A9-A676-7195A876E6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1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104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40 w 2780"/>
                <a:gd name="T1" fmla="*/ 18 h 953"/>
                <a:gd name="T2" fmla="*/ 2750 w 2780"/>
                <a:gd name="T3" fmla="*/ 24 h 953"/>
                <a:gd name="T4" fmla="*/ 2683 w 2780"/>
                <a:gd name="T5" fmla="*/ 102 h 953"/>
                <a:gd name="T6" fmla="*/ 2575 w 2780"/>
                <a:gd name="T7" fmla="*/ 156 h 953"/>
                <a:gd name="T8" fmla="*/ 2569 w 2780"/>
                <a:gd name="T9" fmla="*/ 222 h 953"/>
                <a:gd name="T10" fmla="*/ 2551 w 2780"/>
                <a:gd name="T11" fmla="*/ 246 h 953"/>
                <a:gd name="T12" fmla="*/ 2533 w 2780"/>
                <a:gd name="T13" fmla="*/ 252 h 953"/>
                <a:gd name="T14" fmla="*/ 2461 w 2780"/>
                <a:gd name="T15" fmla="*/ 210 h 953"/>
                <a:gd name="T16" fmla="*/ 2316 w 2780"/>
                <a:gd name="T17" fmla="*/ 192 h 953"/>
                <a:gd name="T18" fmla="*/ 2292 w 2780"/>
                <a:gd name="T19" fmla="*/ 186 h 953"/>
                <a:gd name="T20" fmla="*/ 2274 w 2780"/>
                <a:gd name="T21" fmla="*/ 192 h 953"/>
                <a:gd name="T22" fmla="*/ 2202 w 2780"/>
                <a:gd name="T23" fmla="*/ 228 h 953"/>
                <a:gd name="T24" fmla="*/ 2166 w 2780"/>
                <a:gd name="T25" fmla="*/ 240 h 953"/>
                <a:gd name="T26" fmla="*/ 2142 w 2780"/>
                <a:gd name="T27" fmla="*/ 246 h 953"/>
                <a:gd name="T28" fmla="*/ 2130 w 2780"/>
                <a:gd name="T29" fmla="*/ 258 h 953"/>
                <a:gd name="T30" fmla="*/ 2130 w 2780"/>
                <a:gd name="T31" fmla="*/ 276 h 953"/>
                <a:gd name="T32" fmla="*/ 2107 w 2780"/>
                <a:gd name="T33" fmla="*/ 300 h 953"/>
                <a:gd name="T34" fmla="*/ 2089 w 2780"/>
                <a:gd name="T35" fmla="*/ 312 h 953"/>
                <a:gd name="T36" fmla="*/ 2077 w 2780"/>
                <a:gd name="T37" fmla="*/ 324 h 953"/>
                <a:gd name="T38" fmla="*/ 2065 w 2780"/>
                <a:gd name="T39" fmla="*/ 336 h 953"/>
                <a:gd name="T40" fmla="*/ 2030 w 2780"/>
                <a:gd name="T41" fmla="*/ 342 h 953"/>
                <a:gd name="T42" fmla="*/ 1961 w 2780"/>
                <a:gd name="T43" fmla="*/ 336 h 953"/>
                <a:gd name="T44" fmla="*/ 1925 w 2780"/>
                <a:gd name="T45" fmla="*/ 330 h 953"/>
                <a:gd name="T46" fmla="*/ 1913 w 2780"/>
                <a:gd name="T47" fmla="*/ 342 h 953"/>
                <a:gd name="T48" fmla="*/ 1901 w 2780"/>
                <a:gd name="T49" fmla="*/ 354 h 953"/>
                <a:gd name="T50" fmla="*/ 1871 w 2780"/>
                <a:gd name="T51" fmla="*/ 360 h 953"/>
                <a:gd name="T52" fmla="*/ 1812 w 2780"/>
                <a:gd name="T53" fmla="*/ 342 h 953"/>
                <a:gd name="T54" fmla="*/ 1788 w 2780"/>
                <a:gd name="T55" fmla="*/ 342 h 953"/>
                <a:gd name="T56" fmla="*/ 1764 w 2780"/>
                <a:gd name="T57" fmla="*/ 354 h 953"/>
                <a:gd name="T58" fmla="*/ 1696 w 2780"/>
                <a:gd name="T59" fmla="*/ 425 h 953"/>
                <a:gd name="T60" fmla="*/ 1654 w 2780"/>
                <a:gd name="T61" fmla="*/ 569 h 953"/>
                <a:gd name="T62" fmla="*/ 1654 w 2780"/>
                <a:gd name="T63" fmla="*/ 593 h 953"/>
                <a:gd name="T64" fmla="*/ 1660 w 2780"/>
                <a:gd name="T65" fmla="*/ 641 h 953"/>
                <a:gd name="T66" fmla="*/ 1678 w 2780"/>
                <a:gd name="T67" fmla="*/ 659 h 953"/>
                <a:gd name="T68" fmla="*/ 1672 w 2780"/>
                <a:gd name="T69" fmla="*/ 671 h 953"/>
                <a:gd name="T70" fmla="*/ 1660 w 2780"/>
                <a:gd name="T71" fmla="*/ 683 h 953"/>
                <a:gd name="T72" fmla="*/ 1582 w 2780"/>
                <a:gd name="T73" fmla="*/ 689 h 953"/>
                <a:gd name="T74" fmla="*/ 1505 w 2780"/>
                <a:gd name="T75" fmla="*/ 629 h 953"/>
                <a:gd name="T76" fmla="*/ 1365 w 2780"/>
                <a:gd name="T77" fmla="*/ 587 h 953"/>
                <a:gd name="T78" fmla="*/ 1216 w 2780"/>
                <a:gd name="T79" fmla="*/ 671 h 953"/>
                <a:gd name="T80" fmla="*/ 1040 w 2780"/>
                <a:gd name="T81" fmla="*/ 731 h 953"/>
                <a:gd name="T82" fmla="*/ 837 w 2780"/>
                <a:gd name="T83" fmla="*/ 743 h 953"/>
                <a:gd name="T84" fmla="*/ 644 w 2780"/>
                <a:gd name="T85" fmla="*/ 701 h 953"/>
                <a:gd name="T86" fmla="*/ 584 w 2780"/>
                <a:gd name="T87" fmla="*/ 695 h 953"/>
                <a:gd name="T88" fmla="*/ 572 w 2780"/>
                <a:gd name="T89" fmla="*/ 701 h 953"/>
                <a:gd name="T90" fmla="*/ 536 w 2780"/>
                <a:gd name="T91" fmla="*/ 731 h 953"/>
                <a:gd name="T92" fmla="*/ 444 w 2780"/>
                <a:gd name="T93" fmla="*/ 809 h 953"/>
                <a:gd name="T94" fmla="*/ 414 w 2780"/>
                <a:gd name="T95" fmla="*/ 821 h 953"/>
                <a:gd name="T96" fmla="*/ 390 w 2780"/>
                <a:gd name="T97" fmla="*/ 821 h 953"/>
                <a:gd name="T98" fmla="*/ 343 w 2780"/>
                <a:gd name="T99" fmla="*/ 827 h 953"/>
                <a:gd name="T100" fmla="*/ 217 w 2780"/>
                <a:gd name="T101" fmla="*/ 851 h 953"/>
                <a:gd name="T102" fmla="*/ 181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5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80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2801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2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7BBDD329-67B6-4042-9005-05CB699132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80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2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2334-10B0-4A97-985F-1F25AE7677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74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  <p:sldLayoutId id="2147484431" r:id="rId13"/>
    <p:sldLayoutId id="214748443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dictionary.com/images/ahd/jpg/A4acute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Bell Ringer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Classify each angle as acute, right, straight, or obtuse: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743200"/>
            <a:ext cx="762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169386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462213"/>
            <a:ext cx="9413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2859088"/>
            <a:ext cx="17795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81800" y="4267200"/>
            <a:ext cx="228600" cy="201613"/>
          </a:xfrm>
          <a:prstGeom prst="rect">
            <a:avLst/>
          </a:prstGeom>
          <a:noFill/>
          <a:ln w="190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Angle Addition Postulate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If Point B lies in the interior of    AOC, </a:t>
            </a:r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then  m     AOB +  m    BOC  =  m    AOC</a:t>
            </a:r>
          </a:p>
        </p:txBody>
      </p:sp>
      <p:graphicFrame>
        <p:nvGraphicFramePr>
          <p:cNvPr id="5122" name="Object 2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7400" y="3760788"/>
          <a:ext cx="52578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Photo Editor Photo" r:id="rId4" imgW="10752381" imgH="5342857" progId="MSPhotoEd.3">
                  <p:embed/>
                </p:oleObj>
              </mc:Choice>
              <mc:Fallback>
                <p:oleObj name="Photo Editor Photo" r:id="rId4" imgW="10752381" imgH="5342857" progId="MSPhotoEd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60788"/>
                        <a:ext cx="525780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13"/>
          <p:cNvSpPr>
            <a:spLocks noChangeShapeType="1"/>
          </p:cNvSpPr>
          <p:nvPr/>
        </p:nvSpPr>
        <p:spPr bwMode="auto">
          <a:xfrm flipH="1">
            <a:off x="3370546" y="2438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14"/>
          <p:cNvSpPr>
            <a:spLocks noChangeShapeType="1"/>
          </p:cNvSpPr>
          <p:nvPr/>
        </p:nvSpPr>
        <p:spPr bwMode="auto">
          <a:xfrm>
            <a:off x="16764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15"/>
          <p:cNvSpPr>
            <a:spLocks noChangeShapeType="1"/>
          </p:cNvSpPr>
          <p:nvPr/>
        </p:nvSpPr>
        <p:spPr bwMode="auto">
          <a:xfrm flipH="1">
            <a:off x="1676400" y="2438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6"/>
          <p:cNvSpPr>
            <a:spLocks noChangeShapeType="1"/>
          </p:cNvSpPr>
          <p:nvPr/>
        </p:nvSpPr>
        <p:spPr bwMode="auto">
          <a:xfrm>
            <a:off x="3267307" y="273336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7"/>
          <p:cNvSpPr>
            <a:spLocks noChangeShapeType="1"/>
          </p:cNvSpPr>
          <p:nvPr/>
        </p:nvSpPr>
        <p:spPr bwMode="auto">
          <a:xfrm>
            <a:off x="4768645" y="273336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8"/>
          <p:cNvSpPr>
            <a:spLocks noChangeShapeType="1"/>
          </p:cNvSpPr>
          <p:nvPr/>
        </p:nvSpPr>
        <p:spPr bwMode="auto">
          <a:xfrm flipH="1">
            <a:off x="4762500" y="2438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22"/>
          <p:cNvSpPr>
            <a:spLocks noChangeShapeType="1"/>
          </p:cNvSpPr>
          <p:nvPr/>
        </p:nvSpPr>
        <p:spPr bwMode="auto">
          <a:xfrm flipH="1">
            <a:off x="4756355" y="1981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4756355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94" name="Rectangle 26"/>
          <p:cNvSpPr>
            <a:spLocks noChangeArrowheads="1"/>
          </p:cNvSpPr>
          <p:nvPr/>
        </p:nvSpPr>
        <p:spPr bwMode="auto">
          <a:xfrm>
            <a:off x="1209907" y="2438400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795" name="Rectangle 27"/>
          <p:cNvSpPr>
            <a:spLocks noChangeArrowheads="1"/>
          </p:cNvSpPr>
          <p:nvPr/>
        </p:nvSpPr>
        <p:spPr bwMode="auto">
          <a:xfrm>
            <a:off x="3226210" y="2438400"/>
            <a:ext cx="1828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796" name="Rectangle 28"/>
          <p:cNvSpPr>
            <a:spLocks noChangeArrowheads="1"/>
          </p:cNvSpPr>
          <p:nvPr/>
        </p:nvSpPr>
        <p:spPr bwMode="auto">
          <a:xfrm>
            <a:off x="4870655" y="2438400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609600" y="1676400"/>
            <a:ext cx="6781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0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1" grpId="0" build="p"/>
      <p:bldP spid="160794" grpId="0" animBg="1"/>
      <p:bldP spid="160795" grpId="0" animBg="1"/>
      <p:bldP spid="160796" grpId="0" animBg="1"/>
      <p:bldP spid="1607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Angle Addition Postulate</a:t>
            </a:r>
            <a:br>
              <a:rPr lang="en-US" altLang="en-US" smtClean="0">
                <a:latin typeface="Comic Sans MS" panose="030F0702030302020204" pitchFamily="66" charset="0"/>
              </a:rPr>
            </a:br>
            <a:r>
              <a:rPr lang="en-US" altLang="en-US" sz="1800" smtClean="0">
                <a:latin typeface="Comic Sans MS" panose="030F0702030302020204" pitchFamily="66" charset="0"/>
              </a:rPr>
              <a:t>PART 2</a:t>
            </a:r>
            <a:endParaRPr lang="en-US" altLang="en-US" smtClean="0">
              <a:latin typeface="Comic Sans MS" panose="030F0702030302020204" pitchFamily="66" charset="0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   If     AOC is a straight angle and B is any point not on AC then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   m     AOB +  m    BOC  =  180</a:t>
            </a:r>
          </a:p>
        </p:txBody>
      </p:sp>
      <p:graphicFrame>
        <p:nvGraphicFramePr>
          <p:cNvPr id="6146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3733800"/>
          <a:ext cx="40386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Photo Editor Photo" r:id="rId4" imgW="9457143" imgH="5304762" progId="MSPhotoEd.3">
                  <p:embed/>
                </p:oleObj>
              </mc:Choice>
              <mc:Fallback>
                <p:oleObj name="Photo Editor Photo" r:id="rId4" imgW="9457143" imgH="5304762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4038600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Line 4"/>
          <p:cNvSpPr>
            <a:spLocks noChangeShapeType="1"/>
          </p:cNvSpPr>
          <p:nvPr/>
        </p:nvSpPr>
        <p:spPr bwMode="auto">
          <a:xfrm flipH="1">
            <a:off x="1093839" y="1981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25908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 flipH="1">
            <a:off x="2590800" y="1981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11049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>
            <a:off x="1219200" y="1524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1203223" y="182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>
            <a:off x="7467600" y="160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1203223" y="1066800"/>
            <a:ext cx="7315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130277" y="1917982"/>
            <a:ext cx="2895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3048000" y="1905000"/>
            <a:ext cx="4038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2438400" y="19050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  <p:bldP spid="175122" grpId="0" animBg="1"/>
      <p:bldP spid="175123" grpId="0" animBg="1"/>
      <p:bldP spid="175124" grpId="0" animBg="1"/>
      <p:bldP spid="175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 Examples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36528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You Try!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Homework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Section 1.4 Angle Addition Postulate Practice Worksheet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#2-30 Evens</a:t>
            </a:r>
          </a:p>
          <a:p>
            <a:endParaRPr lang="en-US" altLang="en-US" smtClean="0"/>
          </a:p>
          <a:p>
            <a:r>
              <a:rPr lang="en-US" altLang="en-US" smtClean="0"/>
              <a:t>HONORS: ALL</a:t>
            </a:r>
          </a:p>
          <a:p>
            <a:endParaRPr lang="en-US" altLang="en-US" smtClean="0"/>
          </a:p>
          <a:p>
            <a:r>
              <a:rPr lang="en-US" altLang="en-US" smtClean="0"/>
              <a:t>**It’s okay to get negatives! Let’s look at #18.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Bell Ringer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Get your homework out from Friday so I can check it (Angle Add. Post. Worksheet)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Turn to Page 20</a:t>
            </a:r>
          </a:p>
          <a:p>
            <a:r>
              <a:rPr lang="en-US" altLang="en-US" smtClean="0"/>
              <a:t>CLASSROOM EXERCISES</a:t>
            </a:r>
          </a:p>
          <a:p>
            <a:r>
              <a:rPr lang="en-US" altLang="en-US" smtClean="0"/>
              <a:t>#1-12 </a:t>
            </a:r>
          </a:p>
          <a:p>
            <a:r>
              <a:rPr lang="en-US" altLang="en-US" smtClean="0"/>
              <a:t>Omit #4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en-US" dirty="0" smtClean="0"/>
              <a:t>Bell Ringer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 smtClean="0"/>
                  <a:t>Solve 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2x + 7 = 31</a:t>
                </a:r>
              </a:p>
              <a:p>
                <a:pPr marL="0" indent="0">
                  <a:buNone/>
                </a:pPr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8x – 1 = 23 – 4x </a:t>
                </a:r>
              </a:p>
              <a:p>
                <a:pPr marL="0" indent="0">
                  <a:buNone/>
                </a:pPr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Simplify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2867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  <a:blipFill rotWithShape="0">
                <a:blip r:embed="rId2"/>
                <a:stretch>
                  <a:fillRect l="-1852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9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smtClean="0">
                <a:latin typeface="Comic Sans MS" panose="030F0702030302020204" pitchFamily="66" charset="0"/>
              </a:rPr>
              <a:t>Geometry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smtClean="0">
                <a:latin typeface="Comic Sans MS" panose="030F0702030302020204" pitchFamily="66" charset="0"/>
              </a:rPr>
              <a:t>1.4   Angles</a:t>
            </a:r>
          </a:p>
          <a:p>
            <a:pPr eaLnBrk="1" hangingPunct="1"/>
            <a:r>
              <a:rPr lang="en-US" altLang="en-US" sz="3200" smtClean="0">
                <a:latin typeface="Comic Sans MS" panose="030F0702030302020204" pitchFamily="66" charset="0"/>
              </a:rPr>
              <a:t>What are angles and how are they classified and measured?</a:t>
            </a:r>
          </a:p>
          <a:p>
            <a:pPr eaLnBrk="1" hangingPunct="1"/>
            <a:r>
              <a:rPr lang="en-US" altLang="en-US" sz="3200" smtClean="0">
                <a:latin typeface="Comic Sans MS" panose="030F0702030302020204" pitchFamily="66" charset="0"/>
              </a:rPr>
              <a:t>Day 2/2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anose="030F0702030302020204" pitchFamily="66" charset="0"/>
              </a:rPr>
              <a:t>Measure of an angle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Comic Sans MS" panose="030F0702030302020204" pitchFamily="66" charset="0"/>
              </a:rPr>
              <a:t>	You can use a protractor to find a number associated with each side of an angle.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Comic Sans MS" panose="030F0702030302020204" pitchFamily="66" charset="0"/>
              </a:rPr>
              <a:t>	To find the measure in degrees of an angle, compute the absolute value of the difference of these numbers.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smtClean="0">
                <a:latin typeface="Comic Sans MS" panose="030F0702030302020204" pitchFamily="66" charset="0"/>
              </a:rPr>
              <a:t>Geometry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smtClean="0">
                <a:latin typeface="Comic Sans MS" panose="030F0702030302020204" pitchFamily="66" charset="0"/>
              </a:rPr>
              <a:t>1.4   Angles</a:t>
            </a:r>
          </a:p>
          <a:p>
            <a:pPr eaLnBrk="1" hangingPunct="1"/>
            <a:r>
              <a:rPr lang="en-US" altLang="en-US" sz="3200" smtClean="0">
                <a:latin typeface="Comic Sans MS" panose="030F0702030302020204" pitchFamily="66" charset="0"/>
              </a:rPr>
              <a:t>What are angles and how are they classified and measured?</a:t>
            </a:r>
          </a:p>
          <a:p>
            <a:pPr eaLnBrk="1" hangingPunct="1"/>
            <a:r>
              <a:rPr lang="en-US" altLang="en-US" sz="3200" smtClean="0">
                <a:latin typeface="Comic Sans MS" panose="030F0702030302020204" pitchFamily="66" charset="0"/>
              </a:rPr>
              <a:t>Day 1/2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anose="030F0702030302020204" pitchFamily="66" charset="0"/>
              </a:rPr>
              <a:t>Using the protractor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1524000"/>
          <a:ext cx="8229600" cy="27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Photo Editor Photo" r:id="rId4" imgW="12298492" imgH="4105848" progId="MSPhotoEd.3">
                  <p:embed/>
                </p:oleObj>
              </mc:Choice>
              <mc:Fallback>
                <p:oleObj name="Photo Editor Photo" r:id="rId4" imgW="12298492" imgH="4105848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8229600" cy="274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839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*Be sure to line the vertex up on the 0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1752600" y="2819400"/>
            <a:ext cx="1066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1752600" y="3581400"/>
            <a:ext cx="106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9" grpId="0" animBg="1"/>
      <p:bldP spid="1464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938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 Try!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24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4129048"/>
            <a:ext cx="8763000" cy="2353465"/>
          </a:xfrm>
          <a:prstGeom prst="rect">
            <a:avLst/>
          </a:prstGeom>
          <a:blipFill rotWithShape="0">
            <a:blip r:embed="rId3" cstate="print"/>
            <a:stretch>
              <a:fillRect l="-695" t="-259" b="-362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143000" y="38100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457200" y="315913"/>
            <a:ext cx="807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533400" y="544513"/>
            <a:ext cx="8153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latin typeface="Comic Sans MS" panose="030F0702030302020204" pitchFamily="66" charset="0"/>
              </a:rPr>
              <a:t>Congruent</a:t>
            </a:r>
            <a:r>
              <a:rPr lang="en-US" altLang="en-US" sz="4400">
                <a:latin typeface="Comic Sans MS" panose="030F0702030302020204" pitchFamily="66" charset="0"/>
              </a:rPr>
              <a:t> Angles</a:t>
            </a:r>
          </a:p>
          <a:p>
            <a:pPr algn="ctr" eaLnBrk="1" hangingPunct="1"/>
            <a:endParaRPr lang="en-US" altLang="en-US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Congruent angles have the same measure</a:t>
            </a:r>
          </a:p>
        </p:txBody>
      </p:sp>
      <p:graphicFrame>
        <p:nvGraphicFramePr>
          <p:cNvPr id="8194" name="Object 12"/>
          <p:cNvGraphicFramePr>
            <a:graphicFrameLocks noGrp="1" noChangeAspect="1"/>
          </p:cNvGraphicFramePr>
          <p:nvPr>
            <p:ph/>
          </p:nvPr>
        </p:nvGraphicFramePr>
        <p:xfrm>
          <a:off x="838200" y="2362200"/>
          <a:ext cx="7391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Photo Editor Photo" r:id="rId4" imgW="13266667" imgH="10259857" progId="MSPhotoEd.3">
                  <p:embed/>
                </p:oleObj>
              </mc:Choice>
              <mc:Fallback>
                <p:oleObj name="Photo Editor Photo" r:id="rId4" imgW="13266667" imgH="10259857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7391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2590800" y="50292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4114800" y="50292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943600" y="5029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6934200" y="5029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 animBg="1"/>
      <p:bldP spid="52239" grpId="0" animBg="1"/>
      <p:bldP spid="52240" grpId="0" animBg="1"/>
      <p:bldP spid="522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43000" y="38100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315913"/>
            <a:ext cx="807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omic Sans MS" panose="030F0702030302020204" pitchFamily="66" charset="0"/>
            </a:endParaRP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/>
          </p:nvPr>
        </p:nvGraphicFramePr>
        <p:xfrm>
          <a:off x="381000" y="3276600"/>
          <a:ext cx="8229600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Photo Editor Photo" r:id="rId5" imgW="10333333" imgH="5877745" progId="MSPhotoEd.3">
                  <p:embed/>
                </p:oleObj>
              </mc:Choice>
              <mc:Fallback>
                <p:oleObj name="Photo Editor Photo" r:id="rId5" imgW="10333333" imgH="5877745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8229600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3276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i="1" dirty="0" smtClean="0">
                <a:effectLst/>
              </a:rPr>
              <a:t>Adjacent</a:t>
            </a:r>
            <a:r>
              <a:rPr lang="en-US" dirty="0" smtClean="0">
                <a:effectLst/>
              </a:rPr>
              <a:t> Angles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Adjacent angles have…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a common vertex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a common side 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no common interior points.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		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990600" y="5886450"/>
            <a:ext cx="1981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4746625" y="4100513"/>
            <a:ext cx="2895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 build="p"/>
      <p:bldP spid="164873" grpId="0" animBg="1"/>
      <p:bldP spid="1648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143000" y="38100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57200" y="315913"/>
            <a:ext cx="807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omic Sans MS" panose="030F0702030302020204" pitchFamily="66" charset="0"/>
            </a:endParaRP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/>
          </p:nvPr>
        </p:nvGraphicFramePr>
        <p:xfrm>
          <a:off x="381000" y="3048000"/>
          <a:ext cx="822960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Photo Editor Photo" r:id="rId5" imgW="11631649" imgH="5076190" progId="MSPhotoEd.3">
                  <p:embed/>
                </p:oleObj>
              </mc:Choice>
              <mc:Fallback>
                <p:oleObj name="Photo Editor Photo" r:id="rId5" imgW="11631649" imgH="507619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822960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381000" y="457200"/>
            <a:ext cx="8077200" cy="3276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i="1" dirty="0" smtClean="0">
                <a:effectLst/>
              </a:rPr>
              <a:t>Angle Bisector Definition</a:t>
            </a:r>
          </a:p>
          <a:p>
            <a:pPr eaLnBrk="1" hangingPunct="1">
              <a:defRPr/>
            </a:pPr>
            <a:endParaRPr lang="en-US" b="1" i="1" dirty="0" smtClean="0">
              <a:effectLst/>
            </a:endParaRP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An angle bisector divides an angle into two angles of equal measure (congruent)</a:t>
            </a:r>
            <a:r>
              <a:rPr lang="en-US" dirty="0" smtClean="0"/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		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5943600" y="41656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5486400" y="51054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7239000" y="51054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0" grpId="0" build="p"/>
      <p:bldP spid="172041" grpId="0" animBg="1"/>
      <p:bldP spid="172042" grpId="0" animBg="1"/>
      <p:bldP spid="1720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05800" cy="5821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When you look at a figure, you can not assume congruent segments, congruent angles or right angles.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z="4000" smtClean="0"/>
              <a:t>	It must be explicitly stated.</a:t>
            </a:r>
          </a:p>
          <a:p>
            <a:pPr eaLnBrk="1" hangingPunct="1">
              <a:buFontTx/>
              <a:buNone/>
            </a:pPr>
            <a:endParaRPr lang="en-US" altLang="en-US" sz="4000" smtClean="0"/>
          </a:p>
          <a:p>
            <a:pPr eaLnBrk="1" hangingPunct="1">
              <a:buFontTx/>
              <a:buNone/>
            </a:pPr>
            <a:r>
              <a:rPr lang="en-US" altLang="en-US" sz="4000" smtClean="0"/>
              <a:t>  Examples…</a:t>
            </a: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16002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	</a:t>
            </a:r>
            <a:endParaRPr lang="en-US" altLang="en-US" sz="3600" smtClean="0"/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352550" y="1219200"/>
          <a:ext cx="636111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Photo Editor Photo" r:id="rId4" imgW="11174385" imgH="7895238" progId="MSPhotoEd.3">
                  <p:embed/>
                </p:oleObj>
              </mc:Choice>
              <mc:Fallback>
                <p:oleObj name="Photo Editor Photo" r:id="rId4" imgW="11174385" imgH="7895238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219200"/>
                        <a:ext cx="636111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	</a:t>
            </a:r>
            <a:endParaRPr lang="en-US" altLang="en-US" sz="3600" smtClean="0"/>
          </a:p>
        </p:txBody>
      </p:sp>
      <p:graphicFrame>
        <p:nvGraphicFramePr>
          <p:cNvPr id="12290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754188" y="1066800"/>
          <a:ext cx="586422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Photo Editor Photo" r:id="rId4" imgW="10104762" imgH="8009524" progId="MSPhotoEd.3">
                  <p:embed/>
                </p:oleObj>
              </mc:Choice>
              <mc:Fallback>
                <p:oleObj name="Photo Editor Photo" r:id="rId4" imgW="10104762" imgH="8009524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066800"/>
                        <a:ext cx="586422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Check for understanding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Page 20</a:t>
            </a:r>
          </a:p>
          <a:p>
            <a:pPr eaLnBrk="1" hangingPunct="1">
              <a:defRPr/>
            </a:pPr>
            <a:r>
              <a:rPr lang="en-US" dirty="0" smtClean="0"/>
              <a:t>Classroom Exercises</a:t>
            </a:r>
          </a:p>
          <a:p>
            <a:pPr eaLnBrk="1" hangingPunct="1">
              <a:defRPr/>
            </a:pPr>
            <a:r>
              <a:rPr lang="en-US" dirty="0" smtClean="0"/>
              <a:t>#13-22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Homework Start in Class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Page 21-22 Written Exercises</a:t>
            </a:r>
          </a:p>
          <a:p>
            <a:pPr eaLnBrk="1" hangingPunct="1">
              <a:defRPr/>
            </a:pPr>
            <a:r>
              <a:rPr lang="en-US" sz="4400" dirty="0" smtClean="0"/>
              <a:t>#1-18 all</a:t>
            </a:r>
          </a:p>
          <a:p>
            <a:pPr eaLnBrk="1" hangingPunct="1">
              <a:defRPr/>
            </a:pPr>
            <a:r>
              <a:rPr lang="en-US" sz="4400" dirty="0" smtClean="0"/>
              <a:t>#26-34 all </a:t>
            </a:r>
          </a:p>
          <a:p>
            <a:pPr eaLnBrk="1" hangingPunct="1">
              <a:defRPr/>
            </a:pPr>
            <a:endParaRPr lang="en-US" sz="4400" dirty="0" smtClean="0"/>
          </a:p>
          <a:p>
            <a:pPr eaLnBrk="1" hangingPunct="1">
              <a:defRPr/>
            </a:pPr>
            <a:r>
              <a:rPr lang="en-US" sz="4400" dirty="0" smtClean="0"/>
              <a:t>HONORS: </a:t>
            </a:r>
          </a:p>
          <a:p>
            <a:pPr eaLnBrk="1" hangingPunct="1">
              <a:defRPr/>
            </a:pPr>
            <a:r>
              <a:rPr lang="en-US" sz="4400" dirty="0" smtClean="0"/>
              <a:t>#1-18 all</a:t>
            </a:r>
          </a:p>
          <a:p>
            <a:pPr eaLnBrk="1" hangingPunct="1">
              <a:defRPr/>
            </a:pPr>
            <a:r>
              <a:rPr lang="en-US" sz="4400" smtClean="0"/>
              <a:t>#26-35 all </a:t>
            </a:r>
            <a:endParaRPr lang="en-US" sz="4400" dirty="0" smtClean="0"/>
          </a:p>
          <a:p>
            <a:pPr eaLnBrk="1" hangingPunct="1">
              <a:defRPr/>
            </a:pP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 descr="A4acute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1600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04800" y="228600"/>
            <a:ext cx="8458200" cy="6172200"/>
          </a:xfrm>
          <a:blipFill rotWithShape="0">
            <a:blip r:embed="rId5" cstate="print"/>
            <a:stretch>
              <a:fillRect l="-1729" t="-1976" r="-439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/>
          </p:nvPr>
        </p:nvGraphicFramePr>
        <p:xfrm>
          <a:off x="457200" y="404813"/>
          <a:ext cx="8229600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hoto Editor Photo" r:id="rId4" imgW="13190476" imgH="8961905" progId="MSPhotoEd.3">
                  <p:embed/>
                </p:oleObj>
              </mc:Choice>
              <mc:Fallback>
                <p:oleObj name="Photo Editor Photo" r:id="rId4" imgW="13190476" imgH="896190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4813"/>
                        <a:ext cx="8229600" cy="559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5486400" y="3810000"/>
            <a:ext cx="838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5638800" y="4419600"/>
            <a:ext cx="2133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267200" y="50292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5715000" y="50292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7315200" y="50292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5105400" y="609600"/>
            <a:ext cx="3429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The common endpoint is called the </a:t>
            </a:r>
            <a:r>
              <a:rPr lang="en-US" sz="2800" b="1" u="sng" dirty="0"/>
              <a:t>vertex</a:t>
            </a:r>
            <a:r>
              <a:rPr lang="en-US" sz="2800" dirty="0"/>
              <a:t> of the angle.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76400" y="1828800"/>
            <a:ext cx="34290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nimBg="1"/>
      <p:bldP spid="149510" grpId="0" animBg="1"/>
      <p:bldP spid="149511" grpId="0" animBg="1"/>
      <p:bldP spid="149512" grpId="0" animBg="1"/>
      <p:bldP spid="1495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Grp="1" noChangeAspect="1"/>
          </p:cNvGraphicFramePr>
          <p:nvPr>
            <p:ph/>
          </p:nvPr>
        </p:nvGraphicFramePr>
        <p:xfrm>
          <a:off x="457200" y="1309688"/>
          <a:ext cx="8228013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hoto Editor Photo" r:id="rId4" imgW="12619048" imgH="5800000" progId="MSPhotoEd.3">
                  <p:embed/>
                </p:oleObj>
              </mc:Choice>
              <mc:Fallback>
                <p:oleObj name="Photo Editor Photo" r:id="rId4" imgW="12619048" imgH="580000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09688"/>
                        <a:ext cx="8228013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5562600" y="19050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96988" y="1165225"/>
          <a:ext cx="65500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Photo Editor Photo" r:id="rId4" imgW="9400000" imgH="1685714" progId="MSPhotoEd.3">
                  <p:embed/>
                </p:oleObj>
              </mc:Choice>
              <mc:Fallback>
                <p:oleObj name="Photo Editor Photo" r:id="rId4" imgW="9400000" imgH="168571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1165225"/>
                        <a:ext cx="655002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5400" y="3605213"/>
          <a:ext cx="64770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Photo Editor Photo" r:id="rId6" imgW="9364382" imgH="809738" progId="MSPhotoEd.3">
                  <p:embed/>
                </p:oleObj>
              </mc:Choice>
              <mc:Fallback>
                <p:oleObj name="Photo Editor Photo" r:id="rId6" imgW="9364382" imgH="809738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05213"/>
                        <a:ext cx="64770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0375" y="4791075"/>
          <a:ext cx="40322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Photo Editor Photo" r:id="rId8" imgW="9152381" imgH="1095528" progId="MSPhotoEd.3">
                  <p:embed/>
                </p:oleObj>
              </mc:Choice>
              <mc:Fallback>
                <p:oleObj name="Photo Editor Photo" r:id="rId8" imgW="9152381" imgH="1095528" progId="MSPhotoEd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791075"/>
                        <a:ext cx="40322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746125" y="35163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669925" y="48879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191" name="Rectangle 23"/>
          <p:cNvSpPr>
            <a:spLocks noChangeArrowheads="1"/>
          </p:cNvSpPr>
          <p:nvPr/>
        </p:nvSpPr>
        <p:spPr bwMode="auto">
          <a:xfrm>
            <a:off x="914400" y="3810000"/>
            <a:ext cx="7467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1066800" y="4648200"/>
            <a:ext cx="6858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1" grpId="0" animBg="1"/>
      <p:bldP spid="135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Types of angles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22375" y="1825625"/>
          <a:ext cx="669766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Photo Editor Photo" r:id="rId4" imgW="13266667" imgH="8621328" progId="MSPhotoEd.3">
                  <p:embed/>
                </p:oleObj>
              </mc:Choice>
              <mc:Fallback>
                <p:oleObj name="Photo Editor Photo" r:id="rId4" imgW="13266667" imgH="8621328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1825625"/>
                        <a:ext cx="6697663" cy="435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895600" y="2590800"/>
            <a:ext cx="2971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2895600" y="3276600"/>
            <a:ext cx="2971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2895600" y="3962400"/>
            <a:ext cx="2971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2895600" y="4876800"/>
            <a:ext cx="2971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6096000" y="2362200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6096000" y="3200400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6096000" y="4038600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5943600" y="4876800"/>
            <a:ext cx="1905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5" grpId="0" animBg="1"/>
      <p:bldP spid="158726" grpId="0" animBg="1"/>
      <p:bldP spid="158727" grpId="0" animBg="1"/>
      <p:bldP spid="158728" grpId="0" animBg="1"/>
      <p:bldP spid="158729" grpId="0" animBg="1"/>
      <p:bldP spid="158730" grpId="0" animBg="1"/>
      <p:bldP spid="158731" grpId="0" animBg="1"/>
      <p:bldP spid="1587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Turn To Page 20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Take 5 Minutes </a:t>
            </a:r>
          </a:p>
          <a:p>
            <a:r>
              <a:rPr lang="en-US" altLang="en-US" smtClean="0"/>
              <a:t>Classroom Exercises</a:t>
            </a:r>
          </a:p>
          <a:p>
            <a:r>
              <a:rPr lang="en-US" altLang="en-US" smtClean="0"/>
              <a:t>#1-12</a:t>
            </a:r>
          </a:p>
          <a:p>
            <a:r>
              <a:rPr lang="en-US" altLang="en-US" smtClean="0"/>
              <a:t>Omit #4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Naming Angles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Name the vertex and sides of the following angle.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23556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Name the angle in 4 different ways. </a:t>
            </a:r>
          </a:p>
        </p:txBody>
      </p:sp>
      <p:pic>
        <p:nvPicPr>
          <p:cNvPr id="2355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24590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2873375"/>
            <a:ext cx="175736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xtured 2">
    <a:dk1>
      <a:srgbClr val="003300"/>
    </a:dk1>
    <a:lt1>
      <a:srgbClr val="FFFFFF"/>
    </a:lt1>
    <a:dk2>
      <a:srgbClr val="4D6A2A"/>
    </a:dk2>
    <a:lt2>
      <a:srgbClr val="CCFF99"/>
    </a:lt2>
    <a:accent1>
      <a:srgbClr val="33CC33"/>
    </a:accent1>
    <a:accent2>
      <a:srgbClr val="46562A"/>
    </a:accent2>
    <a:accent3>
      <a:srgbClr val="B2B9AC"/>
    </a:accent3>
    <a:accent4>
      <a:srgbClr val="DADADA"/>
    </a:accent4>
    <a:accent5>
      <a:srgbClr val="ADE2AD"/>
    </a:accent5>
    <a:accent6>
      <a:srgbClr val="3F4D25"/>
    </a:accent6>
    <a:hlink>
      <a:srgbClr val="009999"/>
    </a:hlink>
    <a:folHlink>
      <a:srgbClr val="CCCC00"/>
    </a:folHlink>
  </a:clrScheme>
</a:themeOverride>
</file>

<file path=ppt/theme/themeOverride2.xml><?xml version="1.0" encoding="utf-8"?>
<a:themeOverride xmlns:a="http://schemas.openxmlformats.org/drawingml/2006/main">
  <a:clrScheme name="Textured 4">
    <a:dk1>
      <a:srgbClr val="004E4C"/>
    </a:dk1>
    <a:lt1>
      <a:srgbClr val="FFFFFF"/>
    </a:lt1>
    <a:dk2>
      <a:srgbClr val="006666"/>
    </a:dk2>
    <a:lt2>
      <a:srgbClr val="FFFFCC"/>
    </a:lt2>
    <a:accent1>
      <a:srgbClr val="FFCC00"/>
    </a:accent1>
    <a:accent2>
      <a:srgbClr val="00B0AC"/>
    </a:accent2>
    <a:accent3>
      <a:srgbClr val="AAB8B8"/>
    </a:accent3>
    <a:accent4>
      <a:srgbClr val="DADADA"/>
    </a:accent4>
    <a:accent5>
      <a:srgbClr val="FFE2AA"/>
    </a:accent5>
    <a:accent6>
      <a:srgbClr val="009F9B"/>
    </a:accent6>
    <a:hlink>
      <a:srgbClr val="BA7C3E"/>
    </a:hlink>
    <a:folHlink>
      <a:srgbClr val="724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363</Words>
  <Application>Microsoft Office PowerPoint</Application>
  <PresentationFormat>On-screen Show (4:3)</PresentationFormat>
  <Paragraphs>131</Paragraphs>
  <Slides>29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Textured</vt:lpstr>
      <vt:lpstr>Slit</vt:lpstr>
      <vt:lpstr>Cliff</vt:lpstr>
      <vt:lpstr>Office Theme</vt:lpstr>
      <vt:lpstr>Photo Editor Photo</vt:lpstr>
      <vt:lpstr>Bell Ringer </vt:lpstr>
      <vt:lpstr>Geometry</vt:lpstr>
      <vt:lpstr>PowerPoint Presentation</vt:lpstr>
      <vt:lpstr>PowerPoint Presentation</vt:lpstr>
      <vt:lpstr>PowerPoint Presentation</vt:lpstr>
      <vt:lpstr>PowerPoint Presentation</vt:lpstr>
      <vt:lpstr>Types of angles</vt:lpstr>
      <vt:lpstr>Turn To Page 20</vt:lpstr>
      <vt:lpstr>Naming Angles</vt:lpstr>
      <vt:lpstr>Angle Addition Postulate</vt:lpstr>
      <vt:lpstr>Angle Addition Postulate PART 2</vt:lpstr>
      <vt:lpstr>Class Examples</vt:lpstr>
      <vt:lpstr>You Try!</vt:lpstr>
      <vt:lpstr>Homework</vt:lpstr>
      <vt:lpstr>PowerPoint Presentation</vt:lpstr>
      <vt:lpstr>Bell Ringer</vt:lpstr>
      <vt:lpstr>Bell Ringer</vt:lpstr>
      <vt:lpstr>Geometry</vt:lpstr>
      <vt:lpstr>Measure of an angle</vt:lpstr>
      <vt:lpstr>Using the protractor</vt:lpstr>
      <vt:lpstr>You Try!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for understanding</vt:lpstr>
      <vt:lpstr>Homework Start in Class</vt:lpstr>
    </vt:vector>
  </TitlesOfParts>
  <Company>SRVUSD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1</dc:title>
  <dc:creator>sebadmin</dc:creator>
  <cp:lastModifiedBy>user</cp:lastModifiedBy>
  <cp:revision>137</cp:revision>
  <dcterms:created xsi:type="dcterms:W3CDTF">2006-08-28T22:00:11Z</dcterms:created>
  <dcterms:modified xsi:type="dcterms:W3CDTF">2016-09-06T17:38:33Z</dcterms:modified>
</cp:coreProperties>
</file>