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70" r:id="rId1"/>
  </p:sldMasterIdLst>
  <p:notesMasterIdLst>
    <p:notesMasterId r:id="rId43"/>
  </p:notesMasterIdLst>
  <p:handoutMasterIdLst>
    <p:handoutMasterId r:id="rId44"/>
  </p:handoutMasterIdLst>
  <p:sldIdLst>
    <p:sldId id="552" r:id="rId2"/>
    <p:sldId id="574" r:id="rId3"/>
    <p:sldId id="600" r:id="rId4"/>
    <p:sldId id="256" r:id="rId5"/>
    <p:sldId id="555" r:id="rId6"/>
    <p:sldId id="556" r:id="rId7"/>
    <p:sldId id="557" r:id="rId8"/>
    <p:sldId id="548" r:id="rId9"/>
    <p:sldId id="586" r:id="rId10"/>
    <p:sldId id="545" r:id="rId11"/>
    <p:sldId id="546" r:id="rId12"/>
    <p:sldId id="558" r:id="rId13"/>
    <p:sldId id="596" r:id="rId14"/>
    <p:sldId id="595" r:id="rId15"/>
    <p:sldId id="597" r:id="rId16"/>
    <p:sldId id="540" r:id="rId17"/>
    <p:sldId id="559" r:id="rId18"/>
    <p:sldId id="560" r:id="rId19"/>
    <p:sldId id="537" r:id="rId20"/>
    <p:sldId id="561" r:id="rId21"/>
    <p:sldId id="570" r:id="rId22"/>
    <p:sldId id="585" r:id="rId23"/>
    <p:sldId id="564" r:id="rId24"/>
    <p:sldId id="567" r:id="rId25"/>
    <p:sldId id="591" r:id="rId26"/>
    <p:sldId id="587" r:id="rId27"/>
    <p:sldId id="588" r:id="rId28"/>
    <p:sldId id="598" r:id="rId29"/>
    <p:sldId id="566" r:id="rId30"/>
    <p:sldId id="562" r:id="rId31"/>
    <p:sldId id="571" r:id="rId32"/>
    <p:sldId id="572" r:id="rId33"/>
    <p:sldId id="573" r:id="rId34"/>
    <p:sldId id="538" r:id="rId35"/>
    <p:sldId id="563" r:id="rId36"/>
    <p:sldId id="539" r:id="rId37"/>
    <p:sldId id="553" r:id="rId38"/>
    <p:sldId id="554" r:id="rId39"/>
    <p:sldId id="589" r:id="rId40"/>
    <p:sldId id="590" r:id="rId41"/>
    <p:sldId id="593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4200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200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200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200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200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4200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umimoji="1" sz="4200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umimoji="1" sz="4200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umimoji="1" sz="4200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595" autoAdjust="0"/>
  </p:normalViewPr>
  <p:slideViewPr>
    <p:cSldViewPr snapToGrid="0">
      <p:cViewPr varScale="1">
        <p:scale>
          <a:sx n="106" d="100"/>
          <a:sy n="106" d="100"/>
        </p:scale>
        <p:origin x="166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CCSD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5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Geometry</a:t>
            </a:r>
          </a:p>
        </p:txBody>
      </p:sp>
      <p:sp>
        <p:nvSpPr>
          <p:cNvPr id="375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EF2137F1-8654-4C7C-AC02-D620C58277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545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606" name="Rectangle 1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15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6608" name="Rectangle 1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6609" name="Rectangle 1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6610" name="Rectangle 18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6611" name="Rectangle 19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9A5395B6-F637-47F0-A6DE-8BD9A32A66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511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C79FE59-DE41-4353-9077-A93320E75B5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63097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33CE-5772-4E56-AA09-17E88B1512A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841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33CE-5772-4E56-AA09-17E88B1512A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820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33CE-5772-4E56-AA09-17E88B1512A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091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33CE-5772-4E56-AA09-17E88B1512A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192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33CE-5772-4E56-AA09-17E88B1512A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00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33CE-5772-4E56-AA09-17E88B1512A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70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AE94-8B9E-4E0C-92E8-67016D77783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4019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1256-19D5-4A69-A26C-06D511ED580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3362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7F3A-CA0F-44A2-9BF2-F64685BBA9B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7185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05F7-1E03-419B-A9B3-D299EF14FC7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93600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FD59-7417-4103-99E2-4A0CA9667A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4058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9CF2-DD0B-4FB4-B85D-1C666EF9743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6737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2339-ED89-4C46-B010-AA076B7BD58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8182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E46C-5E2F-4E10-AE5A-C8CCE43AA95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3446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EFBD-97EF-4D84-AEA8-F809A33FE46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08512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88D7-DF0F-4133-9761-705EAEE591F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5075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3633CE-5772-4E56-AA09-17E88B1512A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88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  <p:sldLayoutId id="2147484182" r:id="rId12"/>
    <p:sldLayoutId id="2147484183" r:id="rId13"/>
    <p:sldLayoutId id="2147484184" r:id="rId14"/>
    <p:sldLayoutId id="2147484185" r:id="rId15"/>
    <p:sldLayoutId id="2147484186" r:id="rId16"/>
    <p:sldLayoutId id="2147484187" r:id="rId17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3152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Bell Ringer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idx="1"/>
          </p:nvPr>
        </p:nvSpPr>
        <p:spPr>
          <a:xfrm>
            <a:off x="414338" y="852488"/>
            <a:ext cx="8305800" cy="51054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Use the appropriate symbols to name the following: </a:t>
            </a:r>
          </a:p>
          <a:p>
            <a:pPr lvl="1">
              <a:defRPr/>
            </a:pPr>
            <a:r>
              <a:rPr lang="en-US" sz="2800" dirty="0"/>
              <a:t>Point A, Line AB, Plane C, Plane </a:t>
            </a:r>
            <a:r>
              <a:rPr lang="en-US" sz="2800" dirty="0" smtClean="0"/>
              <a:t>XYZ</a:t>
            </a:r>
          </a:p>
          <a:p>
            <a:pPr marL="457200" lvl="1" indent="0">
              <a:buFontTx/>
              <a:buNone/>
              <a:defRPr/>
            </a:pPr>
            <a:r>
              <a:rPr lang="en-US" sz="2800" dirty="0" smtClean="0"/>
              <a:t> </a:t>
            </a:r>
          </a:p>
          <a:p>
            <a:pPr>
              <a:defRPr/>
            </a:pPr>
            <a:r>
              <a:rPr lang="en-US" sz="3200" dirty="0" smtClean="0"/>
              <a:t>Find the absolute value of the following: </a:t>
            </a:r>
          </a:p>
          <a:p>
            <a:pPr marL="0" indent="0">
              <a:buFontTx/>
              <a:buNone/>
              <a:defRPr/>
            </a:pPr>
            <a:r>
              <a:rPr lang="en-US" sz="3200" dirty="0" smtClean="0"/>
              <a:t>      |-5|		     	  |7-(-3)|		     |-10-(-6)|</a:t>
            </a:r>
          </a:p>
          <a:p>
            <a:pPr marL="457200" lvl="1" indent="0">
              <a:buFontTx/>
              <a:buNone/>
              <a:defRPr/>
            </a:pPr>
            <a:endParaRPr lang="en-US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3152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Length</a:t>
            </a:r>
          </a:p>
        </p:txBody>
      </p:sp>
      <p:sp>
        <p:nvSpPr>
          <p:cNvPr id="379907" name="Rectangle 2051"/>
          <p:cNvSpPr>
            <a:spLocks noGrp="1" noChangeArrowheads="1"/>
          </p:cNvSpPr>
          <p:nvPr>
            <p:ph idx="1"/>
          </p:nvPr>
        </p:nvSpPr>
        <p:spPr>
          <a:xfrm>
            <a:off x="449263" y="1828800"/>
            <a:ext cx="8694737" cy="36576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3600" dirty="0" smtClean="0"/>
              <a:t>On a number line every point is paired with a number and every number is paired with a point.  </a:t>
            </a:r>
          </a:p>
          <a:p>
            <a:pPr>
              <a:defRPr/>
            </a:pPr>
            <a:r>
              <a:rPr lang="en-US" sz="3600" dirty="0" smtClean="0"/>
              <a:t>The </a:t>
            </a:r>
            <a:r>
              <a:rPr lang="en-US" sz="3600" b="1" u="sng" dirty="0" smtClean="0"/>
              <a:t>length</a:t>
            </a:r>
            <a:r>
              <a:rPr lang="en-US" sz="3600" dirty="0" smtClean="0"/>
              <a:t> of a segment is the distance between its endpoints or the difference of the coordinates of the two endpoints.</a:t>
            </a:r>
          </a:p>
          <a:p>
            <a:pPr lvl="2">
              <a:defRPr/>
            </a:pPr>
            <a:r>
              <a:rPr lang="en-US" sz="3200" dirty="0" smtClean="0"/>
              <a:t>Length is ALWAYS </a:t>
            </a:r>
            <a:r>
              <a:rPr lang="en-US" sz="3200" b="1" u="sng" dirty="0" smtClean="0">
                <a:solidFill>
                  <a:srgbClr val="FF0000"/>
                </a:solidFill>
              </a:rPr>
              <a:t>positive</a:t>
            </a:r>
            <a:r>
              <a:rPr lang="en-US" sz="3200" dirty="0" smtClean="0"/>
              <a:t>!</a:t>
            </a:r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51535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Find the length of:  (not on notes)</a:t>
            </a:r>
          </a:p>
        </p:txBody>
      </p:sp>
      <p:sp>
        <p:nvSpPr>
          <p:cNvPr id="12291" name="Line 4"/>
          <p:cNvSpPr>
            <a:spLocks noChangeShapeType="1"/>
          </p:cNvSpPr>
          <p:nvPr/>
        </p:nvSpPr>
        <p:spPr bwMode="auto">
          <a:xfrm>
            <a:off x="1081088" y="5089525"/>
            <a:ext cx="7410450" cy="19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>
            <a:off x="1538288" y="4783138"/>
            <a:ext cx="1587" cy="708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Line 7"/>
          <p:cNvSpPr>
            <a:spLocks noChangeShapeType="1"/>
          </p:cNvSpPr>
          <p:nvPr/>
        </p:nvSpPr>
        <p:spPr bwMode="auto">
          <a:xfrm>
            <a:off x="2376488" y="4783138"/>
            <a:ext cx="1587" cy="708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Line 9"/>
          <p:cNvSpPr>
            <a:spLocks noChangeShapeType="1"/>
          </p:cNvSpPr>
          <p:nvPr/>
        </p:nvSpPr>
        <p:spPr bwMode="auto">
          <a:xfrm>
            <a:off x="3214688" y="4783138"/>
            <a:ext cx="1587" cy="708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Line 11"/>
          <p:cNvSpPr>
            <a:spLocks noChangeShapeType="1"/>
          </p:cNvSpPr>
          <p:nvPr/>
        </p:nvSpPr>
        <p:spPr bwMode="auto">
          <a:xfrm>
            <a:off x="3976688" y="4783138"/>
            <a:ext cx="1587" cy="708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Line 13"/>
          <p:cNvSpPr>
            <a:spLocks noChangeShapeType="1"/>
          </p:cNvSpPr>
          <p:nvPr/>
        </p:nvSpPr>
        <p:spPr bwMode="auto">
          <a:xfrm flipH="1">
            <a:off x="4738688" y="4783138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Line 14"/>
          <p:cNvSpPr>
            <a:spLocks noChangeShapeType="1"/>
          </p:cNvSpPr>
          <p:nvPr/>
        </p:nvSpPr>
        <p:spPr bwMode="auto">
          <a:xfrm>
            <a:off x="5500688" y="4783138"/>
            <a:ext cx="3175" cy="708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Line 18"/>
          <p:cNvSpPr>
            <a:spLocks noChangeShapeType="1"/>
          </p:cNvSpPr>
          <p:nvPr/>
        </p:nvSpPr>
        <p:spPr bwMode="auto">
          <a:xfrm>
            <a:off x="6218238" y="4752975"/>
            <a:ext cx="1587" cy="708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Line 20"/>
          <p:cNvSpPr>
            <a:spLocks noChangeShapeType="1"/>
          </p:cNvSpPr>
          <p:nvPr/>
        </p:nvSpPr>
        <p:spPr bwMode="auto">
          <a:xfrm>
            <a:off x="6997700" y="4752975"/>
            <a:ext cx="1588" cy="708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Line 23"/>
          <p:cNvSpPr>
            <a:spLocks noChangeShapeType="1"/>
          </p:cNvSpPr>
          <p:nvPr/>
        </p:nvSpPr>
        <p:spPr bwMode="auto">
          <a:xfrm>
            <a:off x="7775575" y="4752975"/>
            <a:ext cx="3175" cy="708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1978" name="Text Box 26"/>
          <p:cNvSpPr txBox="1">
            <a:spLocks noChangeArrowheads="1"/>
          </p:cNvSpPr>
          <p:nvPr/>
        </p:nvSpPr>
        <p:spPr bwMode="auto">
          <a:xfrm>
            <a:off x="1127125" y="1785938"/>
            <a:ext cx="183991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a)	MJ</a:t>
            </a:r>
          </a:p>
          <a:p>
            <a:pPr>
              <a:defRPr/>
            </a:pPr>
            <a:r>
              <a:rPr kumimoji="0"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b)	JL</a:t>
            </a:r>
          </a:p>
          <a:p>
            <a:pPr>
              <a:defRPr/>
            </a:pPr>
            <a:r>
              <a:rPr kumimoji="0"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c)	KM</a:t>
            </a:r>
            <a:endParaRPr kumimoji="0" lang="en-US" dirty="0">
              <a:latin typeface="Tahoma" charset="0"/>
            </a:endParaRPr>
          </a:p>
        </p:txBody>
      </p:sp>
      <p:sp>
        <p:nvSpPr>
          <p:cNvPr id="12302" name="TextBox 28"/>
          <p:cNvSpPr txBox="1">
            <a:spLocks noChangeArrowheads="1"/>
          </p:cNvSpPr>
          <p:nvPr/>
        </p:nvSpPr>
        <p:spPr bwMode="auto">
          <a:xfrm>
            <a:off x="1247775" y="3990975"/>
            <a:ext cx="69532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/>
              <a:t>      J		   K       L        M</a:t>
            </a:r>
          </a:p>
        </p:txBody>
      </p:sp>
      <p:sp>
        <p:nvSpPr>
          <p:cNvPr id="12303" name="TextBox 29"/>
          <p:cNvSpPr txBox="1">
            <a:spLocks noChangeArrowheads="1"/>
          </p:cNvSpPr>
          <p:nvPr/>
        </p:nvSpPr>
        <p:spPr bwMode="auto">
          <a:xfrm>
            <a:off x="1058863" y="5624513"/>
            <a:ext cx="71786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/>
              <a:t> -4  -3  -2  -1  0   1   2   3   4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Line, Segment, Ray or Length? (not on notes)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1.  </a:t>
            </a:r>
            <a:r>
              <a:rPr lang="en-US" sz="3600" i="1" dirty="0" smtClean="0"/>
              <a:t>PQ			2.  PQ</a:t>
            </a:r>
          </a:p>
          <a:p>
            <a:pPr>
              <a:defRPr/>
            </a:pPr>
            <a:endParaRPr lang="en-US" sz="3600" i="1" dirty="0" smtClean="0"/>
          </a:p>
          <a:p>
            <a:pPr>
              <a:defRPr/>
            </a:pPr>
            <a:endParaRPr lang="en-US" sz="3600" i="1" dirty="0" smtClean="0"/>
          </a:p>
          <a:p>
            <a:pPr>
              <a:defRPr/>
            </a:pPr>
            <a:r>
              <a:rPr lang="en-US" sz="3600" i="1" dirty="0" smtClean="0"/>
              <a:t>3.  PQ			4.  PQ</a:t>
            </a:r>
            <a:endParaRPr lang="en-US" sz="3600" dirty="0" smtClean="0"/>
          </a:p>
        </p:txBody>
      </p:sp>
      <p:cxnSp>
        <p:nvCxnSpPr>
          <p:cNvPr id="13316" name="Straight Connector 4"/>
          <p:cNvCxnSpPr>
            <a:cxnSpLocks noChangeShapeType="1"/>
          </p:cNvCxnSpPr>
          <p:nvPr/>
        </p:nvCxnSpPr>
        <p:spPr bwMode="auto">
          <a:xfrm>
            <a:off x="1958975" y="2490135"/>
            <a:ext cx="725488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7" name="Straight Arrow Connector 6"/>
          <p:cNvCxnSpPr>
            <a:cxnSpLocks noChangeShapeType="1"/>
          </p:cNvCxnSpPr>
          <p:nvPr/>
        </p:nvCxnSpPr>
        <p:spPr bwMode="auto">
          <a:xfrm>
            <a:off x="1958975" y="4724523"/>
            <a:ext cx="85725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8" name="Straight Arrow Connector 9"/>
          <p:cNvCxnSpPr>
            <a:cxnSpLocks noChangeShapeType="1"/>
          </p:cNvCxnSpPr>
          <p:nvPr/>
        </p:nvCxnSpPr>
        <p:spPr bwMode="auto">
          <a:xfrm flipV="1">
            <a:off x="4576233" y="2539469"/>
            <a:ext cx="711200" cy="142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8538" y="3201988"/>
            <a:ext cx="2659062" cy="9509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C00000"/>
                </a:solidFill>
              </a:rPr>
              <a:t>Segment!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397375" y="3163888"/>
            <a:ext cx="2657475" cy="9509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C00000"/>
                </a:solidFill>
              </a:rPr>
              <a:t>Ray!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98538" y="5594350"/>
            <a:ext cx="2659062" cy="9509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C00000"/>
                </a:solidFill>
              </a:rPr>
              <a:t>Line!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579938" y="5576888"/>
            <a:ext cx="2659062" cy="9509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C00000"/>
                </a:solidFill>
              </a:rPr>
              <a:t>Length!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Bell Ringer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14488"/>
            <a:ext cx="7543800" cy="36576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Correctly label a </a:t>
            </a:r>
            <a:r>
              <a:rPr lang="en-US" sz="3200" b="1" u="sng" dirty="0" smtClean="0"/>
              <a:t>segment</a:t>
            </a:r>
            <a:r>
              <a:rPr lang="en-US" sz="3200" dirty="0" smtClean="0"/>
              <a:t> using your initials</a:t>
            </a:r>
          </a:p>
          <a:p>
            <a:pPr>
              <a:defRPr/>
            </a:pPr>
            <a:r>
              <a:rPr lang="en-US" sz="3200" dirty="0" smtClean="0"/>
              <a:t>Correctly label a </a:t>
            </a:r>
            <a:r>
              <a:rPr lang="en-US" sz="3200" b="1" u="sng" dirty="0" smtClean="0"/>
              <a:t>ray</a:t>
            </a:r>
            <a:r>
              <a:rPr lang="en-US" sz="3200" dirty="0" smtClean="0"/>
              <a:t> using your initials</a:t>
            </a:r>
          </a:p>
          <a:p>
            <a:pPr>
              <a:defRPr/>
            </a:pPr>
            <a:r>
              <a:rPr lang="en-US" sz="3200" dirty="0" smtClean="0"/>
              <a:t>Name a pair of </a:t>
            </a:r>
            <a:r>
              <a:rPr lang="en-US" sz="3200" b="1" u="sng" dirty="0" smtClean="0"/>
              <a:t>opposite rays</a:t>
            </a:r>
            <a:r>
              <a:rPr lang="en-US" sz="3200" dirty="0" smtClean="0"/>
              <a:t> in the following diagram:</a:t>
            </a:r>
          </a:p>
          <a:p>
            <a:pPr marL="0" indent="0">
              <a:buFontTx/>
              <a:buNone/>
              <a:defRPr/>
            </a:pPr>
            <a:endParaRPr lang="en-US" b="1" u="sng" dirty="0"/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889" y="191437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377" y="4048543"/>
            <a:ext cx="3913187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770" y="603838"/>
            <a:ext cx="6798734" cy="130386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Weekly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3" y="1620838"/>
            <a:ext cx="8145462" cy="488315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Tuesday-1.1-1.3 Quiz</a:t>
            </a:r>
          </a:p>
        </p:txBody>
      </p:sp>
      <p:sp>
        <p:nvSpPr>
          <p:cNvPr id="4" name="Rectangle 3"/>
          <p:cNvSpPr/>
          <p:nvPr/>
        </p:nvSpPr>
        <p:spPr>
          <a:xfrm>
            <a:off x="696913" y="748456"/>
            <a:ext cx="7763799" cy="5545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72145" y="1810973"/>
            <a:ext cx="519499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slide has been covered to prevent panic attacks among more sensitive students.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2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Postulate 1:  Ruler Postulate</a:t>
            </a:r>
          </a:p>
        </p:txBody>
      </p:sp>
      <p:sp>
        <p:nvSpPr>
          <p:cNvPr id="346122" name="Rectangle 10"/>
          <p:cNvSpPr>
            <a:spLocks noGrp="1" noChangeArrowheads="1"/>
          </p:cNvSpPr>
          <p:nvPr>
            <p:ph idx="1"/>
          </p:nvPr>
        </p:nvSpPr>
        <p:spPr>
          <a:xfrm>
            <a:off x="690033" y="2338754"/>
            <a:ext cx="7772400" cy="36576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The distance between any two points equals the </a:t>
            </a:r>
            <a:r>
              <a:rPr lang="en-US" sz="4400" b="1" dirty="0" smtClean="0"/>
              <a:t>absolute value </a:t>
            </a:r>
            <a:r>
              <a:rPr lang="en-US" sz="4400" dirty="0" smtClean="0"/>
              <a:t>of the </a:t>
            </a:r>
            <a:r>
              <a:rPr lang="en-US" sz="4400" b="1" u="sng" dirty="0" smtClean="0">
                <a:solidFill>
                  <a:srgbClr val="C00000"/>
                </a:solidFill>
              </a:rPr>
              <a:t>difference</a:t>
            </a:r>
            <a:r>
              <a:rPr lang="en-US" sz="4400" b="1" dirty="0" smtClean="0"/>
              <a:t> </a:t>
            </a:r>
            <a:r>
              <a:rPr lang="en-US" sz="4400" dirty="0" smtClean="0"/>
              <a:t>of their coordinates.</a:t>
            </a:r>
            <a:endParaRPr lang="en-US" sz="40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6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6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22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870" y="801878"/>
            <a:ext cx="6798734" cy="130386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Ruler Postulate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274" y="1967279"/>
            <a:ext cx="7781925" cy="42576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State the distance between the points. </a:t>
            </a:r>
          </a:p>
          <a:p>
            <a:pPr>
              <a:defRPr/>
            </a:pPr>
            <a:r>
              <a:rPr lang="en-US" dirty="0" smtClean="0"/>
              <a:t>1) 5 and 24 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2) -3 and 8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3) -4 and -10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17909" y="2542321"/>
            <a:ext cx="4486275" cy="7985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C00000"/>
                </a:solidFill>
              </a:rPr>
              <a:t>|5-24|=|-19|=19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28305" y="3828623"/>
            <a:ext cx="4487862" cy="7985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C00000"/>
                </a:solidFill>
              </a:rPr>
              <a:t>|-3-8|=|-11|=11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6275" y="5145088"/>
            <a:ext cx="7964487" cy="7985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C00000"/>
                </a:solidFill>
              </a:rPr>
              <a:t>|-4-(-10)|=|-4+10|=|6|=6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204" y="463162"/>
            <a:ext cx="6798734" cy="130386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You Try!-1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6919"/>
            <a:ext cx="7772400" cy="42957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State the distance between the points. </a:t>
            </a:r>
          </a:p>
          <a:p>
            <a:pPr marL="514350" indent="-514350">
              <a:buFontTx/>
              <a:buAutoNum type="arabicParenR"/>
              <a:defRPr/>
            </a:pPr>
            <a:r>
              <a:rPr lang="en-US" dirty="0" smtClean="0"/>
              <a:t>10 and 52 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2) -6 and 15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3) -2 and -7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361487" y="2552436"/>
            <a:ext cx="1695450" cy="7985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C00000"/>
                </a:solidFill>
              </a:rPr>
              <a:t>42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74988" y="3600838"/>
            <a:ext cx="1497012" cy="7985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C00000"/>
                </a:solidFill>
              </a:rPr>
              <a:t>21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66081" y="4858361"/>
            <a:ext cx="1820862" cy="7985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C00000"/>
                </a:solidFill>
              </a:rPr>
              <a:t>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Postulate 2: Segment Addition Postulate</a:t>
            </a:r>
          </a:p>
        </p:txBody>
      </p:sp>
      <p:sp>
        <p:nvSpPr>
          <p:cNvPr id="292869" name="Rectangle 5"/>
          <p:cNvSpPr>
            <a:spLocks noGrp="1" noChangeArrowheads="1"/>
          </p:cNvSpPr>
          <p:nvPr>
            <p:ph idx="1"/>
          </p:nvPr>
        </p:nvSpPr>
        <p:spPr>
          <a:xfrm>
            <a:off x="914400" y="2286000"/>
            <a:ext cx="7934325" cy="36576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If </a:t>
            </a:r>
            <a:r>
              <a:rPr lang="en-US" sz="4400" i="1" dirty="0" smtClean="0"/>
              <a:t>B</a:t>
            </a:r>
            <a:r>
              <a:rPr lang="en-US" sz="4400" dirty="0" smtClean="0"/>
              <a:t> is between </a:t>
            </a:r>
            <a:r>
              <a:rPr lang="en-US" sz="4400" i="1" dirty="0" smtClean="0"/>
              <a:t>A</a:t>
            </a:r>
            <a:r>
              <a:rPr lang="en-US" sz="4400" dirty="0" smtClean="0"/>
              <a:t> and </a:t>
            </a:r>
            <a:r>
              <a:rPr lang="en-US" sz="4400" i="1" dirty="0" smtClean="0"/>
              <a:t>C</a:t>
            </a:r>
            <a:r>
              <a:rPr lang="en-US" sz="4400" dirty="0" smtClean="0"/>
              <a:t>, then</a:t>
            </a:r>
          </a:p>
          <a:p>
            <a:pPr lvl="2">
              <a:defRPr/>
            </a:pPr>
            <a:r>
              <a:rPr lang="en-US" sz="4000" i="1" dirty="0" smtClean="0"/>
              <a:t>AB + BC = AC</a:t>
            </a:r>
            <a:endParaRPr lang="en-US" sz="3200" i="1" dirty="0" smtClean="0"/>
          </a:p>
        </p:txBody>
      </p:sp>
      <p:sp>
        <p:nvSpPr>
          <p:cNvPr id="20484" name="Line 6"/>
          <p:cNvSpPr>
            <a:spLocks noChangeShapeType="1"/>
          </p:cNvSpPr>
          <p:nvPr/>
        </p:nvSpPr>
        <p:spPr bwMode="auto">
          <a:xfrm>
            <a:off x="1066800" y="5638800"/>
            <a:ext cx="6248400" cy="0"/>
          </a:xfrm>
          <a:prstGeom prst="line">
            <a:avLst/>
          </a:prstGeom>
          <a:noFill/>
          <a:ln w="38100">
            <a:solidFill>
              <a:schemeClr val="accent2"/>
            </a:solidFill>
            <a:miter lim="800000"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Oval 7"/>
          <p:cNvSpPr>
            <a:spLocks noChangeArrowheads="1"/>
          </p:cNvSpPr>
          <p:nvPr/>
        </p:nvSpPr>
        <p:spPr bwMode="auto">
          <a:xfrm>
            <a:off x="1905000" y="5562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6" name="Oval 8"/>
          <p:cNvSpPr>
            <a:spLocks noChangeArrowheads="1"/>
          </p:cNvSpPr>
          <p:nvPr/>
        </p:nvSpPr>
        <p:spPr bwMode="auto">
          <a:xfrm>
            <a:off x="6477000" y="5562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7" name="Oval 9"/>
          <p:cNvSpPr>
            <a:spLocks noChangeArrowheads="1"/>
          </p:cNvSpPr>
          <p:nvPr/>
        </p:nvSpPr>
        <p:spPr bwMode="auto">
          <a:xfrm>
            <a:off x="4724400" y="5562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1752600" y="4724400"/>
            <a:ext cx="5032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kumimoji="0" lang="en-US" altLang="en-US">
                <a:solidFill>
                  <a:schemeClr val="accent2"/>
                </a:solidFill>
              </a:rPr>
              <a:t>A</a:t>
            </a:r>
            <a:endParaRPr kumimoji="0" lang="en-US" altLang="en-US"/>
          </a:p>
        </p:txBody>
      </p:sp>
      <p:sp>
        <p:nvSpPr>
          <p:cNvPr id="20489" name="Text Box 11"/>
          <p:cNvSpPr txBox="1">
            <a:spLocks noChangeArrowheads="1"/>
          </p:cNvSpPr>
          <p:nvPr/>
        </p:nvSpPr>
        <p:spPr bwMode="auto">
          <a:xfrm>
            <a:off x="4572000" y="4724400"/>
            <a:ext cx="4984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kumimoji="0" lang="en-US" altLang="en-US">
                <a:solidFill>
                  <a:schemeClr val="accent2"/>
                </a:solidFill>
              </a:rPr>
              <a:t>B</a:t>
            </a:r>
            <a:endParaRPr kumimoji="0" lang="en-US" altLang="en-US"/>
          </a:p>
        </p:txBody>
      </p:sp>
      <p:sp>
        <p:nvSpPr>
          <p:cNvPr id="20490" name="Text Box 12"/>
          <p:cNvSpPr txBox="1">
            <a:spLocks noChangeArrowheads="1"/>
          </p:cNvSpPr>
          <p:nvPr/>
        </p:nvSpPr>
        <p:spPr bwMode="auto">
          <a:xfrm>
            <a:off x="6248400" y="4724400"/>
            <a:ext cx="5048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kumimoji="0" lang="en-US" altLang="en-US">
                <a:solidFill>
                  <a:schemeClr val="accent2"/>
                </a:solidFill>
              </a:rPr>
              <a:t>C</a:t>
            </a:r>
            <a:endParaRPr kumimoji="0"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108" y="543548"/>
            <a:ext cx="6798734" cy="130386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 Over Homework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1847415"/>
            <a:ext cx="7543800" cy="3657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7-9 #1-10 All &amp; #13-28</a:t>
            </a:r>
          </a:p>
          <a:p>
            <a:pPr>
              <a:defRPr/>
            </a:pPr>
            <a:r>
              <a:rPr lang="en-US" dirty="0" smtClean="0"/>
              <a:t>OPEN YOUR BOOKS </a:t>
            </a:r>
          </a:p>
          <a:p>
            <a:pPr>
              <a:defRPr/>
            </a:pPr>
            <a:r>
              <a:rPr lang="en-US" dirty="0" smtClean="0"/>
              <a:t>PLEASE pay attention and check your work.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If you have questions, ASK! 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0941"/>
            <a:ext cx="9477375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Segment Addition Postulate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538" y="2765425"/>
            <a:ext cx="7543800" cy="3657600"/>
          </a:xfrm>
        </p:spPr>
        <p:txBody>
          <a:bodyPr/>
          <a:lstStyle/>
          <a:p>
            <a:pPr>
              <a:defRPr/>
            </a:pPr>
            <a:r>
              <a:rPr lang="en-US" i="1" dirty="0" smtClean="0"/>
              <a:t>B</a:t>
            </a:r>
            <a:r>
              <a:rPr lang="en-US" dirty="0" smtClean="0"/>
              <a:t> is between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C</a:t>
            </a:r>
            <a:r>
              <a:rPr lang="en-US" dirty="0" smtClean="0"/>
              <a:t>, with </a:t>
            </a:r>
            <a:r>
              <a:rPr lang="en-US" i="1" dirty="0" smtClean="0"/>
              <a:t>AB=x</a:t>
            </a:r>
            <a:r>
              <a:rPr lang="en-US" dirty="0" smtClean="0"/>
              <a:t>, </a:t>
            </a:r>
            <a:r>
              <a:rPr lang="en-US" i="1" dirty="0" smtClean="0"/>
              <a:t>BC=x+6</a:t>
            </a:r>
            <a:r>
              <a:rPr lang="en-US" dirty="0" smtClean="0"/>
              <a:t>, and </a:t>
            </a:r>
            <a:r>
              <a:rPr lang="en-US" i="1" dirty="0" smtClean="0"/>
              <a:t>AC=24</a:t>
            </a:r>
            <a:r>
              <a:rPr lang="en-US" dirty="0" smtClean="0"/>
              <a:t>. Find: </a:t>
            </a:r>
          </a:p>
          <a:p>
            <a:pPr>
              <a:defRPr/>
            </a:pPr>
            <a:r>
              <a:rPr lang="en-US" dirty="0" smtClean="0"/>
              <a:t>a. The value of </a:t>
            </a:r>
            <a:r>
              <a:rPr lang="en-US" i="1" dirty="0" smtClean="0"/>
              <a:t>x</a:t>
            </a:r>
            <a:r>
              <a:rPr lang="en-US" dirty="0" smtClean="0"/>
              <a:t>			b. </a:t>
            </a:r>
            <a:r>
              <a:rPr lang="en-US" i="1" dirty="0" smtClean="0"/>
              <a:t>BC</a:t>
            </a:r>
            <a:endParaRPr lang="en-US" i="1" dirty="0"/>
          </a:p>
        </p:txBody>
      </p:sp>
      <p:sp>
        <p:nvSpPr>
          <p:cNvPr id="21508" name="Line 6"/>
          <p:cNvSpPr>
            <a:spLocks noChangeShapeType="1"/>
          </p:cNvSpPr>
          <p:nvPr/>
        </p:nvSpPr>
        <p:spPr bwMode="auto">
          <a:xfrm>
            <a:off x="1095375" y="1995488"/>
            <a:ext cx="6248400" cy="0"/>
          </a:xfrm>
          <a:prstGeom prst="line">
            <a:avLst/>
          </a:prstGeom>
          <a:noFill/>
          <a:ln w="38100">
            <a:solidFill>
              <a:schemeClr val="accent2"/>
            </a:solidFill>
            <a:miter lim="800000"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Oval 7"/>
          <p:cNvSpPr>
            <a:spLocks noChangeArrowheads="1"/>
          </p:cNvSpPr>
          <p:nvPr/>
        </p:nvSpPr>
        <p:spPr bwMode="auto">
          <a:xfrm>
            <a:off x="1933575" y="19192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10" name="Oval 8"/>
          <p:cNvSpPr>
            <a:spLocks noChangeArrowheads="1"/>
          </p:cNvSpPr>
          <p:nvPr/>
        </p:nvSpPr>
        <p:spPr bwMode="auto">
          <a:xfrm>
            <a:off x="6505575" y="19192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11" name="Oval 9"/>
          <p:cNvSpPr>
            <a:spLocks noChangeArrowheads="1"/>
          </p:cNvSpPr>
          <p:nvPr/>
        </p:nvSpPr>
        <p:spPr bwMode="auto">
          <a:xfrm>
            <a:off x="4752975" y="19192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1781175" y="1081088"/>
            <a:ext cx="5032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kumimoji="0" lang="en-US" altLang="en-US">
                <a:solidFill>
                  <a:schemeClr val="accent2"/>
                </a:solidFill>
              </a:rPr>
              <a:t>A</a:t>
            </a:r>
            <a:endParaRPr kumimoji="0" lang="en-US" altLang="en-US"/>
          </a:p>
        </p:txBody>
      </p:sp>
      <p:sp>
        <p:nvSpPr>
          <p:cNvPr id="21513" name="Text Box 11"/>
          <p:cNvSpPr txBox="1">
            <a:spLocks noChangeArrowheads="1"/>
          </p:cNvSpPr>
          <p:nvPr/>
        </p:nvSpPr>
        <p:spPr bwMode="auto">
          <a:xfrm>
            <a:off x="4600575" y="1081088"/>
            <a:ext cx="4984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kumimoji="0" lang="en-US" altLang="en-US">
                <a:solidFill>
                  <a:schemeClr val="accent2"/>
                </a:solidFill>
              </a:rPr>
              <a:t>B</a:t>
            </a:r>
            <a:endParaRPr kumimoji="0" lang="en-US" altLang="en-US"/>
          </a:p>
        </p:txBody>
      </p:sp>
      <p:sp>
        <p:nvSpPr>
          <p:cNvPr id="21514" name="Text Box 12"/>
          <p:cNvSpPr txBox="1">
            <a:spLocks noChangeArrowheads="1"/>
          </p:cNvSpPr>
          <p:nvPr/>
        </p:nvSpPr>
        <p:spPr bwMode="auto">
          <a:xfrm>
            <a:off x="6276975" y="1081088"/>
            <a:ext cx="5048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kumimoji="0" lang="en-US" altLang="en-US">
                <a:solidFill>
                  <a:schemeClr val="accent2"/>
                </a:solidFill>
              </a:rPr>
              <a:t>C</a:t>
            </a:r>
            <a:endParaRPr kumimoji="0"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You Try!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Practice the Segment Addition Postulate in the next two examples either by yourself or with a partner! 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35013" y="801688"/>
            <a:ext cx="2714625" cy="5141912"/>
          </a:xfrm>
          <a:ln w="28575">
            <a:solidFill>
              <a:schemeClr val="accent6"/>
            </a:solidFill>
          </a:ln>
        </p:spPr>
        <p:txBody>
          <a:bodyPr/>
          <a:lstStyle/>
          <a:p>
            <a:pPr>
              <a:defRPr/>
            </a:pPr>
            <a:r>
              <a:rPr lang="en-US" dirty="0" smtClean="0"/>
              <a:t>Find XY.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76650" y="1032800"/>
            <a:ext cx="4857750" cy="5618162"/>
          </a:xfrm>
          <a:ln w="28575">
            <a:solidFill>
              <a:schemeClr val="accent6"/>
            </a:solidFill>
          </a:ln>
        </p:spPr>
        <p:txBody>
          <a:bodyPr/>
          <a:lstStyle/>
          <a:p>
            <a:pPr>
              <a:defRPr/>
            </a:pPr>
            <a:r>
              <a:rPr lang="en-US" i="1" dirty="0">
                <a:effectLst/>
              </a:rPr>
              <a:t>B</a:t>
            </a:r>
            <a:r>
              <a:rPr lang="en-US" dirty="0">
                <a:effectLst/>
              </a:rPr>
              <a:t> is between </a:t>
            </a:r>
            <a:r>
              <a:rPr lang="en-US" i="1" dirty="0">
                <a:effectLst/>
              </a:rPr>
              <a:t>A</a:t>
            </a:r>
            <a:r>
              <a:rPr lang="en-US" dirty="0">
                <a:effectLst/>
              </a:rPr>
              <a:t> and </a:t>
            </a:r>
            <a:r>
              <a:rPr lang="en-US" i="1" dirty="0">
                <a:effectLst/>
              </a:rPr>
              <a:t>C</a:t>
            </a:r>
            <a:r>
              <a:rPr lang="en-US" dirty="0">
                <a:effectLst/>
              </a:rPr>
              <a:t>, with </a:t>
            </a:r>
            <a:r>
              <a:rPr lang="en-US" i="1" dirty="0" smtClean="0">
                <a:effectLst/>
              </a:rPr>
              <a:t>AC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= </a:t>
            </a:r>
            <a:r>
              <a:rPr lang="en-US" dirty="0" smtClean="0">
                <a:effectLst/>
              </a:rPr>
              <a:t>4x-5, </a:t>
            </a:r>
            <a:r>
              <a:rPr lang="en-US" i="1" dirty="0">
                <a:effectLst/>
              </a:rPr>
              <a:t>BC</a:t>
            </a:r>
            <a:r>
              <a:rPr lang="en-US" dirty="0">
                <a:effectLst/>
              </a:rPr>
              <a:t> = </a:t>
            </a:r>
            <a:r>
              <a:rPr lang="en-US" dirty="0" smtClean="0">
                <a:effectLst/>
              </a:rPr>
              <a:t>6, </a:t>
            </a:r>
            <a:r>
              <a:rPr lang="en-US" dirty="0">
                <a:effectLst/>
              </a:rPr>
              <a:t>and </a:t>
            </a:r>
            <a:r>
              <a:rPr lang="en-US" i="1" dirty="0" smtClean="0">
                <a:effectLst/>
              </a:rPr>
              <a:t>AB=2x-1</a:t>
            </a:r>
            <a:r>
              <a:rPr lang="en-US" dirty="0" smtClean="0">
                <a:effectLst/>
              </a:rPr>
              <a:t>. </a:t>
            </a:r>
          </a:p>
          <a:p>
            <a:pPr marL="0" indent="0">
              <a:buFontTx/>
              <a:buNone/>
              <a:defRPr/>
            </a:pPr>
            <a:r>
              <a:rPr lang="en-US" dirty="0" smtClean="0">
                <a:effectLst/>
              </a:rPr>
              <a:t>FIND</a:t>
            </a:r>
            <a:r>
              <a:rPr lang="en-US" dirty="0">
                <a:effectLst/>
              </a:rPr>
              <a:t>: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n-US" dirty="0" smtClean="0">
                <a:effectLst/>
              </a:rPr>
              <a:t>The </a:t>
            </a:r>
            <a:r>
              <a:rPr lang="en-US" dirty="0">
                <a:effectLst/>
              </a:rPr>
              <a:t>value of </a:t>
            </a:r>
            <a:r>
              <a:rPr lang="en-US" i="1" dirty="0">
                <a:effectLst/>
              </a:rPr>
              <a:t>x			</a:t>
            </a:r>
            <a:endParaRPr lang="en-US" i="1" dirty="0" smtClean="0">
              <a:effectLst/>
            </a:endParaRPr>
          </a:p>
          <a:p>
            <a:pPr marL="0" indent="0">
              <a:buFontTx/>
              <a:buNone/>
              <a:defRPr/>
            </a:pPr>
            <a:endParaRPr lang="en-US" i="1" dirty="0" smtClean="0">
              <a:effectLst/>
            </a:endParaRPr>
          </a:p>
          <a:p>
            <a:pPr marL="0" indent="0">
              <a:buFontTx/>
              <a:buNone/>
              <a:defRPr/>
            </a:pPr>
            <a:r>
              <a:rPr lang="en-US" dirty="0" smtClean="0">
                <a:effectLst/>
              </a:rPr>
              <a:t>b.  </a:t>
            </a:r>
            <a:r>
              <a:rPr lang="en-US" i="1" dirty="0">
                <a:effectLst/>
              </a:rPr>
              <a:t>A</a:t>
            </a:r>
            <a:r>
              <a:rPr lang="en-US" i="1" dirty="0" smtClean="0">
                <a:effectLst/>
              </a:rPr>
              <a:t>C</a:t>
            </a:r>
            <a:endParaRPr lang="en-US" dirty="0">
              <a:effectLst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1970088"/>
            <a:ext cx="17335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25550" y="3839369"/>
            <a:ext cx="1695450" cy="7985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C00000"/>
                </a:solidFill>
              </a:rPr>
              <a:t>XY=6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382029" y="2574131"/>
            <a:ext cx="1495425" cy="7985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C00000"/>
                </a:solidFill>
              </a:rPr>
              <a:t>x=5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954012" y="3930458"/>
            <a:ext cx="1819275" cy="7985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C00000"/>
                </a:solidFill>
              </a:rPr>
              <a:t>AC=15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866" y="633046"/>
            <a:ext cx="73152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Ticket out the Door!-Use your initials!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866" y="1863306"/>
            <a:ext cx="7543800" cy="3657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1. Make a symbol to represent: </a:t>
            </a:r>
          </a:p>
          <a:p>
            <a:pPr lvl="1">
              <a:defRPr/>
            </a:pPr>
            <a:r>
              <a:rPr lang="en-US" dirty="0" smtClean="0"/>
              <a:t>a. a segment</a:t>
            </a:r>
          </a:p>
          <a:p>
            <a:pPr lvl="1">
              <a:defRPr/>
            </a:pPr>
            <a:r>
              <a:rPr lang="en-US" dirty="0" smtClean="0"/>
              <a:t>b. a ray</a:t>
            </a:r>
          </a:p>
          <a:p>
            <a:pPr lvl="1">
              <a:defRPr/>
            </a:pPr>
            <a:r>
              <a:rPr lang="en-US" dirty="0" smtClean="0"/>
              <a:t>c. a line</a:t>
            </a:r>
          </a:p>
          <a:p>
            <a:pPr lvl="1">
              <a:defRPr/>
            </a:pPr>
            <a:r>
              <a:rPr lang="en-US" dirty="0" smtClean="0"/>
              <a:t>d. a length</a:t>
            </a:r>
          </a:p>
          <a:p>
            <a:pPr>
              <a:defRPr/>
            </a:pPr>
            <a:r>
              <a:rPr lang="en-US" dirty="0" smtClean="0"/>
              <a:t>2. Write one COMPLETE sentence to describe the Ruler Postulate and write one COMPLETE sentence to describe the Segment Addition Postulate in your OWN WORDS. 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281353"/>
            <a:ext cx="73152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592" y="1424353"/>
            <a:ext cx="7543800" cy="36576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Page 15 Written Exercises </a:t>
            </a:r>
          </a:p>
          <a:p>
            <a:pPr>
              <a:buFontTx/>
              <a:buNone/>
              <a:defRPr/>
            </a:pPr>
            <a:r>
              <a:rPr lang="en-US" b="1" dirty="0" smtClean="0"/>
              <a:t>	#1-4 ALL and #19-22 ALL</a:t>
            </a:r>
          </a:p>
          <a:p>
            <a:pPr>
              <a:buFontTx/>
              <a:buNone/>
              <a:defRPr/>
            </a:pPr>
            <a:r>
              <a:rPr lang="en-US" b="1" dirty="0" smtClean="0"/>
              <a:t>AND</a:t>
            </a:r>
          </a:p>
          <a:p>
            <a:pPr>
              <a:defRPr/>
            </a:pPr>
            <a:r>
              <a:rPr lang="en-US" b="1" dirty="0" smtClean="0"/>
              <a:t>Segment Addition Postulate Worksheet </a:t>
            </a:r>
          </a:p>
          <a:p>
            <a:pPr>
              <a:defRPr/>
            </a:pPr>
            <a:r>
              <a:rPr lang="en-US" sz="2400" b="1" dirty="0" smtClean="0"/>
              <a:t>It’s okay to get negatives as your x-values (does not make segment negative, just the value of x-ex #4)</a:t>
            </a:r>
          </a:p>
          <a:p>
            <a:pPr>
              <a:defRPr/>
            </a:pPr>
            <a:r>
              <a:rPr lang="en-US" sz="2400" b="1" dirty="0" smtClean="0"/>
              <a:t>Answer questions being asked. Draw diagrams.</a:t>
            </a:r>
            <a:endParaRPr lang="en-US" sz="24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16" y="248034"/>
            <a:ext cx="73152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Homework (Honors)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012" y="1391034"/>
            <a:ext cx="7543800" cy="36576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Page 15 Written Exercises </a:t>
            </a:r>
          </a:p>
          <a:p>
            <a:pPr>
              <a:buFontTx/>
              <a:buNone/>
              <a:defRPr/>
            </a:pPr>
            <a:r>
              <a:rPr lang="en-US" b="1" dirty="0" smtClean="0"/>
              <a:t>	#1-4 ALL and #19-22 ALL</a:t>
            </a:r>
          </a:p>
          <a:p>
            <a:pPr>
              <a:buFontTx/>
              <a:buNone/>
              <a:defRPr/>
            </a:pPr>
            <a:r>
              <a:rPr lang="en-US" b="1" dirty="0" smtClean="0"/>
              <a:t>AND</a:t>
            </a:r>
          </a:p>
          <a:p>
            <a:pPr>
              <a:defRPr/>
            </a:pPr>
            <a:r>
              <a:rPr lang="en-US" b="1" dirty="0" smtClean="0"/>
              <a:t>Segment Addition Postulate Worksheet </a:t>
            </a:r>
          </a:p>
          <a:p>
            <a:pPr>
              <a:defRPr/>
            </a:pPr>
            <a:r>
              <a:rPr lang="en-US" b="1" dirty="0" smtClean="0"/>
              <a:t>Page 14 Classroom Exercises </a:t>
            </a:r>
          </a:p>
          <a:p>
            <a:pPr>
              <a:defRPr/>
            </a:pPr>
            <a:r>
              <a:rPr lang="en-US" b="1" dirty="0" smtClean="0"/>
              <a:t>#1-9 all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295275"/>
            <a:ext cx="73152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Bell Ringer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38275"/>
            <a:ext cx="7543800" cy="36576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		     X			                    Y		            Z</a:t>
            </a:r>
          </a:p>
          <a:p>
            <a:pPr marL="0" indent="0">
              <a:buNone/>
              <a:defRPr/>
            </a:pPr>
            <a:r>
              <a:rPr lang="en-US" dirty="0" smtClean="0"/>
              <a:t>Use the diagram to name a pair of opposite rays and ALSO a pair of rays that are NOT opposite. Be sure to label answers correctly.</a:t>
            </a:r>
          </a:p>
          <a:p>
            <a:pPr marL="514350" indent="-514350">
              <a:buFontTx/>
              <a:buAutoNum type="arabicParenR"/>
              <a:defRPr/>
            </a:pPr>
            <a:endParaRPr lang="en-US" dirty="0"/>
          </a:p>
          <a:p>
            <a:pPr marL="514350" indent="-514350">
              <a:buFontTx/>
              <a:buAutoNum type="arabicParenR"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Find JI: 			                        Solve for x: 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1143000" y="1323975"/>
            <a:ext cx="6248400" cy="0"/>
          </a:xfrm>
          <a:prstGeom prst="line">
            <a:avLst/>
          </a:prstGeom>
          <a:noFill/>
          <a:ln w="38100">
            <a:solidFill>
              <a:schemeClr val="accent2"/>
            </a:solidFill>
            <a:miter lim="800000"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1981200" y="12477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6553200" y="12477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4800600" y="12477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2868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752975"/>
            <a:ext cx="3386138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4924425"/>
            <a:ext cx="432435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Rectangle 4"/>
          <p:cNvSpPr>
            <a:spLocks noChangeArrowheads="1"/>
          </p:cNvSpPr>
          <p:nvPr/>
        </p:nvSpPr>
        <p:spPr bwMode="auto">
          <a:xfrm>
            <a:off x="581025" y="4831250"/>
            <a:ext cx="1400175" cy="37147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83" name="Rectangle 15"/>
          <p:cNvSpPr>
            <a:spLocks noChangeArrowheads="1"/>
          </p:cNvSpPr>
          <p:nvPr/>
        </p:nvSpPr>
        <p:spPr bwMode="auto">
          <a:xfrm>
            <a:off x="4508500" y="5036344"/>
            <a:ext cx="660400" cy="4826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Homework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Let’s check homework</a:t>
            </a:r>
          </a:p>
          <a:p>
            <a:pPr lvl="1">
              <a:defRPr/>
            </a:pPr>
            <a:r>
              <a:rPr lang="en-US" dirty="0" smtClean="0"/>
              <a:t>Segment </a:t>
            </a:r>
            <a:r>
              <a:rPr lang="en-US" dirty="0"/>
              <a:t>A</a:t>
            </a:r>
            <a:r>
              <a:rPr lang="en-US" dirty="0" smtClean="0"/>
              <a:t>ddition </a:t>
            </a:r>
            <a:r>
              <a:rPr lang="en-US" dirty="0"/>
              <a:t>P</a:t>
            </a:r>
            <a:r>
              <a:rPr lang="en-US" dirty="0" smtClean="0"/>
              <a:t>ostulate worksheet</a:t>
            </a:r>
          </a:p>
          <a:p>
            <a:pPr lvl="1">
              <a:defRPr/>
            </a:pPr>
            <a:r>
              <a:rPr lang="en-US" dirty="0" smtClean="0"/>
              <a:t>Page 15 Written Ex #1-4 and #19-22</a:t>
            </a:r>
          </a:p>
          <a:p>
            <a:pPr marL="457200" lvl="1" indent="0">
              <a:buNone/>
              <a:defRPr/>
            </a:pPr>
            <a:r>
              <a:rPr lang="en-US" dirty="0" smtClean="0"/>
              <a:t>1. 	15		2.	14		3.	4.5		4.	7.1</a:t>
            </a:r>
          </a:p>
          <a:p>
            <a:pPr marL="457200" lvl="1" indent="0">
              <a:buNone/>
              <a:defRPr/>
            </a:pPr>
            <a:r>
              <a:rPr lang="en-US" dirty="0" smtClean="0"/>
              <a:t>19. 	B		20.	F		21. 	C, G	22.  	BA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292159" y="4372823"/>
            <a:ext cx="3349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371600" y="6535738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solidFill>
                  <a:srgbClr val="FFFFFF"/>
                </a:solidFill>
                <a:latin typeface="Tahoma" charset="0"/>
              </a:rPr>
              <a:t>Copyright, 1996 © Dale Carnegie &amp; Associates, Inc.</a:t>
            </a:r>
            <a:endParaRPr lang="en-US" sz="2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86441" y="3044249"/>
            <a:ext cx="7772400" cy="16843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Geometry</a:t>
            </a:r>
            <a:br>
              <a:rPr lang="en-US" dirty="0" smtClean="0"/>
            </a:br>
            <a:r>
              <a:rPr lang="en-US" dirty="0" smtClean="0"/>
              <a:t>What is the difference between a line, a line segment, and a ray?</a:t>
            </a:r>
            <a:br>
              <a:rPr lang="en-US" dirty="0" smtClean="0"/>
            </a:br>
            <a:r>
              <a:rPr lang="en-US" dirty="0" smtClean="0"/>
              <a:t>Day 3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0724" name="AutoShape 12"/>
          <p:cNvSpPr>
            <a:spLocks noChangeArrowheads="1"/>
          </p:cNvSpPr>
          <p:nvPr/>
        </p:nvSpPr>
        <p:spPr bwMode="auto">
          <a:xfrm>
            <a:off x="5334000" y="3487738"/>
            <a:ext cx="4114800" cy="4132262"/>
          </a:xfrm>
          <a:prstGeom prst="diamo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kumimoji="0" lang="en-US" altLang="en-US" sz="4800" u="sng">
                <a:solidFill>
                  <a:schemeClr val="accent2"/>
                </a:solidFill>
                <a:latin typeface="Garamond" panose="02020404030301010803" pitchFamily="18" charset="0"/>
              </a:rPr>
              <a:t>   1.3   </a:t>
            </a:r>
            <a:endParaRPr kumimoji="0" lang="en-US" altLang="en-US" sz="18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>
              <a:spcBef>
                <a:spcPct val="20000"/>
              </a:spcBef>
            </a:pPr>
            <a:r>
              <a:rPr kumimoji="0" lang="en-US" altLang="en-US" sz="2800">
                <a:solidFill>
                  <a:srgbClr val="C00000"/>
                </a:solidFill>
                <a:latin typeface="Garamond" panose="02020404030301010803" pitchFamily="18" charset="0"/>
              </a:rPr>
              <a:t>Segments, rays </a:t>
            </a:r>
          </a:p>
          <a:p>
            <a:pPr algn="ctr">
              <a:spcBef>
                <a:spcPct val="20000"/>
              </a:spcBef>
            </a:pPr>
            <a:r>
              <a:rPr kumimoji="0" lang="en-US" altLang="en-US" sz="2800">
                <a:solidFill>
                  <a:srgbClr val="C00000"/>
                </a:solidFill>
                <a:latin typeface="Garamond" panose="02020404030301010803" pitchFamily="18" charset="0"/>
              </a:rPr>
              <a:t>and distance</a:t>
            </a:r>
            <a:endParaRPr kumimoji="0" lang="en-US" altLang="en-US" sz="180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30725" name="Picture 13" descr="carnegi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72200"/>
            <a:ext cx="1009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30" y="-1295400"/>
            <a:ext cx="11480800" cy="8610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8693" y="-1676400"/>
            <a:ext cx="115062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3810000"/>
            <a:ext cx="115062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62400"/>
            <a:ext cx="7848600" cy="1015701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9685" y="5715000"/>
            <a:ext cx="115062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828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0"/>
            <a:ext cx="7315200" cy="1143000"/>
          </a:xfrm>
        </p:spPr>
        <p:txBody>
          <a:bodyPr/>
          <a:lstStyle/>
          <a:p>
            <a:pPr>
              <a:defRPr/>
            </a:pPr>
            <a:r>
              <a:rPr lang="en-US" sz="5400" dirty="0" smtClean="0"/>
              <a:t>Congruent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095375"/>
            <a:ext cx="7543800" cy="1487488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Definition- Two objects that have the same size and shape.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98513" y="2844800"/>
            <a:ext cx="3527425" cy="3787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2"/>
                </a:solidFill>
              </a:rPr>
              <a:t>Congruent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122863" y="2867025"/>
            <a:ext cx="3840162" cy="3787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2"/>
                </a:solidFill>
              </a:rPr>
              <a:t>NOT Congruent</a:t>
            </a:r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3768725"/>
            <a:ext cx="26479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3706813"/>
            <a:ext cx="27241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Do the figures appear to be congruent? </a:t>
            </a:r>
            <a:endParaRPr lang="en-US" dirty="0"/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81" y="3432175"/>
            <a:ext cx="2847975" cy="1562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Do the figures appear to be congruent? </a:t>
            </a:r>
            <a:endParaRPr lang="en-US" dirty="0"/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31" y="3451225"/>
            <a:ext cx="3114675" cy="152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Do the figures appear to be congruent? </a:t>
            </a:r>
            <a:endParaRPr lang="en-US" dirty="0"/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81" y="3651250"/>
            <a:ext cx="3000375" cy="1123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73" name="Rectangle 9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315200" cy="1143000"/>
          </a:xfrm>
        </p:spPr>
        <p:txBody>
          <a:bodyPr/>
          <a:lstStyle/>
          <a:p>
            <a:pPr>
              <a:defRPr/>
            </a:pPr>
            <a:r>
              <a:rPr lang="en-US" sz="5400" dirty="0" smtClean="0"/>
              <a:t>Congruent Segments </a:t>
            </a:r>
          </a:p>
        </p:txBody>
      </p:sp>
      <p:sp>
        <p:nvSpPr>
          <p:cNvPr id="344074" name="Rectangle 10"/>
          <p:cNvSpPr>
            <a:spLocks noGrp="1" noChangeArrowheads="1"/>
          </p:cNvSpPr>
          <p:nvPr>
            <p:ph idx="1"/>
          </p:nvPr>
        </p:nvSpPr>
        <p:spPr>
          <a:xfrm>
            <a:off x="519113" y="998538"/>
            <a:ext cx="8229600" cy="1657350"/>
          </a:xfrm>
        </p:spPr>
        <p:txBody>
          <a:bodyPr/>
          <a:lstStyle/>
          <a:p>
            <a:pPr>
              <a:defRPr/>
            </a:pPr>
            <a:r>
              <a:rPr lang="en-US" sz="4000" u="sng" dirty="0" smtClean="0"/>
              <a:t>Definition</a:t>
            </a:r>
            <a:r>
              <a:rPr lang="en-US" sz="4000" dirty="0" smtClean="0"/>
              <a:t>- segments that have equal length.  (Symbol </a:t>
            </a:r>
            <a:r>
              <a:rPr kumimoji="0" lang="en-US" sz="4000" b="1" dirty="0" smtClean="0">
                <a:effectLst/>
                <a:latin typeface="Arial RO" pitchFamily="34" charset="0"/>
                <a:sym typeface="Symbol" pitchFamily="18" charset="2"/>
              </a:rPr>
              <a:t></a:t>
            </a:r>
            <a:r>
              <a:rPr kumimoji="0" lang="en-US" sz="4000" dirty="0" smtClean="0">
                <a:sym typeface="Symbol" pitchFamily="18" charset="2"/>
              </a:rPr>
              <a:t>)</a:t>
            </a:r>
          </a:p>
          <a:p>
            <a:pPr>
              <a:buFontTx/>
              <a:buNone/>
              <a:defRPr/>
            </a:pPr>
            <a:endParaRPr kumimoji="0" lang="en-US" sz="4000" dirty="0" smtClean="0">
              <a:sym typeface="Symbol" pitchFamily="18" charset="2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50863" y="2598738"/>
            <a:ext cx="3527425" cy="40338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800" dirty="0">
                <a:solidFill>
                  <a:schemeClr val="tx2"/>
                </a:solidFill>
              </a:rPr>
              <a:t>Congruent Segments</a:t>
            </a: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2800" i="1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en-US" sz="2800" i="1" dirty="0">
                <a:solidFill>
                  <a:schemeClr val="tx2"/>
                </a:solidFill>
              </a:rPr>
              <a:t>AB</a:t>
            </a:r>
            <a:r>
              <a:rPr lang="en-US" sz="2800" dirty="0">
                <a:solidFill>
                  <a:schemeClr val="tx2"/>
                </a:solidFill>
              </a:rPr>
              <a:t>  </a:t>
            </a:r>
            <a:r>
              <a:rPr kumimoji="0" lang="en-US" sz="2800" b="1" dirty="0">
                <a:latin typeface="Arial RO" pitchFamily="34" charset="0"/>
                <a:sym typeface="Symbol" pitchFamily="18" charset="2"/>
              </a:rPr>
              <a:t>  </a:t>
            </a:r>
            <a:r>
              <a:rPr lang="en-US" sz="2800" i="1" dirty="0">
                <a:solidFill>
                  <a:schemeClr val="tx2"/>
                </a:solidFill>
              </a:rPr>
              <a:t>CD</a:t>
            </a: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363663" y="3832225"/>
            <a:ext cx="2105025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846" name="Oval 9"/>
          <p:cNvSpPr>
            <a:spLocks noChangeArrowheads="1"/>
          </p:cNvSpPr>
          <p:nvPr/>
        </p:nvSpPr>
        <p:spPr bwMode="auto">
          <a:xfrm>
            <a:off x="1262063" y="3759200"/>
            <a:ext cx="117475" cy="101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47" name="Oval 10"/>
          <p:cNvSpPr>
            <a:spLocks noChangeArrowheads="1"/>
          </p:cNvSpPr>
          <p:nvPr/>
        </p:nvSpPr>
        <p:spPr bwMode="auto">
          <a:xfrm>
            <a:off x="3454400" y="3751263"/>
            <a:ext cx="115888" cy="1095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48" name="TextBox 12"/>
          <p:cNvSpPr txBox="1">
            <a:spLocks noChangeArrowheads="1"/>
          </p:cNvSpPr>
          <p:nvPr/>
        </p:nvSpPr>
        <p:spPr bwMode="auto">
          <a:xfrm>
            <a:off x="1103313" y="3875088"/>
            <a:ext cx="4206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/>
              <a:t>A</a:t>
            </a:r>
          </a:p>
        </p:txBody>
      </p:sp>
      <p:sp>
        <p:nvSpPr>
          <p:cNvPr id="35849" name="TextBox 13"/>
          <p:cNvSpPr txBox="1">
            <a:spLocks noChangeArrowheads="1"/>
          </p:cNvSpPr>
          <p:nvPr/>
        </p:nvSpPr>
        <p:spPr bwMode="auto">
          <a:xfrm>
            <a:off x="3259138" y="3852863"/>
            <a:ext cx="4206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/>
              <a:t>B</a:t>
            </a:r>
          </a:p>
        </p:txBody>
      </p:sp>
      <p:sp>
        <p:nvSpPr>
          <p:cNvPr id="35850" name="TextBox 14"/>
          <p:cNvSpPr txBox="1">
            <a:spLocks noChangeArrowheads="1"/>
          </p:cNvSpPr>
          <p:nvPr/>
        </p:nvSpPr>
        <p:spPr bwMode="auto">
          <a:xfrm>
            <a:off x="2184400" y="3279775"/>
            <a:ext cx="55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3600"/>
              <a:t>3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1270000" y="4891088"/>
            <a:ext cx="2082800" cy="40005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852" name="Oval 16"/>
          <p:cNvSpPr>
            <a:spLocks noChangeArrowheads="1"/>
          </p:cNvSpPr>
          <p:nvPr/>
        </p:nvSpPr>
        <p:spPr bwMode="auto">
          <a:xfrm>
            <a:off x="1168400" y="5246688"/>
            <a:ext cx="115888" cy="101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53" name="Oval 17"/>
          <p:cNvSpPr>
            <a:spLocks noChangeArrowheads="1"/>
          </p:cNvSpPr>
          <p:nvPr/>
        </p:nvSpPr>
        <p:spPr bwMode="auto">
          <a:xfrm>
            <a:off x="3287713" y="4818063"/>
            <a:ext cx="115887" cy="1095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54" name="TextBox 19"/>
          <p:cNvSpPr txBox="1">
            <a:spLocks noChangeArrowheads="1"/>
          </p:cNvSpPr>
          <p:nvPr/>
        </p:nvSpPr>
        <p:spPr bwMode="auto">
          <a:xfrm rot="-778030">
            <a:off x="1128713" y="5329238"/>
            <a:ext cx="5111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/>
              <a:t>c</a:t>
            </a:r>
          </a:p>
        </p:txBody>
      </p:sp>
      <p:sp>
        <p:nvSpPr>
          <p:cNvPr id="35855" name="TextBox 20"/>
          <p:cNvSpPr txBox="1">
            <a:spLocks noChangeArrowheads="1"/>
          </p:cNvSpPr>
          <p:nvPr/>
        </p:nvSpPr>
        <p:spPr bwMode="auto">
          <a:xfrm rot="-666556">
            <a:off x="3244850" y="4887913"/>
            <a:ext cx="357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4000"/>
              <a:t>D</a:t>
            </a:r>
          </a:p>
        </p:txBody>
      </p:sp>
      <p:sp>
        <p:nvSpPr>
          <p:cNvPr id="35856" name="TextBox 21"/>
          <p:cNvSpPr txBox="1">
            <a:spLocks noChangeArrowheads="1"/>
          </p:cNvSpPr>
          <p:nvPr/>
        </p:nvSpPr>
        <p:spPr bwMode="auto">
          <a:xfrm rot="-771681">
            <a:off x="1944688" y="4535488"/>
            <a:ext cx="55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3600"/>
              <a:t>3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1639888" y="5980113"/>
            <a:ext cx="493712" cy="1428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>
            <a:off x="2700338" y="6022975"/>
            <a:ext cx="485775" cy="793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 bwMode="auto">
          <a:xfrm>
            <a:off x="4411663" y="2605088"/>
            <a:ext cx="4732337" cy="40354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400" dirty="0">
                <a:solidFill>
                  <a:schemeClr val="tx2"/>
                </a:solidFill>
              </a:rPr>
              <a:t>Segments that are not congruent</a:t>
            </a: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2800" i="1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en-US" sz="2800" i="1" dirty="0">
                <a:solidFill>
                  <a:schemeClr val="tx2"/>
                </a:solidFill>
              </a:rPr>
              <a:t>AB</a:t>
            </a:r>
            <a:r>
              <a:rPr lang="en-US" sz="2800" dirty="0">
                <a:solidFill>
                  <a:schemeClr val="tx2"/>
                </a:solidFill>
              </a:rPr>
              <a:t>  </a:t>
            </a:r>
            <a:r>
              <a:rPr kumimoji="0" lang="en-US" sz="2800" b="1" dirty="0">
                <a:latin typeface="Arial RO" pitchFamily="34" charset="0"/>
                <a:sym typeface="Symbol" pitchFamily="18" charset="2"/>
              </a:rPr>
              <a:t>  </a:t>
            </a:r>
            <a:r>
              <a:rPr lang="en-US" sz="2800" i="1" dirty="0">
                <a:solidFill>
                  <a:schemeClr val="tx2"/>
                </a:solidFill>
              </a:rPr>
              <a:t>CD</a:t>
            </a: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 flipV="1">
            <a:off x="5667375" y="3773488"/>
            <a:ext cx="1473200" cy="7937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861" name="Oval 30"/>
          <p:cNvSpPr>
            <a:spLocks noChangeArrowheads="1"/>
          </p:cNvSpPr>
          <p:nvPr/>
        </p:nvSpPr>
        <p:spPr bwMode="auto">
          <a:xfrm>
            <a:off x="5565775" y="3708400"/>
            <a:ext cx="115888" cy="101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62" name="Oval 31"/>
          <p:cNvSpPr>
            <a:spLocks noChangeArrowheads="1"/>
          </p:cNvSpPr>
          <p:nvPr/>
        </p:nvSpPr>
        <p:spPr bwMode="auto">
          <a:xfrm>
            <a:off x="7104063" y="3730625"/>
            <a:ext cx="117475" cy="1079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63" name="TextBox 32"/>
          <p:cNvSpPr txBox="1">
            <a:spLocks noChangeArrowheads="1"/>
          </p:cNvSpPr>
          <p:nvPr/>
        </p:nvSpPr>
        <p:spPr bwMode="auto">
          <a:xfrm>
            <a:off x="5407025" y="3824288"/>
            <a:ext cx="4206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/>
              <a:t>A</a:t>
            </a:r>
          </a:p>
        </p:txBody>
      </p:sp>
      <p:sp>
        <p:nvSpPr>
          <p:cNvPr id="35864" name="TextBox 33"/>
          <p:cNvSpPr txBox="1">
            <a:spLocks noChangeArrowheads="1"/>
          </p:cNvSpPr>
          <p:nvPr/>
        </p:nvSpPr>
        <p:spPr bwMode="auto">
          <a:xfrm>
            <a:off x="6937375" y="3802063"/>
            <a:ext cx="4206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/>
              <a:t>B</a:t>
            </a:r>
          </a:p>
        </p:txBody>
      </p:sp>
      <p:sp>
        <p:nvSpPr>
          <p:cNvPr id="35865" name="TextBox 34"/>
          <p:cNvSpPr txBox="1">
            <a:spLocks noChangeArrowheads="1"/>
          </p:cNvSpPr>
          <p:nvPr/>
        </p:nvSpPr>
        <p:spPr bwMode="auto">
          <a:xfrm>
            <a:off x="6488113" y="3228975"/>
            <a:ext cx="55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3600"/>
              <a:t>2</a:t>
            </a:r>
          </a:p>
        </p:txBody>
      </p:sp>
      <p:cxnSp>
        <p:nvCxnSpPr>
          <p:cNvPr id="36" name="Straight Connector 35"/>
          <p:cNvCxnSpPr/>
          <p:nvPr/>
        </p:nvCxnSpPr>
        <p:spPr bwMode="auto">
          <a:xfrm flipV="1">
            <a:off x="5356225" y="4840288"/>
            <a:ext cx="2300288" cy="471487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867" name="Oval 36"/>
          <p:cNvSpPr>
            <a:spLocks noChangeArrowheads="1"/>
          </p:cNvSpPr>
          <p:nvPr/>
        </p:nvSpPr>
        <p:spPr bwMode="auto">
          <a:xfrm>
            <a:off x="5311775" y="5268913"/>
            <a:ext cx="115888" cy="101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68" name="TextBox 37"/>
          <p:cNvSpPr txBox="1">
            <a:spLocks noChangeArrowheads="1"/>
          </p:cNvSpPr>
          <p:nvPr/>
        </p:nvSpPr>
        <p:spPr bwMode="auto">
          <a:xfrm rot="-778030">
            <a:off x="5186363" y="5278438"/>
            <a:ext cx="5111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/>
              <a:t>c</a:t>
            </a:r>
          </a:p>
        </p:txBody>
      </p:sp>
      <p:sp>
        <p:nvSpPr>
          <p:cNvPr id="35869" name="TextBox 38"/>
          <p:cNvSpPr txBox="1">
            <a:spLocks noChangeArrowheads="1"/>
          </p:cNvSpPr>
          <p:nvPr/>
        </p:nvSpPr>
        <p:spPr bwMode="auto">
          <a:xfrm rot="-666556">
            <a:off x="7548563" y="4837113"/>
            <a:ext cx="357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4000"/>
              <a:t>D</a:t>
            </a:r>
          </a:p>
        </p:txBody>
      </p:sp>
      <p:sp>
        <p:nvSpPr>
          <p:cNvPr id="35870" name="TextBox 39"/>
          <p:cNvSpPr txBox="1">
            <a:spLocks noChangeArrowheads="1"/>
          </p:cNvSpPr>
          <p:nvPr/>
        </p:nvSpPr>
        <p:spPr bwMode="auto">
          <a:xfrm rot="-771681">
            <a:off x="6248400" y="4484688"/>
            <a:ext cx="55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3600"/>
              <a:t>4</a:t>
            </a:r>
          </a:p>
        </p:txBody>
      </p:sp>
      <p:sp>
        <p:nvSpPr>
          <p:cNvPr id="35871" name="Oval 40"/>
          <p:cNvSpPr>
            <a:spLocks noChangeArrowheads="1"/>
          </p:cNvSpPr>
          <p:nvPr/>
        </p:nvSpPr>
        <p:spPr bwMode="auto">
          <a:xfrm>
            <a:off x="7591425" y="4760913"/>
            <a:ext cx="115888" cy="1301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7075488" y="5986463"/>
            <a:ext cx="485775" cy="793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>
            <a:off x="6067425" y="5980113"/>
            <a:ext cx="485775" cy="635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 bwMode="auto">
          <a:xfrm flipV="1">
            <a:off x="6662738" y="6053138"/>
            <a:ext cx="203200" cy="40640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4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4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74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73" name="Rectangle 9"/>
          <p:cNvSpPr>
            <a:spLocks noGrp="1" noChangeArrowheads="1"/>
          </p:cNvSpPr>
          <p:nvPr>
            <p:ph type="title"/>
          </p:nvPr>
        </p:nvSpPr>
        <p:spPr>
          <a:xfrm>
            <a:off x="990600" y="299498"/>
            <a:ext cx="7315200" cy="1143000"/>
          </a:xfrm>
        </p:spPr>
        <p:txBody>
          <a:bodyPr/>
          <a:lstStyle/>
          <a:p>
            <a:pPr>
              <a:defRPr/>
            </a:pPr>
            <a:r>
              <a:rPr lang="en-US" sz="5400" dirty="0" smtClean="0"/>
              <a:t>Midpoint of a Segment</a:t>
            </a:r>
          </a:p>
        </p:txBody>
      </p:sp>
      <p:sp>
        <p:nvSpPr>
          <p:cNvPr id="344074" name="Rectangle 10"/>
          <p:cNvSpPr>
            <a:spLocks noGrp="1" noChangeArrowheads="1"/>
          </p:cNvSpPr>
          <p:nvPr>
            <p:ph idx="1"/>
          </p:nvPr>
        </p:nvSpPr>
        <p:spPr>
          <a:xfrm>
            <a:off x="573088" y="1685925"/>
            <a:ext cx="8229600" cy="3657600"/>
          </a:xfrm>
        </p:spPr>
        <p:txBody>
          <a:bodyPr/>
          <a:lstStyle/>
          <a:p>
            <a:pPr>
              <a:defRPr/>
            </a:pPr>
            <a:r>
              <a:rPr kumimoji="0" lang="en-US" sz="3600" u="sng" dirty="0" smtClean="0">
                <a:sym typeface="Symbol" pitchFamily="18" charset="2"/>
              </a:rPr>
              <a:t>Definition</a:t>
            </a:r>
            <a:r>
              <a:rPr kumimoji="0" lang="en-US" sz="3600" dirty="0" smtClean="0">
                <a:sym typeface="Symbol" pitchFamily="18" charset="2"/>
              </a:rPr>
              <a:t>-  the </a:t>
            </a:r>
            <a:r>
              <a:rPr kumimoji="0" lang="en-US" sz="3600" b="1" u="sng" dirty="0" smtClean="0">
                <a:solidFill>
                  <a:srgbClr val="C00000"/>
                </a:solidFill>
                <a:sym typeface="Symbol" pitchFamily="18" charset="2"/>
              </a:rPr>
              <a:t>point</a:t>
            </a:r>
            <a:r>
              <a:rPr kumimoji="0" lang="en-US" sz="3600" dirty="0" smtClean="0">
                <a:sym typeface="Symbol" pitchFamily="18" charset="2"/>
              </a:rPr>
              <a:t> that divides the segment into two congruent segments.</a:t>
            </a:r>
            <a:r>
              <a:rPr kumimoji="0" lang="en-US" dirty="0" smtClean="0">
                <a:sym typeface="Symbol" pitchFamily="18" charset="2"/>
              </a:rPr>
              <a:t>  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468688" y="2824163"/>
            <a:ext cx="4702175" cy="37798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800" dirty="0">
                <a:solidFill>
                  <a:schemeClr val="tx2"/>
                </a:solidFill>
              </a:rPr>
              <a:t>Midpoint of a Segment</a:t>
            </a: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en-US" sz="2800" i="1" dirty="0">
                <a:solidFill>
                  <a:schemeClr val="tx2"/>
                </a:solidFill>
              </a:rPr>
              <a:t>AP</a:t>
            </a:r>
            <a:r>
              <a:rPr lang="en-US" sz="2800" dirty="0">
                <a:solidFill>
                  <a:schemeClr val="tx2"/>
                </a:solidFill>
              </a:rPr>
              <a:t> =</a:t>
            </a:r>
            <a:r>
              <a:rPr lang="en-US" sz="2800" i="1" dirty="0">
                <a:solidFill>
                  <a:schemeClr val="tx2"/>
                </a:solidFill>
              </a:rPr>
              <a:t> PB</a:t>
            </a:r>
          </a:p>
          <a:p>
            <a:pPr algn="ctr">
              <a:defRPr/>
            </a:pPr>
            <a:r>
              <a:rPr lang="en-US" sz="2800" i="1" dirty="0">
                <a:solidFill>
                  <a:schemeClr val="tx2"/>
                </a:solidFill>
              </a:rPr>
              <a:t>AP</a:t>
            </a:r>
            <a:r>
              <a:rPr lang="en-US" sz="2800" dirty="0">
                <a:solidFill>
                  <a:schemeClr val="tx2"/>
                </a:solidFill>
              </a:rPr>
              <a:t>  </a:t>
            </a:r>
            <a:r>
              <a:rPr kumimoji="0" lang="en-US" sz="2800" b="1" dirty="0">
                <a:latin typeface="Arial RO" pitchFamily="34" charset="0"/>
                <a:sym typeface="Symbol" pitchFamily="18" charset="2"/>
              </a:rPr>
              <a:t>  </a:t>
            </a:r>
            <a:r>
              <a:rPr lang="en-US" sz="2800" i="1" dirty="0">
                <a:solidFill>
                  <a:schemeClr val="tx2"/>
                </a:solidFill>
                <a:sym typeface="Symbol" pitchFamily="18" charset="2"/>
              </a:rPr>
              <a:t>PB</a:t>
            </a:r>
          </a:p>
          <a:p>
            <a:pPr algn="ctr">
              <a:defRPr/>
            </a:pPr>
            <a:r>
              <a:rPr lang="en-US" sz="2800" dirty="0">
                <a:solidFill>
                  <a:schemeClr val="tx2"/>
                </a:solidFill>
                <a:sym typeface="Symbol" pitchFamily="18" charset="2"/>
              </a:rPr>
              <a:t>and </a:t>
            </a:r>
            <a:r>
              <a:rPr lang="en-US" sz="2800" i="1" dirty="0">
                <a:solidFill>
                  <a:schemeClr val="tx2"/>
                </a:solidFill>
                <a:sym typeface="Symbol" pitchFamily="18" charset="2"/>
              </a:rPr>
              <a:t>P</a:t>
            </a:r>
            <a:r>
              <a:rPr lang="en-US" sz="2800" dirty="0">
                <a:solidFill>
                  <a:schemeClr val="tx2"/>
                </a:solidFill>
                <a:sym typeface="Symbol" pitchFamily="18" charset="2"/>
              </a:rPr>
              <a:t> is the midpoint of </a:t>
            </a:r>
            <a:r>
              <a:rPr lang="en-US" sz="2800" i="1" dirty="0">
                <a:solidFill>
                  <a:schemeClr val="tx2"/>
                </a:solidFill>
                <a:sym typeface="Symbol" pitchFamily="18" charset="2"/>
              </a:rPr>
              <a:t>AB</a:t>
            </a:r>
            <a:endParaRPr lang="en-US" sz="28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2800" i="1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2800" dirty="0">
              <a:solidFill>
                <a:schemeClr val="tx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179888" y="3773488"/>
            <a:ext cx="3440112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870" name="Oval 30"/>
          <p:cNvSpPr>
            <a:spLocks noChangeArrowheads="1"/>
          </p:cNvSpPr>
          <p:nvPr/>
        </p:nvSpPr>
        <p:spPr bwMode="auto">
          <a:xfrm>
            <a:off x="5805488" y="3697288"/>
            <a:ext cx="115887" cy="101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6871" name="Oval 30"/>
          <p:cNvSpPr>
            <a:spLocks noChangeArrowheads="1"/>
          </p:cNvSpPr>
          <p:nvPr/>
        </p:nvSpPr>
        <p:spPr bwMode="auto">
          <a:xfrm>
            <a:off x="4121150" y="3700463"/>
            <a:ext cx="115888" cy="101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6872" name="Oval 30"/>
          <p:cNvSpPr>
            <a:spLocks noChangeArrowheads="1"/>
          </p:cNvSpPr>
          <p:nvPr/>
        </p:nvSpPr>
        <p:spPr bwMode="auto">
          <a:xfrm>
            <a:off x="7554913" y="3694113"/>
            <a:ext cx="115887" cy="101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6873" name="TextBox 32"/>
          <p:cNvSpPr txBox="1">
            <a:spLocks noChangeArrowheads="1"/>
          </p:cNvSpPr>
          <p:nvPr/>
        </p:nvSpPr>
        <p:spPr bwMode="auto">
          <a:xfrm>
            <a:off x="5610225" y="3838575"/>
            <a:ext cx="4206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/>
              <a:t>P</a:t>
            </a:r>
          </a:p>
        </p:txBody>
      </p:sp>
      <p:sp>
        <p:nvSpPr>
          <p:cNvPr id="36874" name="TextBox 32"/>
          <p:cNvSpPr txBox="1">
            <a:spLocks noChangeArrowheads="1"/>
          </p:cNvSpPr>
          <p:nvPr/>
        </p:nvSpPr>
        <p:spPr bwMode="auto">
          <a:xfrm>
            <a:off x="7373938" y="3846513"/>
            <a:ext cx="4206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/>
              <a:t>B</a:t>
            </a:r>
          </a:p>
        </p:txBody>
      </p:sp>
      <p:sp>
        <p:nvSpPr>
          <p:cNvPr id="36875" name="TextBox 32"/>
          <p:cNvSpPr txBox="1">
            <a:spLocks noChangeArrowheads="1"/>
          </p:cNvSpPr>
          <p:nvPr/>
        </p:nvSpPr>
        <p:spPr bwMode="auto">
          <a:xfrm>
            <a:off x="3956050" y="3824288"/>
            <a:ext cx="4206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/>
              <a:t>A</a:t>
            </a:r>
          </a:p>
        </p:txBody>
      </p:sp>
      <p:sp>
        <p:nvSpPr>
          <p:cNvPr id="36876" name="TextBox 32"/>
          <p:cNvSpPr txBox="1">
            <a:spLocks noChangeArrowheads="1"/>
          </p:cNvSpPr>
          <p:nvPr/>
        </p:nvSpPr>
        <p:spPr bwMode="auto">
          <a:xfrm>
            <a:off x="6451600" y="3243263"/>
            <a:ext cx="4206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3200"/>
              <a:t>2</a:t>
            </a:r>
          </a:p>
        </p:txBody>
      </p:sp>
      <p:sp>
        <p:nvSpPr>
          <p:cNvPr id="36877" name="TextBox 32"/>
          <p:cNvSpPr txBox="1">
            <a:spLocks noChangeArrowheads="1"/>
          </p:cNvSpPr>
          <p:nvPr/>
        </p:nvSpPr>
        <p:spPr bwMode="auto">
          <a:xfrm>
            <a:off x="4687888" y="3222625"/>
            <a:ext cx="50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3200"/>
              <a:t>2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167313" y="5443538"/>
            <a:ext cx="449262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>
            <a:off x="6146800" y="5435600"/>
            <a:ext cx="449263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>
            <a:off x="7577138" y="5878513"/>
            <a:ext cx="449262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4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4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74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2" name="Rectangle 4"/>
          <p:cNvSpPr>
            <a:spLocks noGrp="1" noChangeArrowheads="1"/>
          </p:cNvSpPr>
          <p:nvPr>
            <p:ph type="title"/>
          </p:nvPr>
        </p:nvSpPr>
        <p:spPr>
          <a:xfrm>
            <a:off x="825500" y="215107"/>
            <a:ext cx="73152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Bisector of a Segment	</a:t>
            </a:r>
          </a:p>
        </p:txBody>
      </p:sp>
      <p:sp>
        <p:nvSpPr>
          <p:cNvPr id="345093" name="Rectangle 5"/>
          <p:cNvSpPr>
            <a:spLocks noGrp="1" noChangeArrowheads="1"/>
          </p:cNvSpPr>
          <p:nvPr>
            <p:ph idx="1"/>
          </p:nvPr>
        </p:nvSpPr>
        <p:spPr>
          <a:xfrm>
            <a:off x="711200" y="1038225"/>
            <a:ext cx="7543800" cy="1893888"/>
          </a:xfrm>
        </p:spPr>
        <p:txBody>
          <a:bodyPr/>
          <a:lstStyle/>
          <a:p>
            <a:pPr>
              <a:defRPr/>
            </a:pPr>
            <a:r>
              <a:rPr lang="en-US" sz="3600" u="sng" dirty="0" smtClean="0"/>
              <a:t>Definition-</a:t>
            </a:r>
            <a:r>
              <a:rPr lang="en-US" sz="3600" dirty="0" smtClean="0"/>
              <a:t>  A </a:t>
            </a:r>
            <a:r>
              <a:rPr lang="en-US" sz="3600" b="1" u="sng" dirty="0" smtClean="0">
                <a:solidFill>
                  <a:srgbClr val="C00000"/>
                </a:solidFill>
              </a:rPr>
              <a:t>line, segment, ray, or plane</a:t>
            </a:r>
            <a:r>
              <a:rPr lang="en-US" sz="3600" dirty="0" smtClean="0"/>
              <a:t> that intersects the segment at its midpoint.</a:t>
            </a:r>
            <a:endParaRPr lang="en-US" dirty="0" smtClean="0"/>
          </a:p>
        </p:txBody>
      </p:sp>
      <p:pic>
        <p:nvPicPr>
          <p:cNvPr id="37892" name="Picture 5" descr="bisect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435350"/>
            <a:ext cx="681355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7" name="Rectangle 3"/>
          <p:cNvSpPr>
            <a:spLocks noGrp="1" noChangeArrowheads="1"/>
          </p:cNvSpPr>
          <p:nvPr>
            <p:ph idx="1"/>
          </p:nvPr>
        </p:nvSpPr>
        <p:spPr>
          <a:xfrm>
            <a:off x="935038" y="179388"/>
            <a:ext cx="5130800" cy="65722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i="1" dirty="0" smtClean="0"/>
              <a:t>M</a:t>
            </a:r>
            <a:r>
              <a:rPr lang="en-US" dirty="0" smtClean="0"/>
              <a:t> is the midpoint of </a:t>
            </a:r>
            <a:r>
              <a:rPr lang="en-US" i="1" dirty="0" smtClean="0"/>
              <a:t>BD</a:t>
            </a:r>
          </a:p>
        </p:txBody>
      </p:sp>
      <p:grpSp>
        <p:nvGrpSpPr>
          <p:cNvPr id="38915" name="Group 18"/>
          <p:cNvGrpSpPr>
            <a:grpSpLocks/>
          </p:cNvGrpSpPr>
          <p:nvPr/>
        </p:nvGrpSpPr>
        <p:grpSpPr bwMode="auto">
          <a:xfrm>
            <a:off x="2516188" y="1158875"/>
            <a:ext cx="6324600" cy="3214688"/>
            <a:chOff x="1550" y="391"/>
            <a:chExt cx="3984" cy="2025"/>
          </a:xfrm>
        </p:grpSpPr>
        <p:grpSp>
          <p:nvGrpSpPr>
            <p:cNvPr id="38917" name="Group 15"/>
            <p:cNvGrpSpPr>
              <a:grpSpLocks/>
            </p:cNvGrpSpPr>
            <p:nvPr/>
          </p:nvGrpSpPr>
          <p:grpSpPr bwMode="auto">
            <a:xfrm>
              <a:off x="1550" y="448"/>
              <a:ext cx="3984" cy="1968"/>
              <a:chOff x="864" y="1344"/>
              <a:chExt cx="3984" cy="1968"/>
            </a:xfrm>
          </p:grpSpPr>
          <p:sp>
            <p:nvSpPr>
              <p:cNvPr id="38919" name="Line 4"/>
              <p:cNvSpPr>
                <a:spLocks noChangeShapeType="1"/>
              </p:cNvSpPr>
              <p:nvPr/>
            </p:nvSpPr>
            <p:spPr bwMode="auto">
              <a:xfrm flipV="1">
                <a:off x="960" y="1728"/>
                <a:ext cx="3456" cy="8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0" name="Line 5"/>
              <p:cNvSpPr>
                <a:spLocks noChangeShapeType="1"/>
              </p:cNvSpPr>
              <p:nvPr/>
            </p:nvSpPr>
            <p:spPr bwMode="auto">
              <a:xfrm>
                <a:off x="1920" y="1440"/>
                <a:ext cx="1680" cy="16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50" name="Rectangle 6"/>
              <p:cNvSpPr>
                <a:spLocks noChangeArrowheads="1"/>
              </p:cNvSpPr>
              <p:nvPr/>
            </p:nvSpPr>
            <p:spPr bwMode="auto">
              <a:xfrm>
                <a:off x="4176" y="1344"/>
                <a:ext cx="67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indent="-342900">
                  <a:spcBef>
                    <a:spcPct val="60000"/>
                  </a:spcBef>
                  <a:buClr>
                    <a:schemeClr val="tx1"/>
                  </a:buClr>
                  <a:defRPr/>
                </a:pPr>
                <a:r>
                  <a:rPr lang="en-US" sz="3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charset="0"/>
                  </a:rPr>
                  <a:t>B</a:t>
                </a:r>
              </a:p>
            </p:txBody>
          </p:sp>
          <p:sp>
            <p:nvSpPr>
              <p:cNvPr id="390151" name="Rectangle 7"/>
              <p:cNvSpPr>
                <a:spLocks noChangeArrowheads="1"/>
              </p:cNvSpPr>
              <p:nvPr/>
            </p:nvSpPr>
            <p:spPr bwMode="auto">
              <a:xfrm>
                <a:off x="3744" y="2928"/>
                <a:ext cx="672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indent="-342900">
                  <a:spcBef>
                    <a:spcPct val="60000"/>
                  </a:spcBef>
                  <a:buClr>
                    <a:schemeClr val="tx1"/>
                  </a:buClr>
                  <a:defRPr/>
                </a:pPr>
                <a:r>
                  <a:rPr lang="en-US" sz="3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charset="0"/>
                  </a:rPr>
                  <a:t>C</a:t>
                </a:r>
              </a:p>
            </p:txBody>
          </p:sp>
          <p:sp>
            <p:nvSpPr>
              <p:cNvPr id="390152" name="Rectangle 8"/>
              <p:cNvSpPr>
                <a:spLocks noChangeArrowheads="1"/>
              </p:cNvSpPr>
              <p:nvPr/>
            </p:nvSpPr>
            <p:spPr bwMode="auto">
              <a:xfrm>
                <a:off x="864" y="2592"/>
                <a:ext cx="67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indent="-342900">
                  <a:spcBef>
                    <a:spcPct val="60000"/>
                  </a:spcBef>
                  <a:buClr>
                    <a:schemeClr val="tx1"/>
                  </a:buClr>
                  <a:defRPr/>
                </a:pPr>
                <a:r>
                  <a:rPr lang="en-US" sz="3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charset="0"/>
                  </a:rPr>
                  <a:t>D</a:t>
                </a:r>
              </a:p>
            </p:txBody>
          </p:sp>
          <p:sp>
            <p:nvSpPr>
              <p:cNvPr id="390153" name="Rectangle 9"/>
              <p:cNvSpPr>
                <a:spLocks noChangeArrowheads="1"/>
              </p:cNvSpPr>
              <p:nvPr/>
            </p:nvSpPr>
            <p:spPr bwMode="auto">
              <a:xfrm>
                <a:off x="2592" y="1776"/>
                <a:ext cx="67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indent="-342900">
                  <a:spcBef>
                    <a:spcPct val="60000"/>
                  </a:spcBef>
                  <a:buClr>
                    <a:schemeClr val="tx1"/>
                  </a:buClr>
                  <a:defRPr/>
                </a:pPr>
                <a:r>
                  <a:rPr lang="en-US" sz="3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charset="0"/>
                  </a:rPr>
                  <a:t>M</a:t>
                </a:r>
              </a:p>
            </p:txBody>
          </p:sp>
          <p:sp>
            <p:nvSpPr>
              <p:cNvPr id="38925" name="Oval 10"/>
              <p:cNvSpPr>
                <a:spLocks noChangeArrowheads="1"/>
              </p:cNvSpPr>
              <p:nvPr/>
            </p:nvSpPr>
            <p:spPr bwMode="auto">
              <a:xfrm>
                <a:off x="960" y="256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8926" name="Oval 11"/>
              <p:cNvSpPr>
                <a:spLocks noChangeArrowheads="1"/>
              </p:cNvSpPr>
              <p:nvPr/>
            </p:nvSpPr>
            <p:spPr bwMode="auto">
              <a:xfrm>
                <a:off x="1897" y="141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8927" name="Oval 12"/>
              <p:cNvSpPr>
                <a:spLocks noChangeArrowheads="1"/>
              </p:cNvSpPr>
              <p:nvPr/>
            </p:nvSpPr>
            <p:spPr bwMode="auto">
              <a:xfrm>
                <a:off x="3574" y="3047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8928" name="Oval 13"/>
              <p:cNvSpPr>
                <a:spLocks noChangeArrowheads="1"/>
              </p:cNvSpPr>
              <p:nvPr/>
            </p:nvSpPr>
            <p:spPr bwMode="auto">
              <a:xfrm>
                <a:off x="4383" y="1699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8929" name="Oval 14"/>
              <p:cNvSpPr>
                <a:spLocks noChangeArrowheads="1"/>
              </p:cNvSpPr>
              <p:nvPr/>
            </p:nvSpPr>
            <p:spPr bwMode="auto">
              <a:xfrm>
                <a:off x="2642" y="214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90161" name="Text Box 17"/>
            <p:cNvSpPr txBox="1">
              <a:spLocks noChangeArrowheads="1"/>
            </p:cNvSpPr>
            <p:nvPr/>
          </p:nvSpPr>
          <p:spPr bwMode="auto">
            <a:xfrm>
              <a:off x="2319" y="391"/>
              <a:ext cx="26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A</a:t>
              </a:r>
            </a:p>
          </p:txBody>
        </p:sp>
      </p:grpSp>
      <p:sp>
        <p:nvSpPr>
          <p:cNvPr id="390163" name="Rectangle 19"/>
          <p:cNvSpPr>
            <a:spLocks noChangeArrowheads="1"/>
          </p:cNvSpPr>
          <p:nvPr/>
        </p:nvSpPr>
        <p:spPr bwMode="auto">
          <a:xfrm>
            <a:off x="376238" y="4076700"/>
            <a:ext cx="64230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6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If </a:t>
            </a:r>
            <a:r>
              <a:rPr lang="en-US" sz="3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MD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= 4 and </a:t>
            </a:r>
            <a:r>
              <a:rPr lang="en-US" sz="3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MB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= 2</a:t>
            </a:r>
            <a:r>
              <a:rPr lang="en-US" sz="3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x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, find </a:t>
            </a:r>
            <a:r>
              <a:rPr lang="en-US" sz="3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x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.</a:t>
            </a:r>
          </a:p>
          <a:p>
            <a:pPr marL="342900" indent="-342900">
              <a:spcBef>
                <a:spcPct val="60000"/>
              </a:spcBef>
              <a:buClr>
                <a:schemeClr val="tx1"/>
              </a:buClr>
              <a:buFontTx/>
              <a:buChar char="•"/>
              <a:defRPr/>
            </a:pP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marL="342900" indent="-342900">
              <a:spcBef>
                <a:spcPct val="6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Find </a:t>
            </a:r>
            <a:r>
              <a:rPr lang="en-US" sz="3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BD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6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4"/>
          <p:cNvGrpSpPr>
            <a:grpSpLocks/>
          </p:cNvGrpSpPr>
          <p:nvPr/>
        </p:nvGrpSpPr>
        <p:grpSpPr bwMode="auto">
          <a:xfrm>
            <a:off x="2490788" y="1155700"/>
            <a:ext cx="6324600" cy="3214688"/>
            <a:chOff x="1550" y="391"/>
            <a:chExt cx="3984" cy="2025"/>
          </a:xfrm>
        </p:grpSpPr>
        <p:grpSp>
          <p:nvGrpSpPr>
            <p:cNvPr id="39940" name="Group 5"/>
            <p:cNvGrpSpPr>
              <a:grpSpLocks/>
            </p:cNvGrpSpPr>
            <p:nvPr/>
          </p:nvGrpSpPr>
          <p:grpSpPr bwMode="auto">
            <a:xfrm>
              <a:off x="1550" y="448"/>
              <a:ext cx="3984" cy="1968"/>
              <a:chOff x="864" y="1344"/>
              <a:chExt cx="3984" cy="1968"/>
            </a:xfrm>
          </p:grpSpPr>
          <p:sp>
            <p:nvSpPr>
              <p:cNvPr id="39942" name="Line 6"/>
              <p:cNvSpPr>
                <a:spLocks noChangeShapeType="1"/>
              </p:cNvSpPr>
              <p:nvPr/>
            </p:nvSpPr>
            <p:spPr bwMode="auto">
              <a:xfrm flipV="1">
                <a:off x="960" y="1728"/>
                <a:ext cx="3456" cy="8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43" name="Line 7"/>
              <p:cNvSpPr>
                <a:spLocks noChangeShapeType="1"/>
              </p:cNvSpPr>
              <p:nvPr/>
            </p:nvSpPr>
            <p:spPr bwMode="auto">
              <a:xfrm>
                <a:off x="1920" y="1440"/>
                <a:ext cx="1680" cy="16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176" name="Rectangle 8"/>
              <p:cNvSpPr>
                <a:spLocks noChangeArrowheads="1"/>
              </p:cNvSpPr>
              <p:nvPr/>
            </p:nvSpPr>
            <p:spPr bwMode="auto">
              <a:xfrm>
                <a:off x="4176" y="1344"/>
                <a:ext cx="67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indent="-342900">
                  <a:spcBef>
                    <a:spcPct val="60000"/>
                  </a:spcBef>
                  <a:buClr>
                    <a:schemeClr val="tx1"/>
                  </a:buClr>
                  <a:defRPr/>
                </a:pPr>
                <a:r>
                  <a:rPr lang="en-US" sz="3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charset="0"/>
                  </a:rPr>
                  <a:t>B</a:t>
                </a:r>
              </a:p>
            </p:txBody>
          </p:sp>
          <p:sp>
            <p:nvSpPr>
              <p:cNvPr id="391177" name="Rectangle 9"/>
              <p:cNvSpPr>
                <a:spLocks noChangeArrowheads="1"/>
              </p:cNvSpPr>
              <p:nvPr/>
            </p:nvSpPr>
            <p:spPr bwMode="auto">
              <a:xfrm>
                <a:off x="3744" y="2928"/>
                <a:ext cx="672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indent="-342900">
                  <a:spcBef>
                    <a:spcPct val="60000"/>
                  </a:spcBef>
                  <a:buClr>
                    <a:schemeClr val="tx1"/>
                  </a:buClr>
                  <a:defRPr/>
                </a:pPr>
                <a:r>
                  <a:rPr lang="en-US" sz="3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charset="0"/>
                  </a:rPr>
                  <a:t>C</a:t>
                </a:r>
              </a:p>
            </p:txBody>
          </p:sp>
          <p:sp>
            <p:nvSpPr>
              <p:cNvPr id="391178" name="Rectangle 10"/>
              <p:cNvSpPr>
                <a:spLocks noChangeArrowheads="1"/>
              </p:cNvSpPr>
              <p:nvPr/>
            </p:nvSpPr>
            <p:spPr bwMode="auto">
              <a:xfrm>
                <a:off x="864" y="2592"/>
                <a:ext cx="67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indent="-342900">
                  <a:spcBef>
                    <a:spcPct val="60000"/>
                  </a:spcBef>
                  <a:buClr>
                    <a:schemeClr val="tx1"/>
                  </a:buClr>
                  <a:defRPr/>
                </a:pPr>
                <a:r>
                  <a:rPr lang="en-US" sz="3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charset="0"/>
                  </a:rPr>
                  <a:t>D</a:t>
                </a:r>
              </a:p>
            </p:txBody>
          </p:sp>
          <p:sp>
            <p:nvSpPr>
              <p:cNvPr id="391179" name="Rectangle 11"/>
              <p:cNvSpPr>
                <a:spLocks noChangeArrowheads="1"/>
              </p:cNvSpPr>
              <p:nvPr/>
            </p:nvSpPr>
            <p:spPr bwMode="auto">
              <a:xfrm>
                <a:off x="2592" y="1776"/>
                <a:ext cx="67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indent="-342900">
                  <a:spcBef>
                    <a:spcPct val="60000"/>
                  </a:spcBef>
                  <a:buClr>
                    <a:schemeClr val="tx1"/>
                  </a:buClr>
                  <a:defRPr/>
                </a:pPr>
                <a:r>
                  <a:rPr lang="en-US" sz="3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charset="0"/>
                  </a:rPr>
                  <a:t>M</a:t>
                </a:r>
              </a:p>
            </p:txBody>
          </p:sp>
          <p:sp>
            <p:nvSpPr>
              <p:cNvPr id="39948" name="Oval 12"/>
              <p:cNvSpPr>
                <a:spLocks noChangeArrowheads="1"/>
              </p:cNvSpPr>
              <p:nvPr/>
            </p:nvSpPr>
            <p:spPr bwMode="auto">
              <a:xfrm>
                <a:off x="960" y="256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49" name="Oval 13"/>
              <p:cNvSpPr>
                <a:spLocks noChangeArrowheads="1"/>
              </p:cNvSpPr>
              <p:nvPr/>
            </p:nvSpPr>
            <p:spPr bwMode="auto">
              <a:xfrm>
                <a:off x="1897" y="141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50" name="Oval 14"/>
              <p:cNvSpPr>
                <a:spLocks noChangeArrowheads="1"/>
              </p:cNvSpPr>
              <p:nvPr/>
            </p:nvSpPr>
            <p:spPr bwMode="auto">
              <a:xfrm>
                <a:off x="3574" y="3047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51" name="Oval 15"/>
              <p:cNvSpPr>
                <a:spLocks noChangeArrowheads="1"/>
              </p:cNvSpPr>
              <p:nvPr/>
            </p:nvSpPr>
            <p:spPr bwMode="auto">
              <a:xfrm>
                <a:off x="4383" y="1699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52" name="Oval 16"/>
              <p:cNvSpPr>
                <a:spLocks noChangeArrowheads="1"/>
              </p:cNvSpPr>
              <p:nvPr/>
            </p:nvSpPr>
            <p:spPr bwMode="auto">
              <a:xfrm>
                <a:off x="2642" y="214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91185" name="Text Box 17"/>
            <p:cNvSpPr txBox="1">
              <a:spLocks noChangeArrowheads="1"/>
            </p:cNvSpPr>
            <p:nvPr/>
          </p:nvSpPr>
          <p:spPr bwMode="auto">
            <a:xfrm>
              <a:off x="2319" y="391"/>
              <a:ext cx="26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A</a:t>
              </a:r>
            </a:p>
          </p:txBody>
        </p:sp>
      </p:grpSp>
      <p:sp>
        <p:nvSpPr>
          <p:cNvPr id="391186" name="Rectangle 18"/>
          <p:cNvSpPr>
            <a:spLocks noChangeArrowheads="1"/>
          </p:cNvSpPr>
          <p:nvPr/>
        </p:nvSpPr>
        <p:spPr bwMode="auto">
          <a:xfrm>
            <a:off x="477838" y="4135438"/>
            <a:ext cx="64230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6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If </a:t>
            </a:r>
            <a:r>
              <a:rPr lang="en-US" sz="3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MA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= </a:t>
            </a:r>
            <a:r>
              <a:rPr lang="en-US" sz="3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x + 4 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and </a:t>
            </a:r>
            <a:r>
              <a:rPr lang="en-US" sz="3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AC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= </a:t>
            </a:r>
            <a:r>
              <a:rPr lang="en-US" sz="3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16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, What must </a:t>
            </a:r>
            <a:r>
              <a:rPr lang="en-US" sz="3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x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= so that </a:t>
            </a:r>
            <a:r>
              <a:rPr lang="en-US" sz="3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M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is the midpoint of </a:t>
            </a:r>
            <a:r>
              <a:rPr lang="en-US" sz="3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AC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1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1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8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Exit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308" y="1747681"/>
            <a:ext cx="7943850" cy="4467225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What does congruent mean and what is its symbol? </a:t>
            </a:r>
          </a:p>
          <a:p>
            <a:pPr marL="0" indent="0">
              <a:buFontTx/>
              <a:buNone/>
              <a:defRPr/>
            </a:pPr>
            <a:endParaRPr lang="en-US" sz="3600" dirty="0" smtClean="0"/>
          </a:p>
          <a:p>
            <a:pPr>
              <a:defRPr/>
            </a:pPr>
            <a:r>
              <a:rPr lang="en-US" sz="3600" dirty="0" smtClean="0"/>
              <a:t>What is a midpoint? </a:t>
            </a:r>
          </a:p>
          <a:p>
            <a:pPr>
              <a:defRPr/>
            </a:pPr>
            <a:endParaRPr lang="en-US" sz="3600" dirty="0"/>
          </a:p>
          <a:p>
            <a:pPr>
              <a:defRPr/>
            </a:pPr>
            <a:r>
              <a:rPr lang="en-US" sz="3600" dirty="0" smtClean="0"/>
              <a:t>What is a bisector? </a:t>
            </a:r>
            <a:endParaRPr lang="en-US" sz="3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371600" y="6535738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solidFill>
                  <a:srgbClr val="FFFFFF"/>
                </a:solidFill>
                <a:latin typeface="Tahoma" charset="0"/>
              </a:rPr>
              <a:t>Copyright, 1996 © Dale Carnegie &amp; Associates, Inc.</a:t>
            </a:r>
            <a:endParaRPr lang="en-US" sz="2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145512" y="2609222"/>
            <a:ext cx="6991298" cy="147040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Geometry</a:t>
            </a:r>
            <a:br>
              <a:rPr lang="en-US" dirty="0" smtClean="0"/>
            </a:br>
            <a:r>
              <a:rPr lang="en-US" dirty="0" smtClean="0"/>
              <a:t>What is the difference between a line, a line segment, and a ray?</a:t>
            </a:r>
            <a:br>
              <a:rPr lang="en-US" dirty="0" smtClean="0"/>
            </a:br>
            <a:r>
              <a:rPr lang="en-US" dirty="0" smtClean="0"/>
              <a:t>Day 1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124" name="AutoShape 12"/>
          <p:cNvSpPr>
            <a:spLocks noChangeArrowheads="1"/>
          </p:cNvSpPr>
          <p:nvPr/>
        </p:nvSpPr>
        <p:spPr bwMode="auto">
          <a:xfrm>
            <a:off x="5334000" y="3487738"/>
            <a:ext cx="4114800" cy="4132262"/>
          </a:xfrm>
          <a:prstGeom prst="diamo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kumimoji="0" lang="en-US" altLang="en-US" sz="4800" u="sng">
                <a:solidFill>
                  <a:schemeClr val="accent2"/>
                </a:solidFill>
                <a:latin typeface="Garamond" panose="02020404030301010803" pitchFamily="18" charset="0"/>
              </a:rPr>
              <a:t>   1.3   </a:t>
            </a:r>
            <a:endParaRPr kumimoji="0" lang="en-US" altLang="en-US" sz="18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>
              <a:spcBef>
                <a:spcPct val="20000"/>
              </a:spcBef>
            </a:pPr>
            <a:r>
              <a:rPr kumimoji="0" lang="en-US" altLang="en-US" sz="2800">
                <a:solidFill>
                  <a:srgbClr val="C00000"/>
                </a:solidFill>
                <a:latin typeface="Garamond" panose="02020404030301010803" pitchFamily="18" charset="0"/>
              </a:rPr>
              <a:t>Segments, rays </a:t>
            </a:r>
          </a:p>
          <a:p>
            <a:pPr algn="ctr">
              <a:spcBef>
                <a:spcPct val="20000"/>
              </a:spcBef>
            </a:pPr>
            <a:r>
              <a:rPr kumimoji="0" lang="en-US" altLang="en-US" sz="2800">
                <a:solidFill>
                  <a:srgbClr val="C00000"/>
                </a:solidFill>
                <a:latin typeface="Garamond" panose="02020404030301010803" pitchFamily="18" charset="0"/>
              </a:rPr>
              <a:t>and distance</a:t>
            </a:r>
            <a:endParaRPr kumimoji="0" lang="en-US" altLang="en-US" sz="180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5125" name="Picture 13" descr="carnegi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72200"/>
            <a:ext cx="1009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Page 15-16 </a:t>
            </a:r>
          </a:p>
          <a:p>
            <a:pPr>
              <a:defRPr/>
            </a:pPr>
            <a:r>
              <a:rPr lang="en-US" sz="4400" dirty="0" smtClean="0"/>
              <a:t>#23-26 &amp; #31-40</a:t>
            </a:r>
            <a:endParaRPr lang="en-US" sz="4400" dirty="0"/>
          </a:p>
          <a:p>
            <a:pPr marL="0" indent="0">
              <a:buFontTx/>
              <a:buNone/>
              <a:defRPr/>
            </a:pPr>
            <a:r>
              <a:rPr lang="en-US" sz="4400" dirty="0" smtClean="0"/>
              <a:t>**QUIZ TOMORROW!***</a:t>
            </a:r>
          </a:p>
          <a:p>
            <a:pPr marL="0" indent="0">
              <a:buFontTx/>
              <a:buNone/>
              <a:defRPr/>
            </a:pPr>
            <a:r>
              <a:rPr lang="en-US" sz="4400" dirty="0" smtClean="0"/>
              <a:t>**QUIZ NOTES!*</a:t>
            </a:r>
            <a:endParaRPr lang="en-US" sz="4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Homework (Honors)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Page 15-16 </a:t>
            </a:r>
          </a:p>
          <a:p>
            <a:pPr>
              <a:defRPr/>
            </a:pPr>
            <a:r>
              <a:rPr lang="en-US" sz="4400" dirty="0" smtClean="0"/>
              <a:t>#23-26 &amp; #31-40</a:t>
            </a:r>
          </a:p>
          <a:p>
            <a:pPr>
              <a:defRPr/>
            </a:pPr>
            <a:r>
              <a:rPr lang="en-US" sz="4400" dirty="0" smtClean="0"/>
              <a:t>#</a:t>
            </a:r>
            <a:r>
              <a:rPr lang="en-US" sz="4400" smtClean="0"/>
              <a:t>41-48 omit 46 &amp; 47</a:t>
            </a:r>
            <a:r>
              <a:rPr lang="en-US" sz="4400" dirty="0" smtClean="0"/>
              <a:t>	</a:t>
            </a:r>
            <a:endParaRPr lang="en-US" sz="4400" dirty="0"/>
          </a:p>
          <a:p>
            <a:pPr marL="0" indent="0">
              <a:buFontTx/>
              <a:buNone/>
              <a:defRPr/>
            </a:pPr>
            <a:r>
              <a:rPr lang="en-US" sz="4400" dirty="0" smtClean="0"/>
              <a:t>**QUIZ TOMORROW!***</a:t>
            </a:r>
            <a:endParaRPr lang="en-US" sz="4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88" y="609600"/>
            <a:ext cx="8621712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Between (not on notes)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		        A			                    B		           C</a:t>
            </a:r>
          </a:p>
          <a:p>
            <a:pPr>
              <a:defRPr/>
            </a:pPr>
            <a:r>
              <a:rPr lang="en-US" dirty="0" smtClean="0"/>
              <a:t>In the diagram, point </a:t>
            </a:r>
            <a:r>
              <a:rPr lang="en-US" i="1" dirty="0" smtClean="0"/>
              <a:t>B</a:t>
            </a:r>
            <a:r>
              <a:rPr lang="en-US" dirty="0" smtClean="0"/>
              <a:t> is </a:t>
            </a:r>
            <a:r>
              <a:rPr lang="en-US" i="1" dirty="0" smtClean="0"/>
              <a:t>BETWEEN</a:t>
            </a:r>
            <a:r>
              <a:rPr lang="en-US" dirty="0" smtClean="0"/>
              <a:t> points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C.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Note that </a:t>
            </a:r>
            <a:r>
              <a:rPr lang="en-US" i="1" dirty="0" smtClean="0"/>
              <a:t>B</a:t>
            </a:r>
            <a:r>
              <a:rPr lang="en-US" dirty="0" smtClean="0"/>
              <a:t> must lie on </a:t>
            </a:r>
            <a:r>
              <a:rPr lang="en-US" i="1" dirty="0" smtClean="0"/>
              <a:t>AC</a:t>
            </a:r>
            <a:endParaRPr lang="en-US" dirty="0" smtClean="0"/>
          </a:p>
        </p:txBody>
      </p:sp>
      <p:sp>
        <p:nvSpPr>
          <p:cNvPr id="6148" name="Line 14"/>
          <p:cNvSpPr>
            <a:spLocks noChangeShapeType="1"/>
          </p:cNvSpPr>
          <p:nvPr/>
        </p:nvSpPr>
        <p:spPr bwMode="auto">
          <a:xfrm>
            <a:off x="1389063" y="2141538"/>
            <a:ext cx="6248400" cy="0"/>
          </a:xfrm>
          <a:prstGeom prst="line">
            <a:avLst/>
          </a:prstGeom>
          <a:noFill/>
          <a:ln w="38100">
            <a:solidFill>
              <a:schemeClr val="accent2"/>
            </a:solidFill>
            <a:miter lim="800000"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Oval 15"/>
          <p:cNvSpPr>
            <a:spLocks noChangeArrowheads="1"/>
          </p:cNvSpPr>
          <p:nvPr/>
        </p:nvSpPr>
        <p:spPr bwMode="auto">
          <a:xfrm>
            <a:off x="2227263" y="20653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0" name="Oval 16"/>
          <p:cNvSpPr>
            <a:spLocks noChangeArrowheads="1"/>
          </p:cNvSpPr>
          <p:nvPr/>
        </p:nvSpPr>
        <p:spPr bwMode="auto">
          <a:xfrm>
            <a:off x="6799263" y="20653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1" name="Oval 17"/>
          <p:cNvSpPr>
            <a:spLocks noChangeArrowheads="1"/>
          </p:cNvSpPr>
          <p:nvPr/>
        </p:nvSpPr>
        <p:spPr bwMode="auto">
          <a:xfrm>
            <a:off x="5046663" y="20653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6152" name="Straight Arrow Connector 8"/>
          <p:cNvCxnSpPr>
            <a:cxnSpLocks noChangeShapeType="1"/>
          </p:cNvCxnSpPr>
          <p:nvPr/>
        </p:nvCxnSpPr>
        <p:spPr bwMode="auto">
          <a:xfrm flipV="1">
            <a:off x="4420899" y="3893560"/>
            <a:ext cx="479425" cy="142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Segments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        A                                                          C</a:t>
            </a:r>
          </a:p>
          <a:p>
            <a:pPr>
              <a:defRPr/>
            </a:pPr>
            <a:r>
              <a:rPr lang="en-US" b="1" u="sng" dirty="0" smtClean="0"/>
              <a:t>Segment </a:t>
            </a:r>
            <a:r>
              <a:rPr lang="en-US" b="1" i="1" u="sng" dirty="0" smtClean="0"/>
              <a:t>AC</a:t>
            </a:r>
            <a:r>
              <a:rPr lang="en-US" dirty="0" smtClean="0"/>
              <a:t> is made up of endpoints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C</a:t>
            </a:r>
            <a:r>
              <a:rPr lang="en-US" dirty="0" smtClean="0"/>
              <a:t> and all points in between. </a:t>
            </a:r>
          </a:p>
          <a:p>
            <a:pPr>
              <a:defRPr/>
            </a:pPr>
            <a:r>
              <a:rPr lang="en-US" dirty="0" smtClean="0"/>
              <a:t>We denote this segment </a:t>
            </a:r>
            <a:r>
              <a:rPr lang="en-US" i="1" dirty="0" smtClean="0"/>
              <a:t>AC .</a:t>
            </a:r>
            <a:endParaRPr lang="en-US" dirty="0" smtClean="0"/>
          </a:p>
        </p:txBody>
      </p:sp>
      <p:cxnSp>
        <p:nvCxnSpPr>
          <p:cNvPr id="7172" name="Straight Connector 6"/>
          <p:cNvCxnSpPr>
            <a:cxnSpLocks noChangeShapeType="1"/>
          </p:cNvCxnSpPr>
          <p:nvPr/>
        </p:nvCxnSpPr>
        <p:spPr bwMode="auto">
          <a:xfrm>
            <a:off x="4414792" y="3863477"/>
            <a:ext cx="4937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3" name="Oval 15"/>
          <p:cNvSpPr>
            <a:spLocks noChangeArrowheads="1"/>
          </p:cNvSpPr>
          <p:nvPr/>
        </p:nvSpPr>
        <p:spPr bwMode="auto">
          <a:xfrm>
            <a:off x="1981200" y="220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4" name="Oval 16"/>
          <p:cNvSpPr>
            <a:spLocks noChangeArrowheads="1"/>
          </p:cNvSpPr>
          <p:nvPr/>
        </p:nvSpPr>
        <p:spPr bwMode="auto">
          <a:xfrm>
            <a:off x="6553200" y="220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14" name="Straight Connector 13"/>
          <p:cNvCxnSpPr>
            <a:stCxn id="7173" idx="2"/>
            <a:endCxn id="7174" idx="6"/>
          </p:cNvCxnSpPr>
          <p:nvPr/>
        </p:nvCxnSpPr>
        <p:spPr bwMode="auto">
          <a:xfrm>
            <a:off x="1981200" y="2247900"/>
            <a:ext cx="464820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        A	                                  C		         P</a:t>
            </a:r>
          </a:p>
          <a:p>
            <a:pPr>
              <a:defRPr/>
            </a:pPr>
            <a:r>
              <a:rPr lang="en-US" sz="2800" b="1" u="sng" dirty="0" smtClean="0"/>
              <a:t>Ray </a:t>
            </a:r>
            <a:r>
              <a:rPr lang="en-US" sz="2800" b="1" i="1" u="sng" dirty="0" smtClean="0"/>
              <a:t>AC (or Ray AP) </a:t>
            </a:r>
            <a:r>
              <a:rPr lang="en-US" sz="2800" dirty="0" smtClean="0"/>
              <a:t>is made up of segment </a:t>
            </a:r>
            <a:r>
              <a:rPr lang="en-US" sz="2800" i="1" dirty="0" smtClean="0"/>
              <a:t>AC</a:t>
            </a:r>
            <a:r>
              <a:rPr lang="en-US" sz="2800" dirty="0" smtClean="0"/>
              <a:t> and all other points </a:t>
            </a:r>
            <a:r>
              <a:rPr lang="en-US" sz="2800" i="1" dirty="0" smtClean="0"/>
              <a:t>P</a:t>
            </a:r>
            <a:r>
              <a:rPr lang="en-US" sz="2800" dirty="0" smtClean="0"/>
              <a:t> such that </a:t>
            </a:r>
            <a:r>
              <a:rPr lang="en-US" sz="2800" i="1" dirty="0" smtClean="0"/>
              <a:t>C</a:t>
            </a:r>
            <a:r>
              <a:rPr lang="en-US" sz="2800" dirty="0" smtClean="0"/>
              <a:t> is between </a:t>
            </a:r>
            <a:r>
              <a:rPr lang="en-US" sz="2800" i="1" dirty="0" smtClean="0"/>
              <a:t>A</a:t>
            </a:r>
            <a:r>
              <a:rPr lang="en-US" sz="2800" dirty="0" smtClean="0"/>
              <a:t> and </a:t>
            </a:r>
            <a:r>
              <a:rPr lang="en-US" sz="2800" i="1" dirty="0" smtClean="0"/>
              <a:t>P</a:t>
            </a:r>
            <a:r>
              <a:rPr lang="en-US" sz="2800" dirty="0" smtClean="0"/>
              <a:t>.  </a:t>
            </a:r>
            <a:r>
              <a:rPr lang="en-US" sz="2800" b="1" u="sng" dirty="0" smtClean="0">
                <a:solidFill>
                  <a:srgbClr val="FF0000"/>
                </a:solidFill>
              </a:rPr>
              <a:t>The endpoint is </a:t>
            </a:r>
            <a:r>
              <a:rPr lang="en-US" b="1" u="sng" dirty="0" smtClean="0">
                <a:solidFill>
                  <a:srgbClr val="FF0000"/>
                </a:solidFill>
              </a:rPr>
              <a:t>always</a:t>
            </a:r>
            <a:r>
              <a:rPr lang="en-US" sz="2800" b="1" u="sng" dirty="0" smtClean="0">
                <a:solidFill>
                  <a:srgbClr val="FF0000"/>
                </a:solidFill>
              </a:rPr>
              <a:t> named first.</a:t>
            </a:r>
          </a:p>
          <a:p>
            <a:pPr>
              <a:defRPr/>
            </a:pPr>
            <a:r>
              <a:rPr lang="en-US" sz="2800" dirty="0" smtClean="0"/>
              <a:t>We denote this ray </a:t>
            </a:r>
            <a:r>
              <a:rPr lang="en-US" sz="2800" i="1" dirty="0" smtClean="0"/>
              <a:t>AC or AP</a:t>
            </a: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cxnSp>
        <p:nvCxnSpPr>
          <p:cNvPr id="8196" name="Straight Arrow Connector 4"/>
          <p:cNvCxnSpPr>
            <a:cxnSpLocks noChangeShapeType="1"/>
          </p:cNvCxnSpPr>
          <p:nvPr/>
        </p:nvCxnSpPr>
        <p:spPr bwMode="auto">
          <a:xfrm>
            <a:off x="4180701" y="4848767"/>
            <a:ext cx="536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7" name="Oval 15"/>
          <p:cNvSpPr>
            <a:spLocks noChangeArrowheads="1"/>
          </p:cNvSpPr>
          <p:nvPr/>
        </p:nvSpPr>
        <p:spPr bwMode="auto">
          <a:xfrm>
            <a:off x="1981200" y="220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198" name="Oval 16"/>
          <p:cNvSpPr>
            <a:spLocks noChangeArrowheads="1"/>
          </p:cNvSpPr>
          <p:nvPr/>
        </p:nvSpPr>
        <p:spPr bwMode="auto">
          <a:xfrm>
            <a:off x="6553200" y="220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199" name="Oval 17"/>
          <p:cNvSpPr>
            <a:spLocks noChangeArrowheads="1"/>
          </p:cNvSpPr>
          <p:nvPr/>
        </p:nvSpPr>
        <p:spPr bwMode="auto">
          <a:xfrm>
            <a:off x="4800600" y="220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2017713" y="2249488"/>
            <a:ext cx="5122862" cy="0"/>
          </a:xfrm>
          <a:prstGeom prst="straightConnector1">
            <a:avLst/>
          </a:prstGeom>
          <a:ln w="38100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01" name="Straight Arrow Connector 4"/>
          <p:cNvCxnSpPr>
            <a:cxnSpLocks noChangeShapeType="1"/>
          </p:cNvCxnSpPr>
          <p:nvPr/>
        </p:nvCxnSpPr>
        <p:spPr bwMode="auto">
          <a:xfrm>
            <a:off x="5161776" y="4820192"/>
            <a:ext cx="536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Opposite Rays-Let’s Demonstrate!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  <a:defRPr/>
            </a:pPr>
            <a:r>
              <a:rPr lang="en-US" dirty="0" smtClean="0"/>
              <a:t>		R			                        S		                T</a:t>
            </a:r>
          </a:p>
          <a:p>
            <a:pPr>
              <a:defRPr/>
            </a:pPr>
            <a:r>
              <a:rPr lang="en-US" sz="3200" i="1" dirty="0" smtClean="0"/>
              <a:t>SR</a:t>
            </a:r>
            <a:r>
              <a:rPr lang="en-US" sz="3200" dirty="0" smtClean="0"/>
              <a:t> and </a:t>
            </a:r>
            <a:r>
              <a:rPr lang="en-US" sz="3200" i="1" dirty="0" smtClean="0"/>
              <a:t>ST</a:t>
            </a:r>
            <a:r>
              <a:rPr lang="en-US" sz="3200" dirty="0" smtClean="0"/>
              <a:t> are opposite rays if </a:t>
            </a:r>
            <a:r>
              <a:rPr lang="en-US" sz="3200" i="1" dirty="0" smtClean="0"/>
              <a:t>S</a:t>
            </a:r>
            <a:r>
              <a:rPr lang="en-US" sz="3200" dirty="0" smtClean="0"/>
              <a:t> lies between </a:t>
            </a:r>
            <a:r>
              <a:rPr lang="en-US" sz="3200" i="1" dirty="0" smtClean="0"/>
              <a:t>R</a:t>
            </a:r>
            <a:r>
              <a:rPr lang="en-US" sz="3200" dirty="0" smtClean="0"/>
              <a:t> and </a:t>
            </a:r>
            <a:r>
              <a:rPr lang="en-US" sz="3200" i="1" dirty="0" smtClean="0"/>
              <a:t>T</a:t>
            </a:r>
            <a:r>
              <a:rPr lang="en-US" sz="3200" dirty="0" smtClean="0"/>
              <a:t>.</a:t>
            </a:r>
          </a:p>
          <a:p>
            <a:pPr>
              <a:defRPr/>
            </a:pPr>
            <a:r>
              <a:rPr lang="en-US" sz="3200" dirty="0" smtClean="0"/>
              <a:t>(Note: in order to lie between </a:t>
            </a:r>
            <a:r>
              <a:rPr lang="en-US" sz="3200" i="1" dirty="0" smtClean="0"/>
              <a:t>S</a:t>
            </a:r>
            <a:r>
              <a:rPr lang="en-US" sz="3200" dirty="0" smtClean="0"/>
              <a:t> must be on the line RT)</a:t>
            </a:r>
          </a:p>
          <a:p>
            <a:pPr>
              <a:defRPr/>
            </a:pPr>
            <a:r>
              <a:rPr lang="en-US" b="1" dirty="0" smtClean="0"/>
              <a:t>The rays have the same endpoint.</a:t>
            </a:r>
          </a:p>
          <a:p>
            <a:pPr>
              <a:defRPr/>
            </a:pPr>
            <a:r>
              <a:rPr lang="en-US" dirty="0" smtClean="0"/>
              <a:t>Note:  RS and SR are not opposite rays.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1143000" y="2286000"/>
            <a:ext cx="6248400" cy="0"/>
          </a:xfrm>
          <a:prstGeom prst="line">
            <a:avLst/>
          </a:prstGeom>
          <a:noFill/>
          <a:ln w="38100">
            <a:solidFill>
              <a:schemeClr val="accent2"/>
            </a:solidFill>
            <a:miter lim="800000"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1981200" y="220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6553200" y="220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4800600" y="220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1524000" y="296091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2743200" y="2969622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286000" y="53840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2971800" y="53840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Opposite Rays-Hands on a Clock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543800" cy="16478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Think of a time on a clock when the minute hand and hour hand would be OPPOSITE RAYS. 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3933825"/>
            <a:ext cx="21812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2838</TotalTime>
  <Words>858</Words>
  <Application>Microsoft Office PowerPoint</Application>
  <PresentationFormat>On-screen Show (4:3)</PresentationFormat>
  <Paragraphs>256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Arial RO</vt:lpstr>
      <vt:lpstr>Garamond</vt:lpstr>
      <vt:lpstr>Symbol</vt:lpstr>
      <vt:lpstr>Tahoma</vt:lpstr>
      <vt:lpstr>Times New Roman</vt:lpstr>
      <vt:lpstr>Organic</vt:lpstr>
      <vt:lpstr>Bell Ringer</vt:lpstr>
      <vt:lpstr>Go Over Homework </vt:lpstr>
      <vt:lpstr>PowerPoint Presentation</vt:lpstr>
      <vt:lpstr>Geometry What is the difference between a line, a line segment, and a ray? Day 1 </vt:lpstr>
      <vt:lpstr>Between (not on notes)</vt:lpstr>
      <vt:lpstr>Segments </vt:lpstr>
      <vt:lpstr>Rays</vt:lpstr>
      <vt:lpstr>Opposite Rays-Let’s Demonstrate!</vt:lpstr>
      <vt:lpstr>Opposite Rays-Hands on a Clock</vt:lpstr>
      <vt:lpstr>Length</vt:lpstr>
      <vt:lpstr>Find the length of:  (not on notes)</vt:lpstr>
      <vt:lpstr>Line, Segment, Ray or Length? (not on notes)</vt:lpstr>
      <vt:lpstr>PowerPoint Presentation</vt:lpstr>
      <vt:lpstr>Bell Ringer </vt:lpstr>
      <vt:lpstr>Weekly Agenda</vt:lpstr>
      <vt:lpstr>Postulate 1:  Ruler Postulate</vt:lpstr>
      <vt:lpstr>Ruler Postulate Example</vt:lpstr>
      <vt:lpstr>You Try!-1</vt:lpstr>
      <vt:lpstr>Postulate 2: Segment Addition Postulate</vt:lpstr>
      <vt:lpstr>Segment Addition Postulate Example</vt:lpstr>
      <vt:lpstr>You Try!</vt:lpstr>
      <vt:lpstr>PowerPoint Presentation</vt:lpstr>
      <vt:lpstr>Ticket out the Door!-Use your initials!</vt:lpstr>
      <vt:lpstr>Homework</vt:lpstr>
      <vt:lpstr>Homework (Honors)</vt:lpstr>
      <vt:lpstr>PowerPoint Presentation</vt:lpstr>
      <vt:lpstr>Bell Ringer</vt:lpstr>
      <vt:lpstr>Homework </vt:lpstr>
      <vt:lpstr>Geometry What is the difference between a line, a line segment, and a ray? Day 3  </vt:lpstr>
      <vt:lpstr>Congruent</vt:lpstr>
      <vt:lpstr>Do the figures appear to be congruent? </vt:lpstr>
      <vt:lpstr>Do the figures appear to be congruent? </vt:lpstr>
      <vt:lpstr>Do the figures appear to be congruent? </vt:lpstr>
      <vt:lpstr>Congruent Segments </vt:lpstr>
      <vt:lpstr>Midpoint of a Segment</vt:lpstr>
      <vt:lpstr>Bisector of a Segment </vt:lpstr>
      <vt:lpstr>PowerPoint Presentation</vt:lpstr>
      <vt:lpstr>PowerPoint Presentation</vt:lpstr>
      <vt:lpstr>Exit Discussion</vt:lpstr>
      <vt:lpstr>Homework</vt:lpstr>
      <vt:lpstr>Homework (Honors)</vt:lpstr>
    </vt:vector>
  </TitlesOfParts>
  <Company>CCSD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</dc:title>
  <dc:creator>CCSD</dc:creator>
  <cp:lastModifiedBy>Francis Kisner</cp:lastModifiedBy>
  <cp:revision>188</cp:revision>
  <dcterms:created xsi:type="dcterms:W3CDTF">1999-09-01T13:04:54Z</dcterms:created>
  <dcterms:modified xsi:type="dcterms:W3CDTF">2017-06-23T23:16:56Z</dcterms:modified>
</cp:coreProperties>
</file>