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2" r:id="rId3"/>
    <p:sldId id="264" r:id="rId4"/>
    <p:sldId id="265" r:id="rId5"/>
    <p:sldId id="266" r:id="rId6"/>
    <p:sldId id="271" r:id="rId7"/>
    <p:sldId id="267" r:id="rId8"/>
    <p:sldId id="285" r:id="rId9"/>
    <p:sldId id="286" r:id="rId10"/>
    <p:sldId id="269" r:id="rId11"/>
    <p:sldId id="277" r:id="rId12"/>
    <p:sldId id="278" r:id="rId13"/>
    <p:sldId id="279" r:id="rId14"/>
    <p:sldId id="282" r:id="rId15"/>
    <p:sldId id="294" r:id="rId16"/>
    <p:sldId id="29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4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4DA1-96D9-4B7E-BECC-03440A4F9265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C945-CF2E-4E89-AC99-BDA20A122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4DA1-96D9-4B7E-BECC-03440A4F9265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C945-CF2E-4E89-AC99-BDA20A122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4DA1-96D9-4B7E-BECC-03440A4F9265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C945-CF2E-4E89-AC99-BDA20A122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A4DA1-96D9-4B7E-BECC-03440A4F9265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02C945-CF2E-4E89-AC99-BDA20A122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A4DA1-96D9-4B7E-BECC-03440A4F9265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02C945-CF2E-4E89-AC99-BDA20A122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A4DA1-96D9-4B7E-BECC-03440A4F9265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02C945-CF2E-4E89-AC99-BDA20A122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A4DA1-96D9-4B7E-BECC-03440A4F9265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02C945-CF2E-4E89-AC99-BDA20A122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A4DA1-96D9-4B7E-BECC-03440A4F9265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02C945-CF2E-4E89-AC99-BDA20A122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A4DA1-96D9-4B7E-BECC-03440A4F9265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02C945-CF2E-4E89-AC99-BDA20A122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A4DA1-96D9-4B7E-BECC-03440A4F9265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02C945-CF2E-4E89-AC99-BDA20A122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A4DA1-96D9-4B7E-BECC-03440A4F9265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02C945-CF2E-4E89-AC99-BDA20A122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4DA1-96D9-4B7E-BECC-03440A4F9265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C945-CF2E-4E89-AC99-BDA20A122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A4DA1-96D9-4B7E-BECC-03440A4F9265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02C945-CF2E-4E89-AC99-BDA20A1223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A4DA1-96D9-4B7E-BECC-03440A4F9265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02C945-CF2E-4E89-AC99-BDA20A122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A4DA1-96D9-4B7E-BECC-03440A4F9265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02C945-CF2E-4E89-AC99-BDA20A122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4DA1-96D9-4B7E-BECC-03440A4F9265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C945-CF2E-4E89-AC99-BDA20A122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4DA1-96D9-4B7E-BECC-03440A4F9265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C945-CF2E-4E89-AC99-BDA20A122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4DA1-96D9-4B7E-BECC-03440A4F9265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C945-CF2E-4E89-AC99-BDA20A122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4DA1-96D9-4B7E-BECC-03440A4F9265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C945-CF2E-4E89-AC99-BDA20A122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4DA1-96D9-4B7E-BECC-03440A4F9265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C945-CF2E-4E89-AC99-BDA20A122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4DA1-96D9-4B7E-BECC-03440A4F9265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C945-CF2E-4E89-AC99-BDA20A122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4DA1-96D9-4B7E-BECC-03440A4F9265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C945-CF2E-4E89-AC99-BDA20A122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A4DA1-96D9-4B7E-BECC-03440A4F9265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2C945-CF2E-4E89-AC99-BDA20A122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6CA4DA1-96D9-4B7E-BECC-03440A4F9265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002C945-CF2E-4E89-AC99-BDA20A122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collinear+points&amp;source=images&amp;cd=&amp;cad=rja&amp;docid=tScd605rXdO6dM&amp;tbnid=TfPAboNUAcsOAM:&amp;ved=0CAUQjRw&amp;url=http://onemathematicalcat.org/Math/Geometry_obj/Intro_pts_lines_planes.htm&amp;ei=BwcVUqgLjtD2BMfjgcgG&amp;bvm=bv.50952593,d.eWU&amp;psig=AFQjCNFbkQHJewoyiwfslvTgY8-yEJH42w&amp;ust=137719615858233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1-2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Lesson Essential Question: </a:t>
            </a:r>
          </a:p>
          <a:p>
            <a:r>
              <a:rPr lang="en-US" dirty="0" smtClean="0"/>
              <a:t>What are the basic terms and their importance to Geometry?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Classify each statement as true or false. </a:t>
            </a:r>
            <a:endParaRPr lang="en-US" dirty="0"/>
          </a:p>
        </p:txBody>
      </p:sp>
      <p:sp>
        <p:nvSpPr>
          <p:cNvPr id="37" name="AutoShape 25"/>
          <p:cNvSpPr>
            <a:spLocks noChangeArrowheads="1"/>
          </p:cNvSpPr>
          <p:nvPr/>
        </p:nvSpPr>
        <p:spPr bwMode="auto">
          <a:xfrm>
            <a:off x="4510087" y="3186165"/>
            <a:ext cx="4267200" cy="1485900"/>
          </a:xfrm>
          <a:prstGeom prst="parallelogram">
            <a:avLst>
              <a:gd name="adj" fmla="val 71795"/>
            </a:avLst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Line 26"/>
          <p:cNvSpPr>
            <a:spLocks noChangeShapeType="1"/>
          </p:cNvSpPr>
          <p:nvPr/>
        </p:nvSpPr>
        <p:spPr bwMode="auto">
          <a:xfrm flipV="1">
            <a:off x="6629400" y="2133600"/>
            <a:ext cx="0" cy="163517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Line 27"/>
          <p:cNvSpPr>
            <a:spLocks noChangeShapeType="1"/>
          </p:cNvSpPr>
          <p:nvPr/>
        </p:nvSpPr>
        <p:spPr bwMode="auto">
          <a:xfrm>
            <a:off x="6629400" y="3735440"/>
            <a:ext cx="0" cy="925513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29"/>
          <p:cNvSpPr>
            <a:spLocks noChangeShapeType="1"/>
          </p:cNvSpPr>
          <p:nvPr/>
        </p:nvSpPr>
        <p:spPr bwMode="auto">
          <a:xfrm flipV="1">
            <a:off x="5368925" y="3405240"/>
            <a:ext cx="2578100" cy="892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sm" len="sm"/>
            <a:tailEnd type="arrow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" name="Line 30"/>
          <p:cNvSpPr>
            <a:spLocks noChangeShapeType="1"/>
          </p:cNvSpPr>
          <p:nvPr/>
        </p:nvSpPr>
        <p:spPr bwMode="auto">
          <a:xfrm>
            <a:off x="5511800" y="3338565"/>
            <a:ext cx="2149475" cy="1025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sm" len="sm"/>
            <a:tailEnd type="arrow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" name="Oval 31"/>
          <p:cNvSpPr>
            <a:spLocks noChangeArrowheads="1"/>
          </p:cNvSpPr>
          <p:nvPr/>
        </p:nvSpPr>
        <p:spPr bwMode="auto">
          <a:xfrm>
            <a:off x="6629400" y="1905000"/>
            <a:ext cx="84138" cy="66179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Oval 32"/>
          <p:cNvSpPr>
            <a:spLocks noChangeArrowheads="1"/>
          </p:cNvSpPr>
          <p:nvPr/>
        </p:nvSpPr>
        <p:spPr bwMode="auto">
          <a:xfrm>
            <a:off x="6594475" y="5725073"/>
            <a:ext cx="84138" cy="66179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Oval 35"/>
          <p:cNvSpPr>
            <a:spLocks noChangeArrowheads="1"/>
          </p:cNvSpPr>
          <p:nvPr/>
        </p:nvSpPr>
        <p:spPr bwMode="auto">
          <a:xfrm>
            <a:off x="5886450" y="4068815"/>
            <a:ext cx="84138" cy="777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" name="Oval 36"/>
          <p:cNvSpPr>
            <a:spLocks noChangeArrowheads="1"/>
          </p:cNvSpPr>
          <p:nvPr/>
        </p:nvSpPr>
        <p:spPr bwMode="auto">
          <a:xfrm>
            <a:off x="5886450" y="3480348"/>
            <a:ext cx="84138" cy="66179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Oval 37"/>
          <p:cNvSpPr>
            <a:spLocks noChangeArrowheads="1"/>
          </p:cNvSpPr>
          <p:nvPr/>
        </p:nvSpPr>
        <p:spPr bwMode="auto">
          <a:xfrm>
            <a:off x="7215187" y="4118028"/>
            <a:ext cx="8255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" name="Oval 38"/>
          <p:cNvSpPr>
            <a:spLocks noChangeArrowheads="1"/>
          </p:cNvSpPr>
          <p:nvPr/>
        </p:nvSpPr>
        <p:spPr bwMode="auto">
          <a:xfrm>
            <a:off x="7569200" y="3470328"/>
            <a:ext cx="8255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Text Box 39"/>
          <p:cNvSpPr txBox="1">
            <a:spLocks noChangeArrowheads="1"/>
          </p:cNvSpPr>
          <p:nvPr/>
        </p:nvSpPr>
        <p:spPr bwMode="auto">
          <a:xfrm>
            <a:off x="5500687" y="3338565"/>
            <a:ext cx="4251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latin typeface="Tahoma" charset="0"/>
              </a:rPr>
              <a:t>T</a:t>
            </a:r>
            <a:endParaRPr lang="en-US" dirty="0"/>
          </a:p>
        </p:txBody>
      </p:sp>
      <p:sp>
        <p:nvSpPr>
          <p:cNvPr id="49" name="Text Box 40"/>
          <p:cNvSpPr txBox="1">
            <a:spLocks noChangeArrowheads="1"/>
          </p:cNvSpPr>
          <p:nvPr/>
        </p:nvSpPr>
        <p:spPr bwMode="auto">
          <a:xfrm>
            <a:off x="6248400" y="3810000"/>
            <a:ext cx="471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latin typeface="Tahoma" charset="0"/>
              </a:rPr>
              <a:t>O</a:t>
            </a:r>
            <a:endParaRPr lang="en-US" dirty="0"/>
          </a:p>
        </p:txBody>
      </p:sp>
      <p:sp>
        <p:nvSpPr>
          <p:cNvPr id="50" name="Text Box 41"/>
          <p:cNvSpPr txBox="1">
            <a:spLocks noChangeArrowheads="1"/>
          </p:cNvSpPr>
          <p:nvPr/>
        </p:nvSpPr>
        <p:spPr bwMode="auto">
          <a:xfrm>
            <a:off x="6796087" y="1662165"/>
            <a:ext cx="4127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latin typeface="Tahoma" charset="0"/>
              </a:rPr>
              <a:t>X</a:t>
            </a:r>
            <a:endParaRPr lang="en-US" dirty="0"/>
          </a:p>
        </p:txBody>
      </p:sp>
      <p:sp>
        <p:nvSpPr>
          <p:cNvPr id="51" name="Text Box 42"/>
          <p:cNvSpPr txBox="1">
            <a:spLocks noChangeArrowheads="1"/>
          </p:cNvSpPr>
          <p:nvPr/>
        </p:nvSpPr>
        <p:spPr bwMode="auto">
          <a:xfrm>
            <a:off x="5729287" y="4176765"/>
            <a:ext cx="4603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latin typeface="Tahoma" charset="0"/>
              </a:rPr>
              <a:t>R</a:t>
            </a:r>
            <a:endParaRPr lang="en-US" dirty="0"/>
          </a:p>
        </p:txBody>
      </p:sp>
      <p:sp>
        <p:nvSpPr>
          <p:cNvPr id="52" name="Text Box 43"/>
          <p:cNvSpPr txBox="1">
            <a:spLocks noChangeArrowheads="1"/>
          </p:cNvSpPr>
          <p:nvPr/>
        </p:nvSpPr>
        <p:spPr bwMode="auto">
          <a:xfrm>
            <a:off x="6948487" y="4176765"/>
            <a:ext cx="5549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latin typeface="Tahoma" charset="0"/>
              </a:rPr>
              <a:t>W</a:t>
            </a:r>
            <a:endParaRPr lang="en-US" dirty="0"/>
          </a:p>
        </p:txBody>
      </p:sp>
      <p:sp>
        <p:nvSpPr>
          <p:cNvPr id="53" name="Text Box 44"/>
          <p:cNvSpPr txBox="1">
            <a:spLocks noChangeArrowheads="1"/>
          </p:cNvSpPr>
          <p:nvPr/>
        </p:nvSpPr>
        <p:spPr bwMode="auto">
          <a:xfrm>
            <a:off x="7710487" y="3414765"/>
            <a:ext cx="4138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latin typeface="Tahoma" charset="0"/>
              </a:rPr>
              <a:t>S</a:t>
            </a:r>
            <a:endParaRPr lang="en-US" dirty="0"/>
          </a:p>
        </p:txBody>
      </p:sp>
      <p:sp>
        <p:nvSpPr>
          <p:cNvPr id="54" name="Text Box 45"/>
          <p:cNvSpPr txBox="1">
            <a:spLocks noChangeArrowheads="1"/>
          </p:cNvSpPr>
          <p:nvPr/>
        </p:nvSpPr>
        <p:spPr bwMode="auto">
          <a:xfrm>
            <a:off x="6643687" y="5243565"/>
            <a:ext cx="3968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latin typeface="Tahoma" charset="0"/>
              </a:rPr>
              <a:t>Y</a:t>
            </a:r>
            <a:endParaRPr lang="en-US" dirty="0"/>
          </a:p>
        </p:txBody>
      </p:sp>
      <p:cxnSp>
        <p:nvCxnSpPr>
          <p:cNvPr id="56" name="Straight Arrow Connector 55"/>
          <p:cNvCxnSpPr>
            <a:stCxn id="38" idx="1"/>
          </p:cNvCxnSpPr>
          <p:nvPr/>
        </p:nvCxnSpPr>
        <p:spPr>
          <a:xfrm flipV="1">
            <a:off x="6629400" y="1585965"/>
            <a:ext cx="14287" cy="5476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7" idx="4"/>
          </p:cNvCxnSpPr>
          <p:nvPr/>
        </p:nvCxnSpPr>
        <p:spPr>
          <a:xfrm>
            <a:off x="6643687" y="4672065"/>
            <a:ext cx="0" cy="1333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Text Box 41"/>
          <p:cNvSpPr txBox="1">
            <a:spLocks noChangeArrowheads="1"/>
          </p:cNvSpPr>
          <p:nvPr/>
        </p:nvSpPr>
        <p:spPr bwMode="auto">
          <a:xfrm>
            <a:off x="8167687" y="3109965"/>
            <a:ext cx="4127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latin typeface="Tahoma" charset="0"/>
              </a:rPr>
              <a:t>M</a:t>
            </a:r>
            <a:endParaRPr lang="en-US" dirty="0"/>
          </a:p>
        </p:txBody>
      </p:sp>
      <p:sp>
        <p:nvSpPr>
          <p:cNvPr id="146" name="Rectangle 145"/>
          <p:cNvSpPr/>
          <p:nvPr/>
        </p:nvSpPr>
        <p:spPr>
          <a:xfrm>
            <a:off x="152400" y="2057400"/>
            <a:ext cx="4724400" cy="1219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/>
              <a:t>2. Plane </a:t>
            </a:r>
            <a:r>
              <a:rPr lang="en-US" sz="2400" b="1" i="1" dirty="0" smtClean="0"/>
              <a:t>M</a:t>
            </a:r>
            <a:r>
              <a:rPr lang="en-US" sz="2400" b="1" dirty="0" smtClean="0"/>
              <a:t> intersects </a:t>
            </a:r>
            <a:r>
              <a:rPr lang="en-US" sz="2400" b="1" i="1" dirty="0" smtClean="0"/>
              <a:t>XY</a:t>
            </a:r>
            <a:r>
              <a:rPr lang="en-US" sz="2400" b="1" dirty="0" smtClean="0"/>
              <a:t> in more than one point. </a:t>
            </a:r>
            <a:r>
              <a:rPr lang="en-US" sz="2400" i="1" dirty="0" smtClean="0"/>
              <a:t> </a:t>
            </a:r>
            <a:r>
              <a:rPr lang="en-US" sz="2400" dirty="0" smtClean="0"/>
              <a:t>   </a:t>
            </a:r>
            <a:endParaRPr lang="en-US" dirty="0"/>
          </a:p>
        </p:txBody>
      </p:sp>
      <p:sp>
        <p:nvSpPr>
          <p:cNvPr id="25" name="Line 10"/>
          <p:cNvSpPr>
            <a:spLocks noChangeShapeType="1"/>
          </p:cNvSpPr>
          <p:nvPr/>
        </p:nvSpPr>
        <p:spPr bwMode="auto">
          <a:xfrm>
            <a:off x="2971800" y="2286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447800" y="3352800"/>
            <a:ext cx="25146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FALSE!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Classify each statement as true or false. </a:t>
            </a:r>
            <a:endParaRPr lang="en-US" dirty="0"/>
          </a:p>
        </p:txBody>
      </p:sp>
      <p:sp>
        <p:nvSpPr>
          <p:cNvPr id="37" name="AutoShape 25"/>
          <p:cNvSpPr>
            <a:spLocks noChangeArrowheads="1"/>
          </p:cNvSpPr>
          <p:nvPr/>
        </p:nvSpPr>
        <p:spPr bwMode="auto">
          <a:xfrm>
            <a:off x="4510087" y="3186165"/>
            <a:ext cx="4267200" cy="1485900"/>
          </a:xfrm>
          <a:prstGeom prst="parallelogram">
            <a:avLst>
              <a:gd name="adj" fmla="val 71795"/>
            </a:avLst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Line 26"/>
          <p:cNvSpPr>
            <a:spLocks noChangeShapeType="1"/>
          </p:cNvSpPr>
          <p:nvPr/>
        </p:nvSpPr>
        <p:spPr bwMode="auto">
          <a:xfrm flipV="1">
            <a:off x="6629400" y="2133600"/>
            <a:ext cx="0" cy="163517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Line 27"/>
          <p:cNvSpPr>
            <a:spLocks noChangeShapeType="1"/>
          </p:cNvSpPr>
          <p:nvPr/>
        </p:nvSpPr>
        <p:spPr bwMode="auto">
          <a:xfrm>
            <a:off x="6629400" y="3735440"/>
            <a:ext cx="0" cy="925513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29"/>
          <p:cNvSpPr>
            <a:spLocks noChangeShapeType="1"/>
          </p:cNvSpPr>
          <p:nvPr/>
        </p:nvSpPr>
        <p:spPr bwMode="auto">
          <a:xfrm flipV="1">
            <a:off x="5368925" y="3405240"/>
            <a:ext cx="2578100" cy="892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sm" len="sm"/>
            <a:tailEnd type="arrow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" name="Line 30"/>
          <p:cNvSpPr>
            <a:spLocks noChangeShapeType="1"/>
          </p:cNvSpPr>
          <p:nvPr/>
        </p:nvSpPr>
        <p:spPr bwMode="auto">
          <a:xfrm>
            <a:off x="5511800" y="3338565"/>
            <a:ext cx="2149475" cy="1025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sm" len="sm"/>
            <a:tailEnd type="arrow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" name="Oval 31"/>
          <p:cNvSpPr>
            <a:spLocks noChangeArrowheads="1"/>
          </p:cNvSpPr>
          <p:nvPr/>
        </p:nvSpPr>
        <p:spPr bwMode="auto">
          <a:xfrm>
            <a:off x="6629400" y="1905000"/>
            <a:ext cx="84138" cy="66179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Oval 32"/>
          <p:cNvSpPr>
            <a:spLocks noChangeArrowheads="1"/>
          </p:cNvSpPr>
          <p:nvPr/>
        </p:nvSpPr>
        <p:spPr bwMode="auto">
          <a:xfrm>
            <a:off x="6594475" y="5725073"/>
            <a:ext cx="84138" cy="66179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Oval 35"/>
          <p:cNvSpPr>
            <a:spLocks noChangeArrowheads="1"/>
          </p:cNvSpPr>
          <p:nvPr/>
        </p:nvSpPr>
        <p:spPr bwMode="auto">
          <a:xfrm>
            <a:off x="5886450" y="4068815"/>
            <a:ext cx="84138" cy="777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" name="Oval 36"/>
          <p:cNvSpPr>
            <a:spLocks noChangeArrowheads="1"/>
          </p:cNvSpPr>
          <p:nvPr/>
        </p:nvSpPr>
        <p:spPr bwMode="auto">
          <a:xfrm>
            <a:off x="5886450" y="3480348"/>
            <a:ext cx="84138" cy="66179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Oval 37"/>
          <p:cNvSpPr>
            <a:spLocks noChangeArrowheads="1"/>
          </p:cNvSpPr>
          <p:nvPr/>
        </p:nvSpPr>
        <p:spPr bwMode="auto">
          <a:xfrm>
            <a:off x="7215187" y="4118028"/>
            <a:ext cx="8255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" name="Oval 38"/>
          <p:cNvSpPr>
            <a:spLocks noChangeArrowheads="1"/>
          </p:cNvSpPr>
          <p:nvPr/>
        </p:nvSpPr>
        <p:spPr bwMode="auto">
          <a:xfrm>
            <a:off x="7569200" y="3470328"/>
            <a:ext cx="8255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Text Box 39"/>
          <p:cNvSpPr txBox="1">
            <a:spLocks noChangeArrowheads="1"/>
          </p:cNvSpPr>
          <p:nvPr/>
        </p:nvSpPr>
        <p:spPr bwMode="auto">
          <a:xfrm>
            <a:off x="5500687" y="3338565"/>
            <a:ext cx="4251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latin typeface="Tahoma" charset="0"/>
              </a:rPr>
              <a:t>T</a:t>
            </a:r>
            <a:endParaRPr lang="en-US" dirty="0"/>
          </a:p>
        </p:txBody>
      </p:sp>
      <p:sp>
        <p:nvSpPr>
          <p:cNvPr id="49" name="Text Box 40"/>
          <p:cNvSpPr txBox="1">
            <a:spLocks noChangeArrowheads="1"/>
          </p:cNvSpPr>
          <p:nvPr/>
        </p:nvSpPr>
        <p:spPr bwMode="auto">
          <a:xfrm>
            <a:off x="6248400" y="3810000"/>
            <a:ext cx="471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latin typeface="Tahoma" charset="0"/>
              </a:rPr>
              <a:t>O</a:t>
            </a:r>
            <a:endParaRPr lang="en-US" dirty="0"/>
          </a:p>
        </p:txBody>
      </p:sp>
      <p:sp>
        <p:nvSpPr>
          <p:cNvPr id="50" name="Text Box 41"/>
          <p:cNvSpPr txBox="1">
            <a:spLocks noChangeArrowheads="1"/>
          </p:cNvSpPr>
          <p:nvPr/>
        </p:nvSpPr>
        <p:spPr bwMode="auto">
          <a:xfrm>
            <a:off x="6796087" y="1662165"/>
            <a:ext cx="4127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latin typeface="Tahoma" charset="0"/>
              </a:rPr>
              <a:t>X</a:t>
            </a:r>
            <a:endParaRPr lang="en-US" dirty="0"/>
          </a:p>
        </p:txBody>
      </p:sp>
      <p:sp>
        <p:nvSpPr>
          <p:cNvPr id="51" name="Text Box 42"/>
          <p:cNvSpPr txBox="1">
            <a:spLocks noChangeArrowheads="1"/>
          </p:cNvSpPr>
          <p:nvPr/>
        </p:nvSpPr>
        <p:spPr bwMode="auto">
          <a:xfrm>
            <a:off x="5729287" y="4176765"/>
            <a:ext cx="4603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latin typeface="Tahoma" charset="0"/>
              </a:rPr>
              <a:t>R</a:t>
            </a:r>
            <a:endParaRPr lang="en-US" dirty="0"/>
          </a:p>
        </p:txBody>
      </p:sp>
      <p:sp>
        <p:nvSpPr>
          <p:cNvPr id="52" name="Text Box 43"/>
          <p:cNvSpPr txBox="1">
            <a:spLocks noChangeArrowheads="1"/>
          </p:cNvSpPr>
          <p:nvPr/>
        </p:nvSpPr>
        <p:spPr bwMode="auto">
          <a:xfrm>
            <a:off x="6948487" y="4176765"/>
            <a:ext cx="4138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latin typeface="Tahoma" charset="0"/>
              </a:rPr>
              <a:t>S</a:t>
            </a:r>
            <a:endParaRPr lang="en-US" dirty="0"/>
          </a:p>
        </p:txBody>
      </p:sp>
      <p:sp>
        <p:nvSpPr>
          <p:cNvPr id="53" name="Text Box 44"/>
          <p:cNvSpPr txBox="1">
            <a:spLocks noChangeArrowheads="1"/>
          </p:cNvSpPr>
          <p:nvPr/>
        </p:nvSpPr>
        <p:spPr bwMode="auto">
          <a:xfrm>
            <a:off x="7710487" y="3414765"/>
            <a:ext cx="5549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latin typeface="Tahoma" charset="0"/>
              </a:rPr>
              <a:t>W</a:t>
            </a:r>
            <a:endParaRPr lang="en-US" dirty="0"/>
          </a:p>
        </p:txBody>
      </p:sp>
      <p:sp>
        <p:nvSpPr>
          <p:cNvPr id="54" name="Text Box 45"/>
          <p:cNvSpPr txBox="1">
            <a:spLocks noChangeArrowheads="1"/>
          </p:cNvSpPr>
          <p:nvPr/>
        </p:nvSpPr>
        <p:spPr bwMode="auto">
          <a:xfrm>
            <a:off x="6643687" y="5243565"/>
            <a:ext cx="3968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latin typeface="Tahoma" charset="0"/>
              </a:rPr>
              <a:t>Y</a:t>
            </a:r>
            <a:endParaRPr lang="en-US" dirty="0"/>
          </a:p>
        </p:txBody>
      </p:sp>
      <p:cxnSp>
        <p:nvCxnSpPr>
          <p:cNvPr id="56" name="Straight Arrow Connector 55"/>
          <p:cNvCxnSpPr>
            <a:stCxn id="38" idx="1"/>
          </p:cNvCxnSpPr>
          <p:nvPr/>
        </p:nvCxnSpPr>
        <p:spPr>
          <a:xfrm flipV="1">
            <a:off x="6629400" y="1585965"/>
            <a:ext cx="14287" cy="5476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7" idx="4"/>
          </p:cNvCxnSpPr>
          <p:nvPr/>
        </p:nvCxnSpPr>
        <p:spPr>
          <a:xfrm>
            <a:off x="6643687" y="4672065"/>
            <a:ext cx="0" cy="1333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Text Box 41"/>
          <p:cNvSpPr txBox="1">
            <a:spLocks noChangeArrowheads="1"/>
          </p:cNvSpPr>
          <p:nvPr/>
        </p:nvSpPr>
        <p:spPr bwMode="auto">
          <a:xfrm>
            <a:off x="8167687" y="3109965"/>
            <a:ext cx="4127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latin typeface="Tahoma" charset="0"/>
              </a:rPr>
              <a:t>M</a:t>
            </a:r>
            <a:endParaRPr lang="en-US" dirty="0"/>
          </a:p>
        </p:txBody>
      </p:sp>
      <p:sp>
        <p:nvSpPr>
          <p:cNvPr id="146" name="Rectangle 145"/>
          <p:cNvSpPr/>
          <p:nvPr/>
        </p:nvSpPr>
        <p:spPr>
          <a:xfrm>
            <a:off x="152400" y="2057400"/>
            <a:ext cx="4724400" cy="1219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/>
              <a:t>3. </a:t>
            </a:r>
            <a:r>
              <a:rPr lang="en-US" sz="2400" b="1" i="1" dirty="0" smtClean="0"/>
              <a:t>T, O, and R</a:t>
            </a:r>
            <a:r>
              <a:rPr lang="en-US" sz="2400" b="1" dirty="0" smtClean="0"/>
              <a:t> are collinear.  </a:t>
            </a:r>
            <a:r>
              <a:rPr lang="en-US" sz="2400" i="1" dirty="0" smtClean="0"/>
              <a:t> </a:t>
            </a:r>
            <a:r>
              <a:rPr lang="en-US" sz="2400" dirty="0" smtClean="0"/>
              <a:t>   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1447800" y="3352800"/>
            <a:ext cx="25146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FALSE!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0" animBg="1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Classify each statement as true or false. </a:t>
            </a:r>
            <a:endParaRPr lang="en-US" dirty="0"/>
          </a:p>
        </p:txBody>
      </p:sp>
      <p:sp>
        <p:nvSpPr>
          <p:cNvPr id="37" name="AutoShape 25"/>
          <p:cNvSpPr>
            <a:spLocks noChangeArrowheads="1"/>
          </p:cNvSpPr>
          <p:nvPr/>
        </p:nvSpPr>
        <p:spPr bwMode="auto">
          <a:xfrm>
            <a:off x="4510087" y="3186165"/>
            <a:ext cx="4267200" cy="1485900"/>
          </a:xfrm>
          <a:prstGeom prst="parallelogram">
            <a:avLst>
              <a:gd name="adj" fmla="val 71795"/>
            </a:avLst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Line 26"/>
          <p:cNvSpPr>
            <a:spLocks noChangeShapeType="1"/>
          </p:cNvSpPr>
          <p:nvPr/>
        </p:nvSpPr>
        <p:spPr bwMode="auto">
          <a:xfrm flipV="1">
            <a:off x="6629400" y="2133600"/>
            <a:ext cx="0" cy="163517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Line 27"/>
          <p:cNvSpPr>
            <a:spLocks noChangeShapeType="1"/>
          </p:cNvSpPr>
          <p:nvPr/>
        </p:nvSpPr>
        <p:spPr bwMode="auto">
          <a:xfrm>
            <a:off x="6629400" y="3735440"/>
            <a:ext cx="0" cy="925513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29"/>
          <p:cNvSpPr>
            <a:spLocks noChangeShapeType="1"/>
          </p:cNvSpPr>
          <p:nvPr/>
        </p:nvSpPr>
        <p:spPr bwMode="auto">
          <a:xfrm flipV="1">
            <a:off x="5368925" y="3405240"/>
            <a:ext cx="2578100" cy="892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sm" len="sm"/>
            <a:tailEnd type="arrow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" name="Line 30"/>
          <p:cNvSpPr>
            <a:spLocks noChangeShapeType="1"/>
          </p:cNvSpPr>
          <p:nvPr/>
        </p:nvSpPr>
        <p:spPr bwMode="auto">
          <a:xfrm>
            <a:off x="5511800" y="3338565"/>
            <a:ext cx="2149475" cy="1025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sm" len="sm"/>
            <a:tailEnd type="arrow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" name="Oval 31"/>
          <p:cNvSpPr>
            <a:spLocks noChangeArrowheads="1"/>
          </p:cNvSpPr>
          <p:nvPr/>
        </p:nvSpPr>
        <p:spPr bwMode="auto">
          <a:xfrm>
            <a:off x="6629400" y="1905000"/>
            <a:ext cx="84138" cy="66179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Oval 32"/>
          <p:cNvSpPr>
            <a:spLocks noChangeArrowheads="1"/>
          </p:cNvSpPr>
          <p:nvPr/>
        </p:nvSpPr>
        <p:spPr bwMode="auto">
          <a:xfrm>
            <a:off x="6594475" y="5725073"/>
            <a:ext cx="84138" cy="66179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Oval 35"/>
          <p:cNvSpPr>
            <a:spLocks noChangeArrowheads="1"/>
          </p:cNvSpPr>
          <p:nvPr/>
        </p:nvSpPr>
        <p:spPr bwMode="auto">
          <a:xfrm>
            <a:off x="5886450" y="4068815"/>
            <a:ext cx="84138" cy="777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" name="Oval 36"/>
          <p:cNvSpPr>
            <a:spLocks noChangeArrowheads="1"/>
          </p:cNvSpPr>
          <p:nvPr/>
        </p:nvSpPr>
        <p:spPr bwMode="auto">
          <a:xfrm>
            <a:off x="5886450" y="3480348"/>
            <a:ext cx="84138" cy="66179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Oval 37"/>
          <p:cNvSpPr>
            <a:spLocks noChangeArrowheads="1"/>
          </p:cNvSpPr>
          <p:nvPr/>
        </p:nvSpPr>
        <p:spPr bwMode="auto">
          <a:xfrm>
            <a:off x="7215187" y="4118028"/>
            <a:ext cx="8255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" name="Oval 38"/>
          <p:cNvSpPr>
            <a:spLocks noChangeArrowheads="1"/>
          </p:cNvSpPr>
          <p:nvPr/>
        </p:nvSpPr>
        <p:spPr bwMode="auto">
          <a:xfrm>
            <a:off x="7569200" y="3470328"/>
            <a:ext cx="8255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Text Box 39"/>
          <p:cNvSpPr txBox="1">
            <a:spLocks noChangeArrowheads="1"/>
          </p:cNvSpPr>
          <p:nvPr/>
        </p:nvSpPr>
        <p:spPr bwMode="auto">
          <a:xfrm>
            <a:off x="5500687" y="3338565"/>
            <a:ext cx="4251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latin typeface="Tahoma" charset="0"/>
              </a:rPr>
              <a:t>T</a:t>
            </a:r>
            <a:endParaRPr lang="en-US" dirty="0"/>
          </a:p>
        </p:txBody>
      </p:sp>
      <p:sp>
        <p:nvSpPr>
          <p:cNvPr id="49" name="Text Box 40"/>
          <p:cNvSpPr txBox="1">
            <a:spLocks noChangeArrowheads="1"/>
          </p:cNvSpPr>
          <p:nvPr/>
        </p:nvSpPr>
        <p:spPr bwMode="auto">
          <a:xfrm>
            <a:off x="6248400" y="3810000"/>
            <a:ext cx="471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latin typeface="Tahoma" charset="0"/>
              </a:rPr>
              <a:t>O</a:t>
            </a:r>
            <a:endParaRPr lang="en-US" dirty="0"/>
          </a:p>
        </p:txBody>
      </p:sp>
      <p:sp>
        <p:nvSpPr>
          <p:cNvPr id="50" name="Text Box 41"/>
          <p:cNvSpPr txBox="1">
            <a:spLocks noChangeArrowheads="1"/>
          </p:cNvSpPr>
          <p:nvPr/>
        </p:nvSpPr>
        <p:spPr bwMode="auto">
          <a:xfrm>
            <a:off x="6796087" y="1662165"/>
            <a:ext cx="4127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latin typeface="Tahoma" charset="0"/>
              </a:rPr>
              <a:t>X</a:t>
            </a:r>
            <a:endParaRPr lang="en-US" dirty="0"/>
          </a:p>
        </p:txBody>
      </p:sp>
      <p:sp>
        <p:nvSpPr>
          <p:cNvPr id="51" name="Text Box 42"/>
          <p:cNvSpPr txBox="1">
            <a:spLocks noChangeArrowheads="1"/>
          </p:cNvSpPr>
          <p:nvPr/>
        </p:nvSpPr>
        <p:spPr bwMode="auto">
          <a:xfrm>
            <a:off x="5729287" y="4176765"/>
            <a:ext cx="4603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latin typeface="Tahoma" charset="0"/>
              </a:rPr>
              <a:t>R</a:t>
            </a:r>
            <a:endParaRPr lang="en-US" dirty="0"/>
          </a:p>
        </p:txBody>
      </p:sp>
      <p:sp>
        <p:nvSpPr>
          <p:cNvPr id="52" name="Text Box 43"/>
          <p:cNvSpPr txBox="1">
            <a:spLocks noChangeArrowheads="1"/>
          </p:cNvSpPr>
          <p:nvPr/>
        </p:nvSpPr>
        <p:spPr bwMode="auto">
          <a:xfrm>
            <a:off x="6948487" y="4176765"/>
            <a:ext cx="5549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latin typeface="Tahoma" charset="0"/>
              </a:rPr>
              <a:t>W</a:t>
            </a:r>
            <a:endParaRPr lang="en-US" dirty="0"/>
          </a:p>
        </p:txBody>
      </p:sp>
      <p:sp>
        <p:nvSpPr>
          <p:cNvPr id="53" name="Text Box 44"/>
          <p:cNvSpPr txBox="1">
            <a:spLocks noChangeArrowheads="1"/>
          </p:cNvSpPr>
          <p:nvPr/>
        </p:nvSpPr>
        <p:spPr bwMode="auto">
          <a:xfrm>
            <a:off x="7710487" y="3414765"/>
            <a:ext cx="4138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latin typeface="Tahoma" charset="0"/>
              </a:rPr>
              <a:t>S</a:t>
            </a:r>
            <a:endParaRPr lang="en-US" dirty="0"/>
          </a:p>
        </p:txBody>
      </p:sp>
      <p:sp>
        <p:nvSpPr>
          <p:cNvPr id="54" name="Text Box 45"/>
          <p:cNvSpPr txBox="1">
            <a:spLocks noChangeArrowheads="1"/>
          </p:cNvSpPr>
          <p:nvPr/>
        </p:nvSpPr>
        <p:spPr bwMode="auto">
          <a:xfrm>
            <a:off x="6643687" y="5243565"/>
            <a:ext cx="3968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latin typeface="Tahoma" charset="0"/>
              </a:rPr>
              <a:t>Y</a:t>
            </a:r>
            <a:endParaRPr lang="en-US" dirty="0"/>
          </a:p>
        </p:txBody>
      </p:sp>
      <p:cxnSp>
        <p:nvCxnSpPr>
          <p:cNvPr id="56" name="Straight Arrow Connector 55"/>
          <p:cNvCxnSpPr>
            <a:stCxn id="38" idx="1"/>
          </p:cNvCxnSpPr>
          <p:nvPr/>
        </p:nvCxnSpPr>
        <p:spPr>
          <a:xfrm flipV="1">
            <a:off x="6629400" y="1585965"/>
            <a:ext cx="14287" cy="5476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7" idx="4"/>
          </p:cNvCxnSpPr>
          <p:nvPr/>
        </p:nvCxnSpPr>
        <p:spPr>
          <a:xfrm>
            <a:off x="6643687" y="4672065"/>
            <a:ext cx="0" cy="1333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Text Box 41"/>
          <p:cNvSpPr txBox="1">
            <a:spLocks noChangeArrowheads="1"/>
          </p:cNvSpPr>
          <p:nvPr/>
        </p:nvSpPr>
        <p:spPr bwMode="auto">
          <a:xfrm>
            <a:off x="8167687" y="3109965"/>
            <a:ext cx="4127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latin typeface="Tahoma" charset="0"/>
              </a:rPr>
              <a:t>M</a:t>
            </a:r>
            <a:endParaRPr lang="en-US" dirty="0"/>
          </a:p>
        </p:txBody>
      </p:sp>
      <p:sp>
        <p:nvSpPr>
          <p:cNvPr id="146" name="Rectangle 145"/>
          <p:cNvSpPr/>
          <p:nvPr/>
        </p:nvSpPr>
        <p:spPr>
          <a:xfrm>
            <a:off x="152400" y="2057400"/>
            <a:ext cx="4724400" cy="1219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/>
              <a:t>4. </a:t>
            </a:r>
            <a:r>
              <a:rPr lang="en-US" sz="2400" b="1" i="1" dirty="0" smtClean="0"/>
              <a:t>R, O, S, and W are coplanar</a:t>
            </a:r>
            <a:r>
              <a:rPr lang="en-US" sz="2400" b="1" dirty="0" smtClean="0"/>
              <a:t>.  </a:t>
            </a:r>
            <a:r>
              <a:rPr lang="en-US" sz="2400" i="1" dirty="0" smtClean="0"/>
              <a:t> </a:t>
            </a:r>
            <a:r>
              <a:rPr lang="en-US" sz="2400" dirty="0" smtClean="0"/>
              <a:t>   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1447800" y="3352800"/>
            <a:ext cx="25146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TRUE!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0" animBg="1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1.) What are the three undefined terms in geometry?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2.) Label a point </a:t>
            </a:r>
            <a:r>
              <a:rPr lang="en-US" i="1" dirty="0" smtClean="0"/>
              <a:t>G.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3.) Make a line and use your initials as its points. Then, name the line using the correct symbol.</a:t>
            </a:r>
          </a:p>
          <a:p>
            <a:endParaRPr lang="en-US" dirty="0" smtClean="0"/>
          </a:p>
          <a:p>
            <a:r>
              <a:rPr lang="en-US" dirty="0" smtClean="0"/>
              <a:t>4.) Make a plane and name it using one of the two ways we learned.   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solidFill>
            <a:srgbClr val="FFFF00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hlink"/>
                </a:solidFill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Ticket Out the Door!!!!!</a:t>
            </a:r>
            <a:endParaRPr lang="en-US" sz="3600" b="1" dirty="0">
              <a:solidFill>
                <a:schemeClr val="hlink"/>
              </a:solidFill>
              <a:latin typeface="Times New Roman" pitchFamily="18" charset="0"/>
              <a:ea typeface="ＭＳ Ｐゴシック" pitchFamily="-107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(Regular)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7-9 WRITTEN EXERCISES</a:t>
            </a:r>
          </a:p>
          <a:p>
            <a:r>
              <a:rPr lang="en-US" dirty="0" smtClean="0"/>
              <a:t>#s 1-10 ALL &amp; #s 13-28 ALL </a:t>
            </a:r>
          </a:p>
          <a:p>
            <a:endParaRPr lang="en-US" dirty="0" smtClean="0"/>
          </a:p>
          <a:p>
            <a:r>
              <a:rPr lang="en-US" dirty="0" smtClean="0"/>
              <a:t>**Please show as much work as possible to receive full credit on your homework!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(Honors)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Page 7-9 WRITTEN EXERCISES</a:t>
            </a:r>
          </a:p>
          <a:p>
            <a:r>
              <a:rPr lang="en-US" dirty="0"/>
              <a:t>#s 1-10 ALL &amp; #s </a:t>
            </a:r>
            <a:r>
              <a:rPr lang="en-US" dirty="0" smtClean="0"/>
              <a:t>13-36 ALL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/>
              <a:t>**Please show as much work as possible to receive full credit on your homework!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420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3058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In your own words define the following terms:</a:t>
            </a:r>
          </a:p>
          <a:p>
            <a:pPr lvl="1"/>
            <a:r>
              <a:rPr lang="en-US" sz="3600" dirty="0" smtClean="0"/>
              <a:t>Point</a:t>
            </a:r>
          </a:p>
          <a:p>
            <a:pPr lvl="1"/>
            <a:r>
              <a:rPr lang="en-US" sz="3600" dirty="0" smtClean="0"/>
              <a:t>Line</a:t>
            </a:r>
          </a:p>
          <a:p>
            <a:pPr lvl="1"/>
            <a:r>
              <a:rPr lang="en-US" sz="3600" dirty="0" smtClean="0"/>
              <a:t>Plane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sz="3500" dirty="0"/>
          </a:p>
          <a:p>
            <a:pPr marL="571500" indent="-514350">
              <a:buFont typeface="Wingdings" pitchFamily="2" charset="2"/>
              <a:buChar char="v"/>
            </a:pPr>
            <a:r>
              <a:rPr lang="en-US" sz="3900" i="1" dirty="0" smtClean="0"/>
              <a:t>Point, Line,</a:t>
            </a:r>
            <a:r>
              <a:rPr lang="en-US" sz="3900" dirty="0" smtClean="0"/>
              <a:t> and </a:t>
            </a:r>
            <a:r>
              <a:rPr lang="en-US" sz="3900" i="1" dirty="0" smtClean="0"/>
              <a:t>Plane</a:t>
            </a:r>
            <a:r>
              <a:rPr lang="en-US" sz="3900" dirty="0" smtClean="0"/>
              <a:t> are often referred to as the </a:t>
            </a:r>
            <a:r>
              <a:rPr lang="en-US" sz="3900" dirty="0" smtClean="0">
                <a:solidFill>
                  <a:srgbClr val="FF0000"/>
                </a:solidFill>
              </a:rPr>
              <a:t>three undefined terms </a:t>
            </a:r>
            <a:r>
              <a:rPr lang="en-US" sz="3900" dirty="0" smtClean="0"/>
              <a:t>of geometry.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solidFill>
            <a:srgbClr val="FFFF00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hlink"/>
                </a:solidFill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Bell Ringer</a:t>
            </a:r>
            <a:endParaRPr lang="en-US" sz="3600" b="1" dirty="0">
              <a:solidFill>
                <a:schemeClr val="hlink"/>
              </a:solidFill>
              <a:latin typeface="Times New Roman" pitchFamily="18" charset="0"/>
              <a:ea typeface="ＭＳ Ｐゴシック" pitchFamily="-107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solidFill>
            <a:srgbClr val="FFFF00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hlink"/>
                </a:solidFill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Undefined Terms: Point</a:t>
            </a:r>
            <a:endParaRPr lang="en-US" sz="3600" b="1" dirty="0">
              <a:solidFill>
                <a:schemeClr val="hlink"/>
              </a:solidFill>
              <a:latin typeface="Times New Roman" pitchFamily="18" charset="0"/>
              <a:ea typeface="ＭＳ Ｐゴシック" pitchFamily="-107" charset="-128"/>
              <a:cs typeface="Times New Roman" pitchFamily="18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381000" y="990600"/>
            <a:ext cx="77724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Points will be named using the capital letter that accompanies the point on a diagram.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 we have point P and point 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Doesn’t have any size, but is represented by a dot that does have some size.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All geometric figures consist of points.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Oval 5"/>
          <p:cNvSpPr>
            <a:spLocks noChangeArrowheads="1"/>
          </p:cNvSpPr>
          <p:nvPr/>
        </p:nvSpPr>
        <p:spPr bwMode="auto">
          <a:xfrm>
            <a:off x="33528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6"/>
          <p:cNvSpPr>
            <a:spLocks noChangeArrowheads="1"/>
          </p:cNvSpPr>
          <p:nvPr/>
        </p:nvSpPr>
        <p:spPr bwMode="auto">
          <a:xfrm>
            <a:off x="54102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200400" y="320040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/>
              <a:t>P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5334000" y="3276600"/>
            <a:ext cx="488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/>
              <a:t>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solidFill>
            <a:srgbClr val="FFFF00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hlink"/>
                </a:solidFill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Undefined Terms: Line</a:t>
            </a:r>
            <a:endParaRPr lang="en-US" sz="3600" b="1" dirty="0">
              <a:solidFill>
                <a:schemeClr val="hlink"/>
              </a:solidFill>
              <a:latin typeface="Times New Roman" pitchFamily="18" charset="0"/>
              <a:ea typeface="ＭＳ Ｐゴシック" pitchFamily="-107" charset="-128"/>
              <a:cs typeface="Times New Roman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81000" y="1143000"/>
            <a:ext cx="8229600" cy="518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Lines will be named using two points. 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line extends in two directions 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without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ending.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		</a:t>
            </a:r>
            <a:r>
              <a:rPr lang="en-US" sz="3200" noProof="0" dirty="0" smtClean="0"/>
              <a:t>   k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would be called Line PR or PR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could also be named with a lower case letter.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Line k or k</a:t>
            </a:r>
          </a:p>
        </p:txBody>
      </p: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1600200" y="2514600"/>
            <a:ext cx="4518212" cy="167825"/>
            <a:chOff x="1440" y="1920"/>
            <a:chExt cx="2736" cy="96"/>
          </a:xfrm>
        </p:grpSpPr>
        <p:sp>
          <p:nvSpPr>
            <p:cNvPr id="8" name="Line 4"/>
            <p:cNvSpPr>
              <a:spLocks noChangeShapeType="1"/>
            </p:cNvSpPr>
            <p:nvPr/>
          </p:nvSpPr>
          <p:spPr bwMode="auto">
            <a:xfrm>
              <a:off x="1440" y="1920"/>
              <a:ext cx="273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Oval 5"/>
            <p:cNvSpPr>
              <a:spLocks noChangeArrowheads="1"/>
            </p:cNvSpPr>
            <p:nvPr/>
          </p:nvSpPr>
          <p:spPr bwMode="auto">
            <a:xfrm>
              <a:off x="2112" y="192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6"/>
            <p:cNvSpPr>
              <a:spLocks noChangeArrowheads="1"/>
            </p:cNvSpPr>
            <p:nvPr/>
          </p:nvSpPr>
          <p:spPr bwMode="auto">
            <a:xfrm>
              <a:off x="3408" y="196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2514600" y="2609851"/>
            <a:ext cx="4639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dirty="0"/>
              <a:t>P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4648200" y="2762251"/>
            <a:ext cx="5177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dirty="0"/>
              <a:t>R</a:t>
            </a: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2209800" y="571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5943600" y="3657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52400" y="304800"/>
            <a:ext cx="86106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Space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the set of all points.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Collinear points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 points all in one line.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b="1" u="sng" dirty="0" smtClean="0">
                <a:solidFill>
                  <a:srgbClr val="FF00FF"/>
                </a:solidFill>
              </a:rPr>
              <a:t>Non- Collinear points</a:t>
            </a:r>
            <a:r>
              <a:rPr lang="en-US" sz="3200" dirty="0" smtClean="0"/>
              <a:t> are points NOT all in one line.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314" name="Picture 2" descr="http://onemathematicalcat.org/Math/Geometry_obj/graphics/collinear_points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133600"/>
            <a:ext cx="6629400" cy="914400"/>
          </a:xfrm>
          <a:prstGeom prst="rect">
            <a:avLst/>
          </a:prstGeom>
          <a:noFill/>
        </p:spPr>
      </p:pic>
      <p:pic>
        <p:nvPicPr>
          <p:cNvPr id="13316" name="Picture 4" descr="http://t1.gstatic.com/images?q=tbn:ANd9GcQRhrCR6GG0py7UGyJJLwGC1WJa7ZglffFF72pHZ_enxhvcZtoEi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4191000"/>
            <a:ext cx="3124200" cy="1514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solidFill>
            <a:srgbClr val="FFFF00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hlink"/>
                </a:solidFill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Undefined Terms: Plane</a:t>
            </a:r>
            <a:endParaRPr lang="en-US" sz="3600" b="1" dirty="0">
              <a:solidFill>
                <a:schemeClr val="hlink"/>
              </a:solidFill>
              <a:latin typeface="Times New Roman" pitchFamily="18" charset="0"/>
              <a:ea typeface="ＭＳ Ｐゴシック" pitchFamily="-107" charset="-128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895600"/>
            <a:ext cx="4267200" cy="1585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Content Placeholder 16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211763"/>
          </a:xfrm>
        </p:spPr>
        <p:txBody>
          <a:bodyPr>
            <a:noAutofit/>
          </a:bodyPr>
          <a:lstStyle/>
          <a:p>
            <a:r>
              <a:rPr lang="en-US" sz="3200" dirty="0" smtClean="0"/>
              <a:t>Planes can also be named using </a:t>
            </a:r>
            <a:r>
              <a:rPr lang="en-US" sz="3200" b="1" u="sng" dirty="0" smtClean="0"/>
              <a:t>three non-collinear points </a:t>
            </a:r>
            <a:r>
              <a:rPr lang="en-US" sz="3200" dirty="0" smtClean="0"/>
              <a:t>in the plane.</a:t>
            </a:r>
          </a:p>
          <a:p>
            <a:endParaRPr lang="en-US" sz="3200" dirty="0"/>
          </a:p>
          <a:p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This would be called plane ABC. </a:t>
            </a:r>
            <a:endParaRPr lang="en-US" sz="3200" dirty="0"/>
          </a:p>
        </p:txBody>
      </p:sp>
      <p:sp>
        <p:nvSpPr>
          <p:cNvPr id="18" name="Rectangle 3"/>
          <p:cNvSpPr txBox="1">
            <a:spLocks noGrp="1" noChangeArrowheads="1"/>
          </p:cNvSpPr>
          <p:nvPr>
            <p:ph sz="half" idx="1"/>
          </p:nvPr>
        </p:nvSpPr>
        <p:spPr>
          <a:xfrm>
            <a:off x="228600" y="990600"/>
            <a:ext cx="4038600" cy="513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Planes </a:t>
            </a:r>
            <a:r>
              <a:rPr lang="en-US" sz="3200" dirty="0" smtClean="0"/>
              <a:t>can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 named using a capital letter.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would be called plane B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AutoShape 10"/>
          <p:cNvSpPr>
            <a:spLocks noChangeArrowheads="1"/>
          </p:cNvSpPr>
          <p:nvPr/>
        </p:nvSpPr>
        <p:spPr bwMode="auto">
          <a:xfrm>
            <a:off x="304800" y="2438400"/>
            <a:ext cx="3352800" cy="1676400"/>
          </a:xfrm>
          <a:prstGeom prst="parallelogram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1143000" y="2438400"/>
            <a:ext cx="488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  <p:bldP spid="1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6664" y="762000"/>
            <a:ext cx="3984336" cy="5943600"/>
          </a:xfrm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en-US" b="1" u="sng" dirty="0" smtClean="0">
                <a:solidFill>
                  <a:srgbClr val="FF00FF"/>
                </a:solidFill>
              </a:rPr>
              <a:t>Coplanar points</a:t>
            </a:r>
            <a:r>
              <a:rPr lang="en-US" dirty="0" smtClean="0"/>
              <a:t> are points all in one plane.</a:t>
            </a:r>
          </a:p>
          <a:p>
            <a:pPr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buNone/>
              <a:defRPr/>
            </a:pPr>
            <a:endParaRPr lang="en-US" dirty="0" smtClean="0"/>
          </a:p>
          <a:p>
            <a:pPr>
              <a:buNone/>
              <a:defRPr/>
            </a:pPr>
            <a:endParaRPr lang="en-US" dirty="0" smtClean="0"/>
          </a:p>
          <a:p>
            <a:pPr lvl="0"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Points A, B, C, and D are COPLANAR.</a:t>
            </a:r>
          </a:p>
          <a:p>
            <a:pPr lvl="0">
              <a:buNone/>
              <a:defRPr/>
            </a:pP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529850" y="685800"/>
            <a:ext cx="4309349" cy="6019800"/>
          </a:xfrm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rgbClr val="FF00FF"/>
                </a:solidFill>
              </a:rPr>
              <a:t>Non-Coplanar points</a:t>
            </a:r>
            <a:r>
              <a:rPr lang="en-US" dirty="0"/>
              <a:t> are points NOT all in one plane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Points O, A, and B are NON-COPLANAR.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9154" name="AutoShape 2" descr="data:image/jpeg;base64,/9j/4AAQSkZJRgABAQAAAQABAAD/2wCEAAkGBhEODw4QDxQVEBUQFQ4VFRQQEhUQEBAUFBUVGBQVEhYYGyYfFxkjGRcVHy8gLyguLC0uFSAyNTwqNyctLCkBCQoKDgwOGg8PGjUlHyQpLDA0LTU1Ky0zLSwsNTQsLCwqKTQ1LCwxLywsLCwsLDYsLCwsNCwsLCwsLCwsKSwsLP/AABEIAIABagMBIgACEQEDEQH/xAAbAAEAAgMBAQAAAAAAAAAAAAAABQcDBAYCAf/EAEMQAAIBAwIEAgMNBgUEAwAAAAECAwAEERIhBQYTMSJBUVTUFBUWFyMyYWRxgZKT0gczQpGUo0NSocHRJGJygkRTsf/EABoBAQADAQEBAAAAAAAAAAAAAAADBAUGAgH/xAAzEQABAwIEAwcEAgEFAAAAAAAAAQIDBBEFEhUhMVFSIkFhcZGh0RMUU7GB8CMkMkLB4f/aAAwDAQACEQMRAD8AvGlKUApSlAKUpQClKUApSlAKUpQClKUApSlAKUpQClKUApSlAKUpQClKUApSlAK1OK8RW1t57iT5sMckhx3IRScD6TjH31t1hvLRJ45IpVDpKro6nsysCGB+0E0BzcHErlLq0jnnQPOT1LYwOsSjpu+m3nC+KRdO+psEBtl2FTh45bdTpdaLXq06OqmvVnGnTnOc+VatnyvDFJFKWmleEOIzNM8mgONLAAnHbzO/01UV1yNd++XucoMyySyK+fkzGGBZ898DUoxjOTioZZHMtlS5p4fRxVKvSWTJZL+ZetKClTGYKUpQClKUApSlAKUpQClKUApSlAKUpQClKUApSlAKUpQClKUApSlAKUpQClKUApSlAKUpQClKUApSlAKUpQClKUApSlAKiLm4gF/bRshMzQ3LJJ5IgaPWp38yV8vKpeom5uIBf20bRkzNDcFJPJEDR61O/mSvl5V8Ukj4r5KS1KUr6RilKUApSlAKUpQClKUApSlAKUpQClKUApSlAKUpQClKUApSuU5l56S3LQ2wWaZSQ2okRQbd5CB4m3HgBycHJXvXtjHSOytS6kckjImq562Q6ulVf8YHEPqv5E3tFPjA4h9V/Im9oq5p1R0/ooatSdfspaFKq/4wOIfVfyJvaKfGBxD6r+RN7RTTqjp/Q1ak6/ZS0KVV/wAYHEPqv5E3tFPjB4h9V/Im9opp1R0/oatSdfspaFKq/wCMDiH1X8ib2inxgcQ+q/kTe0U06o6f0NWpOv2UtClVf8YHEPqv5E3tFPjA4h9V/Im9opp1R0/oatSdfspaFKq/4wOIfVfyJvaKfGBxD6r+RN7RTTqjp/Q1ak6/ZS0KVV/xgcQ+q/kTe0U+MDiH1X8ib2imnVHT+hq1J1+yloUquOGc2cXu5OlbrasR85nguFhj2B8biY+IgjCjLeIHAG9WLGCFGognAyQNIJ8yAScD6Mmqkkbo3ZXcS/FK2VudnA9UpSoyQUrHPOsaM7sEVAWZmIVVUDJLE9gB51X3MPPrz5jsi0Sb5mKgPIMdolbdB38RAOwwPOpoYHzOysQr1FTHTtzyLZCxaiLm5gF/bRshMzQ3JSTyRA0etTv5kr5eVVj78Xnrdz+Nf0VqycSnM8Tm5uDIElCv1F8KkprX5vmQvl/DVx+FzN4qnEpQ4zTvVcqKuyqXfSqa9+Lz1u5/Gv6Ke/F563c/jX9Fe9Jn8CDXaXx9C5aVTR4zdj/5dz+Nf0VH8O5svJ9JW7fBGSFuleVR5akEOx7edeHYbMioi23JW4vTuarkvZPAvWlU178Xnrdz+Nf0U9+Lz1u5/Gv6K96TP4EWuUvj6Fy0qmvfi89bufxr+invxeet3P41/RTSZ/Aa5S+PoXLSqa9+Lz1u5/Gv6Ke/F563c/jX9FNJn8BrlL4+hctKpr34vPW7n8a/ooeNXY3N5cDHpkQAfb4KaVP4H3XKbx9C5aVWvLnDOI3pDtd3cEG/yhZBJJ9ESPHsM/xkYwNs51LZCLgAZJxjc7k/bWdIzI7Le/ka8Un1G5rKnmeqUpUZIKUpQClKUArBfX0dvG8srBEQZZm7Af7nyA7knAqN5g5qgsQA56kjYKwxleqwJI1YYgKmx8RwNsd9qrTjXHJbturcsAqZKxoWEMQG+cE+Nv8AvI8tgvarlNRvnXbZOZn1lfFSpZd3dyE1zHzxJdZitdUMXiDP82WcdvBjeJMeeznP8OPFzMcYUBVAUDsFAVQPQANhUXwfixneYZUjEboFIJVG1DDkH53hBx5aqlq6ajhijZ/j9TjsRqJ5ZLS+ncgpSlXDNFKUoBUBxeRTNLkwkxxKFSZBIWZyW+TXUDnCoM4Pep+lRSx/USxYp5vouzWuRVxdG1jgRRnw48ZyRgDbbud/9K2uG3hmQsQAQSNu3YH/AHrJc2aSgBxnHbGxH316t7dY10oMD/U/SfTVGOCpbVK5X/47bIb01Zhj8LSJsX+ozbv8L35/9GWlKVpnMilK+xRtJIkUamSSTOhFxqbHc79lHmx2H8q8ve1iZnLZD2yN0jkaxLqp4ZwASTgDJJOwAHproeXuS5rsh5w9vDgEbaJ5t+wVhmJcA7kBtxjHep/lnkRYSk93iSVSrIgz0oCNx5/KOD/EQANIwARk9hXO1mJq/sRbJzOuoMGbHaSfdeXcnnzNexsI7eNYoUWNFzhUAVRk5J28ySST5k5rYpSsU6IVFce5jhsUDSnLNnREhHVlIxnQCRsMjLHAGdyKheZuexAzwWgEkykBncEwRf5gcEa37DSCMZ3O2DwU0zyO0krtK7Yy7nLHGcDbYKMnAAAGT6TnSpMPfP2nbN/vAyK/FY6bst3dy5eZvcb4/PfMDMdKKcpChIQb5Bl3+UcYG/YEZAB3PLcS4pIkrKpAAC+WTuAf969W8DSvI5AZTI4U9aVGVEwmyKNP8JPffNSM1mjkF1DY239Fac1LI+D6dMuRb8eZn4diVNTVn1sRZ9VFaqW22XwS/wAC0lLxox7sATjtRmXqICPEVfB9ABXI+/b+VZQKxOy9RAR4ir4PoAK5H/5/KtByK1jUcu+2695ixubJPI5jVRFRyoiLwTu/hO8zUpSrJmmO4jLo6g6SysM98ZGM1pcSuGgjjEeB2XcZ2UbVI14lhVxpYBh6DVWqhfLE5sa2cqbLyNTC6uGmqo5KlmeNFuree1vbiaXCL1pQ+vHhI7DHcH/ipCvEUKoMKAo9Ar3X2kjkihayV2ZycVPmK1MFTVvlpmZGKuzeQpSlWTMFKVucI4NNeydOBdgcPKwJih2B8WCCzYIIQEE5GSoOaillZE3M9bITwQSTvyRpdTSXJZEUFnkOlEXd5G9Cjz23PkBknABNdxy7+z8DTLfaXPhKwDJSIg5zIwOJW2G2NIyR4vnGe5d5WhsA2jLyOF1yPuzY8lHZEzk6RtvUzXNVeIvm7LNm/s7KgwmOms9+7vZPIUpSss2hSlKAUpWpxLikVrGZZ3EaDAycnc7AADck+gUBtVxXM3PugvBZYZ1LK8zLqijI2Ij3AkcHI/yqVOc/NMDzHzbLfZQAwwHI6efHOD/9+2ykf4YyN/ET81YRVAAAGAMAAbAAdgB5CtyjwxXdubhy+Tm6/GkZeODdefwfWYszO7M7Mcs7nU7nAALH7AB91aHF7hFQK4Laj2B0g6SDhj6O23nW/Wpf8PEwGSVK5wRuN8ZyPuFatWyVKdW06Jm7jIwmSldXMfiCrkvuu9/Dx4nmykSY9YAhtPTOT5Z1ffue/wBNbta9lZiFdIJOTkk+Z2/4rYqSlSRIm/V/3d/mQYm6mWrk+0v9O/ZvxsKUpVkzhWNbhCxQMpYd1DAsPtXORXm81dKTp/O0Pp/8tJ0/64rTsxG3RVIziPxamVo+m2nHmAWY5OfvzUTnqjrIWI4kcxXL/fMkqUpUtyBUVOIpSlD4KV8Zsd/oGwJJJOAABuSSQABuSQBvXU8uciPcaZbwGOIgFYgWWWTf/G2GhcD5oOTq30kYqrU1UdOl3ceReo6GWqdZibc+4huC8Anvn0wjQgLBp3XVEhXuqqGBkfOBgEAb5ORpNl8B5dhsUKxAkvgvI51SSEdtR9AycAYAycdznftrZIkWONVREGFVFCKo9CqNgKy1y1TVyVC9rhyO2o6CKlbZqb8xSlQnMXNkNjhWzLKwysUeNZXONTEkKi7HckZ0nGSKrNarlsibl1zmsTM5bISd/fx28byzMERBlmPYeQ+0k4AHckgDc1XPMfOct2Wjg1QQ5YalYrNcLjHi2BiQ77A6iCDlcYqH4pxOa8kElywYrq0KBiOHPcRjGScbaz4iPQNq166CjwxG9ubjy+TlK/GldeOn2Tn8HlECgBQFA2AUBVA9AA2Ar1SsFxepGQHOCQTgKzHAxknSDgbitpVRqbnOI1z123U+LYRBtQjjDZzqEahs+nOM5rYrxHIHUMpDBgCCNwQfMV7o1ETgHucq9pRWJsdRfCc6Xw3kBkZB+3b+VZaUc3MeopMiqvNFTjbiKUpXoiFKUoBSlKAV5ZgASdgO5PYVkggeV1jiRpXbsqDJ+1j2RfpJA+/arA5a5FSDRNc4mmGkhSA0NuwOQYsjJcYHjO+x06QcVQqq5lOluLuXyatDhklUt+DefwQHLnJEl3iS51QwnOFy0dxL6MjAMSef+Y7fNHzrEsrGOCNYoUWNFzhUUKoySTgD0kkn0kms9K5eeofO7M9TtaaljpmZI0/98xSlKgLIpSlAKV4mmVFZ3IVVBZmYhVUAZJJOwAHnXBcx8/tJqisfCuSDcbNrHb/pxn058ZGNhpDZ1LLFC+Z2ViXIJ6iOBmeRbIT/ADFznDZExgGabAPSQ6dIIOGlc7IO3pbcYBqt7++lupOtcN1HGQp06ViU91iX+EHz3JOBknArAq49JycksxZifSzMSWP0k5r1XT0mHsg7Tt3f3gcZX4rJU9luzf35ilKVpGMKUpQClKUApSlAK17+NmidV7kbfTuMj+Wa2KVHLGkjFYveip6limnWnmZM1Lq1UX0W+5BcEtnEhYqVGDnIK5z2796naUqrQ0aUcX00W5qY5jD8XqvuXsRuyJZPAVktLSWd+lAjSvjOldgo33dz4UGxxk74OM4NSPL/ACxNxDDoelAf8fAfXgjIgXO/nhzlcjs3arM4RweGzj6UC6FyWO5ZnY4BZ2O7HAAz6AB2AFVKzE2x9mLdefImoMGdL259k5d6/BDcs8kx2hWaYiafyYgaISRgiAYyO5Go+Ij0DaumpSuce9z1zOW6nXRxtjajWJZEFfCcVp8W4vFaRNNM2lRgDAyzseyoo3Zj6KrXmDmqe+LIfkoDkCJdnlU4H/UHJyDjOgYHiIbVU9PSyTusxP5K1XWRUrc0i/x3qTvMP7Qs5jsCrem4OHi3G/RAPjYbeI+D/wAsEVxW+WJJZmOWZ2Lu57ZZjuTgAfYABgACvtK6mlo46dNt15nE1uIy1a9rZvL+8RSlKuGcKjmd0nlYRu3giVCANJ+czZYnbcgf+tSNK8PZm7yWOTJfa9zRt3S3jjjkYAgb/SSckj6Mk1txyBgGU5B7EVG8W4a8rKyYO2CCcdiTn/Wt2wtzHGqHcjOcdtyT/vWfBNULUuicyzE4LzOhrqLD24dFVRTZpnL2mbbcb91/c2KUpWmcyKUpQClK+FsfeQAACSSSAAANySSAB5kgV8VURLqekRXLZD7UjwHl6biBzCQkQyDOw1x5HdY1DDqNnY7gDfJJGkzfL/7P2mAlvcoh3FuPC5GR+/cHsRn5MeR3P8K2BHGFAVQAAAAAMAAdgB5CsGsxT/hD6/B1NBgvB9R6fJH8E5fgsUKwrgtpLux1SSsBjLt/M4GAMnAGakqUrBVVVbqdOiIiWQUpSvh9FKUoBSlKArXmuPidxIVljVIDJoijW5hRJjq+TL63Bkc6QwXAx2wcZMb8EuI+q/34f11Nc4Q3d0z3McOqKxkhMKsZFnaSGZGnmjhEJ6mVUxKdQ26hGdQrtTxRDDNMgZxF1wVCNrZoiwZVXGTupAwN9sZq5DWywtyssn8GfUYdBUOzSXVfNSobexnllMEawvKuoGNL21aUFdmBQSZGD322qQ+CXEfVf78P66keXAYhYPM800VpFJLL1LRoVt7mQKo6R6avISZJhjxbbkg4z0vOk8mm2iRZMSu2po+sVUKhIV+gNZ1EjA1KMrufIzapUc/Yr6LSdK+qnE/BLiPqv9+H9dY5uWb+Mantwoyoy1xAoyxCqMl+5YgD6SKkLezu5rKVna7DpZ26QgG5iK3NzNKwYrnU/RVoFyScBW1E96kbiCS5voklFxrW+JPhlFqtrAheLJ/dku6o2dzqONsYpqlRz9hotJ0r6qczf8Fu7ZQ88SQqTjVLd20a59GWcDNZ05V4gwBW2yCAQRcQEEHsQde9djNdCHiF3JcQyytogW16cDzBoyhMqRsAVR2kyGyVyAmdgK98XRrbh9vDDC0GtoVZIGlZLYNl3BaFS5TIKeED5w3UbhqlRz9hotJ0r6qcb8EuI+q/34f1U+CXEfVf78P66mOFWlzNDZxP7p09bicrqGuLd+nFqSKBndi6hmdSAXOQDg4G25yEbuWRp7jWmqFBKHe4Iedn1ZWOaJBFoXUuFyMMuScZpqlRz9hotJ0r6qc38EuI+q/34f10+CXEfVf78P66nYbi5ZLidFuzeRR8RbQ2tbTUNYt4NDYWT+BlKgk6SSRnB0Hn0XcEZe99yyHqEk3TTymGJkldkA6iRvJPCMYA1REgDOaapUc/YaLSdK+qkaeWL8OENuNTBmC+6INRVSoYga8kAsuT/wBw9NZPglxH1X+/D+utyOG5QyM6XAGYYYmkNw0kMM089wVkZFaRlEa20ZwcgnBYYJGTh0Fw8DGb3WUt4OKy9NTdQu7NMVt4RljIxCxOQuon5RcbEZapUc/YaLSdK+qkf8EuI+q/34f110HL37Pc6Zb/AAexFuu6Dc/v2BxL5HSAF7g6+9a8AvPd9hHIZ/kDbxyyEXBjm0WheR8qBEFeQ6d9RJTuuwrpeT7N1txPMZTLcl5GEzuemru7JGqN+7CqwGMA7b9to5a+eRuVV2JocLpoXZ2t38dyepSlUTSFKUoDg+I/s8u7iZppb2OQ5fR1LNmMSMchExcgAYxnAGcDPYYwfFjcetw/0UntVWHSrLKuZiZWushTkoaeV2Z7bqV58WNx63D/AEUntVaFpygs0jRRcSs5JF1ao44Nci6Tg5VbzIwdqsniVyYoJpAC5jjkYKgLMxVSQFABJJxjGK4mzlj6HCFCygWBikmla3mTS5iaIogdAxLyS74GNIOcV7++qOtSPTaX8aGrefs+kgRpJr63iRcanktWRFyQBlmuwBuQPvrBw7kz3Vq9zcRtJ9GNXRtzLpznGrTdnGcH+VdVzy5KWaapI1a5id5IYWuDGIQ0qnSqMP3iRjcYrd4HxBSEjM0tw0nVdWmtzAQsehWBAjQDdhjIycnvjZ99UdajTaX8aHEcR5NFrp908RtINedPWtzFqxjOnVdjOMj+dbNv+zqWVFkjvYHVwCrJaOysD2KkXWCKm7+2la+vLrqy2sdrbwpqSFJOp+8mmK642JABiHh81I7jaS5nu3WyZohIxk6KAx6w6CR1UudClwFBJOBn7O4ffVHWo02l/Ghy3xY3HrcP9FJ7VXif9nM0as8l7AiqCWZrR1VQO5JN1gCsFhb3Mls5l916be24nKEU3UTvJJPIIIgC3UYokRwNRPjHkRnPf2U80iW1ybmSQTcMiBVZRbtbJFFLcyylfk2Lus6HOSCE2HcvvqjrUabS/jQ+XH7OpYkZ5L2BFUZZntHVVHpJN1gV5tP2fSToskN9byo3Z47VnRvsZbsg10XMb6by1aZGaFI52QrDJcRpdZQRtKkYzshfSfpO4OKcrySpb308kAR3muH0xQvbvcaERA5id30u+j07+EnfNPvqjrUabS/jQg/ixuPW4f6KT2qnxY3HrcP9FJ7VWtwwXcsV0mq4Q3MvCYwR7qDRqx6lzMryjIPTLIWARdUY8K+eexju2vVj0yoYrnws095pjtY2IKshh6UvUjUnUZWOqUHbGFffVHWo02l/Gh6+LG49bh/opPaq6Hl3kqGzKyv8vMP8RlwEJBB6KEnpgg47kkdyd66KlRyVU0iZXuuhLFRwQuzMYiKKUpVctilKUApSlAKUpQClKUArzHGFACgADyAwB91eqUB5eMNswB3B3Gdwcg/zr1SlAKUpQClKUApSlAKwe4k6vW0jqaDHq8whbUV+zIB+6s9KAUpSgFKUoBSlKAUpSgFKUoDHcTrGju5CqiszE9lVRkk/cKjIuZbOaOVxKjJCInYsCAofeJxqG4JHhI7kbb1l5j4c91aT28ZCmdTGS2dkchZMYHfQWx9OKiOI8sTPPJcxmMss1k8Ubl1jeK3ikVY5CFOgiSaVwQrYKpt6AN6Dm+2kmtoIi0jXHXwVRgIzCBrEuQCh3AwRncekZ2pONWy3KwM6iZsIBjfJBcIWxgMVBYKTkjcCongvLU0N691MyOZklL6NS6JZGiBCAjxIIoYV1Eg/Jk48W3q05fuFedGaIRPNdzCQKXuGebVoBDDEfTDYDAkkKo8O+QNuXmqxIlDzRkIY1bUCVJdiiYyMOC4K5GRkEdxXn4Y2pKYfKsLku5+TWDoBNfWD4ZD402xnxCuYfly8jm4WNETvboihQZBbdO2QgGSTp5SR5JFcDScdIfO3Nbk/Jt0WuJxJGZZwhYBniUlpYzMisEYoOjBBGHwWypOBQE/8LrPQHMuMuYtJSQSdQJr0dMrr1aPEBjcEYzmvZ5ptMW56ykXGgxkZIYOwVScDwAsQuTjc477VCcF5QngnM0jIxEl9KuJJpCXljgihLGTJ8McbKdz6R3wNROR7kNYqXjaK397iy9SVAWhdpJsKFw+ZdDgsT83GFzqoDrrXjMEs0sEbh5IdpFXJ6Z22Y4wDuNq3ajOX+FtbROr6S8ktzK5XOC0sjMO4BOFKr/61J0ApSlAKUpQClKUApSlAKUpQClKUApSlAf/Z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56" name="AutoShape 4" descr="data:image/jpeg;base64,/9j/4AAQSkZJRgABAQAAAQABAAD/2wCEAAkGBhEODw4QDxQVEBUQFQ4VFRQQEhUQEBAUFBUVGBQVEhYYGyYfFxkjGRcVHy8gLyguLC0uFSAyNTwqNyctLCkBCQoKDgwOGg8PGjUlHyQpLDA0LTU1Ky0zLSwsNTQsLCwqKTQ1LCwxLywsLCwsLDYsLCwsNCwsLCwsLCwsKSwsLP/AABEIAIABagMBIgACEQEDEQH/xAAbAAEAAgMBAQAAAAAAAAAAAAAABQcDBAYCAf/EAEMQAAIBAwIEAgMNBgUEAwAAAAECAwAEERIhBQYTMSJBUVTUFBUWFyMyYWRxgZKT0gczQpGUo0NSocHRJGJygkRTsf/EABoBAQADAQEBAAAAAAAAAAAAAAADBAUGAgH/xAAzEQABAwIEAwcEAgEFAAAAAAAAAQIDBBEFEhUhMVFSIkFhcZGh0RMUU7GB8CMkMkLB4f/aAAwDAQACEQMRAD8AvGlKUApSlAKUpQClKUApSlAKUpQClKUApSlAKUpQClKUApSlAKUpQClKUApSlAK1OK8RW1t57iT5sMckhx3IRScD6TjH31t1hvLRJ45IpVDpKro6nsysCGB+0E0BzcHErlLq0jnnQPOT1LYwOsSjpu+m3nC+KRdO+psEBtl2FTh45bdTpdaLXq06OqmvVnGnTnOc+VatnyvDFJFKWmleEOIzNM8mgONLAAnHbzO/01UV1yNd++XucoMyySyK+fkzGGBZ898DUoxjOTioZZHMtlS5p4fRxVKvSWTJZL+ZetKClTGYKUpQClKUApSlAKUpQClKUApSlAKUpQClKUApSlAKUpQClKUApSlAKUpQClKUApSlAKUpQClKUApSlAKUpQClKUApSlAKiLm4gF/bRshMzQ3LJJ5IgaPWp38yV8vKpeom5uIBf20bRkzNDcFJPJEDR61O/mSvl5V8Ukj4r5KS1KUr6RilKUApSlAKUpQClKUApSlAKUpQClKUApSlAKUpQClKUApSuU5l56S3LQ2wWaZSQ2okRQbd5CB4m3HgBycHJXvXtjHSOytS6kckjImq562Q6ulVf8YHEPqv5E3tFPjA4h9V/Im9oq5p1R0/ooatSdfspaFKq/4wOIfVfyJvaKfGBxD6r+RN7RTTqjp/Q1ak6/ZS0KVV/wAYHEPqv5E3tFPjB4h9V/Im9opp1R0/oatSdfspaFKq/wCMDiH1X8ib2inxgcQ+q/kTe0U06o6f0NWpOv2UtClVf8YHEPqv5E3tFPjA4h9V/Im9opp1R0/oatSdfspaFKq/4wOIfVfyJvaKfGBxD6r+RN7RTTqjp/Q1ak6/ZS0KVV/xgcQ+q/kTe0U+MDiH1X8ib2imnVHT+hq1J1+yloUquOGc2cXu5OlbrasR85nguFhj2B8biY+IgjCjLeIHAG9WLGCFGognAyQNIJ8yAScD6Mmqkkbo3ZXcS/FK2VudnA9UpSoyQUrHPOsaM7sEVAWZmIVVUDJLE9gB51X3MPPrz5jsi0Sb5mKgPIMdolbdB38RAOwwPOpoYHzOysQr1FTHTtzyLZCxaiLm5gF/bRshMzQ3JSTyRA0etTv5kr5eVVj78Xnrdz+Nf0VqycSnM8Tm5uDIElCv1F8KkprX5vmQvl/DVx+FzN4qnEpQ4zTvVcqKuyqXfSqa9+Lz1u5/Gv6Ke/F563c/jX9Fe9Jn8CDXaXx9C5aVTR4zdj/5dz+Nf0VH8O5svJ9JW7fBGSFuleVR5akEOx7edeHYbMioi23JW4vTuarkvZPAvWlU178Xnrdz+Nf0U9+Lz1u5/Gv6K96TP4EWuUvj6Fy0qmvfi89bufxr+invxeet3P41/RTSZ/Aa5S+PoXLSqa9+Lz1u5/Gv6Ke/F563c/jX9FNJn8BrlL4+hctKpr34vPW7n8a/ooeNXY3N5cDHpkQAfb4KaVP4H3XKbx9C5aVWvLnDOI3pDtd3cEG/yhZBJJ9ESPHsM/xkYwNs51LZCLgAZJxjc7k/bWdIzI7Le/ka8Un1G5rKnmeqUpUZIKUpQClKUArBfX0dvG8srBEQZZm7Af7nyA7knAqN5g5qgsQA56kjYKwxleqwJI1YYgKmx8RwNsd9qrTjXHJbturcsAqZKxoWEMQG+cE+Nv8AvI8tgvarlNRvnXbZOZn1lfFSpZd3dyE1zHzxJdZitdUMXiDP82WcdvBjeJMeeznP8OPFzMcYUBVAUDsFAVQPQANhUXwfixneYZUjEboFIJVG1DDkH53hBx5aqlq6ajhijZ/j9TjsRqJ5ZLS+ncgpSlXDNFKUoBUBxeRTNLkwkxxKFSZBIWZyW+TXUDnCoM4Pep+lRSx/USxYp5vouzWuRVxdG1jgRRnw48ZyRgDbbud/9K2uG3hmQsQAQSNu3YH/AHrJc2aSgBxnHbGxH316t7dY10oMD/U/SfTVGOCpbVK5X/47bIb01Zhj8LSJsX+ozbv8L35/9GWlKVpnMilK+xRtJIkUamSSTOhFxqbHc79lHmx2H8q8ve1iZnLZD2yN0jkaxLqp4ZwASTgDJJOwAHproeXuS5rsh5w9vDgEbaJ5t+wVhmJcA7kBtxjHep/lnkRYSk93iSVSrIgz0oCNx5/KOD/EQANIwARk9hXO1mJq/sRbJzOuoMGbHaSfdeXcnnzNexsI7eNYoUWNFzhUAVRk5J28ySST5k5rYpSsU6IVFce5jhsUDSnLNnREhHVlIxnQCRsMjLHAGdyKheZuexAzwWgEkykBncEwRf5gcEa37DSCMZ3O2DwU0zyO0krtK7Yy7nLHGcDbYKMnAAAGT6TnSpMPfP2nbN/vAyK/FY6bst3dy5eZvcb4/PfMDMdKKcpChIQb5Bl3+UcYG/YEZAB3PLcS4pIkrKpAAC+WTuAf969W8DSvI5AZTI4U9aVGVEwmyKNP8JPffNSM1mjkF1DY239Fac1LI+D6dMuRb8eZn4diVNTVn1sRZ9VFaqW22XwS/wAC0lLxox7sATjtRmXqICPEVfB9ABXI+/b+VZQKxOy9RAR4ir4PoAK5H/5/KtByK1jUcu+2695ixubJPI5jVRFRyoiLwTu/hO8zUpSrJmmO4jLo6g6SysM98ZGM1pcSuGgjjEeB2XcZ2UbVI14lhVxpYBh6DVWqhfLE5sa2cqbLyNTC6uGmqo5KlmeNFuree1vbiaXCL1pQ+vHhI7DHcH/ipCvEUKoMKAo9Ar3X2kjkihayV2ZycVPmK1MFTVvlpmZGKuzeQpSlWTMFKVucI4NNeydOBdgcPKwJih2B8WCCzYIIQEE5GSoOaillZE3M9bITwQSTvyRpdTSXJZEUFnkOlEXd5G9Cjz23PkBknABNdxy7+z8DTLfaXPhKwDJSIg5zIwOJW2G2NIyR4vnGe5d5WhsA2jLyOF1yPuzY8lHZEzk6RtvUzXNVeIvm7LNm/s7KgwmOms9+7vZPIUpSss2hSlKAUpWpxLikVrGZZ3EaDAycnc7AADck+gUBtVxXM3PugvBZYZ1LK8zLqijI2Ij3AkcHI/yqVOc/NMDzHzbLfZQAwwHI6efHOD/9+2ykf4YyN/ET81YRVAAAGAMAAbAAdgB5CtyjwxXdubhy+Tm6/GkZeODdefwfWYszO7M7Mcs7nU7nAALH7AB91aHF7hFQK4Laj2B0g6SDhj6O23nW/Wpf8PEwGSVK5wRuN8ZyPuFatWyVKdW06Jm7jIwmSldXMfiCrkvuu9/Dx4nmykSY9YAhtPTOT5Z1ffue/wBNbta9lZiFdIJOTkk+Z2/4rYqSlSRIm/V/3d/mQYm6mWrk+0v9O/ZvxsKUpVkzhWNbhCxQMpYd1DAsPtXORXm81dKTp/O0Pp/8tJ0/64rTsxG3RVIziPxamVo+m2nHmAWY5OfvzUTnqjrIWI4kcxXL/fMkqUpUtyBUVOIpSlD4KV8Zsd/oGwJJJOAABuSSQABuSQBvXU8uciPcaZbwGOIgFYgWWWTf/G2GhcD5oOTq30kYqrU1UdOl3ceReo6GWqdZibc+4huC8Anvn0wjQgLBp3XVEhXuqqGBkfOBgEAb5ORpNl8B5dhsUKxAkvgvI51SSEdtR9AycAYAycdznftrZIkWONVREGFVFCKo9CqNgKy1y1TVyVC9rhyO2o6CKlbZqb8xSlQnMXNkNjhWzLKwysUeNZXONTEkKi7HckZ0nGSKrNarlsibl1zmsTM5bISd/fx28byzMERBlmPYeQ+0k4AHckgDc1XPMfOct2Wjg1QQ5YalYrNcLjHi2BiQ77A6iCDlcYqH4pxOa8kElywYrq0KBiOHPcRjGScbaz4iPQNq166CjwxG9ubjy+TlK/GldeOn2Tn8HlECgBQFA2AUBVA9AA2Ar1SsFxepGQHOCQTgKzHAxknSDgbitpVRqbnOI1z123U+LYRBtQjjDZzqEahs+nOM5rYrxHIHUMpDBgCCNwQfMV7o1ETgHucq9pRWJsdRfCc6Xw3kBkZB+3b+VZaUc3MeopMiqvNFTjbiKUpXoiFKUoBSlKAV5ZgASdgO5PYVkggeV1jiRpXbsqDJ+1j2RfpJA+/arA5a5FSDRNc4mmGkhSA0NuwOQYsjJcYHjO+x06QcVQqq5lOluLuXyatDhklUt+DefwQHLnJEl3iS51QwnOFy0dxL6MjAMSef+Y7fNHzrEsrGOCNYoUWNFzhUUKoySTgD0kkn0kms9K5eeofO7M9TtaaljpmZI0/98xSlKgLIpSlAKV4mmVFZ3IVVBZmYhVUAZJJOwAHnXBcx8/tJqisfCuSDcbNrHb/pxn058ZGNhpDZ1LLFC+Z2ViXIJ6iOBmeRbIT/ADFznDZExgGabAPSQ6dIIOGlc7IO3pbcYBqt7++lupOtcN1HGQp06ViU91iX+EHz3JOBknArAq49JycksxZifSzMSWP0k5r1XT0mHsg7Tt3f3gcZX4rJU9luzf35ilKVpGMKUpQClKUApSlAK17+NmidV7kbfTuMj+Wa2KVHLGkjFYveip6limnWnmZM1Lq1UX0W+5BcEtnEhYqVGDnIK5z2796naUqrQ0aUcX00W5qY5jD8XqvuXsRuyJZPAVktLSWd+lAjSvjOldgo33dz4UGxxk74OM4NSPL/ACxNxDDoelAf8fAfXgjIgXO/nhzlcjs3arM4RweGzj6UC6FyWO5ZnY4BZ2O7HAAz6AB2AFVKzE2x9mLdefImoMGdL259k5d6/BDcs8kx2hWaYiafyYgaISRgiAYyO5Go+Ij0DaumpSuce9z1zOW6nXRxtjajWJZEFfCcVp8W4vFaRNNM2lRgDAyzseyoo3Zj6KrXmDmqe+LIfkoDkCJdnlU4H/UHJyDjOgYHiIbVU9PSyTusxP5K1XWRUrc0i/x3qTvMP7Qs5jsCrem4OHi3G/RAPjYbeI+D/wAsEVxW+WJJZmOWZ2Lu57ZZjuTgAfYABgACvtK6mlo46dNt15nE1uIy1a9rZvL+8RSlKuGcKjmd0nlYRu3giVCANJ+czZYnbcgf+tSNK8PZm7yWOTJfa9zRt3S3jjjkYAgb/SSckj6Mk1txyBgGU5B7EVG8W4a8rKyYO2CCcdiTn/Wt2wtzHGqHcjOcdtyT/vWfBNULUuicyzE4LzOhrqLD24dFVRTZpnL2mbbcb91/c2KUpWmcyKUpQClK+FsfeQAACSSSAAANySSAB5kgV8VURLqekRXLZD7UjwHl6biBzCQkQyDOw1x5HdY1DDqNnY7gDfJJGkzfL/7P2mAlvcoh3FuPC5GR+/cHsRn5MeR3P8K2BHGFAVQAAAAAMAAdgB5CsGsxT/hD6/B1NBgvB9R6fJH8E5fgsUKwrgtpLux1SSsBjLt/M4GAMnAGakqUrBVVVbqdOiIiWQUpSvh9FKUoBSlKArXmuPidxIVljVIDJoijW5hRJjq+TL63Bkc6QwXAx2wcZMb8EuI+q/34f11Nc4Q3d0z3McOqKxkhMKsZFnaSGZGnmjhEJ6mVUxKdQ26hGdQrtTxRDDNMgZxF1wVCNrZoiwZVXGTupAwN9sZq5DWywtyssn8GfUYdBUOzSXVfNSobexnllMEawvKuoGNL21aUFdmBQSZGD322qQ+CXEfVf78P66keXAYhYPM800VpFJLL1LRoVt7mQKo6R6avISZJhjxbbkg4z0vOk8mm2iRZMSu2po+sVUKhIV+gNZ1EjA1KMrufIzapUc/Yr6LSdK+qnE/BLiPqv9+H9dY5uWb+Mantwoyoy1xAoyxCqMl+5YgD6SKkLezu5rKVna7DpZ26QgG5iK3NzNKwYrnU/RVoFyScBW1E96kbiCS5voklFxrW+JPhlFqtrAheLJ/dku6o2dzqONsYpqlRz9hotJ0r6qczf8Fu7ZQ88SQqTjVLd20a59GWcDNZ05V4gwBW2yCAQRcQEEHsQde9djNdCHiF3JcQyytogW16cDzBoyhMqRsAVR2kyGyVyAmdgK98XRrbh9vDDC0GtoVZIGlZLYNl3BaFS5TIKeED5w3UbhqlRz9hotJ0r6qcb8EuI+q/34f1U+CXEfVf78P66mOFWlzNDZxP7p09bicrqGuLd+nFqSKBndi6hmdSAXOQDg4G25yEbuWRp7jWmqFBKHe4Iedn1ZWOaJBFoXUuFyMMuScZpqlRz9hotJ0r6qc38EuI+q/34f10+CXEfVf78P66nYbi5ZLidFuzeRR8RbQ2tbTUNYt4NDYWT+BlKgk6SSRnB0Hn0XcEZe99yyHqEk3TTymGJkldkA6iRvJPCMYA1REgDOaapUc/YaLSdK+qkaeWL8OENuNTBmC+6INRVSoYga8kAsuT/wBw9NZPglxH1X+/D+utyOG5QyM6XAGYYYmkNw0kMM089wVkZFaRlEa20ZwcgnBYYJGTh0Fw8DGb3WUt4OKy9NTdQu7NMVt4RljIxCxOQuon5RcbEZapUc/YaLSdK+qkf8EuI+q/34f110HL37Pc6Zb/AAexFuu6Dc/v2BxL5HSAF7g6+9a8AvPd9hHIZ/kDbxyyEXBjm0WheR8qBEFeQ6d9RJTuuwrpeT7N1txPMZTLcl5GEzuemru7JGqN+7CqwGMA7b9to5a+eRuVV2JocLpoXZ2t38dyepSlUTSFKUoDg+I/s8u7iZppb2OQ5fR1LNmMSMchExcgAYxnAGcDPYYwfFjcetw/0UntVWHSrLKuZiZWushTkoaeV2Z7bqV58WNx63D/AEUntVaFpygs0jRRcSs5JF1ao44Nci6Tg5VbzIwdqsniVyYoJpAC5jjkYKgLMxVSQFABJJxjGK4mzlj6HCFCygWBikmla3mTS5iaIogdAxLyS74GNIOcV7++qOtSPTaX8aGrefs+kgRpJr63iRcanktWRFyQBlmuwBuQPvrBw7kz3Vq9zcRtJ9GNXRtzLpznGrTdnGcH+VdVzy5KWaapI1a5id5IYWuDGIQ0qnSqMP3iRjcYrd4HxBSEjM0tw0nVdWmtzAQsehWBAjQDdhjIycnvjZ99UdajTaX8aHEcR5NFrp908RtINedPWtzFqxjOnVdjOMj+dbNv+zqWVFkjvYHVwCrJaOysD2KkXWCKm7+2la+vLrqy2sdrbwpqSFJOp+8mmK642JABiHh81I7jaS5nu3WyZohIxk6KAx6w6CR1UudClwFBJOBn7O4ffVHWo02l/Ghy3xY3HrcP9FJ7VXif9nM0as8l7AiqCWZrR1VQO5JN1gCsFhb3Mls5l916be24nKEU3UTvJJPIIIgC3UYokRwNRPjHkRnPf2U80iW1ybmSQTcMiBVZRbtbJFFLcyylfk2Lus6HOSCE2HcvvqjrUabS/jQ+XH7OpYkZ5L2BFUZZntHVVHpJN1gV5tP2fSToskN9byo3Z47VnRvsZbsg10XMb6by1aZGaFI52QrDJcRpdZQRtKkYzshfSfpO4OKcrySpb308kAR3muH0xQvbvcaERA5id30u+j07+EnfNPvqjrUabS/jQg/ixuPW4f6KT2qnxY3HrcP9FJ7VWtwwXcsV0mq4Q3MvCYwR7qDRqx6lzMryjIPTLIWARdUY8K+eexju2vVj0yoYrnws095pjtY2IKshh6UvUjUnUZWOqUHbGFffVHWo02l/Gh6+LG49bh/opPaq6Hl3kqGzKyv8vMP8RlwEJBB6KEnpgg47kkdyd66KlRyVU0iZXuuhLFRwQuzMYiKKUpVctilKUApSlAKUpQClKUArzHGFACgADyAwB91eqUB5eMNswB3B3Gdwcg/zr1SlAKUpQClKUApSlAKwe4k6vW0jqaDHq8whbUV+zIB+6s9KAUpSgFKUoBSlKAUpSgFKUoDHcTrGju5CqiszE9lVRkk/cKjIuZbOaOVxKjJCInYsCAofeJxqG4JHhI7kbb1l5j4c91aT28ZCmdTGS2dkchZMYHfQWx9OKiOI8sTPPJcxmMss1k8Ubl1jeK3ikVY5CFOgiSaVwQrYKpt6AN6Dm+2kmtoIi0jXHXwVRgIzCBrEuQCh3AwRncekZ2pONWy3KwM6iZsIBjfJBcIWxgMVBYKTkjcCongvLU0N691MyOZklL6NS6JZGiBCAjxIIoYV1Eg/Jk48W3q05fuFedGaIRPNdzCQKXuGebVoBDDEfTDYDAkkKo8O+QNuXmqxIlDzRkIY1bUCVJdiiYyMOC4K5GRkEdxXn4Y2pKYfKsLku5+TWDoBNfWD4ZD402xnxCuYfly8jm4WNETvboihQZBbdO2QgGSTp5SR5JFcDScdIfO3Nbk/Jt0WuJxJGZZwhYBniUlpYzMisEYoOjBBGHwWypOBQE/8LrPQHMuMuYtJSQSdQJr0dMrr1aPEBjcEYzmvZ5ptMW56ykXGgxkZIYOwVScDwAsQuTjc477VCcF5QngnM0jIxEl9KuJJpCXljgihLGTJ8McbKdz6R3wNROR7kNYqXjaK397iy9SVAWhdpJsKFw+ZdDgsT83GFzqoDrrXjMEs0sEbh5IdpFXJ6Z22Y4wDuNq3ajOX+FtbROr6S8ktzK5XOC0sjMO4BOFKr/61J0ApSlAKUpQClKUApSlAKUpQClKUApSlAf/Z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58" name="AutoShape 6" descr="data:image/jpeg;base64,/9j/4AAQSkZJRgABAQAAAQABAAD/2wCEAAkGBhEODw4QDxQVEBUQFQ4VFRQQEhUQEBAUFBUVGBQVEhYYGyYfFxkjGRcVHy8gLyguLC0uFSAyNTwqNyctLCkBCQoKDgwOGg8PGjUlHyQpLDA0LTU1Ky0zLSwsNTQsLCwqKTQ1LCwxLywsLCwsLDYsLCwsNCwsLCwsLCwsKSwsLP/AABEIAIABagMBIgACEQEDEQH/xAAbAAEAAgMBAQAAAAAAAAAAAAAABQcDBAYCAf/EAEMQAAIBAwIEAgMNBgUEAwAAAAECAwAEERIhBQYTMSJBUVTUFBUWFyMyYWRxgZKT0gczQpGUo0NSocHRJGJygkRTsf/EABoBAQADAQEBAAAAAAAAAAAAAAADBAUGAgH/xAAzEQABAwIEAwcEAgEFAAAAAAAAAQIDBBEFEhUhMVFSIkFhcZGh0RMUU7GB8CMkMkLB4f/aAAwDAQACEQMRAD8AvGlKUApSlAKUpQClKUApSlAKUpQClKUApSlAKUpQClKUApSlAKUpQClKUApSlAK1OK8RW1t57iT5sMckhx3IRScD6TjH31t1hvLRJ45IpVDpKro6nsysCGB+0E0BzcHErlLq0jnnQPOT1LYwOsSjpu+m3nC+KRdO+psEBtl2FTh45bdTpdaLXq06OqmvVnGnTnOc+VatnyvDFJFKWmleEOIzNM8mgONLAAnHbzO/01UV1yNd++XucoMyySyK+fkzGGBZ898DUoxjOTioZZHMtlS5p4fRxVKvSWTJZL+ZetKClTGYKUpQClKUApSlAKUpQClKUApSlAKUpQClKUApSlAKUpQClKUApSlAKUpQClKUApSlAKUpQClKUApSlAKUpQClKUApSlAKiLm4gF/bRshMzQ3LJJ5IgaPWp38yV8vKpeom5uIBf20bRkzNDcFJPJEDR61O/mSvl5V8Ukj4r5KS1KUr6RilKUApSlAKUpQClKUApSlAKUpQClKUApSlAKUpQClKUApSuU5l56S3LQ2wWaZSQ2okRQbd5CB4m3HgBycHJXvXtjHSOytS6kckjImq562Q6ulVf8YHEPqv5E3tFPjA4h9V/Im9oq5p1R0/ooatSdfspaFKq/4wOIfVfyJvaKfGBxD6r+RN7RTTqjp/Q1ak6/ZS0KVV/wAYHEPqv5E3tFPjB4h9V/Im9opp1R0/oatSdfspaFKq/wCMDiH1X8ib2inxgcQ+q/kTe0U06o6f0NWpOv2UtClVf8YHEPqv5E3tFPjA4h9V/Im9opp1R0/oatSdfspaFKq/4wOIfVfyJvaKfGBxD6r+RN7RTTqjp/Q1ak6/ZS0KVV/xgcQ+q/kTe0U+MDiH1X8ib2imnVHT+hq1J1+yloUquOGc2cXu5OlbrasR85nguFhj2B8biY+IgjCjLeIHAG9WLGCFGognAyQNIJ8yAScD6Mmqkkbo3ZXcS/FK2VudnA9UpSoyQUrHPOsaM7sEVAWZmIVVUDJLE9gB51X3MPPrz5jsi0Sb5mKgPIMdolbdB38RAOwwPOpoYHzOysQr1FTHTtzyLZCxaiLm5gF/bRshMzQ3JSTyRA0etTv5kr5eVVj78Xnrdz+Nf0VqycSnM8Tm5uDIElCv1F8KkprX5vmQvl/DVx+FzN4qnEpQ4zTvVcqKuyqXfSqa9+Lz1u5/Gv6Ke/F563c/jX9Fe9Jn8CDXaXx9C5aVTR4zdj/5dz+Nf0VH8O5svJ9JW7fBGSFuleVR5akEOx7edeHYbMioi23JW4vTuarkvZPAvWlU178Xnrdz+Nf0U9+Lz1u5/Gv6K96TP4EWuUvj6Fy0qmvfi89bufxr+invxeet3P41/RTSZ/Aa5S+PoXLSqa9+Lz1u5/Gv6Ke/F563c/jX9FNJn8BrlL4+hctKpr34vPW7n8a/ooeNXY3N5cDHpkQAfb4KaVP4H3XKbx9C5aVWvLnDOI3pDtd3cEG/yhZBJJ9ESPHsM/xkYwNs51LZCLgAZJxjc7k/bWdIzI7Le/ka8Un1G5rKnmeqUpUZIKUpQClKUArBfX0dvG8srBEQZZm7Af7nyA7knAqN5g5qgsQA56kjYKwxleqwJI1YYgKmx8RwNsd9qrTjXHJbturcsAqZKxoWEMQG+cE+Nv8AvI8tgvarlNRvnXbZOZn1lfFSpZd3dyE1zHzxJdZitdUMXiDP82WcdvBjeJMeeznP8OPFzMcYUBVAUDsFAVQPQANhUXwfixneYZUjEboFIJVG1DDkH53hBx5aqlq6ajhijZ/j9TjsRqJ5ZLS+ncgpSlXDNFKUoBUBxeRTNLkwkxxKFSZBIWZyW+TXUDnCoM4Pep+lRSx/USxYp5vouzWuRVxdG1jgRRnw48ZyRgDbbud/9K2uG3hmQsQAQSNu3YH/AHrJc2aSgBxnHbGxH316t7dY10oMD/U/SfTVGOCpbVK5X/47bIb01Zhj8LSJsX+ozbv8L35/9GWlKVpnMilK+xRtJIkUamSSTOhFxqbHc79lHmx2H8q8ve1iZnLZD2yN0jkaxLqp4ZwASTgDJJOwAHproeXuS5rsh5w9vDgEbaJ5t+wVhmJcA7kBtxjHep/lnkRYSk93iSVSrIgz0oCNx5/KOD/EQANIwARk9hXO1mJq/sRbJzOuoMGbHaSfdeXcnnzNexsI7eNYoUWNFzhUAVRk5J28ySST5k5rYpSsU6IVFce5jhsUDSnLNnREhHVlIxnQCRsMjLHAGdyKheZuexAzwWgEkykBncEwRf5gcEa37DSCMZ3O2DwU0zyO0krtK7Yy7nLHGcDbYKMnAAAGT6TnSpMPfP2nbN/vAyK/FY6bst3dy5eZvcb4/PfMDMdKKcpChIQb5Bl3+UcYG/YEZAB3PLcS4pIkrKpAAC+WTuAf969W8DSvI5AZTI4U9aVGVEwmyKNP8JPffNSM1mjkF1DY239Fac1LI+D6dMuRb8eZn4diVNTVn1sRZ9VFaqW22XwS/wAC0lLxox7sATjtRmXqICPEVfB9ABXI+/b+VZQKxOy9RAR4ir4PoAK5H/5/KtByK1jUcu+2695ixubJPI5jVRFRyoiLwTu/hO8zUpSrJmmO4jLo6g6SysM98ZGM1pcSuGgjjEeB2XcZ2UbVI14lhVxpYBh6DVWqhfLE5sa2cqbLyNTC6uGmqo5KlmeNFuree1vbiaXCL1pQ+vHhI7DHcH/ipCvEUKoMKAo9Ar3X2kjkihayV2ZycVPmK1MFTVvlpmZGKuzeQpSlWTMFKVucI4NNeydOBdgcPKwJih2B8WCCzYIIQEE5GSoOaillZE3M9bITwQSTvyRpdTSXJZEUFnkOlEXd5G9Cjz23PkBknABNdxy7+z8DTLfaXPhKwDJSIg5zIwOJW2G2NIyR4vnGe5d5WhsA2jLyOF1yPuzY8lHZEzk6RtvUzXNVeIvm7LNm/s7KgwmOms9+7vZPIUpSss2hSlKAUpWpxLikVrGZZ3EaDAycnc7AADck+gUBtVxXM3PugvBZYZ1LK8zLqijI2Ij3AkcHI/yqVOc/NMDzHzbLfZQAwwHI6efHOD/9+2ykf4YyN/ET81YRVAAAGAMAAbAAdgB5CtyjwxXdubhy+Tm6/GkZeODdefwfWYszO7M7Mcs7nU7nAALH7AB91aHF7hFQK4Laj2B0g6SDhj6O23nW/Wpf8PEwGSVK5wRuN8ZyPuFatWyVKdW06Jm7jIwmSldXMfiCrkvuu9/Dx4nmykSY9YAhtPTOT5Z1ffue/wBNbta9lZiFdIJOTkk+Z2/4rYqSlSRIm/V/3d/mQYm6mWrk+0v9O/ZvxsKUpVkzhWNbhCxQMpYd1DAsPtXORXm81dKTp/O0Pp/8tJ0/64rTsxG3RVIziPxamVo+m2nHmAWY5OfvzUTnqjrIWI4kcxXL/fMkqUpUtyBUVOIpSlD4KV8Zsd/oGwJJJOAABuSSQABuSQBvXU8uciPcaZbwGOIgFYgWWWTf/G2GhcD5oOTq30kYqrU1UdOl3ceReo6GWqdZibc+4huC8Anvn0wjQgLBp3XVEhXuqqGBkfOBgEAb5ORpNl8B5dhsUKxAkvgvI51SSEdtR9AycAYAycdznftrZIkWONVREGFVFCKo9CqNgKy1y1TVyVC9rhyO2o6CKlbZqb8xSlQnMXNkNjhWzLKwysUeNZXONTEkKi7HckZ0nGSKrNarlsibl1zmsTM5bISd/fx28byzMERBlmPYeQ+0k4AHckgDc1XPMfOct2Wjg1QQ5YalYrNcLjHi2BiQ77A6iCDlcYqH4pxOa8kElywYrq0KBiOHPcRjGScbaz4iPQNq166CjwxG9ubjy+TlK/GldeOn2Tn8HlECgBQFA2AUBVA9AA2Ar1SsFxepGQHOCQTgKzHAxknSDgbitpVRqbnOI1z123U+LYRBtQjjDZzqEahs+nOM5rYrxHIHUMpDBgCCNwQfMV7o1ETgHucq9pRWJsdRfCc6Xw3kBkZB+3b+VZaUc3MeopMiqvNFTjbiKUpXoiFKUoBSlKAV5ZgASdgO5PYVkggeV1jiRpXbsqDJ+1j2RfpJA+/arA5a5FSDRNc4mmGkhSA0NuwOQYsjJcYHjO+x06QcVQqq5lOluLuXyatDhklUt+DefwQHLnJEl3iS51QwnOFy0dxL6MjAMSef+Y7fNHzrEsrGOCNYoUWNFzhUUKoySTgD0kkn0kms9K5eeofO7M9TtaaljpmZI0/98xSlKgLIpSlAKV4mmVFZ3IVVBZmYhVUAZJJOwAHnXBcx8/tJqisfCuSDcbNrHb/pxn058ZGNhpDZ1LLFC+Z2ViXIJ6iOBmeRbIT/ADFznDZExgGabAPSQ6dIIOGlc7IO3pbcYBqt7++lupOtcN1HGQp06ViU91iX+EHz3JOBknArAq49JycksxZifSzMSWP0k5r1XT0mHsg7Tt3f3gcZX4rJU9luzf35ilKVpGMKUpQClKUApSlAK17+NmidV7kbfTuMj+Wa2KVHLGkjFYveip6limnWnmZM1Lq1UX0W+5BcEtnEhYqVGDnIK5z2796naUqrQ0aUcX00W5qY5jD8XqvuXsRuyJZPAVktLSWd+lAjSvjOldgo33dz4UGxxk74OM4NSPL/ACxNxDDoelAf8fAfXgjIgXO/nhzlcjs3arM4RweGzj6UC6FyWO5ZnY4BZ2O7HAAz6AB2AFVKzE2x9mLdefImoMGdL259k5d6/BDcs8kx2hWaYiafyYgaISRgiAYyO5Go+Ij0DaumpSuce9z1zOW6nXRxtjajWJZEFfCcVp8W4vFaRNNM2lRgDAyzseyoo3Zj6KrXmDmqe+LIfkoDkCJdnlU4H/UHJyDjOgYHiIbVU9PSyTusxP5K1XWRUrc0i/x3qTvMP7Qs5jsCrem4OHi3G/RAPjYbeI+D/wAsEVxW+WJJZmOWZ2Lu57ZZjuTgAfYABgACvtK6mlo46dNt15nE1uIy1a9rZvL+8RSlKuGcKjmd0nlYRu3giVCANJ+czZYnbcgf+tSNK8PZm7yWOTJfa9zRt3S3jjjkYAgb/SSckj6Mk1txyBgGU5B7EVG8W4a8rKyYO2CCcdiTn/Wt2wtzHGqHcjOcdtyT/vWfBNULUuicyzE4LzOhrqLD24dFVRTZpnL2mbbcb91/c2KUpWmcyKUpQClK+FsfeQAACSSSAAANySSAB5kgV8VURLqekRXLZD7UjwHl6biBzCQkQyDOw1x5HdY1DDqNnY7gDfJJGkzfL/7P2mAlvcoh3FuPC5GR+/cHsRn5MeR3P8K2BHGFAVQAAAAAMAAdgB5CsGsxT/hD6/B1NBgvB9R6fJH8E5fgsUKwrgtpLux1SSsBjLt/M4GAMnAGakqUrBVVVbqdOiIiWQUpSvh9FKUoBSlKArXmuPidxIVljVIDJoijW5hRJjq+TL63Bkc6QwXAx2wcZMb8EuI+q/34f11Nc4Q3d0z3McOqKxkhMKsZFnaSGZGnmjhEJ6mVUxKdQ26hGdQrtTxRDDNMgZxF1wVCNrZoiwZVXGTupAwN9sZq5DWywtyssn8GfUYdBUOzSXVfNSobexnllMEawvKuoGNL21aUFdmBQSZGD322qQ+CXEfVf78P66keXAYhYPM800VpFJLL1LRoVt7mQKo6R6avISZJhjxbbkg4z0vOk8mm2iRZMSu2po+sVUKhIV+gNZ1EjA1KMrufIzapUc/Yr6LSdK+qnE/BLiPqv9+H9dY5uWb+Mantwoyoy1xAoyxCqMl+5YgD6SKkLezu5rKVna7DpZ26QgG5iK3NzNKwYrnU/RVoFyScBW1E96kbiCS5voklFxrW+JPhlFqtrAheLJ/dku6o2dzqONsYpqlRz9hotJ0r6qczf8Fu7ZQ88SQqTjVLd20a59GWcDNZ05V4gwBW2yCAQRcQEEHsQde9djNdCHiF3JcQyytogW16cDzBoyhMqRsAVR2kyGyVyAmdgK98XRrbh9vDDC0GtoVZIGlZLYNl3BaFS5TIKeED5w3UbhqlRz9hotJ0r6qcb8EuI+q/34f1U+CXEfVf78P66mOFWlzNDZxP7p09bicrqGuLd+nFqSKBndi6hmdSAXOQDg4G25yEbuWRp7jWmqFBKHe4Iedn1ZWOaJBFoXUuFyMMuScZpqlRz9hotJ0r6qc38EuI+q/34f10+CXEfVf78P66nYbi5ZLidFuzeRR8RbQ2tbTUNYt4NDYWT+BlKgk6SSRnB0Hn0XcEZe99yyHqEk3TTymGJkldkA6iRvJPCMYA1REgDOaapUc/YaLSdK+qkaeWL8OENuNTBmC+6INRVSoYga8kAsuT/wBw9NZPglxH1X+/D+utyOG5QyM6XAGYYYmkNw0kMM089wVkZFaRlEa20ZwcgnBYYJGTh0Fw8DGb3WUt4OKy9NTdQu7NMVt4RljIxCxOQuon5RcbEZapUc/YaLSdK+qkf8EuI+q/34f110HL37Pc6Zb/AAexFuu6Dc/v2BxL5HSAF7g6+9a8AvPd9hHIZ/kDbxyyEXBjm0WheR8qBEFeQ6d9RJTuuwrpeT7N1txPMZTLcl5GEzuemru7JGqN+7CqwGMA7b9to5a+eRuVV2JocLpoXZ2t38dyepSlUTSFKUoDg+I/s8u7iZppb2OQ5fR1LNmMSMchExcgAYxnAGcDPYYwfFjcetw/0UntVWHSrLKuZiZWushTkoaeV2Z7bqV58WNx63D/AEUntVaFpygs0jRRcSs5JF1ao44Nci6Tg5VbzIwdqsniVyYoJpAC5jjkYKgLMxVSQFABJJxjGK4mzlj6HCFCygWBikmla3mTS5iaIogdAxLyS74GNIOcV7++qOtSPTaX8aGrefs+kgRpJr63iRcanktWRFyQBlmuwBuQPvrBw7kz3Vq9zcRtJ9GNXRtzLpznGrTdnGcH+VdVzy5KWaapI1a5id5IYWuDGIQ0qnSqMP3iRjcYrd4HxBSEjM0tw0nVdWmtzAQsehWBAjQDdhjIycnvjZ99UdajTaX8aHEcR5NFrp908RtINedPWtzFqxjOnVdjOMj+dbNv+zqWVFkjvYHVwCrJaOysD2KkXWCKm7+2la+vLrqy2sdrbwpqSFJOp+8mmK642JABiHh81I7jaS5nu3WyZohIxk6KAx6w6CR1UudClwFBJOBn7O4ffVHWo02l/Ghy3xY3HrcP9FJ7VXif9nM0as8l7AiqCWZrR1VQO5JN1gCsFhb3Mls5l916be24nKEU3UTvJJPIIIgC3UYokRwNRPjHkRnPf2U80iW1ybmSQTcMiBVZRbtbJFFLcyylfk2Lus6HOSCE2HcvvqjrUabS/jQ+XH7OpYkZ5L2BFUZZntHVVHpJN1gV5tP2fSToskN9byo3Z47VnRvsZbsg10XMb6by1aZGaFI52QrDJcRpdZQRtKkYzshfSfpO4OKcrySpb308kAR3muH0xQvbvcaERA5id30u+j07+EnfNPvqjrUabS/jQg/ixuPW4f6KT2qnxY3HrcP9FJ7VWtwwXcsV0mq4Q3MvCYwR7qDRqx6lzMryjIPTLIWARdUY8K+eexju2vVj0yoYrnws095pjtY2IKshh6UvUjUnUZWOqUHbGFffVHWo02l/Gh6+LG49bh/opPaq6Hl3kqGzKyv8vMP8RlwEJBB6KEnpgg47kkdyd66KlRyVU0iZXuuhLFRwQuzMYiKKUpVctilKUApSlAKUpQClKUArzHGFACgADyAwB91eqUB5eMNswB3B3Gdwcg/zr1SlAKUpQClKUApSlAKwe4k6vW0jqaDHq8whbUV+zIB+6s9KAUpSgFKUoBSlKAUpSgFKUoDHcTrGju5CqiszE9lVRkk/cKjIuZbOaOVxKjJCInYsCAofeJxqG4JHhI7kbb1l5j4c91aT28ZCmdTGS2dkchZMYHfQWx9OKiOI8sTPPJcxmMss1k8Ubl1jeK3ikVY5CFOgiSaVwQrYKpt6AN6Dm+2kmtoIi0jXHXwVRgIzCBrEuQCh3AwRncekZ2pONWy3KwM6iZsIBjfJBcIWxgMVBYKTkjcCongvLU0N691MyOZklL6NS6JZGiBCAjxIIoYV1Eg/Jk48W3q05fuFedGaIRPNdzCQKXuGebVoBDDEfTDYDAkkKo8O+QNuXmqxIlDzRkIY1bUCVJdiiYyMOC4K5GRkEdxXn4Y2pKYfKsLku5+TWDoBNfWD4ZD402xnxCuYfly8jm4WNETvboihQZBbdO2QgGSTp5SR5JFcDScdIfO3Nbk/Jt0WuJxJGZZwhYBniUlpYzMisEYoOjBBGHwWypOBQE/8LrPQHMuMuYtJSQSdQJr0dMrr1aPEBjcEYzmvZ5ptMW56ykXGgxkZIYOwVScDwAsQuTjc477VCcF5QngnM0jIxEl9KuJJpCXljgihLGTJ8McbKdz6R3wNROR7kNYqXjaK397iy9SVAWhdpJsKFw+ZdDgsT83GFzqoDrrXjMEs0sEbh5IdpFXJ6Z22Y4wDuNq3ajOX+FtbROr6S8ktzK5XOC0sjMO4BOFKr/61J0ApSlAKUpQClKUApSlAKUpQClKUApSlAf/Z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2339075"/>
            <a:ext cx="2771492" cy="21567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300" y="2438400"/>
            <a:ext cx="3603297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 smtClean="0"/>
              <a:t>The </a:t>
            </a:r>
            <a:r>
              <a:rPr lang="en-US" b="1" u="sng" dirty="0" smtClean="0"/>
              <a:t>intersection</a:t>
            </a:r>
            <a:r>
              <a:rPr lang="en-US" dirty="0" smtClean="0"/>
              <a:t> of two figures is the set of </a:t>
            </a:r>
            <a:r>
              <a:rPr lang="en-US" i="1" dirty="0" smtClean="0">
                <a:solidFill>
                  <a:srgbClr val="FF0000"/>
                </a:solidFill>
              </a:rPr>
              <a:t>points</a:t>
            </a:r>
            <a:r>
              <a:rPr lang="en-US" dirty="0" smtClean="0"/>
              <a:t> that are in both figures. Dashes in the diagrams indicate parts hidden from view in figures in space.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0178" name="AutoShape 2" descr="data:image/jpeg;base64,/9j/4AAQSkZJRgABAQAAAQABAAD/2wCEAAkGBxQSEhUUEBQUFBUVFRUUFBcUFhYVFBgUGBMXGhUYFBQYHCggGBwlHRgVITEhJSkrLi4uFx8zODMsQygtLisBCgoKDg0OGhAQGy0kHiUtLywsNy0sLC8sLCwsLS4sLCwsLCwsNC40LCwsLCwvLCwsLTQsLCwsLCwsLCwsLCwsLP/AABEIANkA6QMBIgACEQEDEQH/xAAbAAEAAgMBAQAAAAAAAAAAAAAAAQMEBQYCB//EAEYQAAEDAgMDBgoHBwMFAQAAAAEAAhEDIQQSMSIyQQUTUWGB8AYjM2JxgqGiseFCUoORssHRFHJ0tMLi8UNTkgcWY3OTFf/EABoBAQADAQEBAAAAAAAAAAAAAAABAgMEBQb/xAAvEQEAAgECAwUHBQEBAAAAAAAAAQIDETEEBSEyM0FRcRJhgZGhscETIkLR8PEj/9oADAMBAAIRAxEAPwD7giIgIiICIiAiIgIiICIiAiIgSi1nhLyqMJha2Ic0vFGm6plBgugWEnS/FZuFxLajGvpkOY9rXNI0LXAFpHpBCC5ERAREQEREBERAREQEREBERAREQEREBERAREQEWs5T5ZpYdzBXfk5zNlJBy7LZdmcLNAEkkwBBkhZuExLajQ+m5r2uALXNIc1wIkFrhYiOITSdNRcihSgIiIOZ/wCofg9U5Qwb8LScxhe6mS58wAx4fYAXJLQOGvYp/wCn2CqUMDSo1qnOupGpSzRGzTrPY0CTMbNj0QulWs5HEGs3QNrvgdAdDtOsuce1Bs0REBERAREQEREBFClAREQEREBERAREQEREBERBx3h3v4f7XovamdNeu2kSbAzzmHe+mS6hUfSc50uLMpzbJG0x7S1xyxcibBw2QI6Pw73sP9r0dFPpv93RJsHLnO/5/P2jZsuzH2Ij/bqy6LkzwtfAbimBxsOcoiAXE38U5xLRF7OdIlwtp0/JvKdLEMD6FRr2+bqDxDm6tcNC0gEEEEBfNu/5/O3pGzIXg0xmDwXNcIAc1zmugOzAZmETe9tZJGyXA1thrO3Q1fVpUrg+T/CmvTtWaK7dogthlWLZWwNiod7aGWQAQCJcOq5M5co4iebeMwgOYbPaSJEt4g8HCQdQSLrC2O1VmyWswhjE129LaNXqhzX0wPTNEntC2OZaups42nFhVw9UP6zRq0eaHVHPV9NZvMCKDbIiglBKKt9UAS4wOuy1r+X6UltLPWdceJY6ozMNWureTY7zXOB06RNZtEbyNrKZlpXYzEO3G0qYOheTVcPSxhAM2EZunVVfsBd5arVrXOy4tZTHVkpBuYaRnLiI11nkycfhp46rRWWzxnK1GlapVY1xnKyZqOI4Mpjae7zWgkyFhu5Ve7yVF/UasUmkHQ5TLx6C0Hq4KcNh207U2taDrlEE9Enif1Vnfv7PuXDk5pbTSsaeq0UYDsTiBWw+d9MNqVSw06bSbDDV37VV5l20xpGVrYuDm1XRBc/jfLYP+Id/JYpdCF6PB5LZMUWtv1VtGkiIi6lRERAREQEREBERAREQcd4d72H+16Oin2/d27OZc5379+sbC6Pw738P9r0dFPt+7t2cy5zv37flsLsx9iP94qg79x+XpGzKT3/x+Xpbsyg79x+XZsSoc6BJt1nT7/09XZlWIT37x+Xq7MrxUph0ZhMSQTqCQQSC3QwTdus7OzKjDVDV8gypVMGObY4sJh1udgU2yW65gLtykNN9ph/B7EvIzGnSbA1JqVLkEghpa1pABGy4iSMpABDsMnF4cXatEJiszs88m8uYmi8eM56nDRkrDM8RmzObWbtOJlpvmmNm27s6nhfh3uoOeTSfTqNc+m8SRzlOrSaA9sse6SYDSXEDS6hnglRIAxDqlawJGY0mEgEO2KUZmum7HlzdcoAsvXhFydSZhKgZRYMpa9oaydoVWuJLWDMTJm15uOledbmmC94pWJ6zprst7ExDdjllz/I0Kjh9aqDhx1gMqDnJ9LAOgqmscS8bVZtIf+GmC8eipVzNg8Rk42PFcTgsVWw5caD3XkmnVJqUi4uzEwJNPiPFwNoQ1+WB0WH8KaelcGiIJznapANbJL6gEU7Td2zazibKnGYuMr3fWPdv9fwms18WxbyXSGrTU66z31nDqBqOcR6OlZoEWFgLADhA4KulWa9ocxwc1wBaWkOBnoIsVZxXz+S95n98zr72vRE/BP1Qf5T4SqJP0UqCp49aDBxvlsH/ABDv5LFLoQuexnlsJ/EO/ksUuhC+j5f3EfH7sb9oREXaqIiICIiAiIgIvD6gAJcQABJJMAAaknoWuqcvUtKeas7QNotzkmLDNutB0zOIb0niom0RvI2cpmC0v/6GIfdtJlEcOdcHv6NptIlo6RD3WiY0FdTBOefHVqrhbZYRRZPDycPI6QXkHo6OTJx2Gnjr6LRWWp8PqzQ/DgkSOcJFiYPNgEjeibSO3ZzLSYXBV6vk8PUDSLPrRRZMAwWuPOjWJ5siRA2V2NCg2k9raNJjGOa9zixobBBbAt0yf+Ky1z5OcXisRSvz9UxjjxczT8FXGOcrltySKTGglt8ozPDgNWzDfo2ytJaNpgfB7D0iMtPMRYOqufWeJa0EB9VziAcrZAgEiYWyUrzcvG58vat8p0XisQ8tbAgQANABYAaR8F6/VR+iOmDETwnSYtPUuVZqv+48MarqDamasx4pPpsZUe5ri3OMwa0w2Pp7oNpWXythjVo1qTYzVKVRjSbCXUy0SRwkrR+DXgg3B1TXbVc6rVYf2u0MrVi9zzWyTDCC5wAbAAcRxXTjXtW2T9Ol4/TnVEe985w1YVGNe2cr2h4JBbsuE3DQCLEWAt9D6StI9PfXc/p9TiqcKwNbkbIbSdUotkknLSqOptlwJMw0EnW+yAS4C72ez8Gkebp9Divt6zrES5kYQuokOoONIyC4MDcjoEEPYAWkRG6JH0DJct5gvCgttimfVHOUWudci5dRbLgJ4tLt4dDy3SdP+Pw6erp9G8oe/D8Okebpq28rHPwuLP3lf7+aYtMbO5wWMp1WB9Jwc0gXGtzoRq02NjdZEfFfPMgDszSWugDOxxY/K12bKXsM5Z1aLQTAJLgtphvCOtTEVW/tAEy5pZTqxINm2Y52WTqwaQbw3w+I5LeOuKdfdPT/AL9GkZPN1xU8Vhcn8rUa8im8ZgSxzDsvDhcjIb6QZ0IIIMEFZvwXjXx3pOlomJaRMTswcZ5bB/xDv5LFLoQuexvlsH/EO/ksUuhC+g5d3Ees/dlfcREXcqIiICIiAiIg0nLuHa+rhw9ocAajgHAEBwaMpg8QsgC0Wi3ohV8reWofbfgC9/Cy8Dmc/wDrp7mtNkynyUFTx+5ecupc12dpBGQNfmHEuOXIdOADuI14q2Fj1GN51hJhwZUDW9IJZmPZA+9ZHwV7bV9PzKBTxUFTxVEo/RP1QJ8JQP0UlQf8KeKDheUqZbiK828ZmG06zSxpH7us7Oky27nxR7PZp+7pHVuzszJWd4RNDcW+NXUqVQmYi9Rgu0SAObmZJGY5RcrB06vdiP3Zyx1bs7MyV9rwd/bwUn3Oa0dT2ezT93SOrSZbJJTv0aejSNbaTLZJKR2e7Efu7sa23ZlsklPZ7Ii/DdjW27MtkkgdKoe/DS/DSNbaat2iQh78NL8NI1tpqJcSEPfhEX4aRrbdnM2SSE79Gl+Gka20nMJcSEHirSDgQ4TYjoMReCNOmxtvDasthguWq9K2bnWCIFUnO0Blxzty6Ya6XBxu4y4wwYXfo6+Gka20nMNqQnf8+z63VvDasqZMVMkezeNYTE6bN5T8IaVWthAc1J4rF7mVRGUHCYpo8Y2WOuRYE7wmCV2zSvkuLptLqWf6NTMwQDt81UPEHLALnyI0zTmJac/k/lGvhwG0KhyjSnUmowCQ4gAnM0ZZAAcGtbBAnYWNeEpjrEY/r/afa1nq+mouWwHhlTc7LXY+hEnOcrqJAEyHgy20HbDeMTBK6am8OALSCCAQQZBB0IPELO1ZrvCXtERQCIiAiIg1HK3lqH234Avc/kvHK3lqH234ArPjZfP8z774NabI+anj9yj5qfkvPXY1R7edYCDmLKuU8A0GnnGvGW8OCyJVTi7O0BssLX5ndBGXKNeMu4cFaOnrV7a6V9PzKAqeKhSqJR+ifqn6KfjKCCp4qP0U8e1ByfhpTivhqhIAy4ilNhtu5mo0Zt5oy0apkTEdMLVRHVHqxH7u7E8N2dmZMdB4ZU/FU3gkZKzTaRIc1zDJBsAHTN8pEwYhc/p1R6sZfRuxPCck2mTH1nKb+1w0R5ax+fywvuRHV7sR6N2Jm27MtkkoR2R6sRfhuxM23ZkSSQmk8I9WMt+G7E8N2ZEyQBgdnZGW/DdiZtuzIkkhekzCOyOzS/DdjW27OYSSQkd9NL8NI1tpOYSSQh+HZEX1G7Ezacs5hJMJ7I7NNrsjXzd4STCBHfTS/ZG91bwuYSO/t7PrdW/vWTv0abWnCNereubJ3/q7Onq39dlBRiS0Op5m5iXkNMNOR3NVHZr7uyHaX282pIV4Hf26e97+9ZVVi7MzKAQXEP0s3m3vneEbWQ2za54k2tHf8Xbwd7+uypnYI7+9px6eveN7K3kqo6liKRpPdTz1qbagaYbUD3NBztIIc6ACHWdAJzCS11Qjv/y097rjPqIVmD8tQ/8AfR49NRp7Z3o+lvGCITwkfUAiIuBcRRClRAIiKRqOVvLUPtvwBe/kvHK3lqH234AvfwXz/M+++DWmx81PyUFTx+5eeu8loJBgEiQCRcAkTfsH3KprHsDpLqv0mthofpu5iQD6TGtyrgk/FWrbToh5ovzNByuEg2cIIuRcL2qMVhWVQBVY14BzAPAIDhYOE6OE6i4lTVpvztLHtDRvtcwuJHmOzDKeEkO9GqmYrO3QW/opj4qllcF7mQ4OAJu05SLCQ7TiBGuvQre/sVbVmu6T9FJUH/Cnj1qBp/C6mDhKpLZyBtTjI5uoHlzSASCA0mQCRFgVy2nVHqxl/DE9eSbZs1ttyFhP2yjjK0hv7calKk6M0YdjHUaLhBGZu/UAtHORPFaHk/Fc5Sp1IDc9NlSA6zdkOgPjRubWNmZvmgfTco/bF8flP46/Vhk82Rp1R6sZb9eWJnzJm82G3VHqxlv6sTPHJOa8wGnQI9WMt/VyzPHJM3mzToEerGW/qxM8ck5rzA9hmG3Z2Rl2vViZ45ZzXmE/Ls02vVic3mzmvMIbdAjsjLta/RiZ82c15gNOj4Rl2uyJzebOe8wgfl2abXZG91b95hO/3bXZ9bq3+pPut2abWnCN7qnPeYQ9n+Nrs+t1b/UgrrUySzKYDXEuEbw5txy62u5r+O7n1MCwd/xae97/AJqxa5puqUwSC9j8zWjaLS6lVILgAcgLecIJjTPN8iyh2d9vTj9b3/NUyA79u12/W69/qVmDPjqHXiKPGNajXds6+dvWiFX93+drTj9br3+GVWYM+OoaXxFHjEzUa71piY+lv2iE8x9QREXAuIiICIvJcg1XK3lqH234AvfyXjlby1D7b8AVnyXz/M+++DWmyPmp+Sj5qfkvPXR81Kj5qfighTxUKUEA+xUDDZGOFDKwndzBz2NPDxeYbI+qC0ehX/op+Mq0XmuwxquK5tgdWAbNnZMz2t1uXZQcvSSBE3tdZPHtUKqvRGYP2pFrOIBFzBbodVF744rNrdNPLqLM479+8L582hzRfTzN8W97dk7rQ4uptJJJaWsezXdmY2gB3dLPmdmyFkAsI2S2IBa+Sc3EhwjWItLuIxmIY6vWLHEjOHXBYWnm2OIIcJYW5hObdzSRtAD2OR/qRkvrOsTETGkM8umjzEdUerGW/qxM8ckzebDbqj1Yy39WJnjknNeYFJe6GljAJylweTTLAIJsA6HNBNjum5JDhEVKBLw7nHNa2NgBrWy0OnMS0uG8DBOzlBMzC+n0YLnOi5IEerGXaOu7Ez5s5rzCx6OMa9hfSl4AkWLM0NFRuUvAEQ4ODrhsl0m4FjaDWmQADfaOoEhxGYzlEw6NG2cZBAVv5dml+yNfN3jIMJ0Fe0QDZsHaDhJgAugEOhpkh03gS6L2OoDMHSZALQJIbch5JbpNs19N/QwrO/RptacOnq3riyW7/wDLs+t1b+myo1Dv/V/d7/mp3/q0973/ADU7/wBX93v6bKd/6tPe9/TZUBHf07Xb9br3+pWYM+OoX1r0eMTNRru2d7zozWiFWO/4tPe64z6CFZgz46hf/Xo8dZqNPbO9H0t4QBCnzH1BERcC4iIgLSeF1XLhnGQ0Crh8xLixuX9qpB+d43W5ZzHgJW7RBxvJWKNQ0oLXtbVxDWvY81KTmGm145qpHjGtz82T9am4cFvvkvHK/lqH234AvfwXz/M+++DWmx81PyUKeP3Lz10fNEUx+SR1EKeKw8RyrRpnK54L4kU2TUqkXu2jTBe7joDABnSV7Y+s7coFvQarwz0yG5iunHwmbJ1rX59PuibRDI7+1V167aYLnua1ouXPcGtAGsk6cF5byTVcZrVzH1aDOYaRwzOLnVJHmuaOkLMw3JVJhDhTaXC4e7bfPTndJn9V3Y+VT/O3yUm/k1tLlAVB4mnVqdDgx1OmegtqVAGvaeDmFw0PETZ+y4ipqadFvHKOdqkRwJhlMjrFQGeELeIu2nAYK/x19ev02V9qWpZyJT/1S+semo6x6dhoDb8QBBWsq8iYepiqtOpSaGnD0HUso5t2Zr67ahpPZBloNCcp2ZYbSJ6lavGtjFYd3SyvRjrdzVSfRFFw7Quyv7ez09FZ6ucx3gpVZmOHeKou5rakMe36rGva3KROhIlt5zyI0BcWuLHtdTe0NJa8ZCAZIIJ2S0bW0C5rS10l0QPqoCpxWEZUEVGNcBcZgDBjUdB6wtq5p8UaPmRPZHZEX47sTN92cxkEBJ76RF+Oka33ZzGQQF0mN8DSCDhamRogc3UGdoAdPi3zmYYLt7OAQ2wAIPOY2k+gYxDHUo+kR4qM8NitGSSbhpOYXcQW2G9bVtshE99NL9n1r6bxsYSe/t/u6t/dsnf8+OnTfScx2YCT8fn2fW6t47NlIT397T3vf3bJPf3tPe9/dsnf8/7ve3bJ3/P+73t2yIAe/t/u69/dsrMGfHUOvEUegTNRp7Z1trvCBZV9/wA/7uveGzZWYM+OoX/16PReajT2zrbWMwhoITzH1BERcK4iIgIiINRyt5ah9t+AKyF55Xw9Rz6TqTWuLM4Ic4tG02AbAzHQq28m1X+VrZWzdtBuUkcWuquLjHWwMcOleXxfBZM2X2omIjRpW2kPVeq1gLnua0AGS4hoHTcrFZykH+QZUri21Tb4vsqvLWPuIOQuIMyAtjh+R6LDmDczvrvLqj54bbyTa3HgFnZVOPlmOO1Mz9ETefBqG4fEO/2aQ6Tmqu6xAyjrmT6CvdPkJv8Aqvq1z/5HAD/50msZOu1lm5utsi7qYMdOzWFZmZUUMM1gim1rRMw0ACemBxV8Ii1QIiICIiAtdyvZ1Bw1FYDscxzT+i2K1fhKYw73nSkWVndOSjUbUfHScrDA6UGzClQFKAvFWmHAggEEEEESCDqCOK9og5nlDwPpuLnYdxoOJLogPpFxi5pm4iJhjmgkkkOkzzOP5Or0CedpHmxfnaZD6cQScw32QQTJBaJBLoJYPpi8lq1rmtG/VGj5XTqBwDmmQbgi4I1tHDj727Zeh3+Pp6/e3bLuOU/BihV2gDTfLTnpHKTB0e3de0y4QQd4kQdocvj/AAfxNBpcQK7R/stPORmNzSJJdDYJDSXSIAIOVbVyVt4o0a/v+fz94bNlZgz46hf/AF6PRfxjT29NtdRsyFRTqtMgEEgkEC8EG4IHX+o2LK/B+Wof++j0f7jen77a6jZlaeaH1BERcC4iIgIiIIhTCIgIiICIiAiIgIiICIiAqMdhm1ab6dQZmVGOY8SRLXNIcJbcWJuLq9eXIMPkKu6phqD6hl7qNNzzAG2WAusLC82WctdyFakW8W1azT0Tzrjb7wtigIiICIiAohSiDR+EeDwrmg4loBe4U2vYclUF0E5ajSHQGszG8ZaZJsFp/wDtSqytRdTqNextZjn5xleGtcDIyghx2eAbvWygZTvuV+STXcDzr6YDHt8WGFxzxnnnGOEQBEAEXvdZ+DpuaxoeQXBrQ4gEAkC5AJJAnrV4yWr08EaL0RFRIiIgIiICIiAiIgIiICIiAiIgIiICghSoJQavkmz8S3g2vbp26NKo72vPsW1C4Hkfw8w1flarh6Da73OpU6ZPNljGPovxBq84HkOEZ2NnKbjqld8gIiICIiAiIgIiICIiAiIgIiICIiAiIgIiICIiAiIgIiICghSiDhaXgiaPLhxtKmDSr4d7ajg4yyuMouzoe0CCOLXaWnugiICIiAiIgIiICIiAiIg/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 descr="intersec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2438400"/>
            <a:ext cx="4081463" cy="38011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Classify each statement as true or false. </a:t>
            </a:r>
            <a:endParaRPr lang="en-US" dirty="0"/>
          </a:p>
        </p:txBody>
      </p:sp>
      <p:sp>
        <p:nvSpPr>
          <p:cNvPr id="37" name="AutoShape 25"/>
          <p:cNvSpPr>
            <a:spLocks noChangeArrowheads="1"/>
          </p:cNvSpPr>
          <p:nvPr/>
        </p:nvSpPr>
        <p:spPr bwMode="auto">
          <a:xfrm>
            <a:off x="4510087" y="3186165"/>
            <a:ext cx="4267200" cy="1485900"/>
          </a:xfrm>
          <a:prstGeom prst="parallelogram">
            <a:avLst>
              <a:gd name="adj" fmla="val 71795"/>
            </a:avLst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Line 26"/>
          <p:cNvSpPr>
            <a:spLocks noChangeShapeType="1"/>
          </p:cNvSpPr>
          <p:nvPr/>
        </p:nvSpPr>
        <p:spPr bwMode="auto">
          <a:xfrm flipV="1">
            <a:off x="6629400" y="2133600"/>
            <a:ext cx="0" cy="163517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Line 27"/>
          <p:cNvSpPr>
            <a:spLocks noChangeShapeType="1"/>
          </p:cNvSpPr>
          <p:nvPr/>
        </p:nvSpPr>
        <p:spPr bwMode="auto">
          <a:xfrm>
            <a:off x="6629400" y="3735440"/>
            <a:ext cx="0" cy="925513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29"/>
          <p:cNvSpPr>
            <a:spLocks noChangeShapeType="1"/>
          </p:cNvSpPr>
          <p:nvPr/>
        </p:nvSpPr>
        <p:spPr bwMode="auto">
          <a:xfrm flipV="1">
            <a:off x="5368925" y="3405240"/>
            <a:ext cx="2578100" cy="892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sm" len="sm"/>
            <a:tailEnd type="arrow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" name="Line 30"/>
          <p:cNvSpPr>
            <a:spLocks noChangeShapeType="1"/>
          </p:cNvSpPr>
          <p:nvPr/>
        </p:nvSpPr>
        <p:spPr bwMode="auto">
          <a:xfrm>
            <a:off x="5511800" y="3338565"/>
            <a:ext cx="2149475" cy="1025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sm" len="sm"/>
            <a:tailEnd type="arrow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" name="Oval 31"/>
          <p:cNvSpPr>
            <a:spLocks noChangeArrowheads="1"/>
          </p:cNvSpPr>
          <p:nvPr/>
        </p:nvSpPr>
        <p:spPr bwMode="auto">
          <a:xfrm>
            <a:off x="6629400" y="1905000"/>
            <a:ext cx="84138" cy="66179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Oval 32"/>
          <p:cNvSpPr>
            <a:spLocks noChangeArrowheads="1"/>
          </p:cNvSpPr>
          <p:nvPr/>
        </p:nvSpPr>
        <p:spPr bwMode="auto">
          <a:xfrm>
            <a:off x="6594475" y="5725073"/>
            <a:ext cx="84138" cy="66179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Oval 35"/>
          <p:cNvSpPr>
            <a:spLocks noChangeArrowheads="1"/>
          </p:cNvSpPr>
          <p:nvPr/>
        </p:nvSpPr>
        <p:spPr bwMode="auto">
          <a:xfrm>
            <a:off x="5886450" y="4068815"/>
            <a:ext cx="84138" cy="777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" name="Oval 36"/>
          <p:cNvSpPr>
            <a:spLocks noChangeArrowheads="1"/>
          </p:cNvSpPr>
          <p:nvPr/>
        </p:nvSpPr>
        <p:spPr bwMode="auto">
          <a:xfrm>
            <a:off x="5886450" y="3480348"/>
            <a:ext cx="84138" cy="66179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Oval 37"/>
          <p:cNvSpPr>
            <a:spLocks noChangeArrowheads="1"/>
          </p:cNvSpPr>
          <p:nvPr/>
        </p:nvSpPr>
        <p:spPr bwMode="auto">
          <a:xfrm>
            <a:off x="7215187" y="4118028"/>
            <a:ext cx="8255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" name="Oval 38"/>
          <p:cNvSpPr>
            <a:spLocks noChangeArrowheads="1"/>
          </p:cNvSpPr>
          <p:nvPr/>
        </p:nvSpPr>
        <p:spPr bwMode="auto">
          <a:xfrm>
            <a:off x="7569200" y="3470328"/>
            <a:ext cx="8255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Text Box 39"/>
          <p:cNvSpPr txBox="1">
            <a:spLocks noChangeArrowheads="1"/>
          </p:cNvSpPr>
          <p:nvPr/>
        </p:nvSpPr>
        <p:spPr bwMode="auto">
          <a:xfrm>
            <a:off x="5500687" y="3338565"/>
            <a:ext cx="4251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latin typeface="Tahoma" charset="0"/>
              </a:rPr>
              <a:t>T</a:t>
            </a:r>
            <a:endParaRPr lang="en-US" dirty="0"/>
          </a:p>
        </p:txBody>
      </p:sp>
      <p:sp>
        <p:nvSpPr>
          <p:cNvPr id="49" name="Text Box 40"/>
          <p:cNvSpPr txBox="1">
            <a:spLocks noChangeArrowheads="1"/>
          </p:cNvSpPr>
          <p:nvPr/>
        </p:nvSpPr>
        <p:spPr bwMode="auto">
          <a:xfrm>
            <a:off x="6248400" y="3962400"/>
            <a:ext cx="471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latin typeface="Tahoma" charset="0"/>
              </a:rPr>
              <a:t>O</a:t>
            </a:r>
            <a:endParaRPr lang="en-US" dirty="0"/>
          </a:p>
        </p:txBody>
      </p:sp>
      <p:sp>
        <p:nvSpPr>
          <p:cNvPr id="50" name="Text Box 41"/>
          <p:cNvSpPr txBox="1">
            <a:spLocks noChangeArrowheads="1"/>
          </p:cNvSpPr>
          <p:nvPr/>
        </p:nvSpPr>
        <p:spPr bwMode="auto">
          <a:xfrm>
            <a:off x="6796087" y="1662165"/>
            <a:ext cx="4127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latin typeface="Tahoma" charset="0"/>
              </a:rPr>
              <a:t>X</a:t>
            </a:r>
            <a:endParaRPr lang="en-US" dirty="0"/>
          </a:p>
        </p:txBody>
      </p:sp>
      <p:sp>
        <p:nvSpPr>
          <p:cNvPr id="51" name="Text Box 42"/>
          <p:cNvSpPr txBox="1">
            <a:spLocks noChangeArrowheads="1"/>
          </p:cNvSpPr>
          <p:nvPr/>
        </p:nvSpPr>
        <p:spPr bwMode="auto">
          <a:xfrm>
            <a:off x="5729287" y="4176765"/>
            <a:ext cx="4603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latin typeface="Tahoma" charset="0"/>
              </a:rPr>
              <a:t>R</a:t>
            </a:r>
            <a:endParaRPr lang="en-US" dirty="0"/>
          </a:p>
        </p:txBody>
      </p:sp>
      <p:sp>
        <p:nvSpPr>
          <p:cNvPr id="52" name="Text Box 43"/>
          <p:cNvSpPr txBox="1">
            <a:spLocks noChangeArrowheads="1"/>
          </p:cNvSpPr>
          <p:nvPr/>
        </p:nvSpPr>
        <p:spPr bwMode="auto">
          <a:xfrm>
            <a:off x="6948487" y="4176765"/>
            <a:ext cx="5549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latin typeface="Tahoma" charset="0"/>
              </a:rPr>
              <a:t>W</a:t>
            </a:r>
            <a:endParaRPr lang="en-US" dirty="0"/>
          </a:p>
        </p:txBody>
      </p:sp>
      <p:sp>
        <p:nvSpPr>
          <p:cNvPr id="53" name="Text Box 44"/>
          <p:cNvSpPr txBox="1">
            <a:spLocks noChangeArrowheads="1"/>
          </p:cNvSpPr>
          <p:nvPr/>
        </p:nvSpPr>
        <p:spPr bwMode="auto">
          <a:xfrm>
            <a:off x="7710487" y="3414765"/>
            <a:ext cx="4138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latin typeface="Tahoma" charset="0"/>
              </a:rPr>
              <a:t>S</a:t>
            </a:r>
            <a:endParaRPr lang="en-US" dirty="0"/>
          </a:p>
        </p:txBody>
      </p:sp>
      <p:sp>
        <p:nvSpPr>
          <p:cNvPr id="54" name="Text Box 45"/>
          <p:cNvSpPr txBox="1">
            <a:spLocks noChangeArrowheads="1"/>
          </p:cNvSpPr>
          <p:nvPr/>
        </p:nvSpPr>
        <p:spPr bwMode="auto">
          <a:xfrm>
            <a:off x="6643687" y="5243565"/>
            <a:ext cx="3968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latin typeface="Tahoma" charset="0"/>
              </a:rPr>
              <a:t>Y</a:t>
            </a:r>
            <a:endParaRPr lang="en-US" dirty="0"/>
          </a:p>
        </p:txBody>
      </p:sp>
      <p:cxnSp>
        <p:nvCxnSpPr>
          <p:cNvPr id="56" name="Straight Arrow Connector 55"/>
          <p:cNvCxnSpPr>
            <a:stCxn id="38" idx="1"/>
          </p:cNvCxnSpPr>
          <p:nvPr/>
        </p:nvCxnSpPr>
        <p:spPr>
          <a:xfrm flipV="1">
            <a:off x="6629400" y="1585965"/>
            <a:ext cx="14287" cy="5476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7" idx="4"/>
          </p:cNvCxnSpPr>
          <p:nvPr/>
        </p:nvCxnSpPr>
        <p:spPr>
          <a:xfrm>
            <a:off x="6643687" y="4672065"/>
            <a:ext cx="0" cy="1333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Text Box 41"/>
          <p:cNvSpPr txBox="1">
            <a:spLocks noChangeArrowheads="1"/>
          </p:cNvSpPr>
          <p:nvPr/>
        </p:nvSpPr>
        <p:spPr bwMode="auto">
          <a:xfrm>
            <a:off x="8167687" y="3109965"/>
            <a:ext cx="4127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latin typeface="Tahoma" charset="0"/>
              </a:rPr>
              <a:t>M</a:t>
            </a:r>
            <a:endParaRPr lang="en-US" dirty="0"/>
          </a:p>
        </p:txBody>
      </p:sp>
      <p:sp>
        <p:nvSpPr>
          <p:cNvPr id="146" name="Rectangle 145"/>
          <p:cNvSpPr/>
          <p:nvPr/>
        </p:nvSpPr>
        <p:spPr>
          <a:xfrm>
            <a:off x="152400" y="2057400"/>
            <a:ext cx="4724400" cy="1219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/>
              <a:t>1</a:t>
            </a:r>
            <a:r>
              <a:rPr lang="en-US" b="1" dirty="0" smtClean="0"/>
              <a:t>.</a:t>
            </a:r>
            <a:r>
              <a:rPr lang="en-US" dirty="0" smtClean="0"/>
              <a:t>  </a:t>
            </a:r>
            <a:r>
              <a:rPr lang="en-US" sz="2400" b="1" i="1" dirty="0" smtClean="0"/>
              <a:t>XY </a:t>
            </a:r>
            <a:r>
              <a:rPr lang="en-US" sz="2400" b="1" dirty="0" smtClean="0"/>
              <a:t>intersects plane </a:t>
            </a:r>
            <a:r>
              <a:rPr lang="en-US" sz="2400" b="1" i="1" dirty="0" smtClean="0"/>
              <a:t>M</a:t>
            </a:r>
            <a:r>
              <a:rPr lang="en-US" sz="2400" b="1" dirty="0" smtClean="0"/>
              <a:t> at point </a:t>
            </a:r>
            <a:r>
              <a:rPr lang="en-US" sz="2400" b="1" i="1" dirty="0" smtClean="0"/>
              <a:t>O</a:t>
            </a:r>
            <a:r>
              <a:rPr lang="en-US" sz="2400" i="1" dirty="0" smtClean="0"/>
              <a:t>. </a:t>
            </a:r>
            <a:r>
              <a:rPr lang="en-US" sz="2400" dirty="0" smtClean="0"/>
              <a:t>   </a:t>
            </a:r>
            <a:endParaRPr lang="en-US" dirty="0"/>
          </a:p>
        </p:txBody>
      </p:sp>
      <p:sp>
        <p:nvSpPr>
          <p:cNvPr id="25" name="Line 10"/>
          <p:cNvSpPr>
            <a:spLocks noChangeShapeType="1"/>
          </p:cNvSpPr>
          <p:nvPr/>
        </p:nvSpPr>
        <p:spPr bwMode="auto">
          <a:xfrm>
            <a:off x="533400" y="2438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95400" y="2971800"/>
            <a:ext cx="25146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TRUE!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0" animBg="1"/>
      <p:bldP spid="26" grpId="1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ct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943</TotalTime>
  <Words>514</Words>
  <Application>Microsoft Office PowerPoint</Application>
  <PresentationFormat>On-screen Show (4:3)</PresentationFormat>
  <Paragraphs>134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ＭＳ Ｐゴシック</vt:lpstr>
      <vt:lpstr>Arial</vt:lpstr>
      <vt:lpstr>Calibri</vt:lpstr>
      <vt:lpstr>Tahoma</vt:lpstr>
      <vt:lpstr>Times New Roman</vt:lpstr>
      <vt:lpstr>Verdana</vt:lpstr>
      <vt:lpstr>Wingdings</vt:lpstr>
      <vt:lpstr>Wingdings 2</vt:lpstr>
      <vt:lpstr>Office Theme</vt:lpstr>
      <vt:lpstr>Aspect</vt:lpstr>
      <vt:lpstr>Section 1-2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Classify each statement as true or false. </vt:lpstr>
      <vt:lpstr>Classify each statement as true or false. </vt:lpstr>
      <vt:lpstr>Classify each statement as true or false. </vt:lpstr>
      <vt:lpstr>Classify each statement as true or false. </vt:lpstr>
      <vt:lpstr>PowerPoint Presentation</vt:lpstr>
      <vt:lpstr>Homework (Regular)</vt:lpstr>
      <vt:lpstr>Homework (Honors)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 1-1 and 1-2</dc:title>
  <dc:creator>Owner</dc:creator>
  <cp:lastModifiedBy>Francis Kisner</cp:lastModifiedBy>
  <cp:revision>55</cp:revision>
  <dcterms:created xsi:type="dcterms:W3CDTF">2013-08-15T14:22:49Z</dcterms:created>
  <dcterms:modified xsi:type="dcterms:W3CDTF">2015-08-26T13:36:45Z</dcterms:modified>
</cp:coreProperties>
</file>