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0" r:id="rId3"/>
    <p:sldId id="256" r:id="rId4"/>
    <p:sldId id="297" r:id="rId5"/>
    <p:sldId id="257" r:id="rId6"/>
    <p:sldId id="259" r:id="rId7"/>
    <p:sldId id="258" r:id="rId8"/>
    <p:sldId id="273" r:id="rId9"/>
    <p:sldId id="274" r:id="rId10"/>
    <p:sldId id="275" r:id="rId11"/>
    <p:sldId id="261" r:id="rId12"/>
    <p:sldId id="284" r:id="rId13"/>
    <p:sldId id="291" r:id="rId14"/>
    <p:sldId id="295" r:id="rId15"/>
    <p:sldId id="262" r:id="rId16"/>
    <p:sldId id="264" r:id="rId17"/>
    <p:sldId id="265" r:id="rId18"/>
    <p:sldId id="266" r:id="rId19"/>
    <p:sldId id="271" r:id="rId20"/>
    <p:sldId id="267" r:id="rId21"/>
    <p:sldId id="285" r:id="rId22"/>
    <p:sldId id="286" r:id="rId23"/>
    <p:sldId id="269" r:id="rId24"/>
    <p:sldId id="277" r:id="rId25"/>
    <p:sldId id="278" r:id="rId26"/>
    <p:sldId id="279" r:id="rId27"/>
    <p:sldId id="282" r:id="rId28"/>
    <p:sldId id="294" r:id="rId29"/>
    <p:sldId id="29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CA4DA1-96D9-4B7E-BECC-03440A4F9265}" type="datetimeFigureOut">
              <a:rPr lang="en-US" smtClean="0"/>
              <a:pPr/>
              <a:t>6/23/2017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02C945-CF2E-4E89-AC99-BDA20A122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&amp;imgrefurl=http://www.ronitbaras.com/focus-on-the-family/parenting-family/questions-questions/&amp;h=0&amp;w=0&amp;sz=1&amp;tbnid=vRBtXgCCWsuLBM&amp;tbnh=191&amp;tbnw=169&amp;prev=/search?q=pondering&amp;tbm=isch&amp;tbo=u&amp;zoom=1&amp;q=pondering&amp;docid=ljoE5Db3KVqMcM&amp;hl=en&amp;ei=AXzVUe2OMKjf0gHOo4CgDA&amp;ved=0CAEQsC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m/url?sa=i&amp;rct=j&amp;q=collinear+points&amp;source=images&amp;cd=&amp;cad=rja&amp;docid=tScd605rXdO6dM&amp;tbnid=TfPAboNUAcsOAM:&amp;ved=0CAUQjRw&amp;url=http://onemathematicalcat.org/Math/Geometry_obj/Intro_pts_lines_planes.htm&amp;ei=BwcVUqgLjtD2BMfjgcgG&amp;bvm=bv.50952593,d.eWU&amp;psig=AFQjCNFbkQHJewoyiwfslvTgY8-yEJH42w&amp;ust=137719615858233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sites.pdesas.org/Index/ViewWebPage?websitePageId=425308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295400"/>
            <a:ext cx="4419600" cy="4648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Algebra I Review-Bell Ringer 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en-US" dirty="0" smtClean="0"/>
                  <a:t>Solve the following linear equation for x. </a:t>
                </a:r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−4=8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4000" b="1" dirty="0" smtClean="0">
                <a:solidFill>
                  <a:srgbClr val="0070C0"/>
                </a:solidFill>
              </a:rPr>
              <a:t>This game involves </a:t>
            </a:r>
            <a:r>
              <a:rPr lang="en-US" sz="4000" b="1" i="1" dirty="0" smtClean="0">
                <a:solidFill>
                  <a:srgbClr val="0070C0"/>
                </a:solidFill>
              </a:rPr>
              <a:t>points </a:t>
            </a:r>
            <a:r>
              <a:rPr lang="en-US" sz="4000" b="1" dirty="0" smtClean="0">
                <a:solidFill>
                  <a:srgbClr val="0070C0"/>
                </a:solidFill>
              </a:rPr>
              <a:t>and</a:t>
            </a:r>
            <a:r>
              <a:rPr lang="en-US" sz="4000" b="1" i="1" dirty="0" smtClean="0">
                <a:solidFill>
                  <a:srgbClr val="0070C0"/>
                </a:solidFill>
              </a:rPr>
              <a:t> distances.</a:t>
            </a:r>
            <a:r>
              <a:rPr lang="en-US" sz="4000" b="1" dirty="0" smtClean="0">
                <a:solidFill>
                  <a:srgbClr val="0070C0"/>
                </a:solidFill>
              </a:rPr>
              <a:t> When you approach the game systematically, you use </a:t>
            </a:r>
            <a:r>
              <a:rPr lang="en-US" sz="4000" b="1" i="1" dirty="0" smtClean="0">
                <a:solidFill>
                  <a:srgbClr val="0070C0"/>
                </a:solidFill>
              </a:rPr>
              <a:t>lines</a:t>
            </a:r>
            <a:r>
              <a:rPr lang="en-US" sz="4000" b="1" dirty="0" smtClean="0">
                <a:solidFill>
                  <a:srgbClr val="0070C0"/>
                </a:solidFill>
              </a:rPr>
              <a:t> and </a:t>
            </a:r>
            <a:r>
              <a:rPr lang="en-US" sz="4000" b="1" i="1" dirty="0" smtClean="0">
                <a:solidFill>
                  <a:srgbClr val="0070C0"/>
                </a:solidFill>
              </a:rPr>
              <a:t>circles.</a:t>
            </a:r>
            <a:r>
              <a:rPr lang="en-US" sz="4000" b="1" dirty="0" smtClean="0">
                <a:solidFill>
                  <a:srgbClr val="0070C0"/>
                </a:solidFill>
              </a:rPr>
              <a:t> Understanding the properties of geometric figures like these is an important part of geometry.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Why should I care?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pic>
        <p:nvPicPr>
          <p:cNvPr id="1028" name="Picture 4" descr="http://t1.gstatic.com/images?q=tbn:ANd9GcQWlijpGLm0peBlDECiaEHxgLi2c-ZbtWcPZVM5Gomf7xjvB-hWw6swL1A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762000"/>
            <a:ext cx="1609725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Geometric ideas can be used to represent physical objects (mapmaker).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On our diagram, what was our </a:t>
            </a:r>
            <a:r>
              <a:rPr lang="en-US" b="1" i="1" dirty="0" smtClean="0">
                <a:solidFill>
                  <a:srgbClr val="0070C0"/>
                </a:solidFill>
              </a:rPr>
              <a:t>scale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What if every 1 cm on our map actually represented 5 feet?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Real-World Connection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17410" name="AutoShape 2" descr="data:image/jpeg;base64,/9j/4AAQSkZJRgABAQAAAQABAAD/2wCEAAkGBhQSERUUEhQVFBUWGBwXFxcYFxocHBocHRcXHBcaHBwdHSYeHB0jHBwdHy8gJCcpLCwsGh4xNTAqNSYrLCkBCQoKDgwOGA8PGiwkHiQsLSwqNCopKiwsLSwqKSktLCosKiksLCwpLCwqKiwpLCwsLCwsLCwpLCosKi8sLCkpLP/AABEIAKcBLQMBIgACEQEDEQH/xAAbAAACAgMBAAAAAAAAAAAAAAAABQQGAQMHAv/EAFQQAAIBAgMCBwoHDAoBAwUAAAECAwARBBIhBTEGEyJBUWHwBxYyU1RxgZGT0hQVI5KhwdEzNEJSc4OisbLD1OEkQ0RVYmNylLTx44TC0yVkdILE/8QAGQEBAAMBAQAAAAAAAAAAAAAAAAIDBAUB/8QALxEAAgIBAgQDBwUBAQAAAAAAAAECAxEEIRITMUFRYXEUMoGRodHwBSKxweHxQv/aAAwDAQACEQMRAD8AvEezMNHh8IFwWGkeVFHKjjXdDnYk8WxO7o562fFif3bgfWnV/wDb9tK2OTxWzbfij/iNTIFugevz9Xb0aZLbZQlhGiuuMllin4sT+7cD60/h6Pi2P+7cD60/h6a3boHrPV1dvTqISbWtr5z9Fvo7Cr2iZZyoCo7Mj/u3A+tP4evKbOjIv8W4H1p/D01dCQNRob7r81xvPa3XXsoem3mHX1356e0THJiKfixP7twPrT+HrwcFF/d2B9afw9NY0zDUlh0bvXa3Rz9N9N1bh29f26/RTnyHJixJ8Bj/ALtwR82X+HrKYCNt2zcCeben8PTrt9G76vpry6kneQenTXt9fUa99okOTEU/Fif3bgfWn8PR8WR/3bgfWn8PTXi+s/q6L/Rejd1jt9Hbzec+Y5MRRLgY1Usdm4Kygk+BuAuf7P1U3wvBzBuiOMJhwGUMBxEfOAR+D11qx5+Rk/0N+yaZbIP9Hh/JJ+wtaKbHNPJTbBRxgjd62D8kw3sI/drPetg/JMN7CP3aZ0VeUizvWwfkmG9hH7tHetg/JMN7CP3aZ0UAs71sH5JhvYR+7WO9bB+SYb2Efu00ooBZ3rYPyTDewj92jvWwfkmG9hH7tM6KAV962D8kw3sI/do71sH5JhvYR+7TSigFnetg/JMN7CP3aO9bB+S4b2Efu0zoFALO9bB+SYb2Efu1jvWwfkmG9hH7tNKzQCocFsH5JhvYR+7R3rYPyTDewj92mlFAK+9bB+SYb2Efu1nvWwfkmG9hH7tM6KAWd62D8kw3sI/drHetg/JcN7CP3aaUUAr718H5JhvYR+7We9bB+SYb2Efu0zooBX3rYPyTDewj92qJ3Udg4eMYfJh4Uvxl8sSLe3FWvZfPXT6593WRphvzv7qgGuImCQbPZvBVMxPQBg2J+gVQIeGeNWOQyF4zLJHPEZIuSsTTKsiLqLoqFGvodW3b66GwvHs3/T//ACNTFkB3gH0f6f5er147pYmaak3E5The6dPDDGGKSsAxYuGzG7zZTfMBayrawbTeRpeY3DnFhYWcwxjPEzkJIV4uWGR8huzHQqBca3I05j0g4ZTbkrutuG7o817+vzUZBc6DWx3c4uL/AE+i/nqnji+xbwvxKvwC4XyY4TCRYwY+LIKXsQ6E6gsx0IIvpcbwDpVstUXE7LikVQyiyuri2nKU5lOltAdbbt9Se3b0aVCWG9iaz3PLR315+nt29Nela/n/AFHd26q9Ht57/brWtk510P69LWPo0vzV4ensdu3bWisK99e19/bsKz/19XbsaHodu3bfai/b6P1kH0Gjt9f1dtx8u1geofV0+n9foYPHsiLtI2jcDnRtOgFW16tb/R6J+H2hHBhI5ZnWNFijuzGwHIW2tLJXvC7bs0btc9a6Dd0i9z+KbaU0wsIbCRqVDXhXQi+vFi302+iupGnlJePc5vO5rb7djfsvaUeIhSaI5o5FDIbEXB3aHUemjCbSSRWZSQFZkOYFdVNm8K2mm/dSzgHgXh2dhIpVKSJEqsp3gi9wapmE4HSzYnDDFQM8AxOMeQP4OVh8iWF9VJ3CpA6gGvqDp00Xqm9z1J8NhcPhpoJgS092NssSrIxjVtb8pSAtr1r4b7Gx0s6NhWxCoEAIixqQDNma91aF7m1tb+igLlicSsaM7sFRAWYnmAFyfVVfw/dDwbxyyCRlWGMSvmjkU8W3guqsoLKd1xW34O6bNyTwvipBFZoWdZWkP4rPlUNrvNh5qpGH2biMRBi3xmDxZnljjRkXi4l4lJA3EwauSRqbtYtbetAXOLugYNoWmzyBFdU5UMqszP4KopXMxPVTXY224sVEJYGzLcqbgqQymzKysAVI6CK5zDsnELIJ4osU+Ew+JjljhlLGUqYmWdkDktZWObKdSQbc1W3gLg5FTEyyI0XwjEvKkb+EENgpI5i1r230BZDOv4w0FzqNB0nq660HaScasWpZkMgIUlcoIB5Vst9Rpe5FcwwXc+JfBtLhLlsViWxRYXJiOfihJrqpNiBTHgLwfxMGJwxkidI48PiY9dy3xQaJd/Omo6qA6RRRRQBWaxRQGaxWaxQBRRRQAO3btz0UUXoAoorNAYrn3da/s35391XQa593Wf7N+d/dUA5J+T2b/pH/ABGpmO3b1esdFLD9y2b/AKR/xGpmD29J+39fRWDUe+bKPdDt2+n1GvLbwfR9Y+r1jorP2fZ29VDC+7fzes9V/V19FUFzMjt6qKwpBHo+r7NPR0169Pb/AL1rw9MUGjt29GlHa/p+3X+VAeHTeRv3+fz/AG79PNXpWuL8x/V/1WR/1660SNlB1Ci1wejzfQbV6tyLeNzczADUgdfbrtUVQX8JbDmW4N9d5HmvYc2prXhcOzcuQk3A5FjYEc9t2bfb0dVTpCc2/otoecb7X/xX7A11qNMq3mW7OTbqXbstl/JFx5PFSXI1RvN4J83/AED03MhnmGBQ4fixKIUK8Zmy+AL3y67r+m1acc3yUh6UY9J8FtNT06afjbqY7LS+GiB3GJB64xV1vYjT3IXAnaMmI2fhZpTmkkiVmNgLk79BoKX7K4ZyYiZTHhHbCvK0S4gOpOZCyszR+EqZlIufVrT3YuyUwsEUEWbJEoRcxu1huubAX9FKMJwEijmV1kn4uOVp0gzji1kbNmIsubLyrhb2BJOt6pLxLhO6XNM0Sw4Bm+EcZxF54xmMRIkzX8BRvB3noqx7G4UpPgVxmR1UqWZAC7AqSrABRdtQd2+tey+BEGHbDshkvhuN4vMwN+ON3zckX36brddSdncF4YcJ8EAZobMCGbU5mLHUW5zzUBo2LwxhxUnFxpiVaxa8mHkjWwt+Ewtfqpfwl2viocfgURohh55jGwsTIxEbMbkiwXTm1pjsXgVhMJJxkEWR7Zbl3bQ9TMRUvaewo55cPI+bNh5DJHYgDMVK8rQ3Fj1UBRtqcM8R8OmyySRYbDzxRMeJVorELn41jyxmJsCmi2BO+tuB4T4otHimmBw8uObCDDiNRZCzRxuH8LNmXMbm2p06LDtHgNFNLI7STBJmR5oQw4uRo8oQsCpIFlF1Bs1hesYXgHDHPxoeUosrYhYSw4tZnuGcC1zvJAJsDuoCH3QOGPxdJg5GYrCzyCUBQSwEV0UaaHNbdbrrXtPugywi3wJi64Y4qVeOjHFxgnML7mawuAN+6n+3eC0GMaIzqWERchbjKc6FGDAjXQ9VqXQdz+BY2QvO4bDNhCWdSeKN+fIOUAbAnmoD1wb4YNiZzDJhzATCmIiJkV88bkAE5fBa/NVlpTs/g1FDMsqZ8ywLhhcgjIhGXS3hab726qbigMVmsUUBmsUVHxm0EiALki+gsrt+yDagJFZpX3xwdL+xm9ys98cPTJ7Gb3KAmY3FcUjOVZ8ovlQZmPUBzml3BPhCMdhUxAQxhy4yE3IySMmvXyb+mtvfHB+M/sZv/jpJwPnjwmEWF3ZmV5WuIZ7WeZ3G9OhhQFuoNLO+KDpf2M3uVjvjg6X9jN7lAM6593Wv7N+d/dVcF4QwkgAv0fcZR/7Kp/dZ/s35391QDkj5PZv+kf8AEamfbt6+19Vh+57N/wBI/wCI1M+3bt01g1Hvmyj3Q7du38vLk2Nt9u36+19fXbt26Kw+gOl9Dv8A59t/TVBcCAAAAaejz9jWbVhd3bo+3tes0AXo7fV/P+dHbt2+mi/bt1drV4ekbHbQWIKW/CYLzc+8+YVExGMLSrEykXbWzXJABO4C9tBfn6qYvCreEAebXXfv30jdiZJTluQx5OQkWVLqwOgt73PXR0VcZy9N/scrX2WVx2eza/3Pr5EltuLygVJyuEI00ADXYA/g5QdBut12re+1ScrNHySFs2YHezAG1rX0v6Kh8YQyiwyG4uEtcA5dBzaMfPc15XFyG14suXlWAP3NbGPLrvFzu3nrrsuCfRHG5su7+n/fH7Ex8QXilIXL8mxFjckZXtuAA3HTdc9NO9kfe8P5JP2BSSWJRDISqgmMl8o5yl+bdz6C2oHpky4wxYXDPniSypfjZMim8NrX8+tuqsd3XY6Wnzw79R7RVZ77/wDNwP8Auh9lY77/APNwP+5H2VQaSz0VWO+//NwP+6H2Ud9/+bgf90PsoCz0VWO+/wDzcD/uR9la5+FeZbCbAg6a/ChzEG27nGlAWsUVWO+//NwP+6H2Ud9/+bgf9yPsoCz0Unw20MRIgeNcM6tuZZSQdbaELbfpW3j8X4qH2je7QDOilnH4vxUPtG92teIOLZCoSFSRa4kbT9GgG9FBooDNUvhtjMTFitnmOfLDJi4oniVdWuHJzPfVeT4Nhv3mrnUPaOx4pzEZVzGGQTR6kZXW9jpv3nQ0BzPH8IMS2NnnZsTHBhsamFDRyrxYUlFs0BHymYtqxNxmFt1Wvhbxk2NwmDE0sEcyzyO0L5JCYhHkAYagXckgb7CmGK4EYWTEce6MWLK7KJHEbutsjvGDkZhYakcwqDB3OMNxRjcyMTNJOHV2R1Mh5SqwOYKVspBOu80BR9m7dxeNikZ8VNA2DwjyoUIXjJElmUSONzqRGAVPJuTW6LhHiZ4ZNomaaJ4cRDCmGDWQoVizhksMzOXJDEXFtKvWM7n2CkWNTEQsSCMBHdQ0YN+LkseWmbWzc/prdiuBOFkxAxDRkuCrFc7CNmQWjZ475WZBoCRpQC/hUZJ8bhcGJZoI5Y5pXaF8jkx5Aq5hqByrm3VVLwW3MVjIWL4qVGwuAbEq0TBeMkWadA0gGjjLGOSdLk1doe5zh+LZJDIxM8mIV1do2QyWDKrKb5bAA9OtSMb3PMFIsamIqsScWAjumaO9+LfK13W+tm5760BRY+EOJnw8u0jPNHJA+HVcMrWjKukBkVktyi5kYhjcgWtTzutf2bm1l/dVZMTwIwrzidozmBViodxGzILRu0YOVmUCwJGmlVvusnTDfnf3VAOGX5LZu8ckbv8A8RqY5es+vt0/qrRDsgz4XCESNE0caMCqq2+DKdGFtxrVh+CMiAhcXLYnUcXF5vxfRVFlPG85LI2uGyWSaI+tvX/KscSOvd0mouG4JvHcripPTGh9VxUj4jl8qb2UX2drVTLTvOzLYXZX7lh/P7GQhGgsRza+bTUddZzHoHzj9nbz15+JJvKm9lF9nno+I5fKm9lFXns8iXOiert0D1/y7eas3boHr8/V1djXj4jl8qb2UX2Vk7Dl8qb2UXTfop7PMc6JgNckG4sOY9t46enqrxHyS4JO/Ne3SDfntbMBp06GvfxJL5U3sovsryeD8pIPwprjT7lFuuDbd1Vfp4Srnlme9qyKx1NhPQdPP0A7rc2ov9VbGOnTYkaaee3R9G89NaPiCXd8Kc/mougjovuNe/iSXyk+xi6urTcK3cxGPlyNGPb5OQm1sjb7finrt+Nu5qg7U242GiwGWLjM+QbyP6oLlWw1c5iQDpyTTSXYkzKVOKaxGU/JRXta1r+mmuFgyIqDcqhR5gLD9X66rnJMtri4my1GWiioFgWqpcMuFrYV+KVI3zRljdyCoJK5zpYINN1ybnQBSattZoCr8DOFTYwyK0PFcWqEC5JFy4s1wLEhM4/wutWfLQaKAxalXCbbZwkPGrE8pzouVFY2DMAWOUEgAfTYU2ooCi8HeHjyzRwmDKHZ7m5uL3c201yE5H6GIArRB3TZQsTSYa2cvnRQ+ZFSJ3BJNhystxzWN73BroNF6Ao791JAxHwWcqFZsy2IJVZG001BEZs3OCDz1rHdVUC7YWWxL5cpBuFQNqd1ydwF9LN1VfL0UAo4O8IRixN8m0ZhlMTBiDqACTcac9uem9ZrF6AKKKKAL0UUUAUUUUAUUGs0Biufd1o6Yb87+6roNc+7rJ0w35391QFkg23FhsJhTKW5ccaqFRnJIiDHRQTuB1rHfrh+ifo+95vcpPtr722b5h/xGqH9X1dXRuOp57Vy9XrZ0T4UkbaNNGyPE2WiLhdC2qriD/6ab3K8ycMoFNiJwevDze5VAwHDTEiSVOJDqrkKFBSwGbeSGLMbDSw89S5uFskokHwI51IU3k6b21CXsQr7x+CCbBhUvabWspL8+I5Fae7Zb5uHuFSQRuZldrlVOHmubWvbkdY9dexw4w1wPl7k2A+Dzanq5Fcr4Q7almEQMBimiYusjscoATNY3QAhhdb3Fjpz3qFiuEE2MtxV4YjaNizAMWYjNyrnILW5ZHPaxOh9WptysxWA9PDGcvrg7MnC2A7lnPmw8x/9lEvC2BRdlxCjpOHmH60rlOHxOzI0KywSQNHpmimJ4wiwYcYjDNvvrza79K2YnaWzAC5TFYhAQI0ld2jOZrC2YneAxBboq1Xze+Pp/pDkw8S9nut7M8oOmn3KX0/gU1h4YwMFKidg4BUjDzHMDzjkVRO/fZgbLJAijmPEqbgBs1wFJ3qV0v03A1pbBwiTBKs2DPHYeYSZIDfPAy6uUOo4u41PNzUd8/D5klRCTwnudOl4XQqbFZx/6eb3KhYfukYKR2RGlZ18ICCY28/IqlrwcmxMazYuYuJAGRInIjUEaC66sbHffm56Y4HZ8cKBI0CqOYb/ADm97m2uvOBWKf6jKGVjf4l8dHBrqWtuHGGAuePAF9fg83MCT+B1fRTyCYOqsu5gGB3aEXG/q6aoOPw4WGQvvyMMoIvqh33vbcBY35t2tXbY33vD+Sj/AGFrZpNRK7PEsYMuoqjXjhfUl0UUVtMwUUUUAUUUUAUUUUAUUUUAE0UUUAUUUUAUUVmgMUUUGgCg0UUAWooNBoArn3daGmG/O/uq6Deue91rdht39b+6oCTt+dUw2zSxCjki5IAucKwA16TUWFwwJBFlbKzaWBFgQegi40NtRzc+eF+x1xWC2bE7FFujZhY2K4ViN/XSLDdyp2BQ4hlytc5owcxOXNrnBbPYXBuD+vj6ymFlyy+3gdDT2SjXsu5bMYYxZS4Vo1GYefUE8w3bz/OmD4pEUMLNntqtrt0Hr5hfqqqzdywM4c4htAQyqttOVcKMxsNcoF2sNNb6JpeAAXkmRrAWA4oi+m/wtct+SPwQLVmlCNWXnGfJl0ZOfb6njhhwhxGJUxiKFI81zmxKK0kavYgxtqMxGmumlTsRCsTLjxEOJcCLEIQpDIbKJbdKkhT1LUSLCiXFSYeOJZECgzEoubO9iFVyCVQjlNr+Fpa5u729sDjsLHDOWWMFyQkuRScpMSu5U5VLc50GnRW2vgfDwrGVvnzwZ5SnGTUt0vz89C0nZMLWBiitcWBRbbxbm83bSvT7Lh3cUmW+7Itue3N1+j6Qj4CYAor8qRkNj8pMJgGW4YJJlF1sF5t5rO1eE0kkzQYJFllGskhb5OG50zfjNv5Itu31XKDi3Esi+Lc9cJcCEiUw5ICGsGWJGbSN2WNUawJcDL9HPSPgfspuMmllMjMYMoWWJEMfKe4yqSoDCx5r846HWA4DIW43FyPiphygzkqim25IwcqjXn591q38IcfDg8JMQ0UREbFFJF2fKQthvNzYHS3mqxSXBwJZb7kVF8ecijg9gpZdkYMQtKjAxZsjhTkMwWW53eBmPopdiNr40TWWACxKl8oJJGgcAyAAEa5jz20N628HxipcFDHG3wHCRxi8pIaWQ6lyvMi3vZt+63QY2Jw80SiaDGDFcpc8U0iXYc+VyAVbKd1tb8+l6bs9I4bz3LopcTy8CmfHbT4tgYk+5HM1rnMFOoOb9fS3Rp2vY33vD+Sj/YWuRY3beKyPfCIFKsL/AAhTY2IsRlNm36X1rrmxT/RoPyUf7C1p0KliTaSz4fEy6trKSefxEmaYIpZ2CqouxJsABvJJ3V6VwQCCLEXvzW33+uqr3UNkpPszE51LGKNpEsSOWFIBsDrvOhuKfYA/0aPp4lf2BXRMZvwmMSVA8bq6NqrKbg+Y1urj+xpMTiERWxOKjCbNkn+TdkzSCZwpJ33tbz+mr7wO4SCeDDxysTiWwkWIk5JFw3JvfdfMDpQFjrXPiFRSzsFVRcsxAAHSSdKoXCrbW1UxUi4WGR4RlykYZXB5IvyjKpOt+YU64a4uJNmtJjFZ1AjZkHJzOCpCka2UtvBuLXoBtFwiwzQmdcREYVveQOuUW33N6mYTGJKivG6ujC6spBB8xFchinicLjHlgeJsbDLjI4VJjgVYikAPJGbKQCz2AJF7Wq6dzixixLxi0EmKleHSwKnLdl3chmuRQFvvWk41OMEWZeMK5wl+UVBsWt0A6f8Adcq2XDiZF2azYzG3xb4hJgJiAAhkKZdOQQVAvv5qZcAdq4iWfBCaSR82CmLl9SWXF5VLf4sotQHSaKKKAKKKKAKKB27duegUAUUUdu3bpoAooo7du3TQBRRRQBXPu6ydMN+d5vyVdBrn3da3Yb87+6oCbtZgMPs3MM2g0uBr8FbpBpdJwnWOQ5F4+ZrhYY3UPbe2hPJAAub+jdW7hTgEmwezke+U5bgMVv8A0VtLg3pXhdgQxWMUaxsuocXLA81ydSLcx6TqN9cXWyhG9OecbdPidPTJul467jHZ3DpXvxsRw3JJjZ5YiHIKhlDK55QuDb7K9/GbE6WkD8qxAK2va9xu9Gu/opMdjRGyskUhF7DixlW+XO5uXuxKgXJJOW2mpPrZvAaEv8k8sPOTHIRc82lyN261uaqLZVzmuFtLt9/QnWpYafXv5eXr/BN2Fs4/GkzRZgEiAxAYglnfWMAc+VB4XPuO7W4yxaWZSQeYj6NbdXqrl+zYsUMdiPi2UyRrkR5J242N2y3Y8ZpYoDkCr0G/RT/AcJsVhi3wzDYpm3NJCA8Wm7i0XlZetv5VqlFEPQg8LODhw6oYJpsOk+IWKSOOUhMsjasq6BGPVpuHn2/GUuCeWODC54Y3ZQiQSZguWLLK0ovxly7XsM3JPPu28KeHWz5sIVad3Y2ePir51caoxJ0Uhuk/bUnYXdCjOHi415J8QUvIsMbOwNjckAADr5qte6WUecM3E1vw9lVWLYOW9l5BSUnVQxuRGQNdBqRfwrVoxO15MQ3FvgFklUvGkjRyZQGlSMHMYzYZWzGxOiX6xa9i8Io8THnhctlOVlYWZGA1VwdVPUfq0mSysATqSAba89jp69Ob6KqcorbBFKXic82PtbEjDR4WGITNCGhxAY5SpDgBjqvJaMNa3Plrx8WhWT/6aVN1OZ5nI0sFNrnNludCOk9FQpmxKYrj0lxbs5VSVw0YiYk3EV99g5KX32566dNh1cEEAgjfYenz6H9XoldGVfTG/qISjY8nKoYpArxjBvBEUzNy78qwzEZhmIGhI0HJ567NsX72g/JR/sLVJ2zhgiOAQbox/RIGu/f9Xmq7bG+9ofyUf7C1LQWynxJ9irVVxg013F3DTb74LCSTpAZ8oJKgqAoCk5mv+DpbQE602wmIzRI7WW6Kx6BdQT5gKi8JNknFYSfDhshljZM1r2zDfbnqRHghxAibUcWI2tpcZcptXTMggwfD/ByNlXjFvHJIjNCyrKkYJcxsRZgACdN/qqJF3UMGRdY8SfkxKLYV7mLXlj/ALb91Y2TwLxUcfESYtGgjhkghRY8pIdCqtKSTcqLeDa9SMBwIaIAcaDbZ4wPgneCeX5td1APn23AsC4hpUSFlVg7EAWYArv6b1r2bt7DYrMsE0U+W2YKwa3QSKiDgqrYCLByO9kjjQvGQpOQAXBINrkVjg1wOiwJcxPM2cAESOG3Xtayi1ARRwiYbSXAnC8XG8cj8YctpMmXwVHNyrHNaoI4YYhMfFh3hhWOWRo0iDXmCKGIxBAGURtbRdD+qn2L2AXx8GLzgCGKWLJbfxhUg36rUkHArEtiUaXFLJh4pziI7oePBJJERkJ+5gkjTeABQEzhNwrTBYjDrJxaQukru53rkAIy9Zvu3mteL7oWFhPKjxAIhE7AYdiUjYmzPbwNxJB+2s8MuAUe0ZITKeRGsgyi4N3UBWBB3qRex0rRHwKnZMRx2IWSTEYIYQuFI1HGgSEdYcX6wemgG+w+F0GLkeOISB0VZCJIyl0e+RlvvU2306qv7G4LmDFNPnDA4aHD5bc8V+V5iDuqwXoAoFFFAFFFFAFFFFAFFFFAFFBNFAFc+7rI+9vPL+6roNc+7rR0w35391QErbX3ts7zD/iNvqm43YcpmlcSgtNpluQECsvFHNfmsbjTwjv5rdwikIw2zLAXJUa7tcK1Q8PFlB3XJJJF+e5O862uBe/6q4uuly7ePyR0NN++HAvHcqsXBfFqdMSFQqikBmB0AzEG1gbg9etbouD+NZgI5QLyK0huxzBY0UjzNZjbcc3VTjaW2eKkCBcxKZyc4WyhgL8qwPKYWHOAdd1eIO6Zg4iAVk6WYi1gxGU25wQQR9VZqpW2PpnbwL5qutYTx+eYx4A8g4yErlZMS7t0WcKU5tOSBpVtUXIGmpA+3tb+XIocbgWnnxGKkkeGWUmNACELBAbMwty1U6Lew6au2C4A7NdFlTDKysoKnPJqDuPh9HRWtwSe5GUovozPC+0+JweFAAGf4Q5ItyIzyQT+MX5rWPTT/AAW0InUvE6OtiC0bKRe3Sp36jTzVzbA4GKPasbQxqsHGSYZTnZgXWLMzam1geTa5F70w2rwLwsfFAzvEkIXNcraQrbwyxvZsoBG6w3C1SsaWMvB44tLC3ROEksOMnmwsceJjly8bGrhJFcXFwDcEHcb66dVSJ+FeLsAuz5FJ0DSSRhAd2uW539AqhbC2NBiC4w8kxVcoaUBQCSQctr5iDa5vv56Y4rgjDGFeXEuijkks4AJLXJuTzgFdN/6s8rYLZ+96P+MlnDLOWvqTNi7emkxcmKOCdgvyYWFkORg2V2YEh2ckWDdAI1FMW4d4xn0wQZHBdA88ayFBe7ZL30sTaxrzsTgNEHTEJNKLSGUaizXbjLaHUaWBudM3TUra2EhzmzBVN01H45PJRr6KzNbKBc301q53UreWfLqVSjOTxFJEDH8LsC0b2nAzK1hYneptuHXbWumbG+94fyUf7C1z/EwKscmVVXkPuHUdNN/ObVf9kIDhoQdxiQH0xi9S/TXFqWF4f2Q1qxw/H+jfg8bHKueJ0kW5GZGDC4JBF1J1B0rdVV4NYrBYSIouIjBLFmEkqZgfBAO61lAG7mpsOFOE8pg9qn211jnjSilZ4U4TyqD2qfbR304TyqD2qfbQDStGJx8cf3SRE0ZuUwXRRdjrbQDUnm56hd9OE8pg9qn20q25tLAzmMtiYbrnQESR6CRcrEhrgjTcRagLNDOrqGUhlYXBBBBB3EEbxXukGyNrYLDwpCmKhKoLAtKl99+m3oGg3CpffThPKoPap9tANKKV99WE8qg9qn21nvpwnlMHtV+2gGdQfj3D5+L4+HPmyZOMTNm05Nr3zajTfWnvpwnlUHtU+2kOD4P4PEY1p452lkUpKSkqFdHUqhAG7NEp6dLUBYjwiwwv8vFpmvyhplZUa/RZmAPQTU8MDVRn7l2EZpG+UDSeGQ2/5aOWw005cY9Zr3snua4bDTpPGZc6M7i7XF3XKwNx0UBbKKKjYuaRbcXGr333kyW6PwTegJNZpY2MxAFzBGAOc4j/AMda/jWbLn4qLL+N8JFvXxdqAV8MNpYqGXCmJ41gkxEcTjLeQ5ibjMeSFsAN16tVV3a8Dz8VxsKDJKssf9JAu63y/wBXqNd1MGxuIAJMEYA3nj//AB0AyopSdqzBM/FRZLXzfCBlt034u1en2lMti0MQBNhfEDU9AvHQDSufd1rdhvzv7qr/ABkkAsLGwuAb2NtRewvVA7rI0w3nl/dUBJ24o+DbNvzAb+b+iNrUU7+jtzeY3Pp0pvjNkyz4TBGEITGqsQ7lQQcOU3hW523W3VDPBzGeLw/m49/Nzw9H11xdfprbbMwWVg6OltrhDEnvkVY3CIwDMis0d2QsuYqQN41POB6vTVM+EzQxK0mBWXPyrLGtwMt2zBAADexF7m3orpHe7jPxMP7eTr/yd/RUfHcGNoMtohhUe45TSyNprfTiR06fXWevS3x2cM/H/S6V1Uv/AFj4Ff4GbPhlxMyYjDQo6C0YtdWSyhsoIsQu709RNNeFWPMsqbPhbKgGfEFNGVRYJELbs3VzaVGbgNtd5klefDoY0ZAYGaNuVlvcmFhzdFaE7mW0FMmSeMLKbyFpGMh8z8QLaabj6K3Oi1RwuuCqNlWct/nyNGJ2vhY58Jhw0UUeGeSZ8pHJIQ2UHfdmIFt5pjh9h/DXfGYwGOMawxSblQb5HW9szDp3C/VWIu5pOkmHeOLCgQsxYNK7FwQbXJguTm1v+qrjNhsUQRxUIv0Tt6P6io8mxwSafz3JSvrzlM5ptuaaPEvJgEDRSqpfOY4rMBlEkfGMLgqNLi2/eK3YCEYiK0wkRo5BI3yyvmyqbWaI2AsdQpFqteO4HzyZX4qBpEuUzzuVueYgQg28xB6K0YPgfiow3yOGzSMWkyzMFLabhxOg3/TUbNNKVeYx/f6kI3Lj3lmJz+FsHNmkaWZAx0BCtculgxZc9yM4ALG6kqKlbE2DhpWvFNK7QhQQ0agDK6ut7jccosvQTpVyxnACWUIJMNhXEYsl5pOSLAafI6bh6q24XgVPGxZIMMjEWJEz3I8/E6266rlTe1tF59YklZUnu18mR8d9ykvfwG5/8BJG/fzeg+er5sX73g/JR/sCqjPwZxjIy5MPqpX7s/ODb+o6frq44LC5YUjaxyxqjW3aKAeu1aP0+iyri41jp/ZTq7Y2cPCxVssHER8ZHjGa5IPFmNlUgm6ggHUVL+KJPKpvUnu1nYPB+PCRlIyxBbMS5uSbAAbhoFAA03CmVdQxCwbIk8qm9Se7SzaOIELqsm0GQb3zNECA11jOo53089WalG2eC8WJLFywLIIyVK+CGzc4Ot+ff0UB7GypLaYqb1J7tZ+KJPKpvUnp/BpjFGFUKNwAGvVprXqgFGKwbRqXkxkiIupZuLAAvznLWvZvCKDijnxUbmO2ds66B2+SLZdBmVkt5xTXG4XjI2QllzC11IvvG6q5D3OMIsckVpDHIqKVZtMqtGxA0/CMalvTuoB5hdtwyGySqxyh7X/BNrHXp5qk/CV/GXTfyhpVXxfczwsjFpGmZiLElxciwGum+wAvvG8WNaW7kuBK5crgXDGzAajS5sNd59dxQFrhx8bqHSRWUgEEMLEHcb1uVgdxv5qpqdyXAjNpJyhlN2G7i5EGlrbnPmNjVo2RsxMPBHDHfJGuVb77djQEuiiigCqRw/2aPhWzZ80mYYyGPLnOS13a+Tdm/wAW+1XevEsKtbMobKQwuAbEbiL7iOmgKxww2pg3iaDEPcLJCJFBOVGflQ8cRa0bEa9Nc92BxXwiNMXxPwQYzFmSxHwXjTFGYljvzAZ+See9deXYkPGTSFAzThBJmAYMEBCCxFrAE+s1sbZUJjEZhjMY1CFFyjrC2t9FAcR2eYDE3wwgxjZ2I+CcadL/AAqbIYr/AIWQR2trbLVp29tdX2bhIcRIC8b4T4ehPKVWUE5wPwSbX5rV0abZsThQ0cbBPABRSF6MtxyfR1VqTYsQkmkKBmnCiTMAQQosq2ta3n56A5VhDhvjErIYvioYmUxXI4nj/g8RYdGUEuQPBve1LNnmExv8MKHDjZ83wEyHoxEoGS+ue2QDntltXbW2XCYxGYozGNyZFyj/APW1t56KJtmxOFDRRsE8AFFIW27KCNPRQEPgoznA4Uy5uMMEZfN4Wbi1zX673vVT7rO7Dfnf3VdBrn3da/s3P91/dUA+2Lwpwww0IMuoijB5D7wi/wCGpnfbhfG/oSe7RRQB324Xxo+ZJ7tHfbhfG/oSe7WaKAx324Xxo+ZJ7tHfbhfHfoSe7RRQB324Xxo+ZJ7tHfbhfG/oSe7RRQAeFuF8b+hJ7tY77cL40fMk92s0UAd9uF8b+hJ7tHfbhfGj5knu0UUAd9uF8aPmSe7QOF2F8aPmSe7RRQB324Xxv6Enu1nvtwvjf0JPdoooDHfdhfG/oSe5R324Xxo+ZJ7tFFAHfbhfGj5knu0d9uF8aPmP7lFFAHfbhfGj5knu0d9uF8aPmP7tFFAA4W4Xxv6Enu0d9mF8b+hJ7tFFAY77sL40fMk92snhbhfG/oSe7RRQB32YXxo+ZJ7tHfbhfG/oSe7RRQB324Xxo+ZJ7tHfbhfGj5knu0UUAd9uF8b+hJ7tHfbhfGj5knu0UUAd92F8b+hJ7tHfdhfGj5knu0UUAd9uF38b+hJ7tHfbhfGj5knu0UUAd9uF8aPmSe7VF7qG34JPg+SS9uMvyXG/iuleqiigP/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ca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905000"/>
            <a:ext cx="4592391" cy="2547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dirty="0" smtClean="0"/>
                  <a:t>Solve the following linear equation for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.</a:t>
                </a:r>
              </a:p>
              <a:p>
                <a:pPr>
                  <a:buNone/>
                </a:pPr>
                <a:endParaRPr lang="en-US" dirty="0"/>
              </a:p>
              <a:p>
                <a:pPr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6600" b="0" i="1" smtClean="0">
                        <a:latin typeface="Cambria Math" panose="02040503050406030204" pitchFamily="18" charset="0"/>
                      </a:rPr>
                      <m:t>+5=11</m:t>
                    </m:r>
                  </m:oMath>
                </a14:m>
                <a:r>
                  <a:rPr lang="en-US" sz="6600" dirty="0" smtClean="0"/>
                  <a:t> </a:t>
                </a:r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Homework:  p. 4, # 5-10.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Summary-Ticket Out the Door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1-2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 Essential Question: </a:t>
            </a:r>
          </a:p>
          <a:p>
            <a:r>
              <a:rPr lang="en-US" dirty="0" smtClean="0"/>
              <a:t>What are the basic terms and their importance to Geometry?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In your own words define the following terms:</a:t>
            </a:r>
          </a:p>
          <a:p>
            <a:pPr lvl="1"/>
            <a:r>
              <a:rPr lang="en-US" sz="3600" dirty="0" smtClean="0"/>
              <a:t>Point</a:t>
            </a:r>
          </a:p>
          <a:p>
            <a:pPr lvl="1"/>
            <a:r>
              <a:rPr lang="en-US" sz="3600" dirty="0" smtClean="0"/>
              <a:t>Line</a:t>
            </a:r>
          </a:p>
          <a:p>
            <a:pPr lvl="1"/>
            <a:r>
              <a:rPr lang="en-US" sz="3600" dirty="0" smtClean="0"/>
              <a:t>Plane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3500" dirty="0"/>
          </a:p>
          <a:p>
            <a:pPr marL="571500" indent="-514350">
              <a:buFont typeface="Wingdings" pitchFamily="2" charset="2"/>
              <a:buChar char="v"/>
            </a:pPr>
            <a:r>
              <a:rPr lang="en-US" sz="3900" i="1" dirty="0" smtClean="0"/>
              <a:t>Point, Line,</a:t>
            </a:r>
            <a:r>
              <a:rPr lang="en-US" sz="3900" dirty="0" smtClean="0"/>
              <a:t> and </a:t>
            </a:r>
            <a:r>
              <a:rPr lang="en-US" sz="3900" i="1" dirty="0" smtClean="0"/>
              <a:t>Plane</a:t>
            </a:r>
            <a:r>
              <a:rPr lang="en-US" sz="3900" dirty="0" smtClean="0"/>
              <a:t> are often referred to as the </a:t>
            </a:r>
            <a:r>
              <a:rPr lang="en-US" sz="3900" dirty="0" smtClean="0">
                <a:solidFill>
                  <a:srgbClr val="FF0000"/>
                </a:solidFill>
              </a:rPr>
              <a:t>three undefined terms </a:t>
            </a:r>
            <a:r>
              <a:rPr lang="en-US" sz="3900" dirty="0" smtClean="0"/>
              <a:t>of geometry.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Bell Ringer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Point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81000" y="990600"/>
            <a:ext cx="777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 will be named using the capital letter that accompanies the point on a diagram.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 we have point P and point 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Doesn’t have any size, but is represented by a dot that does have some size.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All geometric figures consist of points.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3352800" y="3048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6"/>
          <p:cNvSpPr>
            <a:spLocks noChangeArrowheads="1"/>
          </p:cNvSpPr>
          <p:nvPr/>
        </p:nvSpPr>
        <p:spPr bwMode="auto">
          <a:xfrm>
            <a:off x="5410200" y="3124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200400" y="32004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334000" y="32766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Line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11430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Lines will be named using two points.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line extends in two directions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without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ending.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		</a:t>
            </a:r>
            <a:r>
              <a:rPr lang="en-US" sz="3200" noProof="0" dirty="0" smtClean="0"/>
              <a:t>   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would be called Line PR or PR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could also be named with a lower case letter.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k or k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1600200" y="2514600"/>
            <a:ext cx="4518212" cy="167825"/>
            <a:chOff x="1440" y="1920"/>
            <a:chExt cx="2736" cy="96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1440" y="1920"/>
              <a:ext cx="27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2112" y="192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3408" y="196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4600" y="2609851"/>
            <a:ext cx="463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P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48200" y="2762251"/>
            <a:ext cx="517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/>
              <a:t>R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22098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59436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304800"/>
            <a:ext cx="8610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set of all points.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Collinear points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points all in one 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u="sng" dirty="0" smtClean="0">
                <a:solidFill>
                  <a:srgbClr val="FF00FF"/>
                </a:solidFill>
              </a:rPr>
              <a:t>Non- Collinear points</a:t>
            </a:r>
            <a:r>
              <a:rPr lang="en-US" sz="3200" dirty="0" smtClean="0"/>
              <a:t> are points NOT all in one line.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2" descr="http://onemathematicalcat.org/Math/Geometry_obj/graphics/collinear_points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133600"/>
            <a:ext cx="6629400" cy="914400"/>
          </a:xfrm>
          <a:prstGeom prst="rect">
            <a:avLst/>
          </a:prstGeom>
          <a:noFill/>
        </p:spPr>
      </p:pic>
      <p:pic>
        <p:nvPicPr>
          <p:cNvPr id="13316" name="Picture 4" descr="http://t1.gstatic.com/images?q=tbn:ANd9GcQRhrCR6GG0py7UGyJJLwGC1WJa7ZglffFF72pHZ_enxhvcZtoE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191000"/>
            <a:ext cx="3124200" cy="1514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Undefined Terms: Plane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4267200" cy="1585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Planes can also be named using </a:t>
            </a:r>
            <a:r>
              <a:rPr lang="en-US" sz="3200" b="1" u="sng" dirty="0" smtClean="0"/>
              <a:t>three non-collinear points </a:t>
            </a:r>
            <a:r>
              <a:rPr lang="en-US" sz="3200" dirty="0" smtClean="0"/>
              <a:t>in the plane.</a:t>
            </a:r>
          </a:p>
          <a:p>
            <a:endParaRPr lang="en-US" sz="3200" dirty="0"/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This would be called plane ABC. </a:t>
            </a:r>
            <a:endParaRPr lang="en-US" sz="3200" dirty="0"/>
          </a:p>
        </p:txBody>
      </p:sp>
      <p:sp>
        <p:nvSpPr>
          <p:cNvPr id="18" name="Rectangle 3"/>
          <p:cNvSpPr txBox="1">
            <a:spLocks noGrp="1" noChangeArrowheads="1"/>
          </p:cNvSpPr>
          <p:nvPr>
            <p:ph sz="half" idx="1"/>
          </p:nvPr>
        </p:nvSpPr>
        <p:spPr>
          <a:xfrm>
            <a:off x="228600" y="990600"/>
            <a:ext cx="4038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Planes </a:t>
            </a:r>
            <a:r>
              <a:rPr lang="en-US" sz="3200" dirty="0" smtClean="0"/>
              <a:t>can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named using a capital letter.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would be called plane 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304800" y="2438400"/>
            <a:ext cx="3352800" cy="1676400"/>
          </a:xfrm>
          <a:prstGeom prst="parallelogram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143000" y="24384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 1-1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Lesson Essential Question: </a:t>
            </a:r>
          </a:p>
          <a:p>
            <a:r>
              <a:rPr lang="en-US" dirty="0" smtClean="0"/>
              <a:t>What are the basic terms and their importance to Geometry?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419600"/>
            <a:ext cx="8305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Mr. K’s Web Page: Make note of this</a:t>
            </a:r>
          </a:p>
          <a:p>
            <a:r>
              <a:rPr lang="en-US" sz="800" dirty="0">
                <a:solidFill>
                  <a:srgbClr val="00B0F0"/>
                </a:solidFill>
                <a:hlinkClick r:id="rId2"/>
              </a:rPr>
              <a:t>http://</a:t>
            </a:r>
            <a:r>
              <a:rPr lang="en-US" sz="800" dirty="0" smtClean="0">
                <a:solidFill>
                  <a:srgbClr val="00B0F0"/>
                </a:solidFill>
                <a:hlinkClick r:id="rId2"/>
              </a:rPr>
              <a:t>websites.pdesas.org/Index/ViewWebPage?websitePageId=425308</a:t>
            </a:r>
            <a:r>
              <a:rPr lang="en-US" sz="8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http://websites.pdesas.org/Indes/ViewWebPage?websitePageID=425308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664" y="762000"/>
            <a:ext cx="3984336" cy="59436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>
                <a:solidFill>
                  <a:srgbClr val="FF00FF"/>
                </a:solidFill>
              </a:rPr>
              <a:t>Coplanar points</a:t>
            </a:r>
            <a:r>
              <a:rPr lang="en-US" dirty="0" smtClean="0"/>
              <a:t> are points all in one plane.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endParaRPr lang="en-US" dirty="0" smtClean="0"/>
          </a:p>
          <a:p>
            <a:pPr lvl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Points A, B, C, and D are COPLANAR.</a:t>
            </a:r>
          </a:p>
          <a:p>
            <a:pPr lvl="0">
              <a:buNone/>
              <a:defRPr/>
            </a:pP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29850" y="685800"/>
            <a:ext cx="4309349" cy="6019800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FF"/>
                </a:solidFill>
              </a:rPr>
              <a:t>Non-Coplanar points</a:t>
            </a:r>
            <a:r>
              <a:rPr lang="en-US" dirty="0"/>
              <a:t> are points NOT all in one plane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Points O, A, and B are NON-COPLANAR.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9154" name="AutoShape 2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6" name="AutoShape 4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AutoShape 6" descr="data:image/jpeg;base64,/9j/4AAQSkZJRgABAQAAAQABAAD/2wCEAAkGBhEODw4QDxQVEBUQFQ4VFRQQEhUQEBAUFBUVGBQVEhYYGyYfFxkjGRcVHy8gLyguLC0uFSAyNTwqNyctLCkBCQoKDgwOGg8PGjUlHyQpLDA0LTU1Ky0zLSwsNTQsLCwqKTQ1LCwxLywsLCwsLDYsLCwsNCwsLCwsLCwsKSwsLP/AABEIAIABagMBIgACEQEDEQH/xAAbAAEAAgMBAQAAAAAAAAAAAAAABQcDBAYCAf/EAEMQAAIBAwIEAgMNBgUEAwAAAAECAwAEERIhBQYTMSJBUVTUFBUWFyMyYWRxgZKT0gczQpGUo0NSocHRJGJygkRTsf/EABoBAQADAQEBAAAAAAAAAAAAAAADBAUGAgH/xAAzEQABAwIEAwcEAgEFAAAAAAAAAQIDBBEFEhUhMVFSIkFhcZGh0RMUU7GB8CMkMkLB4f/aAAwDAQACEQMRAD8AvGlKUApSlAKUpQClKUApSlAKUpQClKUApSlAKUpQClKUApSlAKUpQClKUApSlAK1OK8RW1t57iT5sMckhx3IRScD6TjH31t1hvLRJ45IpVDpKro6nsysCGB+0E0BzcHErlLq0jnnQPOT1LYwOsSjpu+m3nC+KRdO+psEBtl2FTh45bdTpdaLXq06OqmvVnGnTnOc+VatnyvDFJFKWmleEOIzNM8mgONLAAnHbzO/01UV1yNd++XucoMyySyK+fkzGGBZ898DUoxjOTioZZHMtlS5p4fRxVKvSWTJZL+ZetKClTGYKUpQClKUApSlAKUpQClKUApSlAKUpQClKUApSlAKUpQClKUApSlAKUpQClKUApSlAKUpQClKUApSlAKUpQClKUApSlAKiLm4gF/bRshMzQ3LJJ5IgaPWp38yV8vKpeom5uIBf20bRkzNDcFJPJEDR61O/mSvl5V8Ukj4r5KS1KUr6RilKUApSlAKUpQClKUApSlAKUpQClKUApSlAKUpQClKUApSuU5l56S3LQ2wWaZSQ2okRQbd5CB4m3HgBycHJXvXtjHSOytS6kckjImq562Q6ulVf8YHEPqv5E3tFPjA4h9V/Im9oq5p1R0/ooatSdfspaFKq/4wOIfVfyJvaKfGBxD6r+RN7RTTqjp/Q1ak6/ZS0KVV/wAYHEPqv5E3tFPjB4h9V/Im9opp1R0/oatSdfspaFKq/wCMDiH1X8ib2inxgcQ+q/kTe0U06o6f0NWpOv2UtClVf8YHEPqv5E3tFPjA4h9V/Im9opp1R0/oatSdfspaFKq/4wOIfVfyJvaKfGBxD6r+RN7RTTqjp/Q1ak6/ZS0KVV/xgcQ+q/kTe0U+MDiH1X8ib2imnVHT+hq1J1+yloUquOGc2cXu5OlbrasR85nguFhj2B8biY+IgjCjLeIHAG9WLGCFGognAyQNIJ8yAScD6Mmqkkbo3ZXcS/FK2VudnA9UpSoyQUrHPOsaM7sEVAWZmIVVUDJLE9gB51X3MPPrz5jsi0Sb5mKgPIMdolbdB38RAOwwPOpoYHzOysQr1FTHTtzyLZCxaiLm5gF/bRshMzQ3JSTyRA0etTv5kr5eVVj78Xnrdz+Nf0VqycSnM8Tm5uDIElCv1F8KkprX5vmQvl/DVx+FzN4qnEpQ4zTvVcqKuyqXfSqa9+Lz1u5/Gv6Ke/F563c/jX9Fe9Jn8CDXaXx9C5aVTR4zdj/5dz+Nf0VH8O5svJ9JW7fBGSFuleVR5akEOx7edeHYbMioi23JW4vTuarkvZPAvWlU178Xnrdz+Nf0U9+Lz1u5/Gv6K96TP4EWuUvj6Fy0qmvfi89bufxr+invxeet3P41/RTSZ/Aa5S+PoXLSqa9+Lz1u5/Gv6Ke/F563c/jX9FNJn8BrlL4+hctKpr34vPW7n8a/ooeNXY3N5cDHpkQAfb4KaVP4H3XKbx9C5aVWvLnDOI3pDtd3cEG/yhZBJJ9ESPHsM/xkYwNs51LZCLgAZJxjc7k/bWdIzI7Le/ka8Un1G5rKnmeqUpUZIKUpQClKUArBfX0dvG8srBEQZZm7Af7nyA7knAqN5g5qgsQA56kjYKwxleqwJI1YYgKmx8RwNsd9qrTjXHJbturcsAqZKxoWEMQG+cE+Nv8AvI8tgvarlNRvnXbZOZn1lfFSpZd3dyE1zHzxJdZitdUMXiDP82WcdvBjeJMeeznP8OPFzMcYUBVAUDsFAVQPQANhUXwfixneYZUjEboFIJVG1DDkH53hBx5aqlq6ajhijZ/j9TjsRqJ5ZLS+ncgpSlXDNFKUoBUBxeRTNLkwkxxKFSZBIWZyW+TXUDnCoM4Pep+lRSx/USxYp5vouzWuRVxdG1jgRRnw48ZyRgDbbud/9K2uG3hmQsQAQSNu3YH/AHrJc2aSgBxnHbGxH316t7dY10oMD/U/SfTVGOCpbVK5X/47bIb01Zhj8LSJsX+ozbv8L35/9GWlKVpnMilK+xRtJIkUamSSTOhFxqbHc79lHmx2H8q8ve1iZnLZD2yN0jkaxLqp4ZwASTgDJJOwAHproeXuS5rsh5w9vDgEbaJ5t+wVhmJcA7kBtxjHep/lnkRYSk93iSVSrIgz0oCNx5/KOD/EQANIwARk9hXO1mJq/sRbJzOuoMGbHaSfdeXcnnzNexsI7eNYoUWNFzhUAVRk5J28ySST5k5rYpSsU6IVFce5jhsUDSnLNnREhHVlIxnQCRsMjLHAGdyKheZuexAzwWgEkykBncEwRf5gcEa37DSCMZ3O2DwU0zyO0krtK7Yy7nLHGcDbYKMnAAAGT6TnSpMPfP2nbN/vAyK/FY6bst3dy5eZvcb4/PfMDMdKKcpChIQb5Bl3+UcYG/YEZAB3PLcS4pIkrKpAAC+WTuAf969W8DSvI5AZTI4U9aVGVEwmyKNP8JPffNSM1mjkF1DY239Fac1LI+D6dMuRb8eZn4diVNTVn1sRZ9VFaqW22XwS/wAC0lLxox7sATjtRmXqICPEVfB9ABXI+/b+VZQKxOy9RAR4ir4PoAK5H/5/KtByK1jUcu+2695ixubJPI5jVRFRyoiLwTu/hO8zUpSrJmmO4jLo6g6SysM98ZGM1pcSuGgjjEeB2XcZ2UbVI14lhVxpYBh6DVWqhfLE5sa2cqbLyNTC6uGmqo5KlmeNFuree1vbiaXCL1pQ+vHhI7DHcH/ipCvEUKoMKAo9Ar3X2kjkihayV2ZycVPmK1MFTVvlpmZGKuzeQpSlWTMFKVucI4NNeydOBdgcPKwJih2B8WCCzYIIQEE5GSoOaillZE3M9bITwQSTvyRpdTSXJZEUFnkOlEXd5G9Cjz23PkBknABNdxy7+z8DTLfaXPhKwDJSIg5zIwOJW2G2NIyR4vnGe5d5WhsA2jLyOF1yPuzY8lHZEzk6RtvUzXNVeIvm7LNm/s7KgwmOms9+7vZPIUpSss2hSlKAUpWpxLikVrGZZ3EaDAycnc7AADck+gUBtVxXM3PugvBZYZ1LK8zLqijI2Ij3AkcHI/yqVOc/NMDzHzbLfZQAwwHI6efHOD/9+2ykf4YyN/ET81YRVAAAGAMAAbAAdgB5CtyjwxXdubhy+Tm6/GkZeODdefwfWYszO7M7Mcs7nU7nAALH7AB91aHF7hFQK4Laj2B0g6SDhj6O23nW/Wpf8PEwGSVK5wRuN8ZyPuFatWyVKdW06Jm7jIwmSldXMfiCrkvuu9/Dx4nmykSY9YAhtPTOT5Z1ffue/wBNbta9lZiFdIJOTkk+Z2/4rYqSlSRIm/V/3d/mQYm6mWrk+0v9O/ZvxsKUpVkzhWNbhCxQMpYd1DAsPtXORXm81dKTp/O0Pp/8tJ0/64rTsxG3RVIziPxamVo+m2nHmAWY5OfvzUTnqjrIWI4kcxXL/fMkqUpUtyBUVOIpSlD4KV8Zsd/oGwJJJOAABuSSQABuSQBvXU8uciPcaZbwGOIgFYgWWWTf/G2GhcD5oOTq30kYqrU1UdOl3ceReo6GWqdZibc+4huC8Anvn0wjQgLBp3XVEhXuqqGBkfOBgEAb5ORpNl8B5dhsUKxAkvgvI51SSEdtR9AycAYAycdznftrZIkWONVREGFVFCKo9CqNgKy1y1TVyVC9rhyO2o6CKlbZqb8xSlQnMXNkNjhWzLKwysUeNZXONTEkKi7HckZ0nGSKrNarlsibl1zmsTM5bISd/fx28byzMERBlmPYeQ+0k4AHckgDc1XPMfOct2Wjg1QQ5YalYrNcLjHi2BiQ77A6iCDlcYqH4pxOa8kElywYrq0KBiOHPcRjGScbaz4iPQNq166CjwxG9ubjy+TlK/GldeOn2Tn8HlECgBQFA2AUBVA9AA2Ar1SsFxepGQHOCQTgKzHAxknSDgbitpVRqbnOI1z123U+LYRBtQjjDZzqEahs+nOM5rYrxHIHUMpDBgCCNwQfMV7o1ETgHucq9pRWJsdRfCc6Xw3kBkZB+3b+VZaUc3MeopMiqvNFTjbiKUpXoiFKUoBSlKAV5ZgASdgO5PYVkggeV1jiRpXbsqDJ+1j2RfpJA+/arA5a5FSDRNc4mmGkhSA0NuwOQYsjJcYHjO+x06QcVQqq5lOluLuXyatDhklUt+DefwQHLnJEl3iS51QwnOFy0dxL6MjAMSef+Y7fNHzrEsrGOCNYoUWNFzhUUKoySTgD0kkn0kms9K5eeofO7M9TtaaljpmZI0/98xSlKgLIpSlAKV4mmVFZ3IVVBZmYhVUAZJJOwAHnXBcx8/tJqisfCuSDcbNrHb/pxn058ZGNhpDZ1LLFC+Z2ViXIJ6iOBmeRbIT/ADFznDZExgGabAPSQ6dIIOGlc7IO3pbcYBqt7++lupOtcN1HGQp06ViU91iX+EHz3JOBknArAq49JycksxZifSzMSWP0k5r1XT0mHsg7Tt3f3gcZX4rJU9luzf35ilKVpGMKUpQClKUApSlAK17+NmidV7kbfTuMj+Wa2KVHLGkjFYveip6limnWnmZM1Lq1UX0W+5BcEtnEhYqVGDnIK5z2796naUqrQ0aUcX00W5qY5jD8XqvuXsRuyJZPAVktLSWd+lAjSvjOldgo33dz4UGxxk74OM4NSPL/ACxNxDDoelAf8fAfXgjIgXO/nhzlcjs3arM4RweGzj6UC6FyWO5ZnY4BZ2O7HAAz6AB2AFVKzE2x9mLdefImoMGdL259k5d6/BDcs8kx2hWaYiafyYgaISRgiAYyO5Go+Ij0DaumpSuce9z1zOW6nXRxtjajWJZEFfCcVp8W4vFaRNNM2lRgDAyzseyoo3Zj6KrXmDmqe+LIfkoDkCJdnlU4H/UHJyDjOgYHiIbVU9PSyTusxP5K1XWRUrc0i/x3qTvMP7Qs5jsCrem4OHi3G/RAPjYbeI+D/wAsEVxW+WJJZmOWZ2Lu57ZZjuTgAfYABgACvtK6mlo46dNt15nE1uIy1a9rZvL+8RSlKuGcKjmd0nlYRu3giVCANJ+czZYnbcgf+tSNK8PZm7yWOTJfa9zRt3S3jjjkYAgb/SSckj6Mk1txyBgGU5B7EVG8W4a8rKyYO2CCcdiTn/Wt2wtzHGqHcjOcdtyT/vWfBNULUuicyzE4LzOhrqLD24dFVRTZpnL2mbbcb91/c2KUpWmcyKUpQClK+FsfeQAACSSSAAANySSAB5kgV8VURLqekRXLZD7UjwHl6biBzCQkQyDOw1x5HdY1DDqNnY7gDfJJGkzfL/7P2mAlvcoh3FuPC5GR+/cHsRn5MeR3P8K2BHGFAVQAAAAAMAAdgB5CsGsxT/hD6/B1NBgvB9R6fJH8E5fgsUKwrgtpLux1SSsBjLt/M4GAMnAGakqUrBVVVbqdOiIiWQUpSvh9FKUoBSlKArXmuPidxIVljVIDJoijW5hRJjq+TL63Bkc6QwXAx2wcZMb8EuI+q/34f11Nc4Q3d0z3McOqKxkhMKsZFnaSGZGnmjhEJ6mVUxKdQ26hGdQrtTxRDDNMgZxF1wVCNrZoiwZVXGTupAwN9sZq5DWywtyssn8GfUYdBUOzSXVfNSobexnllMEawvKuoGNL21aUFdmBQSZGD322qQ+CXEfVf78P66keXAYhYPM800VpFJLL1LRoVt7mQKo6R6avISZJhjxbbkg4z0vOk8mm2iRZMSu2po+sVUKhIV+gNZ1EjA1KMrufIzapUc/Yr6LSdK+qnE/BLiPqv9+H9dY5uWb+Mantwoyoy1xAoyxCqMl+5YgD6SKkLezu5rKVna7DpZ26QgG5iK3NzNKwYrnU/RVoFyScBW1E96kbiCS5voklFxrW+JPhlFqtrAheLJ/dku6o2dzqONsYpqlRz9hotJ0r6qczf8Fu7ZQ88SQqTjVLd20a59GWcDNZ05V4gwBW2yCAQRcQEEHsQde9djNdCHiF3JcQyytogW16cDzBoyhMqRsAVR2kyGyVyAmdgK98XRrbh9vDDC0GtoVZIGlZLYNl3BaFS5TIKeED5w3UbhqlRz9hotJ0r6qcb8EuI+q/34f1U+CXEfVf78P66mOFWlzNDZxP7p09bicrqGuLd+nFqSKBndi6hmdSAXOQDg4G25yEbuWRp7jWmqFBKHe4Iedn1ZWOaJBFoXUuFyMMuScZpqlRz9hotJ0r6qc38EuI+q/34f10+CXEfVf78P66nYbi5ZLidFuzeRR8RbQ2tbTUNYt4NDYWT+BlKgk6SSRnB0Hn0XcEZe99yyHqEk3TTymGJkldkA6iRvJPCMYA1REgDOaapUc/YaLSdK+qkaeWL8OENuNTBmC+6INRVSoYga8kAsuT/wBw9NZPglxH1X+/D+utyOG5QyM6XAGYYYmkNw0kMM089wVkZFaRlEa20ZwcgnBYYJGTh0Fw8DGb3WUt4OKy9NTdQu7NMVt4RljIxCxOQuon5RcbEZapUc/YaLSdK+qkf8EuI+q/34f110HL37Pc6Zb/AAexFuu6Dc/v2BxL5HSAF7g6+9a8AvPd9hHIZ/kDbxyyEXBjm0WheR8qBEFeQ6d9RJTuuwrpeT7N1txPMZTLcl5GEzuemru7JGqN+7CqwGMA7b9to5a+eRuVV2JocLpoXZ2t38dyepSlUTSFKUoDg+I/s8u7iZppb2OQ5fR1LNmMSMchExcgAYxnAGcDPYYwfFjcetw/0UntVWHSrLKuZiZWushTkoaeV2Z7bqV58WNx63D/AEUntVaFpygs0jRRcSs5JF1ao44Nci6Tg5VbzIwdqsniVyYoJpAC5jjkYKgLMxVSQFABJJxjGK4mzlj6HCFCygWBikmla3mTS5iaIogdAxLyS74GNIOcV7++qOtSPTaX8aGrefs+kgRpJr63iRcanktWRFyQBlmuwBuQPvrBw7kz3Vq9zcRtJ9GNXRtzLpznGrTdnGcH+VdVzy5KWaapI1a5id5IYWuDGIQ0qnSqMP3iRjcYrd4HxBSEjM0tw0nVdWmtzAQsehWBAjQDdhjIycnvjZ99UdajTaX8aHEcR5NFrp908RtINedPWtzFqxjOnVdjOMj+dbNv+zqWVFkjvYHVwCrJaOysD2KkXWCKm7+2la+vLrqy2sdrbwpqSFJOp+8mmK642JABiHh81I7jaS5nu3WyZohIxk6KAx6w6CR1UudClwFBJOBn7O4ffVHWo02l/Ghy3xY3HrcP9FJ7VXif9nM0as8l7AiqCWZrR1VQO5JN1gCsFhb3Mls5l916be24nKEU3UTvJJPIIIgC3UYokRwNRPjHkRnPf2U80iW1ybmSQTcMiBVZRbtbJFFLcyylfk2Lus6HOSCE2HcvvqjrUabS/jQ+XH7OpYkZ5L2BFUZZntHVVHpJN1gV5tP2fSToskN9byo3Z47VnRvsZbsg10XMb6by1aZGaFI52QrDJcRpdZQRtKkYzshfSfpO4OKcrySpb308kAR3muH0xQvbvcaERA5id30u+j07+EnfNPvqjrUabS/jQg/ixuPW4f6KT2qnxY3HrcP9FJ7VWtwwXcsV0mq4Q3MvCYwR7qDRqx6lzMryjIPTLIWARdUY8K+eexju2vVj0yoYrnws095pjtY2IKshh6UvUjUnUZWOqUHbGFffVHWo02l/Gh6+LG49bh/opPaq6Hl3kqGzKyv8vMP8RlwEJBB6KEnpgg47kkdyd66KlRyVU0iZXuuhLFRwQuzMYiKKUpVctilKUApSlAKUpQClKUArzHGFACgADyAwB91eqUB5eMNswB3B3Gdwcg/zr1SlAKUpQClKUApSlAKwe4k6vW0jqaDHq8whbUV+zIB+6s9KAUpSgFKUoBSlKAUpSgFKUoDHcTrGju5CqiszE9lVRkk/cKjIuZbOaOVxKjJCInYsCAofeJxqG4JHhI7kbb1l5j4c91aT28ZCmdTGS2dkchZMYHfQWx9OKiOI8sTPPJcxmMss1k8Ubl1jeK3ikVY5CFOgiSaVwQrYKpt6AN6Dm+2kmtoIi0jXHXwVRgIzCBrEuQCh3AwRncekZ2pONWy3KwM6iZsIBjfJBcIWxgMVBYKTkjcCongvLU0N691MyOZklL6NS6JZGiBCAjxIIoYV1Eg/Jk48W3q05fuFedGaIRPNdzCQKXuGebVoBDDEfTDYDAkkKo8O+QNuXmqxIlDzRkIY1bUCVJdiiYyMOC4K5GRkEdxXn4Y2pKYfKsLku5+TWDoBNfWD4ZD402xnxCuYfly8jm4WNETvboihQZBbdO2QgGSTp5SR5JFcDScdIfO3Nbk/Jt0WuJxJGZZwhYBniUlpYzMisEYoOjBBGHwWypOBQE/8LrPQHMuMuYtJSQSdQJr0dMrr1aPEBjcEYzmvZ5ptMW56ykXGgxkZIYOwVScDwAsQuTjc477VCcF5QngnM0jIxEl9KuJJpCXljgihLGTJ8McbKdz6R3wNROR7kNYqXjaK397iy9SVAWhdpJsKFw+ZdDgsT83GFzqoDrrXjMEs0sEbh5IdpFXJ6Z22Y4wDuNq3ajOX+FtbROr6S8ktzK5XOC0sjMO4BOFKr/61J0ApSlAKUpQClKUApSlAKUpQClKUApSlAf/Z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339075"/>
            <a:ext cx="2771492" cy="21567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00" y="2438400"/>
            <a:ext cx="3603297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b="1" u="sng" dirty="0" smtClean="0"/>
              <a:t>intersection</a:t>
            </a:r>
            <a:r>
              <a:rPr lang="en-US" dirty="0" smtClean="0"/>
              <a:t> of two figures is the set of </a:t>
            </a:r>
            <a:r>
              <a:rPr lang="en-US" i="1" dirty="0" smtClean="0">
                <a:solidFill>
                  <a:srgbClr val="FF0000"/>
                </a:solidFill>
              </a:rPr>
              <a:t>points</a:t>
            </a:r>
            <a:r>
              <a:rPr lang="en-US" dirty="0" smtClean="0"/>
              <a:t> that are in both figures. Dashes in the diagrams indicate parts hidden from view in figures in space.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0178" name="AutoShape 2" descr="data:image/jpeg;base64,/9j/4AAQSkZJRgABAQAAAQABAAD/2wCEAAkGBxQSEhUUEBQUFBUVFRUUFBcUFhYVFBgUGBMXGhUYFBQYHCggGBwlHRgVITEhJSkrLi4uFx8zODMsQygtLisBCgoKDg0OGhAQGy0kHiUtLywsNy0sLC8sLCwsLS4sLCwsLCwsNC40LCwsLCwvLCwsLTQsLCwsLCwsLCwsLCwsLP/AABEIANkA6QMBIgACEQEDEQH/xAAbAAEAAgMBAQAAAAAAAAAAAAAAAQMEBQYCB//EAEYQAAEDAgMDBgoHBwMFAQAAAAEAAhEDIQQSMSIyQQUTUWGB8AYjM2JxgqGiseFCUoORssHRFHJ0tMLi8UNTkgcWY3OTFf/EABoBAQADAQEBAAAAAAAAAAAAAAABAgMEBQb/xAAvEQEAAgECAwUHBQEBAAAAAAAAAQIDETEEBSEyM0FRcRJhgZGhscETIkLR8PEj/9oADAMBAAIRAxEAPwD7giIgIiICIiAiIgIiICIiAiIgSi1nhLyqMJha2Ic0vFGm6plBgugWEnS/FZuFxLajGvpkOY9rXNI0LXAFpHpBCC5ERAREQEREBERAREQEREBERAREQEREBERAREQEWs5T5ZpYdzBXfk5zNlJBy7LZdmcLNAEkkwBBkhZuExLajQ+m5r2uALXNIc1wIkFrhYiOITSdNRcihSgIiIOZ/wCofg9U5Qwb8LScxhe6mS58wAx4fYAXJLQOGvYp/wCn2CqUMDSo1qnOupGpSzRGzTrPY0CTMbNj0QulWs5HEGs3QNrvgdAdDtOsuce1Bs0REBERAREQEREBFClAREQEREBERAREQEREBERBx3h3v4f7XovamdNeu2kSbAzzmHe+mS6hUfSc50uLMpzbJG0x7S1xyxcibBw2QI6Pw73sP9r0dFPpv93RJsHLnO/5/P2jZsuzH2Ij/bqy6LkzwtfAbimBxsOcoiAXE38U5xLRF7OdIlwtp0/JvKdLEMD6FRr2+bqDxDm6tcNC0gEEEEBfNu/5/O3pGzIXg0xmDwXNcIAc1zmugOzAZmETe9tZJGyXA1thrO3Q1fVpUrg+T/CmvTtWaK7dogthlWLZWwNiod7aGWQAQCJcOq5M5co4iebeMwgOYbPaSJEt4g8HCQdQSLrC2O1VmyWswhjE129LaNXqhzX0wPTNEntC2OZaups42nFhVw9UP6zRq0eaHVHPV9NZvMCKDbIiglBKKt9UAS4wOuy1r+X6UltLPWdceJY6ozMNWureTY7zXOB06RNZtEbyNrKZlpXYzEO3G0qYOheTVcPSxhAM2EZunVVfsBd5arVrXOy4tZTHVkpBuYaRnLiI11nkycfhp46rRWWzxnK1GlapVY1xnKyZqOI4Mpjae7zWgkyFhu5Ve7yVF/UasUmkHQ5TLx6C0Hq4KcNh207U2taDrlEE9Enif1Vnfv7PuXDk5pbTSsaeq0UYDsTiBWw+d9MNqVSw06bSbDDV37VV5l20xpGVrYuDm1XRBc/jfLYP+Id/JYpdCF6PB5LZMUWtv1VtGkiIi6lRERAREQEREBERAREQcd4d72H+16Oin2/d27OZc5379+sbC6Pw738P9r0dFPt+7t2cy5zv37flsLsx9iP94qg79x+XpGzKT3/x+Xpbsyg79x+XZsSoc6BJt1nT7/09XZlWIT37x+Xq7MrxUph0ZhMSQTqCQQSC3QwTdus7OzKjDVDV8gypVMGObY4sJh1udgU2yW65gLtykNN9ph/B7EvIzGnSbA1JqVLkEghpa1pABGy4iSMpABDsMnF4cXatEJiszs88m8uYmi8eM56nDRkrDM8RmzObWbtOJlpvmmNm27s6nhfh3uoOeTSfTqNc+m8SRzlOrSaA9sse6SYDSXEDS6hnglRIAxDqlawJGY0mEgEO2KUZmum7HlzdcoAsvXhFydSZhKgZRYMpa9oaydoVWuJLWDMTJm15uOledbmmC94pWJ6zprst7ExDdjllz/I0Kjh9aqDhx1gMqDnJ9LAOgqmscS8bVZtIf+GmC8eipVzNg8Rk42PFcTgsVWw5caD3XkmnVJqUi4uzEwJNPiPFwNoQ1+WB0WH8KaelcGiIJznapANbJL6gEU7Td2zazibKnGYuMr3fWPdv9fwms18WxbyXSGrTU66z31nDqBqOcR6OlZoEWFgLADhA4KulWa9ocxwc1wBaWkOBnoIsVZxXz+S95n98zr72vRE/BP1Qf5T4SqJP0UqCp49aDBxvlsH/ABDv5LFLoQuexnlsJ/EO/ksUuhC+j5f3EfH7sb9oREXaqIiICIiAiIgIvD6gAJcQABJJMAAaknoWuqcvUtKeas7QNotzkmLDNutB0zOIb0niom0RvI2cpmC0v/6GIfdtJlEcOdcHv6NptIlo6RD3WiY0FdTBOefHVqrhbZYRRZPDycPI6QXkHo6OTJx2Gnjr6LRWWp8PqzQ/DgkSOcJFiYPNgEjeibSO3ZzLSYXBV6vk8PUDSLPrRRZMAwWuPOjWJ5siRA2V2NCg2k9raNJjGOa9zixobBBbAt0yf+Ky1z5OcXisRSvz9UxjjxczT8FXGOcrltySKTGglt8ozPDgNWzDfo2ytJaNpgfB7D0iMtPMRYOqufWeJa0EB9VziAcrZAgEiYWyUrzcvG58vat8p0XisQ8tbAgQANABYAaR8F6/VR+iOmDETwnSYtPUuVZqv+48MarqDamasx4pPpsZUe5ri3OMwa0w2Pp7oNpWXythjVo1qTYzVKVRjSbCXUy0SRwkrR+DXgg3B1TXbVc6rVYf2u0MrVi9zzWyTDCC5wAbAAcRxXTjXtW2T9Ol4/TnVEe985w1YVGNe2cr2h4JBbsuE3DQCLEWAt9D6StI9PfXc/p9TiqcKwNbkbIbSdUotkknLSqOptlwJMw0EnW+yAS4C72ez8Gkebp9Divt6zrES5kYQuokOoONIyC4MDcjoEEPYAWkRG6JH0DJct5gvCgttimfVHOUWudci5dRbLgJ4tLt4dDy3SdP+Pw6erp9G8oe/D8Okebpq28rHPwuLP3lf7+aYtMbO5wWMp1WB9Jwc0gXGtzoRq02NjdZEfFfPMgDszSWugDOxxY/K12bKXsM5Z1aLQTAJLgtphvCOtTEVW/tAEy5pZTqxINm2Y52WTqwaQbw3w+I5LeOuKdfdPT/AL9GkZPN1xU8Vhcn8rUa8im8ZgSxzDsvDhcjIb6QZ0IIIMEFZvwXjXx3pOlomJaRMTswcZ5bB/xDv5LFLoQuexvlsH/EO/ksUuhC+g5d3Ees/dlfcREXcqIiICIiAiIg0nLuHa+rhw9ocAajgHAEBwaMpg8QsgC0Wi3ohV8reWofbfgC9/Cy8Dmc/wDrp7mtNkynyUFTx+5ecupc12dpBGQNfmHEuOXIdOADuI14q2Fj1GN51hJhwZUDW9IJZmPZA+9ZHwV7bV9PzKBTxUFTxVEo/RP1QJ8JQP0UlQf8KeKDheUqZbiK828ZmG06zSxpH7us7Oky27nxR7PZp+7pHVuzszJWd4RNDcW+NXUqVQmYi9Rgu0SAObmZJGY5RcrB06vdiP3Zyx1bs7MyV9rwd/bwUn3Oa0dT2ezT93SOrSZbJJTv0aejSNbaTLZJKR2e7Efu7sa23ZlsklPZ7Ii/DdjW27MtkkgdKoe/DS/DSNbaat2iQh78NL8NI1tpqJcSEPfhEX4aRrbdnM2SSE79Gl+Gka20nMJcSEHirSDgQ4TYjoMReCNOmxtvDasthguWq9K2bnWCIFUnO0Blxzty6Ya6XBxu4y4wwYXfo6+Gka20nMNqQnf8+z63VvDasqZMVMkezeNYTE6bN5T8IaVWthAc1J4rF7mVRGUHCYpo8Y2WOuRYE7wmCV2zSvkuLptLqWf6NTMwQDt81UPEHLALnyI0zTmJac/k/lGvhwG0KhyjSnUmowCQ4gAnM0ZZAAcGtbBAnYWNeEpjrEY/r/afa1nq+mouWwHhlTc7LXY+hEnOcrqJAEyHgy20HbDeMTBK6am8OALSCCAQQZBB0IPELO1ZrvCXtERQCIiAiIg1HK3lqH234Avc/kvHK3lqH234ArPjZfP8z774NabI+anj9yj5qfkvPXY1R7edYCDmLKuU8A0GnnGvGW8OCyJVTi7O0BssLX5ndBGXKNeMu4cFaOnrV7a6V9PzKAqeKhSqJR+ifqn6KfjKCCp4qP0U8e1ByfhpTivhqhIAy4ilNhtu5mo0Zt5oy0apkTEdMLVRHVHqxH7u7E8N2dmZMdB4ZU/FU3gkZKzTaRIc1zDJBsAHTN8pEwYhc/p1R6sZfRuxPCck2mTH1nKb+1w0R5ax+fywvuRHV7sR6N2Jm27MtkkoR2R6sRfhuxM23ZkSSQmk8I9WMt+G7E8N2ZEyQBgdnZGW/DdiZtuzIkkhekzCOyOzS/DdjW27OYSSQkd9NL8NI1tpOYSSQh+HZEX1G7Ezacs5hJMJ7I7NNrsjXzd4STCBHfTS/ZG91bwuYSO/t7PrdW/vWTv0abWnCNereubJ3/q7Onq39dlBRiS0Op5m5iXkNMNOR3NVHZr7uyHaX282pIV4Hf26e97+9ZVVi7MzKAQXEP0s3m3vneEbWQ2za54k2tHf8Xbwd7+uypnYI7+9px6eveN7K3kqo6liKRpPdTz1qbagaYbUD3NBztIIc6ACHWdAJzCS11Qjv/y097rjPqIVmD8tQ/8AfR49NRp7Z3o+lvGCITwkfUAiIuBcRRClRAIiKRqOVvLUPtvwBe/kvHK3lqH234AvfwXz/M+++DWmx81PyUFTx+5eeu8loJBgEiQCRcAkTfsH3KprHsDpLqv0mthofpu5iQD6TGtyrgk/FWrbToh5ovzNByuEg2cIIuRcL2qMVhWVQBVY14BzAPAIDhYOE6OE6i4lTVpvztLHtDRvtcwuJHmOzDKeEkO9GqmYrO3QW/opj4qllcF7mQ4OAJu05SLCQ7TiBGuvQre/sVbVmu6T9FJUH/Cnj1qBp/C6mDhKpLZyBtTjI5uoHlzSASCA0mQCRFgVy2nVHqxl/DE9eSbZs1ttyFhP2yjjK0hv7calKk6M0YdjHUaLhBGZu/UAtHORPFaHk/Fc5Sp1IDc9NlSA6zdkOgPjRubWNmZvmgfTco/bF8flP46/Vhk82Rp1R6sZb9eWJnzJm82G3VHqxlv6sTPHJOa8wGnQI9WMt/VyzPHJM3mzToEerGW/qxM8ck5rzA9hmG3Z2Rl2vViZ45ZzXmE/Ls02vVic3mzmvMIbdAjsjLta/RiZ82c15gNOj4Rl2uyJzebOe8wgfl2abXZG91b95hO/3bXZ9bq3+pPut2abWnCN7qnPeYQ9n+Nrs+t1b/UgrrUySzKYDXEuEbw5txy62u5r+O7n1MCwd/xae97/AJqxa5puqUwSC9j8zWjaLS6lVILgAcgLecIJjTPN8iyh2d9vTj9b3/NUyA79u12/W69/qVmDPjqHXiKPGNajXds6+dvWiFX93+drTj9br3+GVWYM+OoaXxFHjEzUa71piY+lv2iE8x9QREXAuIiICIvJcg1XK3lqH234AvfyXjlby1D7b8AVnyXz/M+++DWmyPmp+Sj5qfkvPXR81Kj5qfighTxUKUEA+xUDDZGOFDKwndzBz2NPDxeYbI+qC0ehX/op+Mq0XmuwxquK5tgdWAbNnZMz2t1uXZQcvSSBE3tdZPHtUKqvRGYP2pFrOIBFzBbodVF744rNrdNPLqLM479+8L582hzRfTzN8W97dk7rQ4uptJJJaWsezXdmY2gB3dLPmdmyFkAsI2S2IBa+Sc3EhwjWItLuIxmIY6vWLHEjOHXBYWnm2OIIcJYW5hObdzSRtAD2OR/qRkvrOsTETGkM8umjzEdUerGW/qxM8ckzebDbqj1Yy39WJnjknNeYFJe6GljAJylweTTLAIJsA6HNBNjum5JDhEVKBLw7nHNa2NgBrWy0OnMS0uG8DBOzlBMzC+n0YLnOi5IEerGXaOu7Ez5s5rzCx6OMa9hfSl4AkWLM0NFRuUvAEQ4ODrhsl0m4FjaDWmQADfaOoEhxGYzlEw6NG2cZBAVv5dml+yNfN3jIMJ0Fe0QDZsHaDhJgAugEOhpkh03gS6L2OoDMHSZALQJIbch5JbpNs19N/QwrO/RptacOnq3riyW7/wDLs+t1b+myo1Dv/V/d7/mp3/q0973/ADU7/wBX93v6bKd/6tPe9/TZUBHf07Xb9br3+pWYM+OoX1r0eMTNRru2d7zozWiFWO/4tPe64z6CFZgz46hf/Xo8dZqNPbO9H0t4QBCnzH1BERcC4iIgLSeF1XLhnGQ0Crh8xLixuX9qpB+d43W5ZzHgJW7RBxvJWKNQ0oLXtbVxDWvY81KTmGm145qpHjGtz82T9am4cFvvkvHK/lqH234AvfwXz/M+++DWmx81PyUKeP3Lz10fNEUx+SR1EKeKw8RyrRpnK54L4kU2TUqkXu2jTBe7joDABnSV7Y+s7coFvQarwz0yG5iunHwmbJ1rX59PuibRDI7+1V167aYLnua1ouXPcGtAGsk6cF5byTVcZrVzH1aDOYaRwzOLnVJHmuaOkLMw3JVJhDhTaXC4e7bfPTndJn9V3Y+VT/O3yUm/k1tLlAVB4mnVqdDgx1OmegtqVAGvaeDmFw0PETZ+y4ipqadFvHKOdqkRwJhlMjrFQGeELeIu2nAYK/x19ev02V9qWpZyJT/1S+semo6x6dhoDb8QBBWsq8iYepiqtOpSaGnD0HUso5t2Zr67ahpPZBloNCcp2ZYbSJ6lavGtjFYd3SyvRjrdzVSfRFFw7Quyv7ez09FZ6ucx3gpVZmOHeKou5rakMe36rGva3KROhIlt5zyI0BcWuLHtdTe0NJa8ZCAZIIJ2S0bW0C5rS10l0QPqoCpxWEZUEVGNcBcZgDBjUdB6wtq5p8UaPmRPZHZEX47sTN92cxkEBJ76RF+Oka33ZzGQQF0mN8DSCDhamRogc3UGdoAdPi3zmYYLt7OAQ2wAIPOY2k+gYxDHUo+kR4qM8NitGSSbhpOYXcQW2G9bVtshE99NL9n1r6bxsYSe/t/u6t/dsnf8+OnTfScx2YCT8fn2fW6t47NlIT397T3vf3bJPf3tPe9/dsnf8/7ve3bJ3/P+73t2yIAe/t/u69/dsrMGfHUOvEUegTNRp7Z1trvCBZV9/wA/7uveGzZWYM+OoX/16PReajT2zrbWMwhoITzH1BERcK4iIgIiINRyt5ah9t+AKyF55Xw9Rz6TqTWuLM4Ic4tG02AbAzHQq28m1X+VrZWzdtBuUkcWuquLjHWwMcOleXxfBZM2X2omIjRpW2kPVeq1gLnua0AGS4hoHTcrFZykH+QZUri21Tb4vsqvLWPuIOQuIMyAtjh+R6LDmDczvrvLqj54bbyTa3HgFnZVOPlmOO1Mz9ETefBqG4fEO/2aQ6Tmqu6xAyjrmT6CvdPkJv8Aqvq1z/5HAD/50msZOu1lm5utsi7qYMdOzWFZmZUUMM1gim1rRMw0ACemBxV8Ii1QIiICIiAtdyvZ1Bw1FYDscxzT+i2K1fhKYw73nSkWVndOSjUbUfHScrDA6UGzClQFKAvFWmHAggEEEEESCDqCOK9og5nlDwPpuLnYdxoOJLogPpFxi5pm4iJhjmgkkkOkzzOP5Or0CedpHmxfnaZD6cQScw32QQTJBaJBLoJYPpi8lq1rmtG/VGj5XTqBwDmmQbgi4I1tHDj727Zeh3+Pp6/e3bLuOU/BihV2gDTfLTnpHKTB0e3de0y4QQd4kQdocvj/AAfxNBpcQK7R/stPORmNzSJJdDYJDSXSIAIOVbVyVt4o0a/v+fz94bNlZgz46hf/AF6PRfxjT29NtdRsyFRTqtMgEEgkEC8EG4IHX+o2LK/B+Wof++j0f7jen77a6jZlaeaH1BERcC4iIgIiIIhTCIgIiICIiAiIgIiICIiAqMdhm1ab6dQZmVGOY8SRLXNIcJbcWJuLq9eXIMPkKu6phqD6hl7qNNzzAG2WAusLC82WctdyFakW8W1azT0Tzrjb7wtigIiICIiAohSiDR+EeDwrmg4loBe4U2vYclUF0E5ajSHQGszG8ZaZJsFp/wDtSqytRdTqNextZjn5xleGtcDIyghx2eAbvWygZTvuV+STXcDzr6YDHt8WGFxzxnnnGOEQBEAEXvdZ+DpuaxoeQXBrQ4gEAkC5AJJAnrV4yWr08EaL0RFRIiIgIiICIiAiIgIiICIiAiIgIiICghSoJQavkmz8S3g2vbp26NKo72vPsW1C4Hkfw8w1flarh6Da73OpU6ZPNljGPovxBq84HkOEZ2NnKbjqld8gIiICIiAiIgIiICIiAiIgIiICIiAiIgIiICIiAiIgIiICghSiDhaXgiaPLhxtKmDSr4d7ajg4yyuMouzoe0CCOLXaWnugiICIiAiIgIiICIiAiIg/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inter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438400"/>
            <a:ext cx="4081463" cy="380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9624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1</a:t>
            </a:r>
            <a:r>
              <a:rPr lang="en-US" b="1" dirty="0" smtClean="0"/>
              <a:t>.</a:t>
            </a:r>
            <a:r>
              <a:rPr lang="en-US" dirty="0" smtClean="0"/>
              <a:t>  </a:t>
            </a:r>
            <a:r>
              <a:rPr lang="en-US" sz="2400" b="1" i="1" dirty="0" smtClean="0"/>
              <a:t>XY </a:t>
            </a:r>
            <a:r>
              <a:rPr lang="en-US" sz="2400" b="1" dirty="0" smtClean="0"/>
              <a:t>intersects plane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 at point </a:t>
            </a:r>
            <a:r>
              <a:rPr lang="en-US" sz="2400" b="1" i="1" dirty="0" smtClean="0"/>
              <a:t>O</a:t>
            </a:r>
            <a:r>
              <a:rPr lang="en-US" sz="2400" i="1" dirty="0" smtClean="0"/>
              <a:t>.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533400" y="2438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95400" y="2971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2. Plane </a:t>
            </a:r>
            <a:r>
              <a:rPr lang="en-US" sz="2400" b="1" i="1" dirty="0" smtClean="0"/>
              <a:t>M</a:t>
            </a:r>
            <a:r>
              <a:rPr lang="en-US" sz="2400" b="1" dirty="0" smtClean="0"/>
              <a:t> intersects </a:t>
            </a:r>
            <a:r>
              <a:rPr lang="en-US" sz="2400" b="1" i="1" dirty="0" smtClean="0"/>
              <a:t>XY</a:t>
            </a:r>
            <a:r>
              <a:rPr lang="en-US" sz="2400" b="1" dirty="0" smtClean="0"/>
              <a:t> in more than one point.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>
            <a:off x="29718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FALSE!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3. </a:t>
            </a:r>
            <a:r>
              <a:rPr lang="en-US" sz="2400" b="1" i="1" dirty="0" smtClean="0"/>
              <a:t>T, O, and R</a:t>
            </a:r>
            <a:r>
              <a:rPr lang="en-US" sz="2400" b="1" dirty="0" smtClean="0"/>
              <a:t> are collinear. 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FALSE!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 each statement as true or false. </a:t>
            </a:r>
            <a:endParaRPr lang="en-US" dirty="0"/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4510087" y="3186165"/>
            <a:ext cx="4267200" cy="1485900"/>
          </a:xfrm>
          <a:prstGeom prst="parallelogram">
            <a:avLst>
              <a:gd name="adj" fmla="val 71795"/>
            </a:avLst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V="1">
            <a:off x="6629400" y="2133600"/>
            <a:ext cx="0" cy="1635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>
            <a:off x="6629400" y="3735440"/>
            <a:ext cx="0" cy="92551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29"/>
          <p:cNvSpPr>
            <a:spLocks noChangeShapeType="1"/>
          </p:cNvSpPr>
          <p:nvPr/>
        </p:nvSpPr>
        <p:spPr bwMode="auto">
          <a:xfrm flipV="1">
            <a:off x="5368925" y="3405240"/>
            <a:ext cx="2578100" cy="892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>
            <a:off x="5511800" y="3338565"/>
            <a:ext cx="2149475" cy="1025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arrow" w="sm" len="sm"/>
            <a:tailEnd type="arrow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Oval 31"/>
          <p:cNvSpPr>
            <a:spLocks noChangeArrowheads="1"/>
          </p:cNvSpPr>
          <p:nvPr/>
        </p:nvSpPr>
        <p:spPr bwMode="auto">
          <a:xfrm>
            <a:off x="6629400" y="1905000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Oval 32"/>
          <p:cNvSpPr>
            <a:spLocks noChangeArrowheads="1"/>
          </p:cNvSpPr>
          <p:nvPr/>
        </p:nvSpPr>
        <p:spPr bwMode="auto">
          <a:xfrm>
            <a:off x="6594475" y="5725073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Oval 35"/>
          <p:cNvSpPr>
            <a:spLocks noChangeArrowheads="1"/>
          </p:cNvSpPr>
          <p:nvPr/>
        </p:nvSpPr>
        <p:spPr bwMode="auto">
          <a:xfrm>
            <a:off x="5886450" y="4068815"/>
            <a:ext cx="84138" cy="77788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Oval 36"/>
          <p:cNvSpPr>
            <a:spLocks noChangeArrowheads="1"/>
          </p:cNvSpPr>
          <p:nvPr/>
        </p:nvSpPr>
        <p:spPr bwMode="auto">
          <a:xfrm>
            <a:off x="5886450" y="3480348"/>
            <a:ext cx="84138" cy="6617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Oval 37"/>
          <p:cNvSpPr>
            <a:spLocks noChangeArrowheads="1"/>
          </p:cNvSpPr>
          <p:nvPr/>
        </p:nvSpPr>
        <p:spPr bwMode="auto">
          <a:xfrm>
            <a:off x="7215187" y="41180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Oval 38"/>
          <p:cNvSpPr>
            <a:spLocks noChangeArrowheads="1"/>
          </p:cNvSpPr>
          <p:nvPr/>
        </p:nvSpPr>
        <p:spPr bwMode="auto">
          <a:xfrm>
            <a:off x="7569200" y="3470328"/>
            <a:ext cx="8255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5500687" y="3338565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T</a:t>
            </a:r>
            <a:endParaRPr lang="en-US" dirty="0"/>
          </a:p>
        </p:txBody>
      </p:sp>
      <p:sp>
        <p:nvSpPr>
          <p:cNvPr id="49" name="Text Box 40"/>
          <p:cNvSpPr txBox="1">
            <a:spLocks noChangeArrowheads="1"/>
          </p:cNvSpPr>
          <p:nvPr/>
        </p:nvSpPr>
        <p:spPr bwMode="auto">
          <a:xfrm>
            <a:off x="6248400" y="3810000"/>
            <a:ext cx="471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O</a:t>
            </a:r>
            <a:endParaRPr 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796087" y="16621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X</a:t>
            </a:r>
            <a:endParaRPr lang="en-US" dirty="0"/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5729287" y="4176765"/>
            <a:ext cx="4603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R</a:t>
            </a:r>
            <a:endParaRPr lang="en-US" dirty="0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6948487" y="4176765"/>
            <a:ext cx="554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W</a:t>
            </a:r>
            <a:endParaRPr lang="en-US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7710487" y="3414765"/>
            <a:ext cx="413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latin typeface="Tahoma" charset="0"/>
              </a:rPr>
              <a:t>S</a:t>
            </a:r>
            <a:endParaRPr lang="en-US" dirty="0"/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643687" y="5243565"/>
            <a:ext cx="39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Y</a:t>
            </a:r>
            <a:endParaRPr lang="en-US" dirty="0"/>
          </a:p>
        </p:txBody>
      </p:sp>
      <p:cxnSp>
        <p:nvCxnSpPr>
          <p:cNvPr id="56" name="Straight Arrow Connector 55"/>
          <p:cNvCxnSpPr>
            <a:stCxn id="38" idx="1"/>
          </p:cNvCxnSpPr>
          <p:nvPr/>
        </p:nvCxnSpPr>
        <p:spPr>
          <a:xfrm flipV="1">
            <a:off x="6629400" y="1585965"/>
            <a:ext cx="14287" cy="547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37" idx="4"/>
          </p:cNvCxnSpPr>
          <p:nvPr/>
        </p:nvCxnSpPr>
        <p:spPr>
          <a:xfrm>
            <a:off x="6643687" y="4672065"/>
            <a:ext cx="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8167687" y="3109965"/>
            <a:ext cx="4127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latin typeface="Tahoma" charset="0"/>
              </a:rPr>
              <a:t>M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152400" y="2057400"/>
            <a:ext cx="4724400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4. </a:t>
            </a:r>
            <a:r>
              <a:rPr lang="en-US" sz="2400" b="1" i="1" dirty="0" smtClean="0"/>
              <a:t>R, O, S, and W are coplanar</a:t>
            </a:r>
            <a:r>
              <a:rPr lang="en-US" sz="2400" b="1" dirty="0" smtClean="0"/>
              <a:t>.  </a:t>
            </a:r>
            <a:r>
              <a:rPr lang="en-US" sz="2400" i="1" dirty="0" smtClean="0"/>
              <a:t> </a:t>
            </a:r>
            <a:r>
              <a:rPr lang="en-US" sz="2400" dirty="0" smtClean="0"/>
              <a:t>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447800" y="3352800"/>
            <a:ext cx="2514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TRUE!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1.) What are the three undefined terms in geometry?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2.) Label a point </a:t>
            </a:r>
            <a:r>
              <a:rPr lang="en-US" i="1" dirty="0" smtClean="0"/>
              <a:t>G.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3.) Make a line and use your initials as its points. Then, name the line using the correct symbol.</a:t>
            </a:r>
          </a:p>
          <a:p>
            <a:endParaRPr lang="en-US" dirty="0" smtClean="0"/>
          </a:p>
          <a:p>
            <a:r>
              <a:rPr lang="en-US" dirty="0" smtClean="0"/>
              <a:t>4.) Make a plane and name it using one of the two ways we learned.   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Ticket Out the Door!!!!!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(Regular)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7-9 WRITTEN EXERCISES</a:t>
            </a:r>
          </a:p>
          <a:p>
            <a:r>
              <a:rPr lang="en-US" dirty="0" smtClean="0"/>
              <a:t>#s 1-10 ALL &amp; #s 13-28 ALL </a:t>
            </a:r>
          </a:p>
          <a:p>
            <a:endParaRPr lang="en-US" dirty="0" smtClean="0"/>
          </a:p>
          <a:p>
            <a:r>
              <a:rPr lang="en-US" dirty="0" smtClean="0"/>
              <a:t>**Please show as much work as possible to receive full credit on your homework!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(Honors)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7-9 WRITTEN EXERCISES</a:t>
            </a:r>
          </a:p>
          <a:p>
            <a:r>
              <a:rPr lang="en-US" dirty="0"/>
              <a:t>#s 1-10 ALL &amp; #s </a:t>
            </a:r>
            <a:r>
              <a:rPr lang="en-US" dirty="0" smtClean="0"/>
              <a:t>13-36 ALL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/>
              <a:t>**Please show as much work as possible to receive full credit on your homework!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2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30" y="-1295400"/>
            <a:ext cx="11480800" cy="8610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18693" y="-16764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38100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62400"/>
            <a:ext cx="7848600" cy="101570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89685" y="5715000"/>
            <a:ext cx="11506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00200"/>
            <a:ext cx="3124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/>
              <a:t>1. What is the distance from </a:t>
            </a:r>
            <a:r>
              <a:rPr lang="en-US" sz="4400" b="1" i="1" dirty="0"/>
              <a:t>C </a:t>
            </a:r>
            <a:r>
              <a:rPr lang="en-US" sz="4400" b="1" dirty="0"/>
              <a:t>to </a:t>
            </a:r>
            <a:r>
              <a:rPr lang="en-US" sz="4400" b="1" i="1" dirty="0"/>
              <a:t>E</a:t>
            </a:r>
            <a:r>
              <a:rPr lang="en-US" sz="4400" b="1" dirty="0"/>
              <a:t>? </a:t>
            </a:r>
            <a:endParaRPr lang="en-US" sz="4400" b="1" dirty="0" smtClean="0"/>
          </a:p>
          <a:p>
            <a:pPr>
              <a:buNone/>
            </a:pPr>
            <a:endParaRPr lang="en-US" sz="4400" b="1" dirty="0"/>
          </a:p>
          <a:p>
            <a:endParaRPr lang="en-US" sz="4400" b="1" dirty="0" smtClean="0"/>
          </a:p>
          <a:p>
            <a:r>
              <a:rPr lang="en-US" sz="4400" b="1" dirty="0" smtClean="0"/>
              <a:t>from </a:t>
            </a:r>
            <a:r>
              <a:rPr lang="en-US" sz="4400" b="1" i="1" dirty="0"/>
              <a:t>D</a:t>
            </a:r>
            <a:r>
              <a:rPr lang="en-US" sz="4400" b="1" dirty="0"/>
              <a:t> to </a:t>
            </a:r>
            <a:r>
              <a:rPr lang="en-US" sz="4400" b="1" i="1" dirty="0"/>
              <a:t>E</a:t>
            </a:r>
            <a:r>
              <a:rPr lang="en-US" sz="4400" b="1" dirty="0"/>
              <a:t>?</a:t>
            </a:r>
            <a:endParaRPr lang="en-US" sz="4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4419600" cy="4648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3579495" cy="322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Sect 1-1 A Game and Some Geometry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0" y="3276600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5 cm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4100" y="5135563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5 cm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228600"/>
            <a:ext cx="3124200" cy="5897563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2. What is the distance from </a:t>
            </a:r>
            <a:r>
              <a:rPr lang="en-US" sz="3700" b="1" i="1" dirty="0" smtClean="0"/>
              <a:t>C</a:t>
            </a:r>
            <a:r>
              <a:rPr lang="en-US" sz="3700" b="1" dirty="0" smtClean="0"/>
              <a:t> to </a:t>
            </a:r>
            <a:r>
              <a:rPr lang="en-US" sz="3700" b="1" i="1" dirty="0" smtClean="0"/>
              <a:t>F</a:t>
            </a:r>
            <a:r>
              <a:rPr lang="en-US" sz="3700" b="1" dirty="0" smtClean="0"/>
              <a:t>? </a:t>
            </a:r>
          </a:p>
          <a:p>
            <a:endParaRPr lang="en-US" sz="3700" b="1" dirty="0"/>
          </a:p>
          <a:p>
            <a:endParaRPr lang="en-US" sz="3700" b="1" dirty="0" smtClean="0"/>
          </a:p>
          <a:p>
            <a:r>
              <a:rPr lang="en-US" sz="3700" b="1" dirty="0" smtClean="0"/>
              <a:t>from </a:t>
            </a:r>
            <a:r>
              <a:rPr lang="en-US" sz="3700" b="1" i="1" dirty="0" smtClean="0"/>
              <a:t>D</a:t>
            </a:r>
            <a:r>
              <a:rPr lang="en-US" sz="3700" b="1" dirty="0" smtClean="0"/>
              <a:t> to </a:t>
            </a:r>
            <a:r>
              <a:rPr lang="en-US" sz="3700" b="1" i="1" dirty="0" smtClean="0"/>
              <a:t>F</a:t>
            </a:r>
            <a:r>
              <a:rPr lang="en-US" sz="3700" b="1" dirty="0" smtClean="0"/>
              <a:t>?</a:t>
            </a:r>
            <a:endParaRPr lang="en-US" sz="3700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4419600" cy="4648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3579495" cy="322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0" y="2362200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5 cm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34100" y="4221163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5 cm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pPr lvl="0"/>
            <a:r>
              <a:rPr lang="en-US" b="1" i="1" dirty="0"/>
              <a:t>E</a:t>
            </a:r>
            <a:r>
              <a:rPr lang="en-US" b="1" dirty="0"/>
              <a:t> and </a:t>
            </a:r>
            <a:r>
              <a:rPr lang="en-US" b="1" i="1" dirty="0"/>
              <a:t>F</a:t>
            </a:r>
            <a:r>
              <a:rPr lang="en-US" b="1" dirty="0"/>
              <a:t> are said to be </a:t>
            </a:r>
            <a:r>
              <a:rPr lang="en-US" b="1" u="sng" dirty="0" smtClean="0">
                <a:solidFill>
                  <a:srgbClr val="FF0000"/>
                </a:solidFill>
              </a:rPr>
              <a:t>EQUIDISTANT</a:t>
            </a:r>
            <a:r>
              <a:rPr lang="en-US" b="1" dirty="0" smtClean="0"/>
              <a:t> </a:t>
            </a:r>
            <a:r>
              <a:rPr lang="en-US" b="1" dirty="0"/>
              <a:t>from </a:t>
            </a:r>
            <a:r>
              <a:rPr lang="en-US" b="1" i="1" dirty="0"/>
              <a:t>C</a:t>
            </a:r>
            <a:r>
              <a:rPr lang="en-US" b="1" dirty="0"/>
              <a:t> and </a:t>
            </a:r>
            <a:r>
              <a:rPr lang="en-US" b="1" i="1" dirty="0"/>
              <a:t>D</a:t>
            </a:r>
            <a:r>
              <a:rPr lang="en-US" b="1" dirty="0"/>
              <a:t> because they are </a:t>
            </a:r>
            <a:r>
              <a:rPr lang="en-US" b="1" u="sng" dirty="0" smtClean="0">
                <a:solidFill>
                  <a:srgbClr val="FF0000"/>
                </a:solidFill>
              </a:rPr>
              <a:t>EQUALLY DISTANT </a:t>
            </a:r>
            <a:r>
              <a:rPr lang="en-US" b="1" dirty="0" smtClean="0"/>
              <a:t>from </a:t>
            </a:r>
            <a:r>
              <a:rPr lang="en-US" b="1" i="1" dirty="0"/>
              <a:t>C</a:t>
            </a:r>
            <a:r>
              <a:rPr lang="en-US" b="1" dirty="0"/>
              <a:t> and </a:t>
            </a:r>
            <a:r>
              <a:rPr lang="en-US" b="1" i="1" dirty="0"/>
              <a:t>D</a:t>
            </a:r>
            <a:r>
              <a:rPr lang="en-US" b="1" dirty="0"/>
              <a:t>. </a:t>
            </a:r>
            <a:endParaRPr lang="en-US" b="1" dirty="0" smtClean="0"/>
          </a:p>
          <a:p>
            <a:pPr lvl="0"/>
            <a:endParaRPr lang="en-US" b="1" dirty="0"/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Equidistant </a:t>
            </a:r>
            <a:r>
              <a:rPr lang="en-US" b="1" dirty="0"/>
              <a:t>has the prefix ‘</a:t>
            </a:r>
            <a:r>
              <a:rPr lang="en-US" b="1" dirty="0" err="1"/>
              <a:t>equi</a:t>
            </a:r>
            <a:r>
              <a:rPr lang="en-US" b="1" dirty="0"/>
              <a:t>’, meaning equal, and a suffix of distant. Therefore, two locations that are </a:t>
            </a:r>
            <a:r>
              <a:rPr lang="en-US" b="1" i="1" dirty="0"/>
              <a:t>equidistant from a third location are the same distance from the third location. 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hlink"/>
                </a:solidFill>
                <a:latin typeface="Times New Roman" pitchFamily="18" charset="0"/>
                <a:ea typeface="ＭＳ Ｐゴシック" pitchFamily="-107" charset="-128"/>
                <a:cs typeface="Times New Roman" pitchFamily="18" charset="0"/>
              </a:rPr>
              <a:t>Definition</a:t>
            </a:r>
            <a:endParaRPr lang="en-US" sz="3600" b="1" dirty="0">
              <a:solidFill>
                <a:schemeClr val="hlink"/>
              </a:solidFill>
              <a:latin typeface="Times New Roman" pitchFamily="18" charset="0"/>
              <a:ea typeface="ＭＳ Ｐゴシック" pitchFamily="-107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228600"/>
            <a:ext cx="4114800" cy="5897563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3. Find another point </a:t>
            </a:r>
            <a:r>
              <a:rPr lang="en-US" sz="4000" b="1" dirty="0" smtClean="0"/>
              <a:t>on the diagram that is equidistant from </a:t>
            </a:r>
            <a:r>
              <a:rPr lang="en-US" sz="4000" b="1" i="1" dirty="0" smtClean="0"/>
              <a:t>C </a:t>
            </a:r>
            <a:r>
              <a:rPr lang="en-US" sz="4000" b="1" dirty="0" smtClean="0"/>
              <a:t>and </a:t>
            </a:r>
            <a:r>
              <a:rPr lang="en-US" sz="4000" b="1" i="1" dirty="0" smtClean="0"/>
              <a:t>D</a:t>
            </a:r>
            <a:r>
              <a:rPr lang="en-US" sz="4000" b="1" dirty="0" smtClean="0"/>
              <a:t>. What is its distance? </a:t>
            </a:r>
            <a:endParaRPr lang="en-US" sz="3700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4419600" cy="4648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3579495" cy="322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91200" y="4038600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Point G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1200" y="5334000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7 cm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6871" y="228600"/>
            <a:ext cx="5087129" cy="5897563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4.</a:t>
            </a:r>
            <a:r>
              <a:rPr lang="en-US" sz="4000" b="1" dirty="0" smtClean="0"/>
              <a:t> How many points exist that are equidistant from </a:t>
            </a:r>
            <a:r>
              <a:rPr lang="en-US" sz="4000" b="1" i="1" dirty="0" smtClean="0"/>
              <a:t>C</a:t>
            </a:r>
            <a:r>
              <a:rPr lang="en-US" sz="4000" b="1" dirty="0" smtClean="0"/>
              <a:t> and </a:t>
            </a:r>
            <a:r>
              <a:rPr lang="en-US" sz="4000" b="1" i="1" dirty="0" smtClean="0"/>
              <a:t>D</a:t>
            </a:r>
            <a:r>
              <a:rPr lang="en-US" sz="4000" b="1" dirty="0" smtClean="0"/>
              <a:t>? Describe the geometric figure the points would form. </a:t>
            </a:r>
            <a:endParaRPr lang="en-US" sz="3700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3429000" cy="426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871" y="1447800"/>
            <a:ext cx="3579495" cy="322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0" y="4038600"/>
            <a:ext cx="3140566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Infinite # of points!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5334000"/>
            <a:ext cx="1981200" cy="990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Line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number 5 on your own! </a:t>
            </a:r>
          </a:p>
          <a:p>
            <a:r>
              <a:rPr lang="en-US" dirty="0" smtClean="0"/>
              <a:t>When you are done, tell the person next to you what geometric figure the points would form.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941</TotalTime>
  <Words>836</Words>
  <Application>Microsoft Office PowerPoint</Application>
  <PresentationFormat>On-screen Show (4:3)</PresentationFormat>
  <Paragraphs>196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ＭＳ Ｐゴシック</vt:lpstr>
      <vt:lpstr>Arial</vt:lpstr>
      <vt:lpstr>Calibri</vt:lpstr>
      <vt:lpstr>Cambria Math</vt:lpstr>
      <vt:lpstr>Tahoma</vt:lpstr>
      <vt:lpstr>Times New Roman</vt:lpstr>
      <vt:lpstr>Verdana</vt:lpstr>
      <vt:lpstr>Wingdings</vt:lpstr>
      <vt:lpstr>Wingdings 2</vt:lpstr>
      <vt:lpstr>Office Theme</vt:lpstr>
      <vt:lpstr>Aspect</vt:lpstr>
      <vt:lpstr>PowerPoint Presentation</vt:lpstr>
      <vt:lpstr>Sect 1-1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Try!</vt:lpstr>
      <vt:lpstr>PowerPoint Presentation</vt:lpstr>
      <vt:lpstr>PowerPoint Presentation</vt:lpstr>
      <vt:lpstr>PowerPoint Presentation</vt:lpstr>
      <vt:lpstr>PowerPoint Presentation</vt:lpstr>
      <vt:lpstr>Section 1-2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Classify each statement as true or false. </vt:lpstr>
      <vt:lpstr>Classify each statement as true or false. </vt:lpstr>
      <vt:lpstr>Classify each statement as true or false. </vt:lpstr>
      <vt:lpstr>Classify each statement as true or false. </vt:lpstr>
      <vt:lpstr>PowerPoint Presentation</vt:lpstr>
      <vt:lpstr>Homework (Regular)</vt:lpstr>
      <vt:lpstr>Homework (Honors)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 1-1 and 1-2</dc:title>
  <dc:creator>Owner</dc:creator>
  <cp:lastModifiedBy>Francis Kisner</cp:lastModifiedBy>
  <cp:revision>56</cp:revision>
  <dcterms:created xsi:type="dcterms:W3CDTF">2013-08-15T14:22:49Z</dcterms:created>
  <dcterms:modified xsi:type="dcterms:W3CDTF">2017-06-23T19:15:51Z</dcterms:modified>
</cp:coreProperties>
</file>