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1"/>
    <p:sldMasterId id="2147483806" r:id="rId2"/>
    <p:sldMasterId id="2147483868" r:id="rId3"/>
  </p:sldMasterIdLst>
  <p:notesMasterIdLst>
    <p:notesMasterId r:id="rId16"/>
  </p:notesMasterIdLst>
  <p:sldIdLst>
    <p:sldId id="256" r:id="rId4"/>
    <p:sldId id="530" r:id="rId5"/>
    <p:sldId id="375" r:id="rId6"/>
    <p:sldId id="376" r:id="rId7"/>
    <p:sldId id="377" r:id="rId8"/>
    <p:sldId id="531" r:id="rId9"/>
    <p:sldId id="378" r:id="rId10"/>
    <p:sldId id="494" r:id="rId11"/>
    <p:sldId id="496" r:id="rId12"/>
    <p:sldId id="532" r:id="rId13"/>
    <p:sldId id="533" r:id="rId14"/>
    <p:sldId id="53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6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7">
          <p15:clr>
            <a:srgbClr val="A4A3A4"/>
          </p15:clr>
        </p15:guide>
        <p15:guide id="2" pos="248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anna Dinsmor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552"/>
    <a:srgbClr val="1F89BD"/>
    <a:srgbClr val="187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7" autoAdjust="0"/>
    <p:restoredTop sz="94700" autoAdjust="0"/>
  </p:normalViewPr>
  <p:slideViewPr>
    <p:cSldViewPr snapToGrid="0">
      <p:cViewPr varScale="1">
        <p:scale>
          <a:sx n="84" d="100"/>
          <a:sy n="84" d="100"/>
        </p:scale>
        <p:origin x="1440" y="77"/>
      </p:cViewPr>
      <p:guideLst>
        <p:guide orient="horz" pos="2160"/>
        <p:guide pos="2880"/>
        <p:guide pos="69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859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128" y="-104"/>
      </p:cViewPr>
      <p:guideLst>
        <p:guide orient="horz" pos="2887"/>
        <p:guide pos="24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C7192-EF1E-429B-B47B-F5B51B7C9377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3DCB9-FCFA-424C-9390-3ECF6133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86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/>
        <a:ea typeface="+mn-ea"/>
        <a:cs typeface="Times New Roman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/>
        <a:ea typeface="+mn-ea"/>
        <a:cs typeface="Times New Roman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/>
        <a:ea typeface="+mn-ea"/>
        <a:cs typeface="Times New Roman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/>
        <a:ea typeface="+mn-ea"/>
        <a:cs typeface="Times New Roman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/>
        <a:ea typeface="+mn-ea"/>
        <a:cs typeface="Times New Roman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Student Misconceptions and Concerns</a:t>
            </a:r>
            <a:endParaRPr lang="en-US" dirty="0"/>
          </a:p>
          <a:p>
            <a:r>
              <a:rPr lang="en-US" dirty="0"/>
              <a:t>• Beginning college students are often intensely focused on writing detailed notes. The risk is that they will miss the overall patterns and the broader significance of the topics discussed. Consider a gradual approach to the subjects of transcription and translation, beginning quite generally and testing comprehension, before venturing into the finer mechanics of each process.</a:t>
            </a:r>
          </a:p>
          <a:p>
            <a:pPr eaLnBrk="1" hangingPunct="1"/>
            <a:r>
              <a:rPr lang="en-US" dirty="0"/>
              <a:t>• Mutations are often discussed as part of evolutionary mechanisms. In this sense, mutations may be considered a part of a creative process. The dual nature of mutations, potentially deadly yet potentially innovative, should be clarified.</a:t>
            </a:r>
          </a:p>
          <a:p>
            <a:r>
              <a:rPr lang="en-US" b="1" dirty="0"/>
              <a:t>Teaching Tips</a:t>
            </a:r>
            <a:endParaRPr lang="en-US" dirty="0"/>
          </a:p>
          <a:p>
            <a:r>
              <a:rPr lang="en-US" dirty="0"/>
              <a:t>• A simple way to demonstrate the effect of a reading frame shift is to have students compare the following three sentences. The first is a simple sentence. However, look what happens when a letter is added (2) or deleted (3). The reading frame</a:t>
            </a:r>
            <a:r>
              <a:rPr lang="en-US" baseline="0" dirty="0"/>
              <a:t> </a:t>
            </a:r>
            <a:r>
              <a:rPr lang="en-US" dirty="0"/>
              <a:t>is reformed into nonsense. </a:t>
            </a:r>
          </a:p>
          <a:p>
            <a:r>
              <a:rPr lang="en-US" dirty="0"/>
              <a:t>(1) The big red pig ate the red rag.</a:t>
            </a:r>
          </a:p>
          <a:p>
            <a:r>
              <a:rPr lang="en-US" dirty="0"/>
              <a:t>(2) The big res dpi gat eth ere </a:t>
            </a:r>
            <a:r>
              <a:rPr lang="en-US" dirty="0" err="1"/>
              <a:t>dra</a:t>
            </a:r>
            <a:r>
              <a:rPr lang="en-US" dirty="0"/>
              <a:t> g.</a:t>
            </a:r>
          </a:p>
          <a:p>
            <a:r>
              <a:rPr lang="en-US" dirty="0"/>
              <a:t>(3) The big rep </a:t>
            </a:r>
            <a:r>
              <a:rPr lang="en-US" dirty="0" err="1"/>
              <a:t>iga</a:t>
            </a:r>
            <a:r>
              <a:rPr lang="en-US" dirty="0"/>
              <a:t> </a:t>
            </a:r>
            <a:r>
              <a:rPr lang="en-US" dirty="0" err="1"/>
              <a:t>tet</a:t>
            </a:r>
            <a:r>
              <a:rPr lang="en-US" dirty="0"/>
              <a:t> her </a:t>
            </a:r>
            <a:r>
              <a:rPr lang="en-US" dirty="0" err="1"/>
              <a:t>edr</a:t>
            </a:r>
            <a:r>
              <a:rPr lang="en-US" dirty="0"/>
              <a:t> </a:t>
            </a:r>
            <a:r>
              <a:rPr lang="en-US" dirty="0" err="1"/>
              <a:t>ag</a:t>
            </a:r>
            <a:r>
              <a:rPr lang="en-US" dirty="0"/>
              <a:t>.</a:t>
            </a:r>
          </a:p>
          <a:p>
            <a:r>
              <a:rPr lang="en-US" dirty="0"/>
              <a:t>• The authors have noted elsewhere that “A random mutation is like a random shot in the dark. It is not likely to improve a genome any more than shooting a bullet through the hood of a car is likely to improve engine performance!”</a:t>
            </a:r>
          </a:p>
          <a:p>
            <a:r>
              <a:rPr lang="en-US" b="1" dirty="0"/>
              <a:t>Active Lecture Tips</a:t>
            </a:r>
            <a:endParaRPr lang="en-US" dirty="0"/>
          </a:p>
          <a:p>
            <a:r>
              <a:rPr lang="en-US" dirty="0">
                <a:sym typeface="Symbol" charset="2"/>
              </a:rPr>
              <a:t></a:t>
            </a:r>
            <a:r>
              <a:rPr lang="en-US" dirty="0"/>
              <a:t> See the </a:t>
            </a:r>
            <a:r>
              <a:rPr lang="en-US" i="1" dirty="0"/>
              <a:t>Media Review: “</a:t>
            </a:r>
            <a:r>
              <a:rPr lang="en-US" altLang="ja-JP" i="1" dirty="0" err="1"/>
              <a:t>Learn.Genetics</a:t>
            </a:r>
            <a:r>
              <a:rPr lang="en-US" i="1" dirty="0"/>
              <a:t>”</a:t>
            </a:r>
            <a:r>
              <a:rPr lang="en-US" altLang="ja-JP" i="1" dirty="0"/>
              <a:t> Genetic Science Learning from the University of Utah</a:t>
            </a:r>
            <a:r>
              <a:rPr lang="en-US" altLang="ja-JP" dirty="0"/>
              <a:t> on the Instructor Exchange. Visit the Instructor Exchange in the </a:t>
            </a:r>
            <a:r>
              <a:rPr lang="en-US" altLang="ja-JP" dirty="0" err="1"/>
              <a:t>MasteringBiology</a:t>
            </a:r>
            <a:r>
              <a:rPr lang="en-US" altLang="ja-JP" dirty="0"/>
              <a:t> instructor resource area for a description of this activity.</a:t>
            </a:r>
          </a:p>
          <a:p>
            <a:r>
              <a:rPr lang="en-US" dirty="0">
                <a:sym typeface="Symbol" charset="2"/>
              </a:rPr>
              <a:t></a:t>
            </a:r>
            <a:r>
              <a:rPr lang="en-US" dirty="0"/>
              <a:t> See </a:t>
            </a:r>
            <a:r>
              <a:rPr lang="en-US"/>
              <a:t>the Activity </a:t>
            </a:r>
            <a:r>
              <a:rPr lang="en-US" i="1" smtClean="0"/>
              <a:t>Demonstrating </a:t>
            </a:r>
            <a:r>
              <a:rPr lang="en-US" i="1" dirty="0"/>
              <a:t>a Frame Shift Mutation</a:t>
            </a:r>
            <a:r>
              <a:rPr lang="en-US" dirty="0"/>
              <a:t> on the Instructor Exchange. Visit the Instructor Exchange in the </a:t>
            </a:r>
            <a:r>
              <a:rPr lang="en-US" dirty="0" err="1"/>
              <a:t>MasteringBiology</a:t>
            </a:r>
            <a:r>
              <a:rPr lang="en-US" dirty="0"/>
              <a:t> instructor resource area for a description of this activity.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3DCB9-FCFA-424C-9390-3ECF613363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2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Student Misconceptions and Concerns</a:t>
            </a:r>
            <a:endParaRPr lang="en-US" dirty="0"/>
          </a:p>
          <a:p>
            <a:r>
              <a:rPr lang="en-US" dirty="0"/>
              <a:t>• Beginning college students are often intensely focused on writing detailed notes. The risk is that they will miss the overall patterns and the broader significance of the topics discussed. Consider a gradual approach to the subjects of transcription and translation, beginning quite generally and testing comprehension, before venturing into the finer mechanics of each process.</a:t>
            </a:r>
          </a:p>
          <a:p>
            <a:pPr eaLnBrk="1" hangingPunct="1"/>
            <a:r>
              <a:rPr lang="en-US" dirty="0"/>
              <a:t>• Mutations are often discussed as part of evolutionary mechanisms. In this sense, mutations may be considered a part of a creative process. The dual nature of mutations, potentially deadly yet potentially innovative, should be clarified.</a:t>
            </a:r>
          </a:p>
          <a:p>
            <a:r>
              <a:rPr lang="en-US" b="1" dirty="0"/>
              <a:t>Teaching Tips</a:t>
            </a:r>
            <a:endParaRPr lang="en-US" dirty="0"/>
          </a:p>
          <a:p>
            <a:r>
              <a:rPr lang="en-US" dirty="0"/>
              <a:t>• A simple way to demonstrate the effect of a reading frame shift is to have students compare the following three sentences. The first is a simple sentence. However, look what happens when a letter is added (2) or deleted (3). The reading frame</a:t>
            </a:r>
            <a:r>
              <a:rPr lang="en-US" baseline="0" dirty="0"/>
              <a:t> </a:t>
            </a:r>
            <a:r>
              <a:rPr lang="en-US" dirty="0"/>
              <a:t>is reformed into nonsense. </a:t>
            </a:r>
          </a:p>
          <a:p>
            <a:r>
              <a:rPr lang="en-US" dirty="0"/>
              <a:t>(1) The big red pig ate the red rag.</a:t>
            </a:r>
          </a:p>
          <a:p>
            <a:r>
              <a:rPr lang="en-US" dirty="0"/>
              <a:t>(2) The big res dpi gat eth ere </a:t>
            </a:r>
            <a:r>
              <a:rPr lang="en-US" dirty="0" err="1"/>
              <a:t>dra</a:t>
            </a:r>
            <a:r>
              <a:rPr lang="en-US" dirty="0"/>
              <a:t> g.</a:t>
            </a:r>
          </a:p>
          <a:p>
            <a:r>
              <a:rPr lang="en-US" dirty="0"/>
              <a:t>(3) The big rep </a:t>
            </a:r>
            <a:r>
              <a:rPr lang="en-US" dirty="0" err="1"/>
              <a:t>iga</a:t>
            </a:r>
            <a:r>
              <a:rPr lang="en-US" dirty="0"/>
              <a:t> </a:t>
            </a:r>
            <a:r>
              <a:rPr lang="en-US" dirty="0" err="1"/>
              <a:t>tet</a:t>
            </a:r>
            <a:r>
              <a:rPr lang="en-US" dirty="0"/>
              <a:t> her </a:t>
            </a:r>
            <a:r>
              <a:rPr lang="en-US" dirty="0" err="1"/>
              <a:t>edr</a:t>
            </a:r>
            <a:r>
              <a:rPr lang="en-US" dirty="0"/>
              <a:t> </a:t>
            </a:r>
            <a:r>
              <a:rPr lang="en-US" dirty="0" err="1"/>
              <a:t>ag</a:t>
            </a:r>
            <a:r>
              <a:rPr lang="en-US" dirty="0"/>
              <a:t>.</a:t>
            </a:r>
          </a:p>
          <a:p>
            <a:r>
              <a:rPr lang="en-US" dirty="0"/>
              <a:t>• The authors have noted elsewhere that “A random mutation is like a random shot in the dark. It is not likely to improve a genome any more than shooting a bullet through the hood of a car is likely to improve engine performance!”</a:t>
            </a:r>
          </a:p>
          <a:p>
            <a:r>
              <a:rPr lang="en-US" b="1" dirty="0"/>
              <a:t>Active Lecture Tips</a:t>
            </a:r>
            <a:endParaRPr lang="en-US" dirty="0"/>
          </a:p>
          <a:p>
            <a:r>
              <a:rPr lang="en-US" dirty="0">
                <a:sym typeface="Symbol" charset="2"/>
              </a:rPr>
              <a:t></a:t>
            </a:r>
            <a:r>
              <a:rPr lang="en-US" dirty="0"/>
              <a:t> See the </a:t>
            </a:r>
            <a:r>
              <a:rPr lang="en-US" i="1" dirty="0"/>
              <a:t>Media Review: “</a:t>
            </a:r>
            <a:r>
              <a:rPr lang="en-US" altLang="ja-JP" i="1" dirty="0" err="1"/>
              <a:t>Learn.Genetics</a:t>
            </a:r>
            <a:r>
              <a:rPr lang="en-US" i="1" dirty="0"/>
              <a:t>”</a:t>
            </a:r>
            <a:r>
              <a:rPr lang="en-US" altLang="ja-JP" i="1" dirty="0"/>
              <a:t> Genetic Science Learning from the University of Utah</a:t>
            </a:r>
            <a:r>
              <a:rPr lang="en-US" altLang="ja-JP" dirty="0"/>
              <a:t> on the Instructor Exchange. Visit the Instructor Exchange in the </a:t>
            </a:r>
            <a:r>
              <a:rPr lang="en-US" altLang="ja-JP" dirty="0" err="1"/>
              <a:t>MasteringBiology</a:t>
            </a:r>
            <a:r>
              <a:rPr lang="en-US" altLang="ja-JP" dirty="0"/>
              <a:t> instructor resource area for a description of this activity.</a:t>
            </a:r>
          </a:p>
          <a:p>
            <a:r>
              <a:rPr lang="en-US" dirty="0">
                <a:sym typeface="Symbol" charset="2"/>
              </a:rPr>
              <a:t></a:t>
            </a:r>
            <a:r>
              <a:rPr lang="en-US" dirty="0"/>
              <a:t> See </a:t>
            </a:r>
            <a:r>
              <a:rPr lang="en-US"/>
              <a:t>the Activity </a:t>
            </a:r>
            <a:r>
              <a:rPr lang="en-US" i="1" smtClean="0"/>
              <a:t>Demonstrating </a:t>
            </a:r>
            <a:r>
              <a:rPr lang="en-US" i="1" dirty="0"/>
              <a:t>a Frame Shift Mutation</a:t>
            </a:r>
            <a:r>
              <a:rPr lang="en-US" dirty="0"/>
              <a:t> on the Instructor Exchange. Visit the Instructor Exchange in the </a:t>
            </a:r>
            <a:r>
              <a:rPr lang="en-US" dirty="0" err="1"/>
              <a:t>MasteringBiology</a:t>
            </a:r>
            <a:r>
              <a:rPr lang="en-US" dirty="0"/>
              <a:t> instructor resource area for a description of this activity.</a:t>
            </a:r>
          </a:p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3DCB9-FCFA-424C-9390-3ECF613363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35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Student Misconceptions and Concerns</a:t>
            </a:r>
            <a:endParaRPr lang="en-US" dirty="0"/>
          </a:p>
          <a:p>
            <a:r>
              <a:rPr lang="en-US" dirty="0"/>
              <a:t>• Beginning college students are often intensely focused on writing detailed notes. The risk is that they will miss the overall patterns and the broader significance of the topics discussed. Consider a gradual approach to the subjects of transcription and translation, beginning quite generally and testing comprehension, before venturing into the finer mechanics of each process.</a:t>
            </a:r>
          </a:p>
          <a:p>
            <a:pPr eaLnBrk="1" hangingPunct="1"/>
            <a:r>
              <a:rPr lang="en-US" dirty="0"/>
              <a:t>• Mutations are often discussed as part of evolutionary mechanisms. In this sense, mutations may be considered a part of a creative process. The dual nature of mutations, potentially deadly yet potentially innovative, should be clarified.</a:t>
            </a:r>
          </a:p>
          <a:p>
            <a:r>
              <a:rPr lang="en-US" b="1" dirty="0"/>
              <a:t>Teaching Tips</a:t>
            </a:r>
            <a:endParaRPr lang="en-US" dirty="0"/>
          </a:p>
          <a:p>
            <a:r>
              <a:rPr lang="en-US" dirty="0"/>
              <a:t>• A simple way to demonstrate the effect of a reading frame shift is to have students compare the following three sentences. The first is a simple sentence. However, look what happens when a letter is added (2) or deleted (3). The reading frame</a:t>
            </a:r>
            <a:r>
              <a:rPr lang="en-US" baseline="0" dirty="0"/>
              <a:t> </a:t>
            </a:r>
            <a:r>
              <a:rPr lang="en-US" dirty="0"/>
              <a:t>is reformed into nonsense. </a:t>
            </a:r>
          </a:p>
          <a:p>
            <a:r>
              <a:rPr lang="en-US" dirty="0"/>
              <a:t>(1) The big red pig ate the red rag.</a:t>
            </a:r>
          </a:p>
          <a:p>
            <a:r>
              <a:rPr lang="en-US" dirty="0"/>
              <a:t>(2) The big res dpi gat eth ere </a:t>
            </a:r>
            <a:r>
              <a:rPr lang="en-US" dirty="0" err="1"/>
              <a:t>dra</a:t>
            </a:r>
            <a:r>
              <a:rPr lang="en-US" dirty="0"/>
              <a:t> g.</a:t>
            </a:r>
          </a:p>
          <a:p>
            <a:r>
              <a:rPr lang="en-US" dirty="0"/>
              <a:t>(3) The big rep </a:t>
            </a:r>
            <a:r>
              <a:rPr lang="en-US" dirty="0" err="1"/>
              <a:t>iga</a:t>
            </a:r>
            <a:r>
              <a:rPr lang="en-US" dirty="0"/>
              <a:t> </a:t>
            </a:r>
            <a:r>
              <a:rPr lang="en-US" dirty="0" err="1"/>
              <a:t>tet</a:t>
            </a:r>
            <a:r>
              <a:rPr lang="en-US" dirty="0"/>
              <a:t> her </a:t>
            </a:r>
            <a:r>
              <a:rPr lang="en-US" dirty="0" err="1"/>
              <a:t>edr</a:t>
            </a:r>
            <a:r>
              <a:rPr lang="en-US" dirty="0"/>
              <a:t> </a:t>
            </a:r>
            <a:r>
              <a:rPr lang="en-US" dirty="0" err="1"/>
              <a:t>ag</a:t>
            </a:r>
            <a:r>
              <a:rPr lang="en-US" dirty="0"/>
              <a:t>.</a:t>
            </a:r>
          </a:p>
          <a:p>
            <a:r>
              <a:rPr lang="en-US" dirty="0"/>
              <a:t>• The authors have noted elsewhere that “A random mutation is like a random shot in the dark. It is not likely to improve a genome any more than shooting a bullet through the hood of a car is likely to improve engine performance!”</a:t>
            </a:r>
          </a:p>
          <a:p>
            <a:r>
              <a:rPr lang="en-US" b="1" dirty="0"/>
              <a:t>Active Lecture Tips</a:t>
            </a:r>
            <a:endParaRPr lang="en-US" dirty="0"/>
          </a:p>
          <a:p>
            <a:r>
              <a:rPr lang="en-US" dirty="0">
                <a:sym typeface="Symbol" charset="2"/>
              </a:rPr>
              <a:t></a:t>
            </a:r>
            <a:r>
              <a:rPr lang="en-US" dirty="0"/>
              <a:t> See the </a:t>
            </a:r>
            <a:r>
              <a:rPr lang="en-US" i="1" dirty="0"/>
              <a:t>Media Review: “</a:t>
            </a:r>
            <a:r>
              <a:rPr lang="en-US" altLang="ja-JP" i="1" dirty="0" err="1"/>
              <a:t>Learn.Genetics</a:t>
            </a:r>
            <a:r>
              <a:rPr lang="en-US" i="1" dirty="0"/>
              <a:t>”</a:t>
            </a:r>
            <a:r>
              <a:rPr lang="en-US" altLang="ja-JP" i="1" dirty="0"/>
              <a:t> Genetic Science Learning from the University </a:t>
            </a:r>
            <a:r>
              <a:rPr lang="en-US" altLang="ja-JP" i="1"/>
              <a:t>of </a:t>
            </a:r>
            <a:r>
              <a:rPr lang="en-US" altLang="ja-JP" i="1" smtClean="0"/>
              <a:t>Utah</a:t>
            </a:r>
            <a:r>
              <a:rPr lang="en-US" altLang="ja-JP" smtClean="0"/>
              <a:t> </a:t>
            </a:r>
            <a:r>
              <a:rPr lang="en-US" altLang="ja-JP" dirty="0"/>
              <a:t>on the Instructor Exchange. Visit the Instructor Exchange in </a:t>
            </a:r>
            <a:r>
              <a:rPr lang="en-US" altLang="ja-JP"/>
              <a:t>the MasteringBiology </a:t>
            </a:r>
            <a:r>
              <a:rPr lang="en-US" altLang="ja-JP" smtClean="0"/>
              <a:t>instructor </a:t>
            </a:r>
            <a:r>
              <a:rPr lang="en-US" altLang="ja-JP" dirty="0"/>
              <a:t>resource area for a description of this activity.</a:t>
            </a:r>
          </a:p>
          <a:p>
            <a:r>
              <a:rPr lang="en-US" dirty="0">
                <a:sym typeface="Symbol" charset="2"/>
              </a:rPr>
              <a:t></a:t>
            </a:r>
            <a:r>
              <a:rPr lang="en-US" dirty="0"/>
              <a:t> See </a:t>
            </a:r>
            <a:r>
              <a:rPr lang="en-US"/>
              <a:t>the Activity </a:t>
            </a:r>
            <a:r>
              <a:rPr lang="en-US" i="1" smtClean="0"/>
              <a:t>Demonstrating </a:t>
            </a:r>
            <a:r>
              <a:rPr lang="en-US" i="1" dirty="0"/>
              <a:t>a Frame </a:t>
            </a:r>
            <a:r>
              <a:rPr lang="en-US" i="1"/>
              <a:t>Shift </a:t>
            </a:r>
            <a:r>
              <a:rPr lang="en-US" i="1" smtClean="0"/>
              <a:t>Mutation</a:t>
            </a:r>
            <a:r>
              <a:rPr lang="en-US" smtClean="0"/>
              <a:t> </a:t>
            </a:r>
            <a:r>
              <a:rPr lang="en-US" dirty="0"/>
              <a:t>on the Instructor Exchange. Visit the Instructor Exchange in </a:t>
            </a:r>
            <a:r>
              <a:rPr lang="en-US"/>
              <a:t>the MasteringBiology </a:t>
            </a:r>
            <a:r>
              <a:rPr lang="en-US" smtClean="0"/>
              <a:t>instructor </a:t>
            </a:r>
            <a:r>
              <a:rPr lang="en-US" dirty="0"/>
              <a:t>resource area for a description of this activity.</a:t>
            </a:r>
          </a:p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3DCB9-FCFA-424C-9390-3ECF613363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0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Student Misconceptions and Concerns</a:t>
            </a:r>
            <a:endParaRPr lang="en-US" dirty="0"/>
          </a:p>
          <a:p>
            <a:r>
              <a:rPr lang="en-US" dirty="0"/>
              <a:t>• Beginning college students are often intensely focused on writing detailed notes. The risk is that they will miss the overall patterns and the broader significance of the topics discussed. Consider a gradual approach to the subjects of transcription and translation, beginning quite generally and testing comprehension, before venturing into the finer mechanics of each process.</a:t>
            </a:r>
          </a:p>
          <a:p>
            <a:pPr eaLnBrk="1" hangingPunct="1"/>
            <a:r>
              <a:rPr lang="en-US" dirty="0"/>
              <a:t>• Mutations are often discussed as part of evolutionary mechanisms. In this sense, mutations may be considered a part of a creative process. The dual nature of mutations, potentially deadly yet potentially innovative, should be clarified.</a:t>
            </a:r>
          </a:p>
          <a:p>
            <a:r>
              <a:rPr lang="en-US" b="1" dirty="0"/>
              <a:t>Teaching Tips</a:t>
            </a:r>
            <a:endParaRPr lang="en-US" dirty="0"/>
          </a:p>
          <a:p>
            <a:r>
              <a:rPr lang="en-US" dirty="0"/>
              <a:t>• A simple way to demonstrate the effect of a reading frame shift is to have students compare the following three sentences. The first is a simple sentence. However, look what happens when a letter is added (2) or deleted (3). The reading frame</a:t>
            </a:r>
            <a:r>
              <a:rPr lang="en-US" baseline="0" dirty="0"/>
              <a:t> is</a:t>
            </a:r>
            <a:r>
              <a:rPr lang="en-US" dirty="0"/>
              <a:t> reformed into nonsense. </a:t>
            </a:r>
          </a:p>
          <a:p>
            <a:r>
              <a:rPr lang="en-US" dirty="0"/>
              <a:t>(1) The big red pig ate the red rag.</a:t>
            </a:r>
          </a:p>
          <a:p>
            <a:r>
              <a:rPr lang="en-US" dirty="0"/>
              <a:t>(2) The big res dpi gat eth ere </a:t>
            </a:r>
            <a:r>
              <a:rPr lang="en-US" dirty="0" err="1"/>
              <a:t>dra</a:t>
            </a:r>
            <a:r>
              <a:rPr lang="en-US" dirty="0"/>
              <a:t> g.</a:t>
            </a:r>
          </a:p>
          <a:p>
            <a:r>
              <a:rPr lang="en-US" dirty="0"/>
              <a:t>(3) The big rep </a:t>
            </a:r>
            <a:r>
              <a:rPr lang="en-US" dirty="0" err="1"/>
              <a:t>iga</a:t>
            </a:r>
            <a:r>
              <a:rPr lang="en-US" dirty="0"/>
              <a:t> </a:t>
            </a:r>
            <a:r>
              <a:rPr lang="en-US" dirty="0" err="1"/>
              <a:t>tet</a:t>
            </a:r>
            <a:r>
              <a:rPr lang="en-US" dirty="0"/>
              <a:t> her </a:t>
            </a:r>
            <a:r>
              <a:rPr lang="en-US" dirty="0" err="1"/>
              <a:t>edr</a:t>
            </a:r>
            <a:r>
              <a:rPr lang="en-US" dirty="0"/>
              <a:t> </a:t>
            </a:r>
            <a:r>
              <a:rPr lang="en-US" dirty="0" err="1"/>
              <a:t>ag</a:t>
            </a:r>
            <a:r>
              <a:rPr lang="en-US" dirty="0"/>
              <a:t>.</a:t>
            </a:r>
          </a:p>
          <a:p>
            <a:r>
              <a:rPr lang="en-US" dirty="0"/>
              <a:t>• The authors have noted elsewhere that “A random mutation is like a random shot in the dark. It is not likely to improve a genome any more than shooting a bullet through the hood of a car is likely to improve engine performance!”</a:t>
            </a:r>
          </a:p>
          <a:p>
            <a:r>
              <a:rPr lang="en-US" b="1" dirty="0"/>
              <a:t>Active Lecture Tips</a:t>
            </a:r>
            <a:endParaRPr lang="en-US" dirty="0"/>
          </a:p>
          <a:p>
            <a:r>
              <a:rPr lang="en-US" dirty="0">
                <a:sym typeface="Symbol" charset="2"/>
              </a:rPr>
              <a:t></a:t>
            </a:r>
            <a:r>
              <a:rPr lang="en-US" dirty="0"/>
              <a:t> See the </a:t>
            </a:r>
            <a:r>
              <a:rPr lang="en-US" i="1" dirty="0"/>
              <a:t>Media Review: “</a:t>
            </a:r>
            <a:r>
              <a:rPr lang="en-US" altLang="ja-JP" i="1" dirty="0" err="1"/>
              <a:t>Learn.Genetics</a:t>
            </a:r>
            <a:r>
              <a:rPr lang="en-US" i="1" dirty="0"/>
              <a:t>”</a:t>
            </a:r>
            <a:r>
              <a:rPr lang="en-US" altLang="ja-JP" i="1" dirty="0"/>
              <a:t> Genetic Science Learning from the University of Utah</a:t>
            </a:r>
            <a:r>
              <a:rPr lang="en-US" altLang="ja-JP" dirty="0"/>
              <a:t> on the Instructor Exchange. Visit the Instructor Exchange in the </a:t>
            </a:r>
            <a:r>
              <a:rPr lang="en-US" altLang="ja-JP" dirty="0" err="1"/>
              <a:t>MasteringBiology</a:t>
            </a:r>
            <a:r>
              <a:rPr lang="en-US" altLang="ja-JP" dirty="0"/>
              <a:t> instructor resource area for a description of this activity.</a:t>
            </a:r>
          </a:p>
          <a:p>
            <a:r>
              <a:rPr lang="en-US" dirty="0">
                <a:sym typeface="Symbol" charset="2"/>
              </a:rPr>
              <a:t></a:t>
            </a:r>
            <a:r>
              <a:rPr lang="en-US" dirty="0"/>
              <a:t> See </a:t>
            </a:r>
            <a:r>
              <a:rPr lang="en-US"/>
              <a:t>the Activity </a:t>
            </a:r>
            <a:r>
              <a:rPr lang="en-US" i="1" smtClean="0"/>
              <a:t>Demonstrating </a:t>
            </a:r>
            <a:r>
              <a:rPr lang="en-US" i="1" dirty="0"/>
              <a:t>a Frame Shift Mutation</a:t>
            </a:r>
            <a:r>
              <a:rPr lang="en-US" dirty="0"/>
              <a:t> on the Instructor Exchange. Visit the Instructor Exchange in the </a:t>
            </a:r>
            <a:r>
              <a:rPr lang="en-US" dirty="0" err="1"/>
              <a:t>MasteringBiology</a:t>
            </a:r>
            <a:r>
              <a:rPr lang="en-US" dirty="0"/>
              <a:t> instructor resource area for a description of this activity.</a:t>
            </a:r>
          </a:p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3DCB9-FCFA-424C-9390-3ECF613363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08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9148A38A-B184-0341-BDEB-CE893D63E018}" type="slidenum">
              <a:rPr lang="en-US" sz="1200" b="0">
                <a:solidFill>
                  <a:srgbClr val="000000"/>
                </a:solidFill>
              </a:rPr>
              <a:pPr/>
              <a:t>8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Times New Roman"/>
                <a:cs typeface="Times New Roman"/>
              </a:rPr>
              <a:t>Figure </a:t>
            </a:r>
            <a:r>
              <a:rPr lang="en-US" dirty="0">
                <a:latin typeface="Times New Roman"/>
                <a:cs typeface="Times New Roman"/>
              </a:rPr>
              <a:t>10.16a The molecular basis of sickle-cell disease</a:t>
            </a:r>
          </a:p>
        </p:txBody>
      </p:sp>
    </p:spTree>
    <p:extLst>
      <p:ext uri="{BB962C8B-B14F-4D97-AF65-F5344CB8AC3E}">
        <p14:creationId xmlns:p14="http://schemas.microsoft.com/office/powerpoint/2010/main" val="1238077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fld id="{9148A38A-B184-0341-BDEB-CE893D63E018}" type="slidenum">
              <a:rPr lang="en-US" sz="1200" b="0">
                <a:solidFill>
                  <a:srgbClr val="000000"/>
                </a:solidFill>
              </a:rPr>
              <a:pPr/>
              <a:t>9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Times New Roman"/>
                <a:cs typeface="Times New Roman"/>
              </a:rPr>
              <a:t>Figure 10.16b-0</a:t>
            </a:r>
            <a:r>
              <a:rPr lang="en-US" baseline="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Types </a:t>
            </a:r>
            <a:r>
              <a:rPr lang="en-US" dirty="0">
                <a:latin typeface="Times New Roman"/>
                <a:cs typeface="Times New Roman"/>
              </a:rPr>
              <a:t>of mutations and their effects</a:t>
            </a:r>
          </a:p>
        </p:txBody>
      </p:sp>
    </p:spTree>
    <p:extLst>
      <p:ext uri="{BB962C8B-B14F-4D97-AF65-F5344CB8AC3E}">
        <p14:creationId xmlns:p14="http://schemas.microsoft.com/office/powerpoint/2010/main" val="410727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2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7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1F8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223" y="12204"/>
            <a:ext cx="7868312" cy="443379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733" y="5354189"/>
            <a:ext cx="782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defRPr/>
            </a:pPr>
            <a:r>
              <a:rPr lang="en-US" sz="1800" dirty="0" smtClean="0">
                <a:latin typeface="+mn-lt"/>
                <a:ea typeface="Arial" charset="0"/>
                <a:cs typeface="Arial" charset="0"/>
              </a:rPr>
              <a:t>PowerPoint Lectures</a:t>
            </a:r>
          </a:p>
          <a:p>
            <a:pPr eaLnBrk="0" hangingPunct="0">
              <a:defRPr/>
            </a:pPr>
            <a:r>
              <a:rPr lang="en-US" sz="2200" b="1" i="1" dirty="0" smtClean="0">
                <a:latin typeface="+mn-lt"/>
                <a:ea typeface="Arial" charset="0"/>
                <a:cs typeface="Arial" charset="0"/>
              </a:rPr>
              <a:t>Campbell Biology: Concepts &amp; Connections, </a:t>
            </a:r>
            <a:r>
              <a:rPr lang="en-US" sz="1800" b="1" i="1" dirty="0" smtClean="0">
                <a:latin typeface="+mn-lt"/>
                <a:ea typeface="Arial" charset="0"/>
                <a:cs typeface="Arial" charset="0"/>
              </a:rPr>
              <a:t>Eighth Edition</a:t>
            </a:r>
          </a:p>
          <a:p>
            <a:pPr eaLnBrk="0" hangingPunct="0">
              <a:defRPr/>
            </a:pPr>
            <a:r>
              <a:rPr lang="en-US" sz="1400" b="0" i="0" cap="all" baseline="0" dirty="0" smtClean="0">
                <a:latin typeface="+mn-lt"/>
                <a:ea typeface="Arial" charset="0"/>
                <a:cs typeface="Arial" charset="0"/>
              </a:rPr>
              <a:t>Reece</a:t>
            </a:r>
            <a:r>
              <a:rPr lang="en-US" sz="1400" b="0" i="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panose="05050102010706020507" pitchFamily="18" charset="2"/>
              </a:rPr>
              <a:t> •</a:t>
            </a:r>
            <a:r>
              <a:rPr lang="en-US" sz="1400" b="0" i="0" dirty="0" smtClean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1400" b="0" i="0" cap="all" baseline="0" dirty="0" smtClean="0">
                <a:latin typeface="+mn-lt"/>
                <a:ea typeface="Arial" charset="0"/>
                <a:cs typeface="Arial" charset="0"/>
              </a:rPr>
              <a:t>Taylor</a:t>
            </a:r>
            <a:r>
              <a:rPr lang="en-US" sz="1400" b="0" i="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panose="05050102010706020507" pitchFamily="18" charset="2"/>
              </a:rPr>
              <a:t> • </a:t>
            </a:r>
            <a:r>
              <a:rPr lang="en-US" sz="1400" b="0" i="0" cap="all" baseline="0" dirty="0" smtClean="0">
                <a:latin typeface="+mn-lt"/>
                <a:ea typeface="Arial" charset="0"/>
                <a:cs typeface="Arial" charset="0"/>
              </a:rPr>
              <a:t>Simon</a:t>
            </a:r>
            <a:r>
              <a:rPr lang="en-US" sz="1400" b="0" i="0" dirty="0" smtClean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1400" b="0" i="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panose="05050102010706020507" pitchFamily="18" charset="2"/>
              </a:rPr>
              <a:t>•</a:t>
            </a:r>
            <a:r>
              <a:rPr lang="en-US" sz="1400" b="0" i="0" dirty="0" smtClean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1400" b="0" i="0" cap="all" baseline="0" dirty="0" smtClean="0">
                <a:latin typeface="+mn-lt"/>
                <a:ea typeface="Arial" charset="0"/>
                <a:cs typeface="Arial" charset="0"/>
              </a:rPr>
              <a:t>Dickey</a:t>
            </a:r>
            <a:r>
              <a:rPr lang="en-US" sz="1400" b="0" i="0" dirty="0" smtClean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1400" b="0" i="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panose="05050102010706020507" pitchFamily="18" charset="2"/>
              </a:rPr>
              <a:t>• </a:t>
            </a:r>
            <a:r>
              <a:rPr lang="en-US" sz="1400" b="0" i="0" cap="all" baseline="0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panose="05050102010706020507" pitchFamily="18" charset="2"/>
              </a:rPr>
              <a:t>Hogan</a:t>
            </a:r>
            <a:endParaRPr lang="en-US" sz="1400" b="0" i="0" cap="all" baseline="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733" y="3878298"/>
            <a:ext cx="3366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2C55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Chapter 10 </a:t>
            </a:r>
            <a:endParaRPr lang="en-US" sz="4800" b="1" dirty="0">
              <a:solidFill>
                <a:srgbClr val="F2C55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92312" y="6434998"/>
            <a:ext cx="2650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>
                <a:latin typeface="+mj-lt"/>
                <a:ea typeface="Arial" charset="0"/>
                <a:cs typeface="Arial" charset="0"/>
              </a:rPr>
              <a:t>Lecture by Edward J. </a:t>
            </a:r>
            <a:r>
              <a:rPr lang="en-US" sz="1400" b="1" dirty="0" err="1" smtClean="0">
                <a:latin typeface="+mj-lt"/>
                <a:ea typeface="Arial" charset="0"/>
                <a:cs typeface="Arial" charset="0"/>
              </a:rPr>
              <a:t>Zalisko</a:t>
            </a:r>
            <a:endParaRPr lang="en-US" sz="1400" b="1" dirty="0" smtClean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733" y="4606307"/>
            <a:ext cx="57210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000" b="1" dirty="0" smtClean="0">
                <a:solidFill>
                  <a:srgbClr val="F2C55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Molecular</a:t>
            </a:r>
            <a:r>
              <a:rPr lang="en-US" sz="3000" b="1" baseline="0" dirty="0" smtClean="0">
                <a:solidFill>
                  <a:srgbClr val="F2C552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Biology of the Gene</a:t>
            </a:r>
            <a:endParaRPr lang="en-US" sz="3000" b="1" dirty="0">
              <a:solidFill>
                <a:srgbClr val="F2C552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865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89B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-8470" y="25399"/>
            <a:ext cx="9144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-8470" y="55665"/>
            <a:ext cx="9144000" cy="0"/>
          </a:xfrm>
          <a:prstGeom prst="line">
            <a:avLst/>
          </a:prstGeom>
          <a:ln w="25400">
            <a:solidFill>
              <a:srgbClr val="F2C5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51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Slide">
    <p:bg>
      <p:bgPr>
        <a:solidFill>
          <a:srgbClr val="1F8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25450" y="3065463"/>
            <a:ext cx="8302625" cy="685800"/>
          </a:xfrm>
        </p:spPr>
        <p:txBody>
          <a:bodyPr/>
          <a:lstStyle>
            <a:lvl1pPr marL="0" indent="0" algn="ctr">
              <a:buNone/>
              <a:defRPr sz="3600" b="1" cap="small" baseline="0">
                <a:solidFill>
                  <a:srgbClr val="F2C5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06A8973-3362-497B-9007-F5DEC9CE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8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06A8973-3362-497B-9007-F5DEC9CE8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1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49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6973" y="6582040"/>
            <a:ext cx="28956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© </a:t>
            </a:r>
            <a:r>
              <a:rPr lang="en-US" sz="9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2015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71012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6973" y="6582040"/>
            <a:ext cx="28956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© </a:t>
            </a:r>
            <a:r>
              <a:rPr lang="en-US" sz="9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2015 </a:t>
            </a:r>
            <a:r>
              <a:rPr lang="en-US" sz="9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00819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3267" y="365126"/>
            <a:ext cx="8475133" cy="10403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267" y="1600200"/>
            <a:ext cx="8475133" cy="47582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6973" y="6582040"/>
            <a:ext cx="28956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900" b="0" dirty="0">
                <a:solidFill>
                  <a:srgbClr val="000000"/>
                </a:solidFill>
                <a:latin typeface="Arial" charset="0"/>
              </a:rPr>
              <a:t>© </a:t>
            </a:r>
            <a:r>
              <a:rPr lang="en-US" sz="900" b="0" dirty="0" smtClean="0">
                <a:solidFill>
                  <a:srgbClr val="000000"/>
                </a:solidFill>
                <a:latin typeface="Arial" charset="0"/>
              </a:rPr>
              <a:t>2015 </a:t>
            </a:r>
            <a:r>
              <a:rPr lang="en-US" sz="900" b="0" dirty="0">
                <a:solidFill>
                  <a:srgbClr val="000000"/>
                </a:solidFill>
                <a:latin typeface="Arial" charset="0"/>
              </a:rPr>
              <a:t>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58332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1F89B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1F89BD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1F89BD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1F89BD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1F89BD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1F89BD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DbK0cxKKsk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76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Notebooks: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3266" y="1078992"/>
            <a:ext cx="8475133" cy="475826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Compare </a:t>
            </a:r>
            <a:r>
              <a:rPr lang="en-US" sz="2400" dirty="0" smtClean="0"/>
              <a:t>the following mutated DNA strands to the original. Transcribe each in mRNA and translate mRNA into amino acids. Give the type of mutation for each.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Original DNA:  	G A C G C </a:t>
            </a:r>
            <a:r>
              <a:rPr lang="en-US" sz="2400" dirty="0" err="1" smtClean="0"/>
              <a:t>C</a:t>
            </a:r>
            <a:r>
              <a:rPr lang="en-US" sz="2400" dirty="0" smtClean="0"/>
              <a:t> T A C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Mutation A:		G A C G C T C T A C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Mutation B:  		G A C G C A T A C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Mutation C: 		G A C </a:t>
            </a:r>
            <a:r>
              <a:rPr lang="en-US" sz="2400" dirty="0" err="1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C</a:t>
            </a:r>
            <a:r>
              <a:rPr lang="en-US" sz="2400" dirty="0" smtClean="0"/>
              <a:t> T A C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1305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1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8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DNA Mutations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2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10.16 Mutations can affect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mutation</a:t>
            </a:r>
            <a:r>
              <a:rPr lang="en-US" dirty="0" smtClean="0"/>
              <a:t> is any change in the nucleotide sequence of DNA.</a:t>
            </a:r>
          </a:p>
          <a:p>
            <a:endParaRPr lang="en-US" dirty="0" smtClean="0"/>
          </a:p>
          <a:p>
            <a:r>
              <a:rPr lang="en-US" dirty="0" smtClean="0"/>
              <a:t>Mutations can involve </a:t>
            </a:r>
          </a:p>
          <a:p>
            <a:pPr lvl="1"/>
            <a:r>
              <a:rPr lang="en-US" dirty="0" smtClean="0"/>
              <a:t>large chromosomal regions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just a single nucleotide 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6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10.16 Mutations can affect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3816"/>
            <a:ext cx="8568944" cy="5389203"/>
          </a:xfrm>
        </p:spPr>
        <p:txBody>
          <a:bodyPr/>
          <a:lstStyle/>
          <a:p>
            <a:pPr marL="0" indent="0">
              <a:buNone/>
            </a:pPr>
            <a:endParaRPr lang="en-US" sz="2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Nucleotide substitutions involve the replacement of one nucleotide and its base-pairing partner with another pair of nucleotides. 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endParaRPr lang="en-US" sz="2400" dirty="0"/>
          </a:p>
          <a:p>
            <a:pPr lvl="2"/>
            <a:r>
              <a:rPr lang="en-US" sz="2000" dirty="0"/>
              <a:t>have no effect at all, producing a </a:t>
            </a:r>
            <a:r>
              <a:rPr lang="en-US" sz="2000" b="1" dirty="0"/>
              <a:t>silent mutation</a:t>
            </a:r>
            <a:endParaRPr lang="en-US" sz="2000" dirty="0"/>
          </a:p>
          <a:p>
            <a:pPr lvl="2"/>
            <a:endParaRPr lang="en-US" sz="2000" dirty="0"/>
          </a:p>
          <a:p>
            <a:pPr lvl="2"/>
            <a:r>
              <a:rPr lang="en-US" sz="2000" dirty="0"/>
              <a:t>change the amino acid coding, producing a </a:t>
            </a:r>
            <a:r>
              <a:rPr lang="en-US" sz="2000" b="1" dirty="0"/>
              <a:t>missense mutation</a:t>
            </a:r>
            <a:r>
              <a:rPr lang="en-US" sz="2000" dirty="0"/>
              <a:t>, which produces a different amino acid</a:t>
            </a:r>
          </a:p>
          <a:p>
            <a:pPr lvl="2"/>
            <a:endParaRPr lang="en-US" sz="2000" dirty="0"/>
          </a:p>
          <a:p>
            <a:pPr lvl="2"/>
            <a:r>
              <a:rPr lang="en-US" sz="2000" dirty="0"/>
              <a:t>lead to a base substitution that produces an improved protein that enhances the success of the mutant organism and its descendants</a:t>
            </a:r>
          </a:p>
          <a:p>
            <a:pPr lvl="2"/>
            <a:endParaRPr lang="en-US" sz="2000" dirty="0"/>
          </a:p>
          <a:p>
            <a:pPr lvl="2"/>
            <a:r>
              <a:rPr lang="en-US" sz="2000" dirty="0"/>
              <a:t>change an amino acid into a stop codon, producing a </a:t>
            </a:r>
            <a:r>
              <a:rPr lang="en-US" sz="2000" b="1" dirty="0"/>
              <a:t>nonsense mutation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8266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10.16 Mutations can affect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 startAt="2"/>
            </a:pPr>
            <a:r>
              <a:rPr lang="en-US" dirty="0" smtClean="0"/>
              <a:t>Nucleotide insertions or deletions of one or more nucleotides in a gene may</a:t>
            </a:r>
          </a:p>
          <a:p>
            <a:pPr marL="971550" lvl="1" indent="-514350">
              <a:buFont typeface="+mj-lt"/>
              <a:buAutoNum type="arabicPeriod" startAt="2"/>
            </a:pPr>
            <a:endParaRPr lang="en-US" dirty="0" smtClean="0"/>
          </a:p>
          <a:p>
            <a:pPr lvl="2"/>
            <a:r>
              <a:rPr lang="en-US" sz="2000" dirty="0" smtClean="0"/>
              <a:t>cause a </a:t>
            </a:r>
            <a:r>
              <a:rPr lang="en-US" sz="2000" b="1" dirty="0" err="1" smtClean="0"/>
              <a:t>frameshift</a:t>
            </a:r>
            <a:r>
              <a:rPr lang="en-US" sz="2000" b="1" dirty="0" smtClean="0"/>
              <a:t> mutation</a:t>
            </a:r>
            <a:r>
              <a:rPr lang="en-US" sz="2000" dirty="0" smtClean="0"/>
              <a:t>, which alters the reading frame (triplet grouping) of the genetic message</a:t>
            </a:r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lead to significant changes in amino acid sequence</a:t>
            </a:r>
            <a:endParaRPr lang="en-US" sz="2000" dirty="0"/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produce a nonfunctional polypeptide.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839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big red pig ate the red rag.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dirty="0" smtClean="0"/>
              <a:t>The big res dpi gat eth ere </a:t>
            </a:r>
            <a:r>
              <a:rPr lang="en-US" dirty="0" err="1" smtClean="0"/>
              <a:t>dra</a:t>
            </a:r>
            <a:r>
              <a:rPr lang="en-US" dirty="0" smtClean="0"/>
              <a:t> g.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 big rep </a:t>
            </a:r>
            <a:r>
              <a:rPr lang="en-US" dirty="0" err="1" smtClean="0"/>
              <a:t>iga</a:t>
            </a:r>
            <a:r>
              <a:rPr lang="en-US" dirty="0" smtClean="0"/>
              <a:t> </a:t>
            </a:r>
            <a:r>
              <a:rPr lang="en-US" dirty="0" err="1" smtClean="0"/>
              <a:t>tet</a:t>
            </a:r>
            <a:r>
              <a:rPr lang="en-US" dirty="0" smtClean="0"/>
              <a:t> her </a:t>
            </a:r>
            <a:r>
              <a:rPr lang="en-US" dirty="0" err="1" smtClean="0"/>
              <a:t>edr</a:t>
            </a:r>
            <a:r>
              <a:rPr lang="en-US" dirty="0" smtClean="0"/>
              <a:t> ag.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00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10.16 Mutations can affect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66" y="1261872"/>
            <a:ext cx="8475133" cy="4758267"/>
          </a:xfrm>
        </p:spPr>
        <p:txBody>
          <a:bodyPr/>
          <a:lstStyle/>
          <a:p>
            <a:r>
              <a:rPr lang="en-US" b="1" dirty="0"/>
              <a:t>Mutagenesis</a:t>
            </a:r>
            <a:r>
              <a:rPr lang="en-US" dirty="0"/>
              <a:t> is the production of mutations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Mutations can be caused</a:t>
            </a:r>
          </a:p>
          <a:p>
            <a:pPr lvl="1"/>
            <a:r>
              <a:rPr lang="en-US" dirty="0"/>
              <a:t>by spontaneous </a:t>
            </a:r>
            <a:r>
              <a:rPr lang="en-US" dirty="0" smtClean="0"/>
              <a:t>errors </a:t>
            </a:r>
            <a:r>
              <a:rPr lang="en-US" dirty="0"/>
              <a:t>that occur during DNA replication or </a:t>
            </a:r>
            <a:r>
              <a:rPr lang="en-US" dirty="0" smtClean="0"/>
              <a:t>recombination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by</a:t>
            </a:r>
            <a:r>
              <a:rPr lang="en-US" b="1" dirty="0"/>
              <a:t> mutagens</a:t>
            </a:r>
            <a:r>
              <a:rPr lang="en-US" dirty="0"/>
              <a:t>, which include</a:t>
            </a:r>
          </a:p>
          <a:p>
            <a:pPr lvl="2"/>
            <a:r>
              <a:rPr lang="en-US" dirty="0"/>
              <a:t>high-energy radiation such as X-rays and ultraviolet </a:t>
            </a:r>
            <a:r>
              <a:rPr lang="en-US" dirty="0" smtClean="0"/>
              <a:t>light</a:t>
            </a:r>
            <a:endParaRPr lang="en-US" dirty="0"/>
          </a:p>
          <a:p>
            <a:pPr lvl="2"/>
            <a:r>
              <a:rPr lang="en-US" dirty="0"/>
              <a:t>chemicals.</a:t>
            </a:r>
          </a:p>
        </p:txBody>
      </p:sp>
    </p:spTree>
    <p:extLst>
      <p:ext uri="{BB962C8B-B14F-4D97-AF65-F5344CB8AC3E}">
        <p14:creationId xmlns:p14="http://schemas.microsoft.com/office/powerpoint/2010/main" val="234730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_16aSickleCellGene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3"/>
          <a:stretch/>
        </p:blipFill>
        <p:spPr>
          <a:xfrm>
            <a:off x="298704" y="1417320"/>
            <a:ext cx="8546592" cy="3855046"/>
          </a:xfrm>
          <a:prstGeom prst="rect">
            <a:avLst/>
          </a:prstGeom>
        </p:spPr>
      </p:pic>
      <p:sp>
        <p:nvSpPr>
          <p:cNvPr id="9217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20638" y="0"/>
            <a:ext cx="56483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200" dirty="0">
                <a:latin typeface="Arial" charset="0"/>
              </a:rPr>
              <a:t>Figure </a:t>
            </a:r>
            <a:r>
              <a:rPr lang="en-US" sz="1200" dirty="0" smtClean="0">
                <a:latin typeface="Arial" charset="0"/>
              </a:rPr>
              <a:t>10.16a</a:t>
            </a:r>
            <a:endParaRPr lang="en-US" sz="1200" dirty="0">
              <a:latin typeface="Arial" charset="0"/>
            </a:endParaRPr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381449" y="1459538"/>
            <a:ext cx="4184757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Normal hemoglobin DNA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5175963" y="1452400"/>
            <a:ext cx="372813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Mutant hemoglobin DNA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5318658" y="4413198"/>
            <a:ext cx="372813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Sickle-cell hemoglobin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759592" y="4427465"/>
            <a:ext cx="372813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Normal hemoglobin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388588" y="2936359"/>
            <a:ext cx="135941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mRNA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5140294" y="2936359"/>
            <a:ext cx="135941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mRNA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1601487" y="2158699"/>
            <a:ext cx="236540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tabLst>
                <a:tab pos="500063" algn="l"/>
                <a:tab pos="98425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	T	T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6381734" y="2158699"/>
            <a:ext cx="236540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tabLst>
                <a:tab pos="500063" algn="l"/>
                <a:tab pos="98425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	A	T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6360330" y="3514245"/>
            <a:ext cx="236540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tabLst>
                <a:tab pos="500063" algn="l"/>
                <a:tab pos="98425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G	U	A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1580087" y="3521378"/>
            <a:ext cx="236540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tabLst>
                <a:tab pos="500063" algn="l"/>
                <a:tab pos="98425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G	A	A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1929687" y="4869791"/>
            <a:ext cx="236540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tabLst>
                <a:tab pos="500063" algn="l"/>
                <a:tab pos="984250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Glu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6738471" y="4869791"/>
            <a:ext cx="2365402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tabLst>
                <a:tab pos="500063" algn="l"/>
                <a:tab pos="98425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Val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36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_16b_0Mutations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5"/>
          <a:stretch/>
        </p:blipFill>
        <p:spPr>
          <a:xfrm>
            <a:off x="1219200" y="137160"/>
            <a:ext cx="6705600" cy="6419409"/>
          </a:xfrm>
          <a:prstGeom prst="rect">
            <a:avLst/>
          </a:prstGeom>
        </p:spPr>
      </p:pic>
      <p:sp>
        <p:nvSpPr>
          <p:cNvPr id="9217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20638" y="0"/>
            <a:ext cx="56483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1200" dirty="0">
                <a:latin typeface="Arial" charset="0"/>
              </a:rPr>
              <a:t>Figure </a:t>
            </a:r>
            <a:r>
              <a:rPr lang="en-US" sz="1200" dirty="0" smtClean="0">
                <a:latin typeface="Arial" charset="0"/>
              </a:rPr>
              <a:t>10.16b-0</a:t>
            </a:r>
            <a:endParaRPr lang="en-US" sz="1200" dirty="0">
              <a:latin typeface="Arial" charset="0"/>
            </a:endParaRPr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1251880" y="139667"/>
            <a:ext cx="11137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Normal</a:t>
            </a:r>
            <a:br>
              <a:rPr lang="en-US" sz="18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gene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1251881" y="1801997"/>
            <a:ext cx="15377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Nucleotide</a:t>
            </a:r>
            <a:br>
              <a:rPr lang="en-US" sz="18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substitution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1965352" y="717560"/>
            <a:ext cx="91706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mRNA</a:t>
            </a:r>
            <a:br>
              <a:rPr lang="en-US" sz="18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Protein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1259018" y="3806783"/>
            <a:ext cx="15377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Nucleotide</a:t>
            </a:r>
            <a:br>
              <a:rPr lang="en-US" sz="18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deletion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1251885" y="5661746"/>
            <a:ext cx="134514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Nucleotide</a:t>
            </a:r>
            <a:br>
              <a:rPr lang="en-US" sz="18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insertion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5554105" y="4884093"/>
            <a:ext cx="13451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Inserted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5454219" y="2922120"/>
            <a:ext cx="13451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Deleted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3078366" y="995817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Met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3078366" y="2315693"/>
            <a:ext cx="8885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Met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3078366" y="4320477"/>
            <a:ext cx="8885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Met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3078366" y="6203975"/>
            <a:ext cx="8885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Met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4084359" y="995817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Lys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4084359" y="2322827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Lys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4084359" y="4320475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Lys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4084359" y="6211105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Lys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5054678" y="995817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Phe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5054678" y="2322827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Phe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5054678" y="4327612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err="1" smtClean="0">
                <a:solidFill>
                  <a:srgbClr val="FFFFFF"/>
                </a:solidFill>
                <a:latin typeface="Arial" charset="0"/>
              </a:rPr>
              <a:t>Leu</a:t>
            </a:r>
            <a:endParaRPr lang="en-US" sz="18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5054678" y="6203974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err="1" smtClean="0">
                <a:solidFill>
                  <a:srgbClr val="FFFFFF"/>
                </a:solidFill>
                <a:latin typeface="Arial" charset="0"/>
              </a:rPr>
              <a:t>Leu</a:t>
            </a:r>
            <a:endParaRPr lang="en-US" sz="18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6067804" y="995817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Gly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6074940" y="6203974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err="1" smtClean="0">
                <a:solidFill>
                  <a:srgbClr val="FFFFFF"/>
                </a:solidFill>
                <a:latin typeface="Arial" charset="0"/>
              </a:rPr>
              <a:t>Trp</a:t>
            </a:r>
            <a:endParaRPr lang="en-US" sz="18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6074940" y="4327611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err="1" smtClean="0">
                <a:solidFill>
                  <a:srgbClr val="FFFFFF"/>
                </a:solidFill>
                <a:latin typeface="Arial" charset="0"/>
              </a:rPr>
              <a:t>Ala</a:t>
            </a:r>
            <a:endParaRPr lang="en-US" sz="18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6074940" y="2322828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err="1" smtClean="0">
                <a:solidFill>
                  <a:srgbClr val="FFFFFF"/>
                </a:solidFill>
                <a:latin typeface="Arial" charset="0"/>
              </a:rPr>
              <a:t>Ser</a:t>
            </a:r>
            <a:endParaRPr lang="en-US" sz="18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7066662" y="995817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Ala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7066662" y="2329961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Ala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7052392" y="6203974"/>
            <a:ext cx="538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err="1" smtClean="0">
                <a:solidFill>
                  <a:srgbClr val="FFFFFF"/>
                </a:solidFill>
                <a:latin typeface="Arial" charset="0"/>
              </a:rPr>
              <a:t>Arg</a:t>
            </a:r>
            <a:endParaRPr lang="en-US" sz="18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835782" y="449468"/>
            <a:ext cx="52620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tabLst>
                <a:tab pos="342900" algn="l"/>
                <a:tab pos="649288" algn="l"/>
                <a:tab pos="1020763" algn="l"/>
                <a:tab pos="1347788" algn="l"/>
                <a:tab pos="1655763" algn="l"/>
                <a:tab pos="2011363" algn="l"/>
                <a:tab pos="2339975" algn="l"/>
                <a:tab pos="2682875" algn="l"/>
                <a:tab pos="3003550" algn="l"/>
                <a:tab pos="3332163" algn="l"/>
                <a:tab pos="3675063" algn="l"/>
                <a:tab pos="4002088" algn="l"/>
                <a:tab pos="4338638" algn="l"/>
                <a:tab pos="4687888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A	U	G	A	A	G	U	U	U	G	G	C	G	C	A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2835782" y="1769344"/>
            <a:ext cx="52620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tabLst>
                <a:tab pos="342900" algn="l"/>
                <a:tab pos="663575" algn="l"/>
                <a:tab pos="1020763" algn="l"/>
                <a:tab pos="1347788" algn="l"/>
                <a:tab pos="1662113" algn="l"/>
                <a:tab pos="2011363" algn="l"/>
                <a:tab pos="2339975" algn="l"/>
                <a:tab pos="2682875" algn="l"/>
                <a:tab pos="3003550" algn="l"/>
                <a:tab pos="3332163" algn="l"/>
                <a:tab pos="3675063" algn="l"/>
                <a:tab pos="4002088" algn="l"/>
                <a:tab pos="4016375" algn="l"/>
                <a:tab pos="4338638" algn="l"/>
                <a:tab pos="4687888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A	U	G	A	A	G	U	U	U	</a:t>
            </a:r>
            <a:r>
              <a:rPr lang="en-US" sz="1800" dirty="0" smtClean="0">
                <a:solidFill>
                  <a:srgbClr val="FFFFFF"/>
                </a:solidFill>
                <a:latin typeface="Arial" charset="0"/>
              </a:rPr>
              <a:t>A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	G	C	G	C	A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2835783" y="3774127"/>
            <a:ext cx="52620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tabLst>
                <a:tab pos="342900" algn="l"/>
                <a:tab pos="663575" algn="l"/>
                <a:tab pos="1012825" algn="l"/>
                <a:tab pos="1347788" algn="l"/>
                <a:tab pos="1655763" algn="l"/>
                <a:tab pos="2011363" algn="l"/>
                <a:tab pos="2339975" algn="l"/>
                <a:tab pos="2646363" algn="l"/>
                <a:tab pos="3003550" algn="l"/>
                <a:tab pos="3332163" algn="l"/>
                <a:tab pos="3667125" algn="l"/>
                <a:tab pos="4002088" algn="l"/>
                <a:tab pos="4338638" algn="l"/>
                <a:tab pos="4687888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A	U	G	A	A	G	U	U	G	G	C	G	C	A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2835785" y="5657603"/>
            <a:ext cx="52620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tabLst>
                <a:tab pos="342900" algn="l"/>
                <a:tab pos="655638" algn="l"/>
                <a:tab pos="684213" algn="l"/>
                <a:tab pos="1020763" algn="l"/>
                <a:tab pos="1347788" algn="l"/>
                <a:tab pos="1655763" algn="l"/>
                <a:tab pos="2011363" algn="l"/>
                <a:tab pos="2339975" algn="l"/>
                <a:tab pos="2682875" algn="l"/>
                <a:tab pos="3025775" algn="l"/>
                <a:tab pos="3332163" algn="l"/>
                <a:tab pos="3667125" algn="l"/>
                <a:tab pos="4010025" algn="l"/>
                <a:tab pos="4338638" algn="l"/>
                <a:tab pos="4651375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A	U	G	A	A	G	U	U		U	G	G	C	G	C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 rot="1860000">
            <a:off x="5080394" y="2988936"/>
            <a:ext cx="385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FFFFFF"/>
                </a:solidFill>
                <a:latin typeface="Arial" charset="0"/>
              </a:rPr>
              <a:t>U</a:t>
            </a:r>
            <a:endParaRPr lang="en-US" sz="18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 rot="19385423">
            <a:off x="4944838" y="4965182"/>
            <a:ext cx="3856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eaLnBrk="0" fontAlgn="base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FFFFFF"/>
                </a:solidFill>
                <a:latin typeface="Arial" charset="0"/>
              </a:rPr>
              <a:t>G</a:t>
            </a:r>
            <a:endParaRPr lang="en-US" sz="18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7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4" charset="0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9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4" charset="0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</TotalTime>
  <Words>1635</Words>
  <Application>Microsoft Office PowerPoint</Application>
  <PresentationFormat>On-screen Show (4:3)</PresentationFormat>
  <Paragraphs>156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Calibri</vt:lpstr>
      <vt:lpstr>Symbol</vt:lpstr>
      <vt:lpstr>Times</vt:lpstr>
      <vt:lpstr>Times New Roman</vt:lpstr>
      <vt:lpstr>67_Blank</vt:lpstr>
      <vt:lpstr>69_Blank</vt:lpstr>
      <vt:lpstr>Office Theme</vt:lpstr>
      <vt:lpstr>PowerPoint Presentation</vt:lpstr>
      <vt:lpstr>PowerPoint Presentation</vt:lpstr>
      <vt:lpstr>10.16 Mutations can affect genes</vt:lpstr>
      <vt:lpstr>10.16 Mutations can affect genes</vt:lpstr>
      <vt:lpstr>10.16 Mutations can affect genes</vt:lpstr>
      <vt:lpstr>Example:</vt:lpstr>
      <vt:lpstr>10.16 Mutations can affect genes</vt:lpstr>
      <vt:lpstr>Figure 10.16a</vt:lpstr>
      <vt:lpstr>Figure 10.16b-0</vt:lpstr>
      <vt:lpstr>In Notebooks: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Hastings</dc:creator>
  <cp:lastModifiedBy>Griffith, Ashley</cp:lastModifiedBy>
  <cp:revision>164</cp:revision>
  <dcterms:created xsi:type="dcterms:W3CDTF">2014-01-02T15:44:28Z</dcterms:created>
  <dcterms:modified xsi:type="dcterms:W3CDTF">2017-02-02T17:58:05Z</dcterms:modified>
</cp:coreProperties>
</file>