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395" r:id="rId2"/>
    <p:sldId id="396" r:id="rId3"/>
    <p:sldId id="304" r:id="rId4"/>
    <p:sldId id="375" r:id="rId5"/>
    <p:sldId id="376" r:id="rId6"/>
    <p:sldId id="377" r:id="rId7"/>
    <p:sldId id="397" r:id="rId8"/>
    <p:sldId id="334" r:id="rId9"/>
    <p:sldId id="378" r:id="rId10"/>
    <p:sldId id="392" r:id="rId11"/>
    <p:sldId id="393" r:id="rId12"/>
    <p:sldId id="398" r:id="rId13"/>
    <p:sldId id="394" r:id="rId14"/>
    <p:sldId id="39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D09E00"/>
    <a:srgbClr val="0033CC"/>
    <a:srgbClr val="31C42A"/>
    <a:srgbClr val="003399"/>
    <a:srgbClr val="3366CC"/>
    <a:srgbClr val="0099FF"/>
    <a:srgbClr val="7575FF"/>
    <a:srgbClr val="5B5B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436" autoAdjust="0"/>
    <p:restoredTop sz="94717" autoAdjust="0"/>
  </p:normalViewPr>
  <p:slideViewPr>
    <p:cSldViewPr>
      <p:cViewPr varScale="1">
        <p:scale>
          <a:sx n="84" d="100"/>
          <a:sy n="84" d="100"/>
        </p:scale>
        <p:origin x="869" y="77"/>
      </p:cViewPr>
      <p:guideLst>
        <p:guide orient="horz" pos="2160"/>
        <p:guide pos="2880"/>
      </p:guideLst>
    </p:cSldViewPr>
  </p:slideViewPr>
  <p:outlineViewPr>
    <p:cViewPr>
      <p:scale>
        <a:sx n="33" d="100"/>
        <a:sy n="33" d="100"/>
      </p:scale>
      <p:origin x="48" y="22836"/>
    </p:cViewPr>
  </p:outlineViewPr>
  <p:notesTextViewPr>
    <p:cViewPr>
      <p:scale>
        <a:sx n="100" d="100"/>
        <a:sy n="100" d="100"/>
      </p:scale>
      <p:origin x="0" y="0"/>
    </p:cViewPr>
  </p:notesTextViewPr>
  <p:sorterViewPr>
    <p:cViewPr>
      <p:scale>
        <a:sx n="100" d="100"/>
        <a:sy n="100" d="100"/>
      </p:scale>
      <p:origin x="0" y="-1007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46" cy="464741"/>
          </a:xfrm>
          <a:prstGeom prst="rect">
            <a:avLst/>
          </a:prstGeom>
        </p:spPr>
        <p:txBody>
          <a:bodyPr vert="horz" lIns="92062" tIns="46031" rIns="92062" bIns="46031" rtlCol="0"/>
          <a:lstStyle>
            <a:lvl1pPr algn="l">
              <a:defRPr sz="1200"/>
            </a:lvl1pPr>
          </a:lstStyle>
          <a:p>
            <a:endParaRPr lang="en-US"/>
          </a:p>
        </p:txBody>
      </p:sp>
      <p:sp>
        <p:nvSpPr>
          <p:cNvPr id="3" name="Date Placeholder 2"/>
          <p:cNvSpPr>
            <a:spLocks noGrp="1"/>
          </p:cNvSpPr>
          <p:nvPr>
            <p:ph type="dt" sz="quarter" idx="1"/>
          </p:nvPr>
        </p:nvSpPr>
        <p:spPr>
          <a:xfrm>
            <a:off x="3971654" y="0"/>
            <a:ext cx="3037146" cy="464741"/>
          </a:xfrm>
          <a:prstGeom prst="rect">
            <a:avLst/>
          </a:prstGeom>
        </p:spPr>
        <p:txBody>
          <a:bodyPr vert="horz" lIns="92062" tIns="46031" rIns="92062" bIns="46031" rtlCol="0"/>
          <a:lstStyle>
            <a:lvl1pPr algn="r">
              <a:defRPr sz="1200"/>
            </a:lvl1pPr>
          </a:lstStyle>
          <a:p>
            <a:fld id="{B3187504-44DF-4CFB-957D-4CB5D5226530}" type="datetimeFigureOut">
              <a:rPr lang="en-US" smtClean="0"/>
              <a:pPr/>
              <a:t>9/14/2016</a:t>
            </a:fld>
            <a:endParaRPr lang="en-US"/>
          </a:p>
        </p:txBody>
      </p:sp>
      <p:sp>
        <p:nvSpPr>
          <p:cNvPr id="4" name="Footer Placeholder 3"/>
          <p:cNvSpPr>
            <a:spLocks noGrp="1"/>
          </p:cNvSpPr>
          <p:nvPr>
            <p:ph type="ftr" sz="quarter" idx="2"/>
          </p:nvPr>
        </p:nvSpPr>
        <p:spPr>
          <a:xfrm>
            <a:off x="1" y="8830063"/>
            <a:ext cx="3037146" cy="464740"/>
          </a:xfrm>
          <a:prstGeom prst="rect">
            <a:avLst/>
          </a:prstGeom>
        </p:spPr>
        <p:txBody>
          <a:bodyPr vert="horz" lIns="92062" tIns="46031" rIns="92062" bIns="46031" rtlCol="0" anchor="b"/>
          <a:lstStyle>
            <a:lvl1pPr algn="l">
              <a:defRPr sz="1200"/>
            </a:lvl1pPr>
          </a:lstStyle>
          <a:p>
            <a:endParaRPr lang="en-US"/>
          </a:p>
        </p:txBody>
      </p:sp>
      <p:sp>
        <p:nvSpPr>
          <p:cNvPr id="5" name="Slide Number Placeholder 4"/>
          <p:cNvSpPr>
            <a:spLocks noGrp="1"/>
          </p:cNvSpPr>
          <p:nvPr>
            <p:ph type="sldNum" sz="quarter" idx="3"/>
          </p:nvPr>
        </p:nvSpPr>
        <p:spPr>
          <a:xfrm>
            <a:off x="3971654" y="8830063"/>
            <a:ext cx="3037146" cy="464740"/>
          </a:xfrm>
          <a:prstGeom prst="rect">
            <a:avLst/>
          </a:prstGeom>
        </p:spPr>
        <p:txBody>
          <a:bodyPr vert="horz" lIns="92062" tIns="46031" rIns="92062" bIns="46031" rtlCol="0" anchor="b"/>
          <a:lstStyle>
            <a:lvl1pPr algn="r">
              <a:defRPr sz="1200"/>
            </a:lvl1pPr>
          </a:lstStyle>
          <a:p>
            <a:fld id="{4F60E956-D9DE-4457-ACCD-62C6C838A8D8}" type="slidenum">
              <a:rPr lang="en-US" smtClean="0"/>
              <a:pPr/>
              <a:t>‹#›</a:t>
            </a:fld>
            <a:endParaRPr lang="en-US"/>
          </a:p>
        </p:txBody>
      </p:sp>
    </p:spTree>
    <p:extLst>
      <p:ext uri="{BB962C8B-B14F-4D97-AF65-F5344CB8AC3E}">
        <p14:creationId xmlns:p14="http://schemas.microsoft.com/office/powerpoint/2010/main" val="3672657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FDF445C5-11F8-47FC-99C2-D8518B5D46D4}" type="datetimeFigureOut">
              <a:rPr lang="en-US" smtClean="0"/>
              <a:pPr/>
              <a:t>9/14/2016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11F8EFAB-9740-4FED-A25A-B2701D016AD9}" type="slidenum">
              <a:rPr lang="en-US" smtClean="0"/>
              <a:pPr/>
              <a:t>‹#›</a:t>
            </a:fld>
            <a:endParaRPr lang="en-US"/>
          </a:p>
        </p:txBody>
      </p:sp>
    </p:spTree>
    <p:extLst>
      <p:ext uri="{BB962C8B-B14F-4D97-AF65-F5344CB8AC3E}">
        <p14:creationId xmlns:p14="http://schemas.microsoft.com/office/powerpoint/2010/main" val="51884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81DE18D7-4143-6C47-A822-1B6A7E4726CB}" type="slidenum">
              <a:rPr lang="en-US" sz="1200">
                <a:latin typeface="Times New Roman" charset="0"/>
                <a:ea typeface="Arial" charset="0"/>
                <a:cs typeface="Arial" charset="0"/>
              </a:rPr>
              <a:pPr algn="r" eaLnBrk="0" hangingPunct="0"/>
              <a:t>4</a:t>
            </a:fld>
            <a:endParaRPr lang="en-US" sz="1200" dirty="0">
              <a:latin typeface="Times New Roman" charset="0"/>
              <a:ea typeface="Arial" charset="0"/>
              <a:cs typeface="Arial" charset="0"/>
            </a:endParaRPr>
          </a:p>
        </p:txBody>
      </p:sp>
      <p:sp>
        <p:nvSpPr>
          <p:cNvPr id="231427" name="Rectangle 2"/>
          <p:cNvSpPr>
            <a:spLocks noGrp="1" noRot="1" noChangeAspect="1" noChangeArrowheads="1" noTextEdit="1"/>
          </p:cNvSpPr>
          <p:nvPr>
            <p:ph type="sldImg"/>
          </p:nvPr>
        </p:nvSpPr>
        <p:spPr>
          <a:solidFill>
            <a:srgbClr val="FFFFFF"/>
          </a:solidFill>
          <a:ln/>
        </p:spPr>
      </p:sp>
      <p:sp>
        <p:nvSpPr>
          <p:cNvPr id="231428" name="Rectangle 3"/>
          <p:cNvSpPr>
            <a:spLocks noGrp="1" noChangeArrowheads="1"/>
          </p:cNvSpPr>
          <p:nvPr>
            <p:ph type="body" idx="1"/>
          </p:nvPr>
        </p:nvSpPr>
        <p:spPr>
          <a:solidFill>
            <a:srgbClr val="FFFFFF"/>
          </a:solidFill>
          <a:ln>
            <a:solidFill>
              <a:srgbClr val="000000"/>
            </a:solidFill>
          </a:ln>
        </p:spPr>
        <p:txBody>
          <a:bodyPr/>
          <a:lstStyle/>
          <a:p>
            <a:r>
              <a:rPr lang="en-US" sz="1200" b="1" kern="1200" dirty="0" smtClean="0">
                <a:solidFill>
                  <a:schemeClr val="tx1"/>
                </a:solidFill>
                <a:latin typeface="Times New Roman" charset="0"/>
                <a:ea typeface="ＭＳ Ｐゴシック" charset="-128"/>
                <a:cs typeface="ＭＳ Ｐゴシック" charset="-128"/>
              </a:rPr>
              <a:t>Student Misconceptions and Concerns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Module 3.15 is the first time the authors present the concept of transcription and translation, discussed extensively in later chapters. The basic conceptual flow of information from DNA to RNA to proteins is essential to these later discussions. A flow chart that also relates the location where these processes occur in a eukaryotic cell will help to cement this fundamental transmission of genetic information.</a:t>
            </a:r>
          </a:p>
          <a:p>
            <a:r>
              <a:rPr lang="en-US" sz="1200" b="1" kern="1200" dirty="0" smtClean="0">
                <a:solidFill>
                  <a:schemeClr val="tx1"/>
                </a:solidFill>
                <a:latin typeface="Times New Roman" charset="0"/>
                <a:ea typeface="ＭＳ Ｐゴシック" charset="-128"/>
                <a:cs typeface="ＭＳ Ｐゴシック" charset="-128"/>
              </a:rPr>
              <a:t>Teaching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The “NA” in the acronyms DNA and RNA stands for “nucleic acid.” Students often do not make this association without assistance.</a:t>
            </a:r>
          </a:p>
          <a:p>
            <a:r>
              <a:rPr lang="en-US" sz="1200" b="1" kern="1200" dirty="0" smtClean="0">
                <a:solidFill>
                  <a:schemeClr val="tx1"/>
                </a:solidFill>
                <a:latin typeface="Times New Roman" charset="0"/>
                <a:ea typeface="ＭＳ Ｐゴシック" charset="-128"/>
                <a:cs typeface="ＭＳ Ｐゴシック" charset="-128"/>
              </a:rPr>
              <a:t>Active Lecture Tips</a:t>
            </a:r>
            <a:endParaRPr lang="en-US" sz="1200" kern="1200" dirty="0" smtClean="0">
              <a:solidFill>
                <a:schemeClr val="tx1"/>
              </a:solidFill>
              <a:latin typeface="Times New Roman" charset="0"/>
              <a:ea typeface="ＭＳ Ｐゴシック" charset="-128"/>
              <a:cs typeface="ＭＳ Ｐゴシック" charset="-128"/>
            </a:endParaRPr>
          </a:p>
          <a:p>
            <a:pPr fontAlgn="base"/>
            <a:r>
              <a:rPr lang="en-US" sz="1200" kern="1200" dirty="0" smtClean="0">
                <a:solidFill>
                  <a:schemeClr val="tx1"/>
                </a:solidFill>
                <a:latin typeface="Times New Roman" charset="0"/>
                <a:ea typeface="ＭＳ Ｐゴシック" charset="-128"/>
                <a:cs typeface="ＭＳ Ｐゴシック" charset="-128"/>
              </a:rPr>
              <a:t>• See the Activity </a:t>
            </a:r>
            <a:r>
              <a:rPr lang="en-US" sz="1200" i="1" kern="1200" dirty="0" smtClean="0">
                <a:solidFill>
                  <a:schemeClr val="tx1"/>
                </a:solidFill>
                <a:latin typeface="Times New Roman" charset="0"/>
                <a:ea typeface="ＭＳ Ｐゴシック" charset="-128"/>
                <a:cs typeface="ＭＳ Ｐゴシック" charset="-128"/>
              </a:rPr>
              <a:t>Reviewing Macromolecules </a:t>
            </a:r>
            <a:r>
              <a:rPr lang="en-US" sz="1200" i="0" kern="1200" dirty="0" smtClean="0">
                <a:solidFill>
                  <a:schemeClr val="tx1"/>
                </a:solidFill>
                <a:latin typeface="Times New Roman" charset="0"/>
                <a:ea typeface="ＭＳ Ｐゴシック" charset="-128"/>
                <a:cs typeface="ＭＳ Ｐゴシック" charset="-128"/>
              </a:rPr>
              <a:t>on the Instructor Exchange</a:t>
            </a:r>
            <a:r>
              <a:rPr lang="en-US" sz="1200" kern="1200" dirty="0" smtClean="0">
                <a:solidFill>
                  <a:schemeClr val="tx1"/>
                </a:solidFill>
                <a:latin typeface="Times New Roman" charset="0"/>
                <a:ea typeface="ＭＳ Ｐゴシック" charset="-128"/>
                <a:cs typeface="ＭＳ Ｐゴシック" charset="-128"/>
              </a:rPr>
              <a:t>. Visit the Instructor Exchange in the </a:t>
            </a:r>
            <a:r>
              <a:rPr lang="en-US" sz="1200" kern="1200" dirty="0" err="1" smtClean="0">
                <a:solidFill>
                  <a:schemeClr val="tx1"/>
                </a:solidFill>
                <a:latin typeface="Times New Roman" charset="0"/>
                <a:ea typeface="ＭＳ Ｐゴシック" charset="-128"/>
                <a:cs typeface="ＭＳ Ｐゴシック" charset="-128"/>
              </a:rPr>
              <a:t>MasteringBiology</a:t>
            </a:r>
            <a:r>
              <a:rPr lang="en-US" sz="1200" kern="1200" dirty="0" smtClean="0">
                <a:solidFill>
                  <a:schemeClr val="tx1"/>
                </a:solidFill>
                <a:latin typeface="Times New Roman" charset="0"/>
                <a:ea typeface="ＭＳ Ｐゴシック" charset="-128"/>
                <a:cs typeface="ＭＳ Ｐゴシック" charset="-128"/>
              </a:rPr>
              <a:t> instructor resource area for a description of this activity.</a:t>
            </a:r>
          </a:p>
        </p:txBody>
      </p:sp>
    </p:spTree>
    <p:extLst>
      <p:ext uri="{BB962C8B-B14F-4D97-AF65-F5344CB8AC3E}">
        <p14:creationId xmlns:p14="http://schemas.microsoft.com/office/powerpoint/2010/main" val="4061448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80572EBA-E604-8845-9029-C2D288F6076B}" type="slidenum">
              <a:rPr lang="en-US" sz="1200">
                <a:latin typeface="Times New Roman" charset="0"/>
                <a:ea typeface="Arial" charset="0"/>
                <a:cs typeface="Arial" charset="0"/>
              </a:rPr>
              <a:pPr algn="r" eaLnBrk="0" hangingPunct="0"/>
              <a:t>5</a:t>
            </a:fld>
            <a:endParaRPr lang="en-US" sz="1200" dirty="0">
              <a:latin typeface="Times New Roman" charset="0"/>
              <a:ea typeface="Arial" charset="0"/>
              <a:cs typeface="Arial" charset="0"/>
            </a:endParaRPr>
          </a:p>
        </p:txBody>
      </p:sp>
      <p:sp>
        <p:nvSpPr>
          <p:cNvPr id="241667" name="Rectangle 2"/>
          <p:cNvSpPr>
            <a:spLocks noGrp="1" noRot="1" noChangeAspect="1" noChangeArrowheads="1" noTextEdit="1"/>
          </p:cNvSpPr>
          <p:nvPr>
            <p:ph type="sldImg"/>
          </p:nvPr>
        </p:nvSpPr>
        <p:spPr>
          <a:solidFill>
            <a:srgbClr val="FFFFFF"/>
          </a:solidFill>
          <a:ln/>
        </p:spPr>
      </p:sp>
      <p:sp>
        <p:nvSpPr>
          <p:cNvPr id="241668" name="Rectangle 3"/>
          <p:cNvSpPr>
            <a:spLocks noGrp="1" noChangeArrowheads="1"/>
          </p:cNvSpPr>
          <p:nvPr>
            <p:ph type="body" idx="1"/>
          </p:nvPr>
        </p:nvSpPr>
        <p:spPr>
          <a:solidFill>
            <a:srgbClr val="FFFFFF"/>
          </a:solidFill>
          <a:ln>
            <a:solidFill>
              <a:srgbClr val="000000"/>
            </a:solidFill>
          </a:ln>
        </p:spPr>
        <p:txBody>
          <a:bodyPr/>
          <a:lstStyle/>
          <a:p>
            <a:r>
              <a:rPr lang="en-US" sz="1200" b="1" kern="1200" dirty="0" smtClean="0">
                <a:solidFill>
                  <a:schemeClr val="tx1"/>
                </a:solidFill>
                <a:latin typeface="Times New Roman" charset="0"/>
                <a:ea typeface="ＭＳ Ｐゴシック" charset="-128"/>
                <a:cs typeface="ＭＳ Ｐゴシック" charset="-128"/>
              </a:rPr>
              <a:t>Teaching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When discussing the sequence of nucleotides in DNA and RNA, consider challenging your students with the following questions based upon prior analogies. If the 20 possible amino acids in a polypeptide represent “words” in a long polypeptide sentence, how many possible words are in the language of a DNA molecule? (Answer: Four nucleotides, GCAT, are possible). Are these the same “words” used in RNA? (Answer: No. Uracil substitutes for thymine.)</a:t>
            </a:r>
          </a:p>
          <a:p>
            <a:r>
              <a:rPr lang="en-US" sz="1200" b="1" kern="1200" dirty="0" smtClean="0">
                <a:solidFill>
                  <a:schemeClr val="tx1"/>
                </a:solidFill>
                <a:latin typeface="Times New Roman" charset="0"/>
                <a:ea typeface="ＭＳ Ｐゴシック" charset="-128"/>
                <a:cs typeface="ＭＳ Ｐゴシック" charset="-128"/>
              </a:rPr>
              <a:t>Active Lecture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See the Activity </a:t>
            </a:r>
            <a:r>
              <a:rPr lang="en-US" sz="1200" i="1" kern="1200" dirty="0" smtClean="0">
                <a:solidFill>
                  <a:schemeClr val="tx1"/>
                </a:solidFill>
                <a:latin typeface="Times New Roman" charset="0"/>
                <a:ea typeface="ＭＳ Ｐゴシック" charset="-128"/>
                <a:cs typeface="ＭＳ Ｐゴシック" charset="-128"/>
              </a:rPr>
              <a:t>Reviewing Macromolecules </a:t>
            </a:r>
            <a:r>
              <a:rPr lang="en-US" sz="1200" i="0" kern="1200" dirty="0" smtClean="0">
                <a:solidFill>
                  <a:schemeClr val="tx1"/>
                </a:solidFill>
                <a:latin typeface="Times New Roman" charset="0"/>
                <a:ea typeface="ＭＳ Ｐゴシック" charset="-128"/>
                <a:cs typeface="ＭＳ Ｐゴシック" charset="-128"/>
              </a:rPr>
              <a:t>on the Instructor Exchange. Visit the Instructor Exchange in the </a:t>
            </a:r>
            <a:r>
              <a:rPr lang="en-US" sz="1200" i="0" kern="1200" dirty="0" err="1" smtClean="0">
                <a:solidFill>
                  <a:schemeClr val="tx1"/>
                </a:solidFill>
                <a:latin typeface="Times New Roman" charset="0"/>
                <a:ea typeface="ＭＳ Ｐゴシック" charset="-128"/>
                <a:cs typeface="ＭＳ Ｐゴシック" charset="-128"/>
              </a:rPr>
              <a:t>MasteringBiology</a:t>
            </a:r>
            <a:r>
              <a:rPr lang="en-US" sz="1200" i="0" kern="1200" dirty="0" smtClean="0">
                <a:solidFill>
                  <a:schemeClr val="tx1"/>
                </a:solidFill>
                <a:latin typeface="Times New Roman" charset="0"/>
                <a:ea typeface="ＭＳ Ｐゴシック" charset="-128"/>
                <a:cs typeface="ＭＳ Ｐゴシック" charset="-128"/>
              </a:rPr>
              <a:t> instructor resource area for a description of this activity.</a:t>
            </a:r>
            <a:endParaRPr lang="en-US" b="1" i="0" dirty="0"/>
          </a:p>
        </p:txBody>
      </p:sp>
    </p:spTree>
    <p:extLst>
      <p:ext uri="{BB962C8B-B14F-4D97-AF65-F5344CB8AC3E}">
        <p14:creationId xmlns:p14="http://schemas.microsoft.com/office/powerpoint/2010/main" val="71999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6</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a:lstStyle/>
          <a:p>
            <a:pPr eaLnBrk="1" hangingPunct="1"/>
            <a:r>
              <a:rPr lang="en-US" dirty="0" smtClean="0">
                <a:latin typeface="Times New Roman"/>
                <a:cs typeface="Times New Roman"/>
              </a:rPr>
              <a:t>Figure 3.16a A nucleotide</a:t>
            </a:r>
            <a:endParaRPr lang="en-US" dirty="0">
              <a:latin typeface="Times New Roman"/>
              <a:cs typeface="Times New Roman"/>
            </a:endParaRPr>
          </a:p>
        </p:txBody>
      </p:sp>
    </p:spTree>
    <p:extLst>
      <p:ext uri="{BB962C8B-B14F-4D97-AF65-F5344CB8AC3E}">
        <p14:creationId xmlns:p14="http://schemas.microsoft.com/office/powerpoint/2010/main" val="3268403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F37C08DF-E4D8-ED48-A35E-BD608E2BA331}" type="slidenum">
              <a:rPr lang="en-US" sz="1200">
                <a:latin typeface="Times New Roman" charset="0"/>
                <a:ea typeface="Arial" charset="0"/>
                <a:cs typeface="Arial" charset="0"/>
              </a:rPr>
              <a:pPr algn="r" eaLnBrk="0" hangingPunct="0"/>
              <a:t>9</a:t>
            </a:fld>
            <a:endParaRPr lang="en-US" sz="1200" dirty="0">
              <a:latin typeface="Times New Roman" charset="0"/>
              <a:ea typeface="Arial" charset="0"/>
              <a:cs typeface="Arial" charset="0"/>
            </a:endParaRPr>
          </a:p>
        </p:txBody>
      </p:sp>
      <p:sp>
        <p:nvSpPr>
          <p:cNvPr id="251907" name="Rectangle 2"/>
          <p:cNvSpPr>
            <a:spLocks noGrp="1" noRot="1" noChangeAspect="1" noChangeArrowheads="1" noTextEdit="1"/>
          </p:cNvSpPr>
          <p:nvPr>
            <p:ph type="sldImg"/>
          </p:nvPr>
        </p:nvSpPr>
        <p:spPr>
          <a:solidFill>
            <a:srgbClr val="FFFFFF"/>
          </a:solidFill>
          <a:ln/>
        </p:spPr>
      </p:sp>
      <p:sp>
        <p:nvSpPr>
          <p:cNvPr id="251908" name="Rectangle 3"/>
          <p:cNvSpPr>
            <a:spLocks noGrp="1" noChangeArrowheads="1"/>
          </p:cNvSpPr>
          <p:nvPr>
            <p:ph type="body" idx="1"/>
          </p:nvPr>
        </p:nvSpPr>
        <p:spPr>
          <a:solidFill>
            <a:srgbClr val="FFFFFF"/>
          </a:solidFill>
          <a:ln>
            <a:solidFill>
              <a:srgbClr val="000000"/>
            </a:solidFill>
          </a:ln>
        </p:spPr>
        <p:txBody>
          <a:bodyPr/>
          <a:lstStyle/>
          <a:p>
            <a:r>
              <a:rPr lang="en-US" sz="1200" b="1" kern="1200" dirty="0" smtClean="0">
                <a:solidFill>
                  <a:schemeClr val="tx1"/>
                </a:solidFill>
                <a:latin typeface="Times New Roman" charset="0"/>
                <a:ea typeface="ＭＳ Ｐゴシック" charset="-128"/>
                <a:cs typeface="ＭＳ Ｐゴシック" charset="-128"/>
              </a:rPr>
              <a:t>Teaching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When discussing the sequence of nucleotides in DNA and RNA, consider challenging your students with the following questions based upon prior analogies. If the 20 possible amino acids in a polypeptide represent “words” in a long polypeptide sentence, how many possible words are in the language of a DNA molecule? (Answer: Four nucleotides, GCAT, are possible). Are these the same “words” used in RNA? (Answer: No. Uracil substitutes for thymine.)</a:t>
            </a:r>
          </a:p>
          <a:p>
            <a:r>
              <a:rPr lang="en-US" sz="1200" b="1" kern="1200" dirty="0" smtClean="0">
                <a:solidFill>
                  <a:schemeClr val="tx1"/>
                </a:solidFill>
                <a:latin typeface="Times New Roman" charset="0"/>
                <a:ea typeface="ＭＳ Ｐゴシック" charset="-128"/>
                <a:cs typeface="ＭＳ Ｐゴシック" charset="-128"/>
              </a:rPr>
              <a:t>Active Lecture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See the Activity </a:t>
            </a:r>
            <a:r>
              <a:rPr lang="en-US" sz="1200" i="1" kern="1200" dirty="0" smtClean="0">
                <a:solidFill>
                  <a:schemeClr val="tx1"/>
                </a:solidFill>
                <a:latin typeface="Times New Roman" charset="0"/>
                <a:ea typeface="ＭＳ Ｐゴシック" charset="-128"/>
                <a:cs typeface="ＭＳ Ｐゴシック" charset="-128"/>
              </a:rPr>
              <a:t>Reviewing Macromolecules </a:t>
            </a:r>
            <a:r>
              <a:rPr lang="en-US" sz="1200" i="0" kern="1200" dirty="0" smtClean="0">
                <a:solidFill>
                  <a:schemeClr val="tx1"/>
                </a:solidFill>
                <a:latin typeface="Times New Roman" charset="0"/>
                <a:ea typeface="ＭＳ Ｐゴシック" charset="-128"/>
                <a:cs typeface="ＭＳ Ｐゴシック" charset="-128"/>
              </a:rPr>
              <a:t>on the Instructor Exchange</a:t>
            </a:r>
            <a:r>
              <a:rPr lang="en-US" sz="1200" kern="1200" dirty="0" smtClean="0">
                <a:solidFill>
                  <a:schemeClr val="tx1"/>
                </a:solidFill>
                <a:latin typeface="Times New Roman" charset="0"/>
                <a:ea typeface="ＭＳ Ｐゴシック" charset="-128"/>
                <a:cs typeface="ＭＳ Ｐゴシック" charset="-128"/>
              </a:rPr>
              <a:t>. Visit the Instructor Exchange in the </a:t>
            </a:r>
            <a:r>
              <a:rPr lang="en-US" sz="1200" kern="1200" dirty="0" err="1" smtClean="0">
                <a:solidFill>
                  <a:schemeClr val="tx1"/>
                </a:solidFill>
                <a:latin typeface="Times New Roman" charset="0"/>
                <a:ea typeface="ＭＳ Ｐゴシック" charset="-128"/>
                <a:cs typeface="ＭＳ Ｐゴシック" charset="-128"/>
              </a:rPr>
              <a:t>MasteringBiology</a:t>
            </a:r>
            <a:r>
              <a:rPr lang="en-US" sz="1200" kern="1200" dirty="0" smtClean="0">
                <a:solidFill>
                  <a:schemeClr val="tx1"/>
                </a:solidFill>
                <a:latin typeface="Times New Roman" charset="0"/>
                <a:ea typeface="ＭＳ Ｐゴシック" charset="-128"/>
                <a:cs typeface="ＭＳ Ｐゴシック" charset="-128"/>
              </a:rPr>
              <a:t> instructor resource area for a description of this activity.</a:t>
            </a:r>
            <a:endParaRPr lang="en-US" b="1" dirty="0"/>
          </a:p>
        </p:txBody>
      </p:sp>
    </p:spTree>
    <p:extLst>
      <p:ext uri="{BB962C8B-B14F-4D97-AF65-F5344CB8AC3E}">
        <p14:creationId xmlns:p14="http://schemas.microsoft.com/office/powerpoint/2010/main" val="194087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10</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a:lstStyle/>
          <a:p>
            <a:pPr eaLnBrk="1" hangingPunct="1"/>
            <a:r>
              <a:rPr lang="en-US" dirty="0" smtClean="0">
                <a:latin typeface="Times New Roman"/>
                <a:cs typeface="Times New Roman"/>
              </a:rPr>
              <a:t>Figure 3.16b Part of a polynucleotide</a:t>
            </a:r>
            <a:endParaRPr lang="en-US" dirty="0">
              <a:latin typeface="Times New Roman"/>
              <a:cs typeface="Times New Roman"/>
            </a:endParaRPr>
          </a:p>
        </p:txBody>
      </p:sp>
    </p:spTree>
    <p:extLst>
      <p:ext uri="{BB962C8B-B14F-4D97-AF65-F5344CB8AC3E}">
        <p14:creationId xmlns:p14="http://schemas.microsoft.com/office/powerpoint/2010/main" val="1023200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11</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a:lstStyle/>
          <a:p>
            <a:pPr eaLnBrk="1" hangingPunct="1"/>
            <a:r>
              <a:rPr lang="en-US" dirty="0" smtClean="0">
                <a:latin typeface="Times New Roman"/>
                <a:cs typeface="Times New Roman"/>
              </a:rPr>
              <a:t>Figure 3.16c DNA double helix</a:t>
            </a:r>
            <a:endParaRPr lang="en-US" dirty="0">
              <a:latin typeface="Times New Roman"/>
              <a:cs typeface="Times New Roman"/>
            </a:endParaRPr>
          </a:p>
        </p:txBody>
      </p:sp>
    </p:spTree>
    <p:extLst>
      <p:ext uri="{BB962C8B-B14F-4D97-AF65-F5344CB8AC3E}">
        <p14:creationId xmlns:p14="http://schemas.microsoft.com/office/powerpoint/2010/main" val="296488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63186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330564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78736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736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1650A-9B25-4B9D-AAF3-D01BFE8E19E2}"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87710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01650A-9B25-4B9D-AAF3-D01BFE8E19E2}"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420276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1650A-9B25-4B9D-AAF3-D01BFE8E19E2}" type="datetimeFigureOut">
              <a:rPr lang="en-US" smtClean="0"/>
              <a:pPr/>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40530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01650A-9B25-4B9D-AAF3-D01BFE8E19E2}" type="datetimeFigureOut">
              <a:rPr lang="en-US" smtClean="0"/>
              <a:pPr/>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37451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1650A-9B25-4B9D-AAF3-D01BFE8E19E2}" type="datetimeFigureOut">
              <a:rPr lang="en-US" smtClean="0"/>
              <a:pPr/>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91227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1650A-9B25-4B9D-AAF3-D01BFE8E19E2}"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37145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1650A-9B25-4B9D-AAF3-D01BFE8E19E2}"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72809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301650A-9B25-4B9D-AAF3-D01BFE8E19E2}" type="datetimeFigureOut">
              <a:rPr lang="en-US" smtClean="0"/>
              <a:pPr/>
              <a:t>9/14/2016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9E1BF0-17C1-4CD4-88D2-72BBDDF95DEF}" type="slidenum">
              <a:rPr lang="en-US" smtClean="0"/>
              <a:pPr/>
              <a:t>‹#›</a:t>
            </a:fld>
            <a:endParaRPr lang="en-US"/>
          </a:p>
        </p:txBody>
      </p:sp>
    </p:spTree>
    <p:extLst>
      <p:ext uri="{BB962C8B-B14F-4D97-AF65-F5344CB8AC3E}">
        <p14:creationId xmlns:p14="http://schemas.microsoft.com/office/powerpoint/2010/main" val="37658840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NNASRkIU5Fw" TargetMode="External"/><Relationship Id="rId2" Type="http://schemas.openxmlformats.org/officeDocument/2006/relationships/hyperlink" Target="https://www.youtube.com/watch?v=QWf2jcznLs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Biological Molecules </a:t>
            </a:r>
            <a:endParaRPr lang="en-US" dirty="0"/>
          </a:p>
        </p:txBody>
      </p:sp>
      <p:sp>
        <p:nvSpPr>
          <p:cNvPr id="5" name="Subtitle 4"/>
          <p:cNvSpPr>
            <a:spLocks noGrp="1"/>
          </p:cNvSpPr>
          <p:nvPr>
            <p:ph type="subTitle" idx="1"/>
          </p:nvPr>
        </p:nvSpPr>
        <p:spPr/>
        <p:txBody>
          <a:bodyPr/>
          <a:lstStyle/>
          <a:p>
            <a:r>
              <a:rPr lang="en-US" dirty="0" smtClean="0"/>
              <a:t>Nucleic Acids</a:t>
            </a:r>
            <a:endParaRPr lang="en-US" dirty="0"/>
          </a:p>
        </p:txBody>
      </p:sp>
    </p:spTree>
    <p:extLst>
      <p:ext uri="{BB962C8B-B14F-4D97-AF65-F5344CB8AC3E}">
        <p14:creationId xmlns:p14="http://schemas.microsoft.com/office/powerpoint/2010/main" val="2980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03_16bPolynucleotide-U.jpg"/>
          <p:cNvPicPr>
            <a:picLocks noChangeAspect="1"/>
          </p:cNvPicPr>
          <p:nvPr/>
        </p:nvPicPr>
        <p:blipFill rotWithShape="1">
          <a:blip r:embed="rId3">
            <a:extLst>
              <a:ext uri="{28A0092B-C50C-407E-A947-70E740481C1C}">
                <a14:useLocalDpi xmlns:a14="http://schemas.microsoft.com/office/drawing/2010/main" val="0"/>
              </a:ext>
            </a:extLst>
          </a:blip>
          <a:srcRect b="3961"/>
          <a:stretch/>
        </p:blipFill>
        <p:spPr>
          <a:xfrm>
            <a:off x="2529899" y="72372"/>
            <a:ext cx="4133088" cy="6322907"/>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3.16b</a:t>
            </a:r>
            <a:endParaRPr lang="en-US" sz="1200" dirty="0">
              <a:latin typeface="Arial" charset="0"/>
            </a:endParaRPr>
          </a:p>
        </p:txBody>
      </p:sp>
      <p:sp>
        <p:nvSpPr>
          <p:cNvPr id="27" name="Text Box 31"/>
          <p:cNvSpPr txBox="1">
            <a:spLocks noChangeArrowheads="1"/>
          </p:cNvSpPr>
          <p:nvPr/>
        </p:nvSpPr>
        <p:spPr bwMode="auto">
          <a:xfrm>
            <a:off x="5116030" y="915617"/>
            <a:ext cx="1507743"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Nucleotide</a:t>
            </a:r>
            <a:endParaRPr lang="en-US" sz="2300" dirty="0">
              <a:solidFill>
                <a:srgbClr val="000000"/>
              </a:solidFill>
              <a:latin typeface="Arial" charset="0"/>
            </a:endParaRPr>
          </a:p>
        </p:txBody>
      </p:sp>
      <p:cxnSp>
        <p:nvCxnSpPr>
          <p:cNvPr id="6" name="Straight Connector 5"/>
          <p:cNvCxnSpPr/>
          <p:nvPr/>
        </p:nvCxnSpPr>
        <p:spPr bwMode="auto">
          <a:xfrm flipH="1">
            <a:off x="2878667" y="5608700"/>
            <a:ext cx="4564" cy="30103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4737432" y="1104433"/>
            <a:ext cx="325635"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7"/>
          <p:cNvSpPr/>
          <p:nvPr/>
        </p:nvSpPr>
        <p:spPr bwMode="auto">
          <a:xfrm>
            <a:off x="2565399" y="635000"/>
            <a:ext cx="2175933" cy="914400"/>
          </a:xfrm>
          <a:prstGeom prst="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endParaRPr lang="en-US" smtClean="0">
              <a:solidFill>
                <a:srgbClr val="000000"/>
              </a:solidFill>
              <a:latin typeface="Times" pitchFamily="84" charset="0"/>
              <a:ea typeface="ＭＳ Ｐゴシック" charset="0"/>
            </a:endParaRPr>
          </a:p>
        </p:txBody>
      </p:sp>
      <p:sp>
        <p:nvSpPr>
          <p:cNvPr id="12" name="Text Box 31"/>
          <p:cNvSpPr txBox="1">
            <a:spLocks noChangeArrowheads="1"/>
          </p:cNvSpPr>
          <p:nvPr/>
        </p:nvSpPr>
        <p:spPr bwMode="auto">
          <a:xfrm>
            <a:off x="2609898" y="5902482"/>
            <a:ext cx="24252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Sugar-phosphate</a:t>
            </a:r>
            <a:br>
              <a:rPr lang="en-US" sz="2300" dirty="0" smtClean="0">
                <a:solidFill>
                  <a:srgbClr val="000000"/>
                </a:solidFill>
                <a:latin typeface="Arial" charset="0"/>
              </a:rPr>
            </a:br>
            <a:r>
              <a:rPr lang="en-US" sz="2300" dirty="0" smtClean="0">
                <a:solidFill>
                  <a:srgbClr val="000000"/>
                </a:solidFill>
                <a:latin typeface="Arial" charset="0"/>
              </a:rPr>
              <a:t>backbone</a:t>
            </a:r>
            <a:endParaRPr lang="en-US" sz="2300" dirty="0">
              <a:solidFill>
                <a:srgbClr val="000000"/>
              </a:solidFill>
              <a:latin typeface="Arial" charset="0"/>
            </a:endParaRPr>
          </a:p>
        </p:txBody>
      </p:sp>
      <p:sp>
        <p:nvSpPr>
          <p:cNvPr id="13" name="Text Box 31"/>
          <p:cNvSpPr txBox="1">
            <a:spLocks noChangeArrowheads="1"/>
          </p:cNvSpPr>
          <p:nvPr/>
        </p:nvSpPr>
        <p:spPr bwMode="auto">
          <a:xfrm>
            <a:off x="4210096" y="1008750"/>
            <a:ext cx="218008"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A</a:t>
            </a:r>
            <a:endParaRPr lang="en-US" sz="2300" dirty="0">
              <a:solidFill>
                <a:srgbClr val="000000"/>
              </a:solidFill>
              <a:latin typeface="Arial" charset="0"/>
            </a:endParaRPr>
          </a:p>
        </p:txBody>
      </p:sp>
      <p:sp>
        <p:nvSpPr>
          <p:cNvPr id="14" name="Text Box 31"/>
          <p:cNvSpPr txBox="1">
            <a:spLocks noChangeArrowheads="1"/>
          </p:cNvSpPr>
          <p:nvPr/>
        </p:nvSpPr>
        <p:spPr bwMode="auto">
          <a:xfrm>
            <a:off x="3456564" y="1948550"/>
            <a:ext cx="180169"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T</a:t>
            </a:r>
            <a:endParaRPr lang="en-US" sz="2300" dirty="0">
              <a:solidFill>
                <a:srgbClr val="000000"/>
              </a:solidFill>
              <a:latin typeface="Arial" charset="0"/>
            </a:endParaRPr>
          </a:p>
        </p:txBody>
      </p:sp>
      <p:sp>
        <p:nvSpPr>
          <p:cNvPr id="15" name="Text Box 31"/>
          <p:cNvSpPr txBox="1">
            <a:spLocks noChangeArrowheads="1"/>
          </p:cNvSpPr>
          <p:nvPr/>
        </p:nvSpPr>
        <p:spPr bwMode="auto">
          <a:xfrm>
            <a:off x="3439629" y="2879883"/>
            <a:ext cx="213005"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C</a:t>
            </a:r>
            <a:endParaRPr lang="en-US" sz="2300" dirty="0">
              <a:solidFill>
                <a:srgbClr val="000000"/>
              </a:solidFill>
              <a:latin typeface="Arial" charset="0"/>
            </a:endParaRPr>
          </a:p>
        </p:txBody>
      </p:sp>
      <p:sp>
        <p:nvSpPr>
          <p:cNvPr id="16" name="Text Box 31"/>
          <p:cNvSpPr txBox="1">
            <a:spLocks noChangeArrowheads="1"/>
          </p:cNvSpPr>
          <p:nvPr/>
        </p:nvSpPr>
        <p:spPr bwMode="auto">
          <a:xfrm>
            <a:off x="4193163" y="3828149"/>
            <a:ext cx="229424"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G</a:t>
            </a:r>
            <a:endParaRPr lang="en-US" sz="2300" dirty="0">
              <a:solidFill>
                <a:srgbClr val="000000"/>
              </a:solidFill>
              <a:latin typeface="Arial" charset="0"/>
            </a:endParaRPr>
          </a:p>
        </p:txBody>
      </p:sp>
      <p:sp>
        <p:nvSpPr>
          <p:cNvPr id="17" name="Text Box 31"/>
          <p:cNvSpPr txBox="1">
            <a:spLocks noChangeArrowheads="1"/>
          </p:cNvSpPr>
          <p:nvPr/>
        </p:nvSpPr>
        <p:spPr bwMode="auto">
          <a:xfrm>
            <a:off x="3448097" y="4734084"/>
            <a:ext cx="180169"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300" dirty="0" smtClean="0">
                <a:solidFill>
                  <a:srgbClr val="000000"/>
                </a:solidFill>
                <a:latin typeface="Arial" charset="0"/>
              </a:rPr>
              <a:t>T</a:t>
            </a:r>
            <a:endParaRPr lang="en-US" sz="2300" dirty="0">
              <a:solidFill>
                <a:srgbClr val="000000"/>
              </a:solidFill>
              <a:latin typeface="Arial" charset="0"/>
            </a:endParaRPr>
          </a:p>
        </p:txBody>
      </p:sp>
    </p:spTree>
    <p:extLst>
      <p:ext uri="{BB962C8B-B14F-4D97-AF65-F5344CB8AC3E}">
        <p14:creationId xmlns:p14="http://schemas.microsoft.com/office/powerpoint/2010/main" val="3622257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3_16cDoubleHelix-U.jpg"/>
          <p:cNvPicPr>
            <a:picLocks noChangeAspect="1"/>
          </p:cNvPicPr>
          <p:nvPr/>
        </p:nvPicPr>
        <p:blipFill rotWithShape="1">
          <a:blip r:embed="rId3">
            <a:extLst>
              <a:ext uri="{28A0092B-C50C-407E-A947-70E740481C1C}">
                <a14:useLocalDpi xmlns:a14="http://schemas.microsoft.com/office/drawing/2010/main" val="0"/>
              </a:ext>
            </a:extLst>
          </a:blip>
          <a:srcRect b="2803"/>
          <a:stretch/>
        </p:blipFill>
        <p:spPr>
          <a:xfrm>
            <a:off x="3145536" y="137160"/>
            <a:ext cx="2852928" cy="6399107"/>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3.16c</a:t>
            </a:r>
            <a:endParaRPr lang="en-US" sz="1200" dirty="0">
              <a:latin typeface="Arial" charset="0"/>
            </a:endParaRPr>
          </a:p>
        </p:txBody>
      </p:sp>
      <p:sp>
        <p:nvSpPr>
          <p:cNvPr id="27" name="Text Box 31"/>
          <p:cNvSpPr txBox="1">
            <a:spLocks noChangeArrowheads="1"/>
          </p:cNvSpPr>
          <p:nvPr/>
        </p:nvSpPr>
        <p:spPr bwMode="auto">
          <a:xfrm>
            <a:off x="3194096" y="3438683"/>
            <a:ext cx="5518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800" dirty="0" smtClean="0">
                <a:solidFill>
                  <a:srgbClr val="000000"/>
                </a:solidFill>
                <a:latin typeface="Arial" charset="0"/>
              </a:rPr>
              <a:t>Base</a:t>
            </a:r>
            <a:br>
              <a:rPr lang="en-US" sz="1800" dirty="0" smtClean="0">
                <a:solidFill>
                  <a:srgbClr val="000000"/>
                </a:solidFill>
                <a:latin typeface="Arial" charset="0"/>
              </a:rPr>
            </a:br>
            <a:r>
              <a:rPr lang="en-US" sz="1800" dirty="0" smtClean="0">
                <a:solidFill>
                  <a:srgbClr val="000000"/>
                </a:solidFill>
                <a:latin typeface="Arial" charset="0"/>
              </a:rPr>
              <a:t>pair</a:t>
            </a:r>
            <a:endParaRPr lang="en-US" sz="1800" dirty="0">
              <a:solidFill>
                <a:srgbClr val="000000"/>
              </a:solidFill>
              <a:latin typeface="Arial" charset="0"/>
            </a:endParaRPr>
          </a:p>
        </p:txBody>
      </p:sp>
      <p:cxnSp>
        <p:nvCxnSpPr>
          <p:cNvPr id="6" name="Straight Connector 5"/>
          <p:cNvCxnSpPr/>
          <p:nvPr/>
        </p:nvCxnSpPr>
        <p:spPr bwMode="auto">
          <a:xfrm flipV="1">
            <a:off x="3801533" y="3348100"/>
            <a:ext cx="695367" cy="2163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 Box 31"/>
          <p:cNvSpPr txBox="1">
            <a:spLocks noChangeArrowheads="1"/>
          </p:cNvSpPr>
          <p:nvPr/>
        </p:nvSpPr>
        <p:spPr bwMode="auto">
          <a:xfrm>
            <a:off x="3846031" y="814017"/>
            <a:ext cx="1481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C</a:t>
            </a:r>
            <a:endParaRPr lang="en-US" sz="1600" dirty="0">
              <a:solidFill>
                <a:srgbClr val="000000"/>
              </a:solidFill>
              <a:latin typeface="Arial" charset="0"/>
            </a:endParaRPr>
          </a:p>
        </p:txBody>
      </p:sp>
      <p:sp>
        <p:nvSpPr>
          <p:cNvPr id="8" name="Text Box 31"/>
          <p:cNvSpPr txBox="1">
            <a:spLocks noChangeArrowheads="1"/>
          </p:cNvSpPr>
          <p:nvPr/>
        </p:nvSpPr>
        <p:spPr bwMode="auto">
          <a:xfrm>
            <a:off x="4557231" y="814017"/>
            <a:ext cx="1595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G</a:t>
            </a:r>
            <a:endParaRPr lang="en-US" sz="1600" dirty="0">
              <a:solidFill>
                <a:srgbClr val="000000"/>
              </a:solidFill>
              <a:latin typeface="Arial" charset="0"/>
            </a:endParaRPr>
          </a:p>
        </p:txBody>
      </p:sp>
      <p:sp>
        <p:nvSpPr>
          <p:cNvPr id="9" name="Text Box 31"/>
          <p:cNvSpPr txBox="1">
            <a:spLocks noChangeArrowheads="1"/>
          </p:cNvSpPr>
          <p:nvPr/>
        </p:nvSpPr>
        <p:spPr bwMode="auto">
          <a:xfrm>
            <a:off x="3371897" y="1254283"/>
            <a:ext cx="1481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C</a:t>
            </a:r>
            <a:endParaRPr lang="en-US" sz="1600" dirty="0">
              <a:solidFill>
                <a:srgbClr val="000000"/>
              </a:solidFill>
              <a:latin typeface="Arial" charset="0"/>
            </a:endParaRPr>
          </a:p>
        </p:txBody>
      </p:sp>
      <p:sp>
        <p:nvSpPr>
          <p:cNvPr id="10" name="Text Box 31"/>
          <p:cNvSpPr txBox="1">
            <a:spLocks noChangeArrowheads="1"/>
          </p:cNvSpPr>
          <p:nvPr/>
        </p:nvSpPr>
        <p:spPr bwMode="auto">
          <a:xfrm>
            <a:off x="3947625" y="1254283"/>
            <a:ext cx="1595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G</a:t>
            </a:r>
            <a:endParaRPr lang="en-US" sz="1600" dirty="0">
              <a:solidFill>
                <a:srgbClr val="000000"/>
              </a:solidFill>
              <a:latin typeface="Arial" charset="0"/>
            </a:endParaRPr>
          </a:p>
        </p:txBody>
      </p:sp>
      <p:sp>
        <p:nvSpPr>
          <p:cNvPr id="11" name="Text Box 31"/>
          <p:cNvSpPr txBox="1">
            <a:spLocks noChangeArrowheads="1"/>
          </p:cNvSpPr>
          <p:nvPr/>
        </p:nvSpPr>
        <p:spPr bwMode="auto">
          <a:xfrm>
            <a:off x="3769831" y="2608951"/>
            <a:ext cx="1481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C</a:t>
            </a:r>
            <a:endParaRPr lang="en-US" sz="1600" dirty="0">
              <a:solidFill>
                <a:srgbClr val="000000"/>
              </a:solidFill>
              <a:latin typeface="Arial" charset="0"/>
            </a:endParaRPr>
          </a:p>
        </p:txBody>
      </p:sp>
      <p:sp>
        <p:nvSpPr>
          <p:cNvPr id="12" name="Text Box 31"/>
          <p:cNvSpPr txBox="1">
            <a:spLocks noChangeArrowheads="1"/>
          </p:cNvSpPr>
          <p:nvPr/>
        </p:nvSpPr>
        <p:spPr bwMode="auto">
          <a:xfrm>
            <a:off x="4455630" y="2608951"/>
            <a:ext cx="1595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G</a:t>
            </a:r>
            <a:endParaRPr lang="en-US" sz="1600" dirty="0">
              <a:solidFill>
                <a:srgbClr val="000000"/>
              </a:solidFill>
              <a:latin typeface="Arial" charset="0"/>
            </a:endParaRPr>
          </a:p>
        </p:txBody>
      </p:sp>
      <p:sp>
        <p:nvSpPr>
          <p:cNvPr id="13" name="Text Box 31"/>
          <p:cNvSpPr txBox="1">
            <a:spLocks noChangeArrowheads="1"/>
          </p:cNvSpPr>
          <p:nvPr/>
        </p:nvSpPr>
        <p:spPr bwMode="auto">
          <a:xfrm>
            <a:off x="5539365" y="4319216"/>
            <a:ext cx="1481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C</a:t>
            </a:r>
            <a:endParaRPr lang="en-US" sz="1600" dirty="0">
              <a:solidFill>
                <a:srgbClr val="000000"/>
              </a:solidFill>
              <a:latin typeface="Arial" charset="0"/>
            </a:endParaRPr>
          </a:p>
        </p:txBody>
      </p:sp>
      <p:sp>
        <p:nvSpPr>
          <p:cNvPr id="14" name="Text Box 31"/>
          <p:cNvSpPr txBox="1">
            <a:spLocks noChangeArrowheads="1"/>
          </p:cNvSpPr>
          <p:nvPr/>
        </p:nvSpPr>
        <p:spPr bwMode="auto">
          <a:xfrm>
            <a:off x="4929765" y="4319216"/>
            <a:ext cx="1595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G</a:t>
            </a:r>
            <a:endParaRPr lang="en-US" sz="1600" dirty="0">
              <a:solidFill>
                <a:srgbClr val="000000"/>
              </a:solidFill>
              <a:latin typeface="Arial" charset="0"/>
            </a:endParaRPr>
          </a:p>
        </p:txBody>
      </p:sp>
      <p:sp>
        <p:nvSpPr>
          <p:cNvPr id="15" name="Text Box 31"/>
          <p:cNvSpPr txBox="1">
            <a:spLocks noChangeArrowheads="1"/>
          </p:cNvSpPr>
          <p:nvPr/>
        </p:nvSpPr>
        <p:spPr bwMode="auto">
          <a:xfrm>
            <a:off x="3507365" y="2160215"/>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16" name="Text Box 31"/>
          <p:cNvSpPr txBox="1">
            <a:spLocks noChangeArrowheads="1"/>
          </p:cNvSpPr>
          <p:nvPr/>
        </p:nvSpPr>
        <p:spPr bwMode="auto">
          <a:xfrm>
            <a:off x="4142362" y="2160215"/>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
        <p:nvSpPr>
          <p:cNvPr id="17" name="Text Box 31"/>
          <p:cNvSpPr txBox="1">
            <a:spLocks noChangeArrowheads="1"/>
          </p:cNvSpPr>
          <p:nvPr/>
        </p:nvSpPr>
        <p:spPr bwMode="auto">
          <a:xfrm>
            <a:off x="3312631" y="5529948"/>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18" name="Text Box 31"/>
          <p:cNvSpPr txBox="1">
            <a:spLocks noChangeArrowheads="1"/>
          </p:cNvSpPr>
          <p:nvPr/>
        </p:nvSpPr>
        <p:spPr bwMode="auto">
          <a:xfrm>
            <a:off x="3879892" y="5529948"/>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
        <p:nvSpPr>
          <p:cNvPr id="19" name="Text Box 31"/>
          <p:cNvSpPr txBox="1">
            <a:spLocks noChangeArrowheads="1"/>
          </p:cNvSpPr>
          <p:nvPr/>
        </p:nvSpPr>
        <p:spPr bwMode="auto">
          <a:xfrm>
            <a:off x="5285364" y="3074615"/>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20" name="Text Box 31"/>
          <p:cNvSpPr txBox="1">
            <a:spLocks noChangeArrowheads="1"/>
          </p:cNvSpPr>
          <p:nvPr/>
        </p:nvSpPr>
        <p:spPr bwMode="auto">
          <a:xfrm>
            <a:off x="4540295" y="3074615"/>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
        <p:nvSpPr>
          <p:cNvPr id="21" name="Text Box 31"/>
          <p:cNvSpPr txBox="1">
            <a:spLocks noChangeArrowheads="1"/>
          </p:cNvSpPr>
          <p:nvPr/>
        </p:nvSpPr>
        <p:spPr bwMode="auto">
          <a:xfrm>
            <a:off x="5522426" y="3506415"/>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22" name="Text Box 31"/>
          <p:cNvSpPr txBox="1">
            <a:spLocks noChangeArrowheads="1"/>
          </p:cNvSpPr>
          <p:nvPr/>
        </p:nvSpPr>
        <p:spPr bwMode="auto">
          <a:xfrm>
            <a:off x="4878961" y="3506415"/>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
        <p:nvSpPr>
          <p:cNvPr id="23" name="Text Box 31"/>
          <p:cNvSpPr txBox="1">
            <a:spLocks noChangeArrowheads="1"/>
          </p:cNvSpPr>
          <p:nvPr/>
        </p:nvSpPr>
        <p:spPr bwMode="auto">
          <a:xfrm>
            <a:off x="5192227" y="4742549"/>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24" name="Text Box 31"/>
          <p:cNvSpPr txBox="1">
            <a:spLocks noChangeArrowheads="1"/>
          </p:cNvSpPr>
          <p:nvPr/>
        </p:nvSpPr>
        <p:spPr bwMode="auto">
          <a:xfrm>
            <a:off x="4514894" y="4742549"/>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
        <p:nvSpPr>
          <p:cNvPr id="25" name="Text Box 31"/>
          <p:cNvSpPr txBox="1">
            <a:spLocks noChangeArrowheads="1"/>
          </p:cNvSpPr>
          <p:nvPr/>
        </p:nvSpPr>
        <p:spPr bwMode="auto">
          <a:xfrm>
            <a:off x="4811227" y="5157414"/>
            <a:ext cx="128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T</a:t>
            </a:r>
            <a:endParaRPr lang="en-US" sz="1600" dirty="0">
              <a:solidFill>
                <a:srgbClr val="000000"/>
              </a:solidFill>
              <a:latin typeface="Arial" charset="0"/>
            </a:endParaRPr>
          </a:p>
        </p:txBody>
      </p:sp>
      <p:sp>
        <p:nvSpPr>
          <p:cNvPr id="26" name="Text Box 31"/>
          <p:cNvSpPr txBox="1">
            <a:spLocks noChangeArrowheads="1"/>
          </p:cNvSpPr>
          <p:nvPr/>
        </p:nvSpPr>
        <p:spPr bwMode="auto">
          <a:xfrm>
            <a:off x="4125427" y="5157414"/>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600" dirty="0" smtClean="0">
                <a:solidFill>
                  <a:srgbClr val="000000"/>
                </a:solidFill>
                <a:latin typeface="Arial" charset="0"/>
              </a:rPr>
              <a:t>A</a:t>
            </a:r>
            <a:endParaRPr lang="en-US" sz="1600" dirty="0">
              <a:solidFill>
                <a:srgbClr val="000000"/>
              </a:solidFill>
              <a:latin typeface="Arial" charset="0"/>
            </a:endParaRPr>
          </a:p>
        </p:txBody>
      </p:sp>
    </p:spTree>
    <p:extLst>
      <p:ext uri="{BB962C8B-B14F-4D97-AF65-F5344CB8AC3E}">
        <p14:creationId xmlns:p14="http://schemas.microsoft.com/office/powerpoint/2010/main" val="2427228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in Notebooks:</a:t>
            </a:r>
            <a:endParaRPr lang="en-US" dirty="0"/>
          </a:p>
        </p:txBody>
      </p:sp>
      <p:sp>
        <p:nvSpPr>
          <p:cNvPr id="3" name="Content Placeholder 2"/>
          <p:cNvSpPr>
            <a:spLocks noGrp="1"/>
          </p:cNvSpPr>
          <p:nvPr>
            <p:ph idx="1"/>
          </p:nvPr>
        </p:nvSpPr>
        <p:spPr/>
        <p:txBody>
          <a:bodyPr/>
          <a:lstStyle/>
          <a:p>
            <a:pPr marL="0" indent="0">
              <a:buNone/>
            </a:pPr>
            <a:r>
              <a:rPr lang="en-US" dirty="0" smtClean="0"/>
              <a:t>22. What are some differences between DNA and RNA?</a:t>
            </a:r>
            <a:endParaRPr lang="en-US" dirty="0"/>
          </a:p>
        </p:txBody>
      </p:sp>
    </p:spTree>
    <p:extLst>
      <p:ext uri="{BB962C8B-B14F-4D97-AF65-F5344CB8AC3E}">
        <p14:creationId xmlns:p14="http://schemas.microsoft.com/office/powerpoint/2010/main" val="3963778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7474" y="914400"/>
            <a:ext cx="7291126" cy="5606374"/>
          </a:xfrm>
        </p:spPr>
      </p:pic>
    </p:spTree>
    <p:extLst>
      <p:ext uri="{BB962C8B-B14F-4D97-AF65-F5344CB8AC3E}">
        <p14:creationId xmlns:p14="http://schemas.microsoft.com/office/powerpoint/2010/main" val="1731196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Review </a:t>
            </a:r>
            <a:endParaRPr lang="en-US" dirty="0" smtClean="0"/>
          </a:p>
          <a:p>
            <a:endParaRPr lang="en-US" dirty="0"/>
          </a:p>
          <a:p>
            <a:endParaRPr lang="en-US" dirty="0" smtClean="0"/>
          </a:p>
          <a:p>
            <a:r>
              <a:rPr lang="en-US" dirty="0" smtClean="0">
                <a:hlinkClick r:id="rId3"/>
              </a:rPr>
              <a:t>Nucleic Acids </a:t>
            </a:r>
            <a:endParaRPr lang="en-US" dirty="0"/>
          </a:p>
        </p:txBody>
      </p:sp>
    </p:spTree>
    <p:extLst>
      <p:ext uri="{BB962C8B-B14F-4D97-AF65-F5344CB8AC3E}">
        <p14:creationId xmlns:p14="http://schemas.microsoft.com/office/powerpoint/2010/main" val="3267318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#20. What are nucleic acids?</a:t>
            </a:r>
            <a:endParaRPr lang="en-US" dirty="0"/>
          </a:p>
        </p:txBody>
      </p:sp>
    </p:spTree>
    <p:extLst>
      <p:ext uri="{BB962C8B-B14F-4D97-AF65-F5344CB8AC3E}">
        <p14:creationId xmlns:p14="http://schemas.microsoft.com/office/powerpoint/2010/main" val="132585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0" y="609600"/>
            <a:ext cx="9144000" cy="2209800"/>
          </a:xfrm>
        </p:spPr>
        <p:txBody>
          <a:bodyPr/>
          <a:lstStyle/>
          <a:p>
            <a:pPr eaLnBrk="1" hangingPunct="1">
              <a:buFontTx/>
              <a:buNone/>
            </a:pPr>
            <a:r>
              <a:rPr lang="en-US" b="1" dirty="0" smtClean="0"/>
              <a:t>Nucleic Acids </a:t>
            </a:r>
          </a:p>
          <a:p>
            <a:pPr eaLnBrk="1" hangingPunct="1">
              <a:buFontTx/>
              <a:buNone/>
            </a:pPr>
            <a:r>
              <a:rPr lang="en-US" dirty="0" smtClean="0"/>
              <a:t>		a.  Store and transmit hereditary info. Composed of a sugar, a phosphate group and a base (</a:t>
            </a:r>
            <a:r>
              <a:rPr lang="en-US" b="1" u="sng" dirty="0" smtClean="0">
                <a:solidFill>
                  <a:srgbClr val="31C42A"/>
                </a:solidFill>
              </a:rPr>
              <a:t>nucleotide</a:t>
            </a:r>
            <a:r>
              <a:rPr lang="en-US" dirty="0" smtClean="0"/>
              <a:t>).</a:t>
            </a:r>
          </a:p>
          <a:p>
            <a:pPr eaLnBrk="1" hangingPunct="1">
              <a:buFontTx/>
              <a:buNone/>
            </a:pPr>
            <a:endParaRPr lang="en-US" sz="4000" b="1" dirty="0" smtClean="0"/>
          </a:p>
        </p:txBody>
      </p:sp>
      <p:pic>
        <p:nvPicPr>
          <p:cNvPr id="2" name="Picture 1"/>
          <p:cNvPicPr>
            <a:picLocks noChangeAspect="1"/>
          </p:cNvPicPr>
          <p:nvPr/>
        </p:nvPicPr>
        <p:blipFill>
          <a:blip r:embed="rId2"/>
          <a:stretch>
            <a:fillRect/>
          </a:stretch>
        </p:blipFill>
        <p:spPr>
          <a:xfrm>
            <a:off x="1143000" y="1905000"/>
            <a:ext cx="5968501" cy="45845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20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20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r>
              <a:rPr lang="en-US" dirty="0" smtClean="0"/>
              <a:t>DNA </a:t>
            </a:r>
            <a:r>
              <a:rPr lang="en-US" dirty="0" smtClean="0"/>
              <a:t>and RNA are the two types of nucleic acids</a:t>
            </a:r>
          </a:p>
        </p:txBody>
      </p:sp>
      <p:sp>
        <p:nvSpPr>
          <p:cNvPr id="230403" name="Rectangle 3"/>
          <p:cNvSpPr>
            <a:spLocks noGrp="1" noChangeArrowheads="1"/>
          </p:cNvSpPr>
          <p:nvPr>
            <p:ph idx="1"/>
          </p:nvPr>
        </p:nvSpPr>
        <p:spPr/>
        <p:txBody>
          <a:bodyPr>
            <a:normAutofit/>
          </a:bodyPr>
          <a:lstStyle/>
          <a:p>
            <a:r>
              <a:rPr lang="en-US" dirty="0" smtClean="0"/>
              <a:t>The amino acid sequence of a polypeptide is programmed by a discrete unit of inheritance known as a </a:t>
            </a:r>
            <a:r>
              <a:rPr lang="en-US" b="1" dirty="0" smtClean="0"/>
              <a:t>gene</a:t>
            </a:r>
            <a:r>
              <a:rPr lang="en-US" dirty="0" smtClean="0"/>
              <a:t>.</a:t>
            </a:r>
          </a:p>
          <a:p>
            <a:endParaRPr lang="en-US" dirty="0" smtClean="0"/>
          </a:p>
          <a:p>
            <a:r>
              <a:rPr lang="en-US" dirty="0" smtClean="0"/>
              <a:t>Genes consist of </a:t>
            </a:r>
            <a:r>
              <a:rPr lang="en-US" b="1" dirty="0" smtClean="0"/>
              <a:t>DNA</a:t>
            </a:r>
            <a:r>
              <a:rPr lang="en-US" dirty="0" smtClean="0"/>
              <a:t> (</a:t>
            </a:r>
            <a:r>
              <a:rPr lang="en-US" b="1" u="sng" dirty="0" smtClean="0"/>
              <a:t>d</a:t>
            </a:r>
            <a:r>
              <a:rPr lang="en-US" b="1" dirty="0" smtClean="0"/>
              <a:t>eoxyribo</a:t>
            </a:r>
            <a:r>
              <a:rPr lang="en-US" b="1" u="sng" dirty="0" smtClean="0"/>
              <a:t>n</a:t>
            </a:r>
            <a:r>
              <a:rPr lang="en-US" b="1" dirty="0" smtClean="0"/>
              <a:t>ucleic</a:t>
            </a:r>
            <a:r>
              <a:rPr lang="en-US" dirty="0" smtClean="0"/>
              <a:t> </a:t>
            </a:r>
            <a:r>
              <a:rPr lang="en-US" b="1" u="sng" dirty="0" smtClean="0"/>
              <a:t>a</a:t>
            </a:r>
            <a:r>
              <a:rPr lang="en-US" b="1" dirty="0" smtClean="0"/>
              <a:t>cid</a:t>
            </a:r>
            <a:r>
              <a:rPr lang="en-US" dirty="0" smtClean="0"/>
              <a:t>), a type of </a:t>
            </a:r>
            <a:r>
              <a:rPr lang="en-US" b="1" dirty="0" smtClean="0"/>
              <a:t>nucleic</a:t>
            </a:r>
            <a:r>
              <a:rPr lang="en-US" dirty="0" smtClean="0"/>
              <a:t> </a:t>
            </a:r>
            <a:r>
              <a:rPr lang="en-US" b="1" dirty="0" smtClean="0"/>
              <a:t>acid</a:t>
            </a:r>
            <a:r>
              <a:rPr lang="en-US" dirty="0" smtClean="0"/>
              <a:t>.</a:t>
            </a:r>
          </a:p>
          <a:p>
            <a:endParaRPr lang="en-US" dirty="0" smtClean="0"/>
          </a:p>
          <a:p>
            <a:r>
              <a:rPr lang="en-US" dirty="0" smtClean="0"/>
              <a:t>DNA is inherited from an organism’s parents.</a:t>
            </a:r>
          </a:p>
          <a:p>
            <a:endParaRPr lang="en-US" dirty="0" smtClean="0"/>
          </a:p>
          <a:p>
            <a:r>
              <a:rPr lang="en-US" dirty="0" smtClean="0"/>
              <a:t>DNA provides directions for its own replication.</a:t>
            </a:r>
          </a:p>
          <a:p>
            <a:endParaRPr lang="en-US" dirty="0" smtClean="0"/>
          </a:p>
          <a:p>
            <a:r>
              <a:rPr lang="en-US" dirty="0" smtClean="0"/>
              <a:t>DNA programs a cell’s activities by directing the synthesis of proteins.</a:t>
            </a:r>
            <a:endParaRPr lang="en-US" dirty="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3564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normAutofit/>
          </a:bodyPr>
          <a:lstStyle/>
          <a:p>
            <a:r>
              <a:rPr lang="en-US" dirty="0" smtClean="0"/>
              <a:t>Nucleic </a:t>
            </a:r>
            <a:r>
              <a:rPr lang="en-US" dirty="0" smtClean="0"/>
              <a:t>acids are polymers of nucleotides</a:t>
            </a:r>
          </a:p>
        </p:txBody>
      </p:sp>
      <p:sp>
        <p:nvSpPr>
          <p:cNvPr id="240643" name="Rectangle 3"/>
          <p:cNvSpPr>
            <a:spLocks noGrp="1" noChangeArrowheads="1"/>
          </p:cNvSpPr>
          <p:nvPr>
            <p:ph idx="1"/>
          </p:nvPr>
        </p:nvSpPr>
        <p:spPr/>
        <p:txBody>
          <a:bodyPr/>
          <a:lstStyle/>
          <a:p>
            <a:r>
              <a:rPr lang="en-US" dirty="0" smtClean="0"/>
              <a:t>DNA (deoxyribonucleic acid) and RNA (ribonucleic acid) are composed of monomers called </a:t>
            </a:r>
            <a:r>
              <a:rPr lang="en-US" b="1" dirty="0" smtClean="0"/>
              <a:t>nucleotides</a:t>
            </a:r>
            <a:r>
              <a:rPr lang="en-US" dirty="0" smtClean="0"/>
              <a:t>.</a:t>
            </a:r>
          </a:p>
          <a:p>
            <a:endParaRPr lang="en-US" dirty="0" smtClean="0"/>
          </a:p>
          <a:p>
            <a:r>
              <a:rPr lang="en-US" dirty="0" smtClean="0"/>
              <a:t>Nucleotides have three parts:</a:t>
            </a:r>
          </a:p>
          <a:p>
            <a:pPr marL="971550" lvl="1" indent="-514350">
              <a:buFont typeface="+mj-lt"/>
              <a:buAutoNum type="arabicPeriod"/>
            </a:pPr>
            <a:r>
              <a:rPr lang="en-US" dirty="0" smtClean="0"/>
              <a:t>a </a:t>
            </a:r>
            <a:r>
              <a:rPr lang="en-US" b="1" dirty="0" smtClean="0"/>
              <a:t>five-carbon sugar </a:t>
            </a:r>
            <a:r>
              <a:rPr lang="en-US" dirty="0" smtClean="0"/>
              <a:t>called </a:t>
            </a:r>
            <a:r>
              <a:rPr lang="en-US" b="1" dirty="0" smtClean="0"/>
              <a:t>ribose</a:t>
            </a:r>
            <a:r>
              <a:rPr lang="en-US" dirty="0" smtClean="0"/>
              <a:t> in RNA and </a:t>
            </a:r>
            <a:r>
              <a:rPr lang="en-US" b="1" dirty="0" smtClean="0"/>
              <a:t>deoxyribose</a:t>
            </a:r>
            <a:r>
              <a:rPr lang="en-US" dirty="0" smtClean="0"/>
              <a:t> in DNA</a:t>
            </a:r>
          </a:p>
          <a:p>
            <a:pPr marL="971550" lvl="1" indent="-514350">
              <a:buFont typeface="+mj-lt"/>
              <a:buAutoNum type="arabicPeriod"/>
            </a:pPr>
            <a:endParaRPr lang="en-US" dirty="0" smtClean="0"/>
          </a:p>
          <a:p>
            <a:pPr marL="971550" lvl="1" indent="-514350">
              <a:buFont typeface="+mj-lt"/>
              <a:buAutoNum type="arabicPeriod"/>
            </a:pPr>
            <a:r>
              <a:rPr lang="en-US" dirty="0" smtClean="0"/>
              <a:t>a </a:t>
            </a:r>
            <a:r>
              <a:rPr lang="en-US" b="1" dirty="0" smtClean="0"/>
              <a:t>phosphate</a:t>
            </a:r>
            <a:r>
              <a:rPr lang="en-US" dirty="0" smtClean="0"/>
              <a:t> group</a:t>
            </a:r>
            <a:endParaRPr lang="en-US" dirty="0"/>
          </a:p>
          <a:p>
            <a:pPr marL="971550" lvl="1" indent="-514350">
              <a:buFont typeface="+mj-lt"/>
              <a:buAutoNum type="arabicPeriod"/>
            </a:pPr>
            <a:endParaRPr lang="en-US" dirty="0" smtClean="0"/>
          </a:p>
          <a:p>
            <a:pPr marL="971550" lvl="1" indent="-514350">
              <a:buFont typeface="+mj-lt"/>
              <a:buAutoNum type="arabicPeriod"/>
            </a:pPr>
            <a:r>
              <a:rPr lang="en-US" dirty="0" smtClean="0"/>
              <a:t>a </a:t>
            </a:r>
            <a:r>
              <a:rPr lang="en-US" b="1" dirty="0" smtClean="0"/>
              <a:t>nitrogenous base</a:t>
            </a:r>
          </a:p>
          <a:p>
            <a:pPr lvl="2"/>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60834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3_16aNucleotideStruct-U.jpg"/>
          <p:cNvPicPr>
            <a:picLocks noChangeAspect="1"/>
          </p:cNvPicPr>
          <p:nvPr/>
        </p:nvPicPr>
        <p:blipFill rotWithShape="1">
          <a:blip r:embed="rId3">
            <a:extLst>
              <a:ext uri="{28A0092B-C50C-407E-A947-70E740481C1C}">
                <a14:useLocalDpi xmlns:a14="http://schemas.microsoft.com/office/drawing/2010/main" val="0"/>
              </a:ext>
            </a:extLst>
          </a:blip>
          <a:srcRect b="6186"/>
          <a:stretch/>
        </p:blipFill>
        <p:spPr>
          <a:xfrm>
            <a:off x="1588008" y="984504"/>
            <a:ext cx="5967984" cy="4586563"/>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3.16a</a:t>
            </a:r>
            <a:endParaRPr lang="en-US" sz="1200" dirty="0">
              <a:latin typeface="Arial" charset="0"/>
            </a:endParaRPr>
          </a:p>
        </p:txBody>
      </p:sp>
      <p:sp>
        <p:nvSpPr>
          <p:cNvPr id="27" name="Text Box 31"/>
          <p:cNvSpPr txBox="1">
            <a:spLocks noChangeArrowheads="1"/>
          </p:cNvSpPr>
          <p:nvPr/>
        </p:nvSpPr>
        <p:spPr bwMode="auto">
          <a:xfrm>
            <a:off x="4235496" y="5301349"/>
            <a:ext cx="872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dirty="0" smtClean="0">
                <a:solidFill>
                  <a:srgbClr val="000000"/>
                </a:solidFill>
                <a:latin typeface="Arial" charset="0"/>
              </a:rPr>
              <a:t>Sugar</a:t>
            </a:r>
            <a:endParaRPr lang="en-US" dirty="0">
              <a:solidFill>
                <a:srgbClr val="000000"/>
              </a:solidFill>
              <a:latin typeface="Arial" charset="0"/>
            </a:endParaRPr>
          </a:p>
        </p:txBody>
      </p:sp>
      <p:sp>
        <p:nvSpPr>
          <p:cNvPr id="7" name="Text Box 31"/>
          <p:cNvSpPr txBox="1">
            <a:spLocks noChangeArrowheads="1"/>
          </p:cNvSpPr>
          <p:nvPr/>
        </p:nvSpPr>
        <p:spPr bwMode="auto">
          <a:xfrm>
            <a:off x="1653163" y="4370015"/>
            <a:ext cx="157329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hangingPunct="0"/>
            <a:r>
              <a:rPr lang="en-US" dirty="0" smtClean="0">
                <a:solidFill>
                  <a:srgbClr val="000000"/>
                </a:solidFill>
                <a:latin typeface="Arial" charset="0"/>
              </a:rPr>
              <a:t>Phosphate</a:t>
            </a:r>
            <a:br>
              <a:rPr lang="en-US" dirty="0" smtClean="0">
                <a:solidFill>
                  <a:srgbClr val="000000"/>
                </a:solidFill>
                <a:latin typeface="Arial" charset="0"/>
              </a:rPr>
            </a:br>
            <a:r>
              <a:rPr lang="en-US" dirty="0" smtClean="0">
                <a:solidFill>
                  <a:srgbClr val="000000"/>
                </a:solidFill>
                <a:latin typeface="Arial" charset="0"/>
              </a:rPr>
              <a:t>group</a:t>
            </a:r>
            <a:endParaRPr lang="en-US" dirty="0">
              <a:solidFill>
                <a:srgbClr val="000000"/>
              </a:solidFill>
              <a:latin typeface="Arial" charset="0"/>
            </a:endParaRPr>
          </a:p>
        </p:txBody>
      </p:sp>
      <p:sp>
        <p:nvSpPr>
          <p:cNvPr id="8" name="Text Box 31"/>
          <p:cNvSpPr txBox="1">
            <a:spLocks noChangeArrowheads="1"/>
          </p:cNvSpPr>
          <p:nvPr/>
        </p:nvSpPr>
        <p:spPr bwMode="auto">
          <a:xfrm>
            <a:off x="5573229" y="3311680"/>
            <a:ext cx="1812395" cy="11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hangingPunct="0"/>
            <a:r>
              <a:rPr lang="en-US" dirty="0" smtClean="0">
                <a:solidFill>
                  <a:srgbClr val="000000"/>
                </a:solidFill>
                <a:latin typeface="Arial" charset="0"/>
              </a:rPr>
              <a:t>Nitrogenous</a:t>
            </a:r>
            <a:br>
              <a:rPr lang="en-US" dirty="0" smtClean="0">
                <a:solidFill>
                  <a:srgbClr val="000000"/>
                </a:solidFill>
                <a:latin typeface="Arial" charset="0"/>
              </a:rPr>
            </a:br>
            <a:r>
              <a:rPr lang="en-US" dirty="0" smtClean="0">
                <a:solidFill>
                  <a:srgbClr val="000000"/>
                </a:solidFill>
                <a:latin typeface="Arial" charset="0"/>
              </a:rPr>
              <a:t>base</a:t>
            </a:r>
            <a:br>
              <a:rPr lang="en-US" dirty="0" smtClean="0">
                <a:solidFill>
                  <a:srgbClr val="000000"/>
                </a:solidFill>
                <a:latin typeface="Arial" charset="0"/>
              </a:rPr>
            </a:br>
            <a:r>
              <a:rPr lang="en-US" dirty="0" smtClean="0">
                <a:solidFill>
                  <a:srgbClr val="000000"/>
                </a:solidFill>
                <a:latin typeface="Arial" charset="0"/>
              </a:rPr>
              <a:t>(adenine)</a:t>
            </a:r>
            <a:endParaRPr lang="en-US" dirty="0">
              <a:solidFill>
                <a:srgbClr val="000000"/>
              </a:solidFill>
              <a:latin typeface="Arial" charset="0"/>
            </a:endParaRPr>
          </a:p>
        </p:txBody>
      </p:sp>
    </p:spTree>
    <p:extLst>
      <p:ext uri="{BB962C8B-B14F-4D97-AF65-F5344CB8AC3E}">
        <p14:creationId xmlns:p14="http://schemas.microsoft.com/office/powerpoint/2010/main" val="2762106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in Notebooks: </a:t>
            </a:r>
            <a:endParaRPr lang="en-US" dirty="0"/>
          </a:p>
        </p:txBody>
      </p:sp>
      <p:sp>
        <p:nvSpPr>
          <p:cNvPr id="3" name="Content Placeholder 2"/>
          <p:cNvSpPr>
            <a:spLocks noGrp="1"/>
          </p:cNvSpPr>
          <p:nvPr>
            <p:ph idx="1"/>
          </p:nvPr>
        </p:nvSpPr>
        <p:spPr/>
        <p:txBody>
          <a:bodyPr/>
          <a:lstStyle/>
          <a:p>
            <a:pPr marL="0" indent="0">
              <a:buNone/>
            </a:pPr>
            <a:r>
              <a:rPr lang="en-US" dirty="0" smtClean="0"/>
              <a:t>21. What are the 3 parts of a nucleotide?</a:t>
            </a:r>
            <a:endParaRPr lang="en-US" dirty="0"/>
          </a:p>
        </p:txBody>
      </p:sp>
    </p:spTree>
    <p:extLst>
      <p:ext uri="{BB962C8B-B14F-4D97-AF65-F5344CB8AC3E}">
        <p14:creationId xmlns:p14="http://schemas.microsoft.com/office/powerpoint/2010/main" val="303996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0"/>
            <a:ext cx="9144000" cy="4602163"/>
          </a:xfrm>
        </p:spPr>
        <p:txBody>
          <a:bodyPr/>
          <a:lstStyle/>
          <a:p>
            <a:pPr>
              <a:buNone/>
            </a:pPr>
            <a:r>
              <a:rPr lang="en-US" dirty="0" smtClean="0"/>
              <a:t>		</a:t>
            </a:r>
          </a:p>
          <a:p>
            <a:pPr>
              <a:buNone/>
            </a:pPr>
            <a:endParaRPr lang="en-US" dirty="0"/>
          </a:p>
          <a:p>
            <a:pPr>
              <a:buNone/>
            </a:pPr>
            <a:r>
              <a:rPr lang="en-US" b="1" dirty="0" smtClean="0">
                <a:solidFill>
                  <a:srgbClr val="8E0404"/>
                </a:solidFill>
              </a:rPr>
              <a:t>		DNA</a:t>
            </a:r>
            <a:r>
              <a:rPr lang="en-US" dirty="0" smtClean="0"/>
              <a:t> </a:t>
            </a:r>
            <a:r>
              <a:rPr lang="en-US" dirty="0" smtClean="0"/>
              <a:t>(</a:t>
            </a:r>
            <a:r>
              <a:rPr lang="en-US" b="1" dirty="0" smtClean="0"/>
              <a:t>deoxyribonucleic</a:t>
            </a:r>
            <a:r>
              <a:rPr lang="en-US" dirty="0" smtClean="0"/>
              <a:t> acid) </a:t>
            </a:r>
            <a:r>
              <a:rPr lang="en-US" dirty="0" smtClean="0">
                <a:sym typeface="Wingdings" pitchFamily="2" charset="2"/>
              </a:rPr>
              <a:t> stores hereditary </a:t>
            </a:r>
            <a:r>
              <a:rPr lang="en-US" dirty="0" smtClean="0">
                <a:sym typeface="Wingdings" pitchFamily="2" charset="2"/>
              </a:rPr>
              <a:t>information</a:t>
            </a:r>
          </a:p>
          <a:p>
            <a:pPr marL="0" indent="0">
              <a:buNone/>
            </a:pPr>
            <a:r>
              <a:rPr lang="en-US" dirty="0" smtClean="0">
                <a:sym typeface="Wingdings" pitchFamily="2" charset="2"/>
              </a:rPr>
              <a:t>		- Deoxyribose is the sugar </a:t>
            </a:r>
            <a:endParaRPr lang="en-US" dirty="0" smtClean="0">
              <a:sym typeface="Wingdings" pitchFamily="2" charset="2"/>
            </a:endParaRPr>
          </a:p>
          <a:p>
            <a:pPr>
              <a:buNone/>
            </a:pPr>
            <a:endParaRPr lang="en-US" dirty="0">
              <a:sym typeface="Wingdings" pitchFamily="2" charset="2"/>
            </a:endParaRPr>
          </a:p>
          <a:p>
            <a:pPr>
              <a:buNone/>
            </a:pPr>
            <a:endParaRPr lang="en-US" dirty="0" smtClean="0"/>
          </a:p>
          <a:p>
            <a:pPr>
              <a:buNone/>
            </a:pPr>
            <a:r>
              <a:rPr lang="en-US" dirty="0" smtClean="0"/>
              <a:t>		      </a:t>
            </a:r>
            <a:r>
              <a:rPr lang="en-US" b="1" dirty="0" smtClean="0">
                <a:solidFill>
                  <a:srgbClr val="8E0404"/>
                </a:solidFill>
              </a:rPr>
              <a:t>RNA</a:t>
            </a:r>
            <a:r>
              <a:rPr lang="en-US" dirty="0" smtClean="0"/>
              <a:t> (</a:t>
            </a:r>
            <a:r>
              <a:rPr lang="en-US" b="1" dirty="0" smtClean="0"/>
              <a:t>ribonucleic</a:t>
            </a:r>
            <a:r>
              <a:rPr lang="en-US" dirty="0" smtClean="0"/>
              <a:t> acid) </a:t>
            </a:r>
            <a:r>
              <a:rPr lang="en-US" dirty="0" smtClean="0">
                <a:sym typeface="Wingdings" pitchFamily="2" charset="2"/>
              </a:rPr>
              <a:t> carries protein coding instructions from DNA to </a:t>
            </a:r>
            <a:r>
              <a:rPr lang="en-US" dirty="0" smtClean="0">
                <a:sym typeface="Wingdings" pitchFamily="2" charset="2"/>
              </a:rPr>
              <a:t>ribosomes</a:t>
            </a:r>
          </a:p>
          <a:p>
            <a:pPr>
              <a:buNone/>
            </a:pPr>
            <a:r>
              <a:rPr lang="en-US" dirty="0">
                <a:sym typeface="Wingdings" pitchFamily="2" charset="2"/>
              </a:rPr>
              <a:t>	</a:t>
            </a:r>
            <a:r>
              <a:rPr lang="en-US" dirty="0" smtClean="0">
                <a:sym typeface="Wingdings" pitchFamily="2" charset="2"/>
              </a:rPr>
              <a:t>		- Ribose is the sugar </a:t>
            </a:r>
            <a:endParaRPr lang="en-US"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a:bodyPr>
          <a:lstStyle/>
          <a:p>
            <a:r>
              <a:rPr lang="en-US" dirty="0" smtClean="0"/>
              <a:t>Nucleic </a:t>
            </a:r>
            <a:r>
              <a:rPr lang="en-US" dirty="0" smtClean="0"/>
              <a:t>acids are polymers of nucleotides</a:t>
            </a:r>
          </a:p>
        </p:txBody>
      </p:sp>
      <p:sp>
        <p:nvSpPr>
          <p:cNvPr id="250883" name="Rectangle 3"/>
          <p:cNvSpPr>
            <a:spLocks noGrp="1" noChangeArrowheads="1"/>
          </p:cNvSpPr>
          <p:nvPr>
            <p:ph idx="1"/>
          </p:nvPr>
        </p:nvSpPr>
        <p:spPr/>
        <p:txBody>
          <a:bodyPr/>
          <a:lstStyle/>
          <a:p>
            <a:r>
              <a:rPr lang="en-US" dirty="0" smtClean="0"/>
              <a:t>RNA is usually a </a:t>
            </a:r>
            <a:r>
              <a:rPr lang="en-US" b="1" dirty="0" smtClean="0"/>
              <a:t>single polynucleotide strand</a:t>
            </a:r>
          </a:p>
          <a:p>
            <a:endParaRPr lang="en-US" dirty="0" smtClean="0"/>
          </a:p>
          <a:p>
            <a:r>
              <a:rPr lang="en-US" dirty="0" smtClean="0"/>
              <a:t>DNA is a </a:t>
            </a:r>
            <a:r>
              <a:rPr lang="en-US" b="1" dirty="0" smtClean="0"/>
              <a:t>double</a:t>
            </a:r>
            <a:r>
              <a:rPr lang="en-US" dirty="0" smtClean="0"/>
              <a:t> </a:t>
            </a:r>
            <a:r>
              <a:rPr lang="en-US" b="1" dirty="0" smtClean="0"/>
              <a:t>helix</a:t>
            </a:r>
            <a:r>
              <a:rPr lang="en-US" dirty="0" smtClean="0"/>
              <a:t>, in which two polynucleotide strands wrap around each other.</a:t>
            </a:r>
          </a:p>
          <a:p>
            <a:endParaRPr lang="en-US" dirty="0" smtClean="0"/>
          </a:p>
          <a:p>
            <a:pPr lvl="1"/>
            <a:r>
              <a:rPr lang="en-US" dirty="0" smtClean="0"/>
              <a:t>The two strands are associated because particular bases always hydrogen-bond to one another.</a:t>
            </a:r>
          </a:p>
          <a:p>
            <a:pPr lvl="1"/>
            <a:endParaRPr lang="en-US" sz="2400" dirty="0" smtClean="0"/>
          </a:p>
          <a:p>
            <a:pPr lvl="1"/>
            <a:r>
              <a:rPr lang="en-US" sz="2400" dirty="0" smtClean="0"/>
              <a:t>A pairs with T, and C pairs with G, producing base pairs.</a:t>
            </a:r>
            <a:endParaRPr lang="en-US" sz="2400" dirty="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2668737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2680</TotalTime>
  <Words>679</Words>
  <Application>Microsoft Office PowerPoint</Application>
  <PresentationFormat>On-screen Show (4:3)</PresentationFormat>
  <Paragraphs>108</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Calibri Light</vt:lpstr>
      <vt:lpstr>Times</vt:lpstr>
      <vt:lpstr>Times New Roman</vt:lpstr>
      <vt:lpstr>Wingdings</vt:lpstr>
      <vt:lpstr>Office Theme</vt:lpstr>
      <vt:lpstr>Biological Molecules </vt:lpstr>
      <vt:lpstr>PowerPoint Presentation</vt:lpstr>
      <vt:lpstr>PowerPoint Presentation</vt:lpstr>
      <vt:lpstr>DNA and RNA are the two types of nucleic acids</vt:lpstr>
      <vt:lpstr>Nucleic acids are polymers of nucleotides</vt:lpstr>
      <vt:lpstr>Figure 3.16a</vt:lpstr>
      <vt:lpstr>Answer in Notebooks: </vt:lpstr>
      <vt:lpstr>PowerPoint Presentation</vt:lpstr>
      <vt:lpstr>Nucleic acids are polymers of nucleotides</vt:lpstr>
      <vt:lpstr>Figure 3.16b</vt:lpstr>
      <vt:lpstr>Figure 3.16c</vt:lpstr>
      <vt:lpstr>Answer in Notebooks: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Chemistry of Life</dc:title>
  <dc:creator>twyman</dc:creator>
  <cp:lastModifiedBy>Griffith, Ashley</cp:lastModifiedBy>
  <cp:revision>179</cp:revision>
  <dcterms:created xsi:type="dcterms:W3CDTF">2011-08-31T13:28:38Z</dcterms:created>
  <dcterms:modified xsi:type="dcterms:W3CDTF">2016-09-14T20:25:43Z</dcterms:modified>
</cp:coreProperties>
</file>