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365" r:id="rId3"/>
    <p:sldId id="392" r:id="rId4"/>
    <p:sldId id="368" r:id="rId5"/>
    <p:sldId id="389" r:id="rId6"/>
    <p:sldId id="390" r:id="rId7"/>
    <p:sldId id="369" r:id="rId8"/>
    <p:sldId id="393" r:id="rId9"/>
    <p:sldId id="299" r:id="rId10"/>
    <p:sldId id="314" r:id="rId11"/>
    <p:sldId id="316" r:id="rId12"/>
    <p:sldId id="319" r:id="rId13"/>
    <p:sldId id="321" r:id="rId14"/>
    <p:sldId id="320" r:id="rId15"/>
    <p:sldId id="391" r:id="rId16"/>
    <p:sldId id="394" r:id="rId17"/>
    <p:sldId id="326" r:id="rId18"/>
    <p:sldId id="300" r:id="rId19"/>
    <p:sldId id="301" r:id="rId20"/>
    <p:sldId id="330" r:id="rId21"/>
    <p:sldId id="328" r:id="rId22"/>
    <p:sldId id="33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D09E00"/>
    <a:srgbClr val="0033CC"/>
    <a:srgbClr val="31C42A"/>
    <a:srgbClr val="003399"/>
    <a:srgbClr val="3366CC"/>
    <a:srgbClr val="0099FF"/>
    <a:srgbClr val="7575FF"/>
    <a:srgbClr val="5B5B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436" autoAdjust="0"/>
    <p:restoredTop sz="94717" autoAdjust="0"/>
  </p:normalViewPr>
  <p:slideViewPr>
    <p:cSldViewPr>
      <p:cViewPr varScale="1">
        <p:scale>
          <a:sx n="84" d="100"/>
          <a:sy n="84" d="100"/>
        </p:scale>
        <p:origin x="869" y="77"/>
      </p:cViewPr>
      <p:guideLst>
        <p:guide orient="horz" pos="2160"/>
        <p:guide pos="2880"/>
      </p:guideLst>
    </p:cSldViewPr>
  </p:slideViewPr>
  <p:outlineViewPr>
    <p:cViewPr>
      <p:scale>
        <a:sx n="33" d="100"/>
        <a:sy n="33" d="100"/>
      </p:scale>
      <p:origin x="48" y="22836"/>
    </p:cViewPr>
  </p:outlineViewPr>
  <p:notesTextViewPr>
    <p:cViewPr>
      <p:scale>
        <a:sx n="100" d="100"/>
        <a:sy n="100" d="100"/>
      </p:scale>
      <p:origin x="0" y="0"/>
    </p:cViewPr>
  </p:notesTextViewPr>
  <p:sorterViewPr>
    <p:cViewPr>
      <p:scale>
        <a:sx n="100" d="100"/>
        <a:sy n="100" d="100"/>
      </p:scale>
      <p:origin x="0" y="-1007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741"/>
          </a:xfrm>
          <a:prstGeom prst="rect">
            <a:avLst/>
          </a:prstGeom>
        </p:spPr>
        <p:txBody>
          <a:bodyPr vert="horz" lIns="92062" tIns="46031" rIns="92062" bIns="46031" rtlCol="0"/>
          <a:lstStyle>
            <a:lvl1pPr algn="l">
              <a:defRPr sz="1200"/>
            </a:lvl1pPr>
          </a:lstStyle>
          <a:p>
            <a:endParaRPr lang="en-US"/>
          </a:p>
        </p:txBody>
      </p:sp>
      <p:sp>
        <p:nvSpPr>
          <p:cNvPr id="3" name="Date Placeholder 2"/>
          <p:cNvSpPr>
            <a:spLocks noGrp="1"/>
          </p:cNvSpPr>
          <p:nvPr>
            <p:ph type="dt" sz="quarter" idx="1"/>
          </p:nvPr>
        </p:nvSpPr>
        <p:spPr>
          <a:xfrm>
            <a:off x="3971654" y="0"/>
            <a:ext cx="3037146" cy="464741"/>
          </a:xfrm>
          <a:prstGeom prst="rect">
            <a:avLst/>
          </a:prstGeom>
        </p:spPr>
        <p:txBody>
          <a:bodyPr vert="horz" lIns="92062" tIns="46031" rIns="92062" bIns="46031" rtlCol="0"/>
          <a:lstStyle>
            <a:lvl1pPr algn="r">
              <a:defRPr sz="1200"/>
            </a:lvl1pPr>
          </a:lstStyle>
          <a:p>
            <a:fld id="{B3187504-44DF-4CFB-957D-4CB5D5226530}" type="datetimeFigureOut">
              <a:rPr lang="en-US" smtClean="0"/>
              <a:pPr/>
              <a:t>9/13/2016</a:t>
            </a:fld>
            <a:endParaRPr lang="en-US"/>
          </a:p>
        </p:txBody>
      </p:sp>
      <p:sp>
        <p:nvSpPr>
          <p:cNvPr id="4" name="Footer Placeholder 3"/>
          <p:cNvSpPr>
            <a:spLocks noGrp="1"/>
          </p:cNvSpPr>
          <p:nvPr>
            <p:ph type="ftr" sz="quarter" idx="2"/>
          </p:nvPr>
        </p:nvSpPr>
        <p:spPr>
          <a:xfrm>
            <a:off x="1" y="8830063"/>
            <a:ext cx="3037146" cy="464740"/>
          </a:xfrm>
          <a:prstGeom prst="rect">
            <a:avLst/>
          </a:prstGeom>
        </p:spPr>
        <p:txBody>
          <a:bodyPr vert="horz" lIns="92062" tIns="46031" rIns="92062" bIns="46031"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063"/>
            <a:ext cx="3037146" cy="464740"/>
          </a:xfrm>
          <a:prstGeom prst="rect">
            <a:avLst/>
          </a:prstGeom>
        </p:spPr>
        <p:txBody>
          <a:bodyPr vert="horz" lIns="92062" tIns="46031" rIns="92062" bIns="46031" rtlCol="0" anchor="b"/>
          <a:lstStyle>
            <a:lvl1pPr algn="r">
              <a:defRPr sz="1200"/>
            </a:lvl1pPr>
          </a:lstStyle>
          <a:p>
            <a:fld id="{4F60E956-D9DE-4457-ACCD-62C6C838A8D8}" type="slidenum">
              <a:rPr lang="en-US" smtClean="0"/>
              <a:pPr/>
              <a:t>‹#›</a:t>
            </a:fld>
            <a:endParaRPr lang="en-US"/>
          </a:p>
        </p:txBody>
      </p:sp>
    </p:spTree>
    <p:extLst>
      <p:ext uri="{BB962C8B-B14F-4D97-AF65-F5344CB8AC3E}">
        <p14:creationId xmlns:p14="http://schemas.microsoft.com/office/powerpoint/2010/main" val="367265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FDF445C5-11F8-47FC-99C2-D8518B5D46D4}" type="datetimeFigureOut">
              <a:rPr lang="en-US" smtClean="0"/>
              <a:pPr/>
              <a:t>9/13/2016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11F8EFAB-9740-4FED-A25A-B2701D016AD9}" type="slidenum">
              <a:rPr lang="en-US" smtClean="0"/>
              <a:pPr/>
              <a:t>‹#›</a:t>
            </a:fld>
            <a:endParaRPr lang="en-US"/>
          </a:p>
        </p:txBody>
      </p:sp>
    </p:spTree>
    <p:extLst>
      <p:ext uri="{BB962C8B-B14F-4D97-AF65-F5344CB8AC3E}">
        <p14:creationId xmlns:p14="http://schemas.microsoft.com/office/powerpoint/2010/main" val="51884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507C4729-2572-EE48-B42A-43EAF20B8786}" type="slidenum">
              <a:rPr lang="en-US" sz="1200">
                <a:latin typeface="Times New Roman" charset="0"/>
                <a:ea typeface="Arial" charset="0"/>
                <a:cs typeface="Arial" charset="0"/>
              </a:rPr>
              <a:pPr algn="r" eaLnBrk="0" hangingPunct="0"/>
              <a:t>2</a:t>
            </a:fld>
            <a:endParaRPr lang="en-US" sz="1200" dirty="0">
              <a:latin typeface="Times New Roman" charset="0"/>
              <a:ea typeface="Arial" charset="0"/>
              <a:cs typeface="Arial"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functional significance of protein shape is an abstract molecular example of form and function relationships, which might be new to some students. The binding of an enzyme to its substrate is a type of molecular handshake, which permits specific interactions. To help students think about form and function relationships, share some concrete analogies in their lives—perhaps flathead and Phillips screwdrivers that match the proper type of screws or the fit of a hand into a glove.</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Most cooking results in changes in the texture and color of food. The brown color of a cooked steak is the product of the denaturation of proteins. Fixatives such as formalin also denature proteins and cause color changes. Students who have dissected vertebrates will realize that the brown color of the muscles makes it look as if the animal has been cooked.</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Reviewing Macromolecules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endParaRPr lang="en-US" sz="1200" kern="1200" dirty="0" smtClean="0">
              <a:solidFill>
                <a:schemeClr val="tx1"/>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64575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eaLnBrk="0" hangingPunct="0"/>
            <a:fld id="{299EBF36-FF6A-D549-A655-3A873FC13274}" type="slidenum">
              <a:rPr lang="en-US" sz="1200">
                <a:latin typeface="Times New Roman" charset="0"/>
                <a:ea typeface="Arial" charset="0"/>
                <a:cs typeface="Arial" charset="0"/>
              </a:rPr>
              <a:pPr algn="r" eaLnBrk="0" hangingPunct="0"/>
              <a:t>4</a:t>
            </a:fld>
            <a:endParaRPr lang="en-US" sz="1200" dirty="0">
              <a:latin typeface="Times New Roman" charset="0"/>
              <a:ea typeface="Arial" charset="0"/>
              <a:cs typeface="Arial"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Many analogies help students appreciate the diversity of proteins that can be made from just 20 amino acids. The authors note that our language uses combinations of 26 letters to form words. Proteins are much longer “words,” creating even more diversity. Another analogy is to trains. This builds upon the earlier analogy suggested when polymers were introduced. Imagine making different trains about 100 cars long, using any combination of 20 types of railroad cars. Mathematically, the number of possible trains is 20</a:t>
            </a:r>
            <a:r>
              <a:rPr lang="en-US" sz="1200" kern="1200" baseline="30000" dirty="0" smtClean="0">
                <a:solidFill>
                  <a:schemeClr val="tx1"/>
                </a:solidFill>
                <a:latin typeface="Times New Roman" charset="0"/>
                <a:ea typeface="ＭＳ Ｐゴシック" charset="-128"/>
                <a:cs typeface="ＭＳ Ｐゴシック" charset="-128"/>
              </a:rPr>
              <a:t>100</a:t>
            </a:r>
            <a:r>
              <a:rPr lang="en-US" sz="1200" kern="1200" dirty="0" smtClean="0">
                <a:solidFill>
                  <a:schemeClr val="tx1"/>
                </a:solidFill>
                <a:latin typeface="Times New Roman" charset="0"/>
                <a:ea typeface="ＭＳ Ｐゴシック" charset="-128"/>
                <a:cs typeface="ＭＳ Ｐゴシック" charset="-128"/>
              </a:rPr>
              <a:t>, a number beyond imagination.</a:t>
            </a:r>
          </a:p>
          <a:p>
            <a:r>
              <a:rPr lang="en-US" sz="1200" kern="1200" dirty="0" smtClean="0">
                <a:solidFill>
                  <a:schemeClr val="tx1"/>
                </a:solidFill>
                <a:latin typeface="Times New Roman" charset="0"/>
                <a:ea typeface="ＭＳ Ｐゴシック" charset="-128"/>
                <a:cs typeface="ＭＳ Ｐゴシック" charset="-128"/>
              </a:rPr>
              <a:t>• The difference between a polypeptide and a protein is analogous to the relationship between a long strand of yarn and a sweater knitted from yarn. Proteins are clearly more complex!</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pPr fontAlgn="base"/>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Reviewing Macromolecules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Tree>
    <p:extLst>
      <p:ext uri="{BB962C8B-B14F-4D97-AF65-F5344CB8AC3E}">
        <p14:creationId xmlns:p14="http://schemas.microsoft.com/office/powerpoint/2010/main" val="262432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a:lstStyle/>
          <a:p>
            <a:pPr eaLnBrk="1" hangingPunct="1"/>
            <a:r>
              <a:rPr lang="en-US" dirty="0" smtClean="0">
                <a:latin typeface="Times New Roman"/>
                <a:cs typeface="Times New Roman"/>
              </a:rPr>
              <a:t>Figure 3.13a General structure of an amino acid</a:t>
            </a:r>
            <a:endParaRPr lang="en-US" dirty="0">
              <a:latin typeface="Times New Roman"/>
              <a:cs typeface="Times New Roman"/>
            </a:endParaRPr>
          </a:p>
        </p:txBody>
      </p:sp>
    </p:spTree>
    <p:extLst>
      <p:ext uri="{BB962C8B-B14F-4D97-AF65-F5344CB8AC3E}">
        <p14:creationId xmlns:p14="http://schemas.microsoft.com/office/powerpoint/2010/main" val="2541365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a:lstStyle/>
          <a:p>
            <a:pPr eaLnBrk="1" hangingPunct="1"/>
            <a:r>
              <a:rPr lang="en-US" dirty="0" smtClean="0">
                <a:latin typeface="Times New Roman"/>
                <a:cs typeface="Times New Roman"/>
              </a:rPr>
              <a:t>Figure 3.13b Examples of amino acids with hydrophobic and hydrophilic R groups</a:t>
            </a:r>
            <a:endParaRPr lang="en-US" dirty="0">
              <a:latin typeface="Times New Roman"/>
              <a:cs typeface="Times New Roman"/>
            </a:endParaRPr>
          </a:p>
        </p:txBody>
      </p:sp>
    </p:spTree>
    <p:extLst>
      <p:ext uri="{BB962C8B-B14F-4D97-AF65-F5344CB8AC3E}">
        <p14:creationId xmlns:p14="http://schemas.microsoft.com/office/powerpoint/2010/main" val="19389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a:lstStyle/>
          <a:p>
            <a:pPr eaLnBrk="1" hangingPunct="1"/>
            <a:r>
              <a:rPr lang="en-US" dirty="0">
                <a:latin typeface="Times New Roman"/>
                <a:cs typeface="Times New Roman"/>
              </a:rPr>
              <a:t>Figure 3.13c</a:t>
            </a:r>
            <a:r>
              <a:rPr lang="en-US" dirty="0" smtClean="0">
                <a:latin typeface="Times New Roman"/>
                <a:cs typeface="Times New Roman"/>
              </a:rPr>
              <a:t>-2 </a:t>
            </a:r>
            <a:r>
              <a:rPr lang="en-US" dirty="0">
                <a:latin typeface="Times New Roman"/>
                <a:cs typeface="Times New Roman"/>
              </a:rPr>
              <a:t>Peptide bond formation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302200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Bond every 4</a:t>
            </a:r>
            <a:r>
              <a:rPr lang="en-US" baseline="30000" dirty="0" smtClean="0"/>
              <a:t>th</a:t>
            </a:r>
            <a:r>
              <a:rPr lang="en-US" dirty="0" smtClean="0"/>
              <a:t> H</a:t>
            </a:r>
            <a:endParaRPr lang="en-US" dirty="0"/>
          </a:p>
        </p:txBody>
      </p:sp>
      <p:sp>
        <p:nvSpPr>
          <p:cNvPr id="4" name="Slide Number Placeholder 3"/>
          <p:cNvSpPr>
            <a:spLocks noGrp="1"/>
          </p:cNvSpPr>
          <p:nvPr>
            <p:ph type="sldNum" sz="quarter" idx="10"/>
          </p:nvPr>
        </p:nvSpPr>
        <p:spPr/>
        <p:txBody>
          <a:bodyPr/>
          <a:lstStyle/>
          <a:p>
            <a:fld id="{11F8EFAB-9740-4FED-A25A-B2701D016AD9}" type="slidenum">
              <a:rPr lang="en-US" smtClean="0"/>
              <a:pPr/>
              <a:t>11</a:t>
            </a:fld>
            <a:endParaRPr lang="en-US"/>
          </a:p>
        </p:txBody>
      </p:sp>
    </p:spTree>
    <p:extLst>
      <p:ext uri="{BB962C8B-B14F-4D97-AF65-F5344CB8AC3E}">
        <p14:creationId xmlns:p14="http://schemas.microsoft.com/office/powerpoint/2010/main" val="1104609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15</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a:lstStyle/>
          <a:p>
            <a:pPr eaLnBrk="1" hangingPunct="1"/>
            <a:r>
              <a:rPr lang="en-US" dirty="0">
                <a:latin typeface="Times New Roman"/>
                <a:cs typeface="Times New Roman"/>
              </a:rPr>
              <a:t>Figure 3.14-</a:t>
            </a:r>
            <a:r>
              <a:rPr lang="en-US" dirty="0" smtClean="0">
                <a:latin typeface="Times New Roman"/>
                <a:cs typeface="Times New Roman"/>
              </a:rPr>
              <a:t>0 </a:t>
            </a:r>
            <a:r>
              <a:rPr lang="en-US" dirty="0">
                <a:latin typeface="Times New Roman"/>
                <a:cs typeface="Times New Roman"/>
              </a:rPr>
              <a:t>A protein’s functional shape results from four levels of </a:t>
            </a:r>
            <a:r>
              <a:rPr lang="en-US" dirty="0" smtClean="0">
                <a:latin typeface="Times New Roman"/>
                <a:cs typeface="Times New Roman"/>
              </a:rPr>
              <a:t>structure</a:t>
            </a:r>
            <a:endParaRPr lang="en-US" dirty="0">
              <a:latin typeface="Times New Roman"/>
              <a:cs typeface="Times New Roman"/>
            </a:endParaRPr>
          </a:p>
        </p:txBody>
      </p:sp>
    </p:spTree>
    <p:extLst>
      <p:ext uri="{BB962C8B-B14F-4D97-AF65-F5344CB8AC3E}">
        <p14:creationId xmlns:p14="http://schemas.microsoft.com/office/powerpoint/2010/main" val="181774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163186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3305645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78736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1650A-9B25-4B9D-AAF3-D01BFE8E19E2}"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736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1650A-9B25-4B9D-AAF3-D01BFE8E19E2}"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87710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01650A-9B25-4B9D-AAF3-D01BFE8E19E2}"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420276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1650A-9B25-4B9D-AAF3-D01BFE8E19E2}"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140530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01650A-9B25-4B9D-AAF3-D01BFE8E19E2}"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137451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1650A-9B25-4B9D-AAF3-D01BFE8E19E2}"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91227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1650A-9B25-4B9D-AAF3-D01BFE8E19E2}"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237145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1650A-9B25-4B9D-AAF3-D01BFE8E19E2}"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E1BF0-17C1-4CD4-88D2-72BBDDF95DEF}" type="slidenum">
              <a:rPr lang="en-US" smtClean="0"/>
              <a:pPr/>
              <a:t>‹#›</a:t>
            </a:fld>
            <a:endParaRPr lang="en-US"/>
          </a:p>
        </p:txBody>
      </p:sp>
    </p:spTree>
    <p:extLst>
      <p:ext uri="{BB962C8B-B14F-4D97-AF65-F5344CB8AC3E}">
        <p14:creationId xmlns:p14="http://schemas.microsoft.com/office/powerpoint/2010/main" val="728097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301650A-9B25-4B9D-AAF3-D01BFE8E19E2}" type="datetimeFigureOut">
              <a:rPr lang="en-US" smtClean="0"/>
              <a:pPr/>
              <a:t>9/13/2016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79E1BF0-17C1-4CD4-88D2-72BBDDF95DEF}" type="slidenum">
              <a:rPr lang="en-US" smtClean="0"/>
              <a:pPr/>
              <a:t>‹#›</a:t>
            </a:fld>
            <a:endParaRPr lang="en-US"/>
          </a:p>
        </p:txBody>
      </p:sp>
    </p:spTree>
    <p:extLst>
      <p:ext uri="{BB962C8B-B14F-4D97-AF65-F5344CB8AC3E}">
        <p14:creationId xmlns:p14="http://schemas.microsoft.com/office/powerpoint/2010/main" val="37658840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google.com/url?sa=i&amp;rct=j&amp;q=&amp;esrc=s&amp;source=images&amp;cd=&amp;cad=rja&amp;uact=8&amp;ved=0CAcQjRxqFQoTCLzE36zV1scCFQIOPgodJn0AXA&amp;url=http://www.ck12.org/user:anB5ZXJzQGN2c2Nob29scy5vcmc./book/CK-12-Biology-Concepts/section/1.12/&amp;psig=AFQjCNFHuWmNDjpVg9W13-aX5UurAstMRQ&amp;ust=1441225438703219"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2Jgb_DpaQhM&amp;spfreload=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Biologic Molecules </a:t>
            </a:r>
            <a:endParaRPr lang="en-US" dirty="0"/>
          </a:p>
        </p:txBody>
      </p:sp>
      <p:sp>
        <p:nvSpPr>
          <p:cNvPr id="3" name="Subtitle 2"/>
          <p:cNvSpPr>
            <a:spLocks noGrp="1"/>
          </p:cNvSpPr>
          <p:nvPr>
            <p:ph type="subTitle" idx="1"/>
          </p:nvPr>
        </p:nvSpPr>
        <p:spPr/>
        <p:txBody>
          <a:bodyPr/>
          <a:lstStyle/>
          <a:p>
            <a:r>
              <a:rPr lang="en-US" dirty="0" smtClean="0"/>
              <a:t>Proteins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pPr algn="l"/>
            <a:r>
              <a:rPr lang="en-US" sz="3200" b="1" dirty="0" smtClean="0">
                <a:solidFill>
                  <a:srgbClr val="CC00FF"/>
                </a:solidFill>
              </a:rPr>
              <a:t>Primary structure </a:t>
            </a:r>
            <a:r>
              <a:rPr lang="en-US" sz="3200" dirty="0" smtClean="0"/>
              <a:t>- </a:t>
            </a:r>
            <a:r>
              <a:rPr lang="en-US" sz="3200" b="1" dirty="0" smtClean="0"/>
              <a:t># and order of amino acids in 	polypeptide</a:t>
            </a:r>
            <a:r>
              <a:rPr lang="en-US" sz="3200" dirty="0" smtClean="0"/>
              <a:t/>
            </a:r>
            <a:br>
              <a:rPr lang="en-US" sz="3200" dirty="0" smtClean="0"/>
            </a:br>
            <a:r>
              <a:rPr lang="en-US" sz="3200" dirty="0" smtClean="0"/>
              <a:t>	- determined by genetics, not random</a:t>
            </a:r>
            <a:br>
              <a:rPr lang="en-US" sz="3200" dirty="0" smtClean="0"/>
            </a:br>
            <a:endParaRPr lang="en-US" sz="3200" dirty="0"/>
          </a:p>
        </p:txBody>
      </p:sp>
      <p:pic>
        <p:nvPicPr>
          <p:cNvPr id="73730" name="Picture 2" descr="http://w3.hwdsb.on.ca/hillpark/Departments/Science/Watts/SBI3U/Class_Summary/Protein_-_Primary_Structure.jpg"/>
          <p:cNvPicPr>
            <a:picLocks noChangeAspect="1" noChangeArrowheads="1"/>
          </p:cNvPicPr>
          <p:nvPr/>
        </p:nvPicPr>
        <p:blipFill>
          <a:blip r:embed="rId2" cstate="print"/>
          <a:srcRect/>
          <a:stretch>
            <a:fillRect/>
          </a:stretch>
        </p:blipFill>
        <p:spPr bwMode="auto">
          <a:xfrm>
            <a:off x="3124200" y="2606652"/>
            <a:ext cx="3200400" cy="42513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57400"/>
          </a:xfrm>
        </p:spPr>
        <p:txBody>
          <a:bodyPr>
            <a:normAutofit/>
          </a:bodyPr>
          <a:lstStyle/>
          <a:p>
            <a:pPr algn="l"/>
            <a:r>
              <a:rPr lang="en-US" sz="3200" b="1" dirty="0" smtClean="0">
                <a:solidFill>
                  <a:srgbClr val="CC00FF"/>
                </a:solidFill>
              </a:rPr>
              <a:t>Secondary</a:t>
            </a:r>
            <a:r>
              <a:rPr lang="en-US" sz="3200" dirty="0" smtClean="0">
                <a:solidFill>
                  <a:srgbClr val="CC00FF"/>
                </a:solidFill>
              </a:rPr>
              <a:t> structure </a:t>
            </a:r>
            <a:r>
              <a:rPr lang="en-US" sz="3200" dirty="0" smtClean="0"/>
              <a:t>– </a:t>
            </a:r>
            <a:r>
              <a:rPr lang="en-US" sz="3200" b="1" dirty="0" smtClean="0"/>
              <a:t>coils and folds </a:t>
            </a:r>
            <a:r>
              <a:rPr lang="en-US" sz="3200" dirty="0" smtClean="0"/>
              <a:t>contributing to overall structure of protein </a:t>
            </a:r>
            <a:br>
              <a:rPr lang="en-US" sz="3200" dirty="0" smtClean="0"/>
            </a:br>
            <a:r>
              <a:rPr lang="en-US" sz="3200" dirty="0" smtClean="0"/>
              <a:t>	- </a:t>
            </a:r>
            <a:r>
              <a:rPr lang="el-GR" sz="3200" b="1" dirty="0" smtClean="0"/>
              <a:t>α</a:t>
            </a:r>
            <a:r>
              <a:rPr lang="en-US" sz="3200" b="1" dirty="0" smtClean="0"/>
              <a:t> helix</a:t>
            </a:r>
            <a:endParaRPr lang="en-US" sz="3200" b="1" dirty="0"/>
          </a:p>
        </p:txBody>
      </p:sp>
      <p:pic>
        <p:nvPicPr>
          <p:cNvPr id="75780" name="Picture 4" descr="http://click4biology.info/c4b/7/images/7.5/alpha%20helix2.gif"/>
          <p:cNvPicPr>
            <a:picLocks noChangeAspect="1" noChangeArrowheads="1"/>
          </p:cNvPicPr>
          <p:nvPr/>
        </p:nvPicPr>
        <p:blipFill>
          <a:blip r:embed="rId3" cstate="print"/>
          <a:srcRect/>
          <a:stretch>
            <a:fillRect/>
          </a:stretch>
        </p:blipFill>
        <p:spPr bwMode="auto">
          <a:xfrm>
            <a:off x="304800" y="1752600"/>
            <a:ext cx="2190750" cy="3905251"/>
          </a:xfrm>
          <a:prstGeom prst="rect">
            <a:avLst/>
          </a:prstGeom>
          <a:noFill/>
        </p:spPr>
      </p:pic>
      <p:pic>
        <p:nvPicPr>
          <p:cNvPr id="3" name="Picture 2"/>
          <p:cNvPicPr>
            <a:picLocks noChangeAspect="1"/>
          </p:cNvPicPr>
          <p:nvPr/>
        </p:nvPicPr>
        <p:blipFill>
          <a:blip r:embed="rId4"/>
          <a:stretch>
            <a:fillRect/>
          </a:stretch>
        </p:blipFill>
        <p:spPr>
          <a:xfrm>
            <a:off x="4953000" y="2303090"/>
            <a:ext cx="2989583" cy="3334708"/>
          </a:xfrm>
          <a:prstGeom prst="rect">
            <a:avLst/>
          </a:prstGeom>
        </p:spPr>
      </p:pic>
      <p:sp>
        <p:nvSpPr>
          <p:cNvPr id="5" name="Title 1"/>
          <p:cNvSpPr txBox="1">
            <a:spLocks/>
          </p:cNvSpPr>
          <p:nvPr/>
        </p:nvSpPr>
        <p:spPr>
          <a:xfrm>
            <a:off x="3505200" y="1317206"/>
            <a:ext cx="5238750" cy="471489"/>
          </a:xfrm>
          <a:prstGeom prst="rect">
            <a:avLst/>
          </a:prstGeom>
        </p:spPr>
        <p:txBody>
          <a:bodyPr vert="horz" lIns="91440" tIns="45720" rIns="91440" bIns="45720" rtlCol="0" anchor="ct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200" dirty="0" smtClean="0"/>
              <a:t>		</a:t>
            </a:r>
            <a:r>
              <a:rPr lang="en-US" sz="3200" b="1" dirty="0" smtClean="0"/>
              <a:t>- </a:t>
            </a:r>
            <a:r>
              <a:rPr lang="el-GR" sz="3200" b="1" dirty="0" smtClean="0"/>
              <a:t>β</a:t>
            </a:r>
            <a:r>
              <a:rPr lang="en-US" sz="3200" b="1" dirty="0" smtClean="0"/>
              <a:t> pleated sheet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2239962"/>
          </a:xfrm>
        </p:spPr>
        <p:txBody>
          <a:bodyPr>
            <a:normAutofit fontScale="90000"/>
          </a:bodyPr>
          <a:lstStyle/>
          <a:p>
            <a:pPr algn="l"/>
            <a:r>
              <a:rPr lang="en-US" sz="3200" b="1" dirty="0" smtClean="0">
                <a:solidFill>
                  <a:srgbClr val="CC00FF"/>
                </a:solidFill>
              </a:rPr>
              <a:t>Tertiary</a:t>
            </a:r>
            <a:r>
              <a:rPr lang="en-US" sz="3200" dirty="0" smtClean="0">
                <a:solidFill>
                  <a:srgbClr val="CC00FF"/>
                </a:solidFill>
              </a:rPr>
              <a:t> structure </a:t>
            </a:r>
            <a:r>
              <a:rPr lang="en-US" sz="3200" dirty="0" smtClean="0"/>
              <a:t>– the </a:t>
            </a:r>
            <a:r>
              <a:rPr lang="en-US" sz="3200" b="1" dirty="0" smtClean="0"/>
              <a:t>3-dimensional shape </a:t>
            </a:r>
            <a:r>
              <a:rPr lang="en-US" sz="3200" dirty="0" smtClean="0"/>
              <a:t>of the 	polypeptide </a:t>
            </a:r>
            <a:br>
              <a:rPr lang="en-US" sz="3200" dirty="0" smtClean="0"/>
            </a:br>
            <a:r>
              <a:rPr lang="en-US" sz="3200" dirty="0" smtClean="0"/>
              <a:t>	</a:t>
            </a:r>
            <a:br>
              <a:rPr lang="en-US" sz="3200" dirty="0" smtClean="0"/>
            </a:br>
            <a:r>
              <a:rPr lang="en-US" sz="3200" dirty="0" smtClean="0"/>
              <a:t>- shape is determined by interactions of R 	 	   groups of the amino acids</a:t>
            </a:r>
            <a:endParaRPr lang="en-US" sz="3200" dirty="0"/>
          </a:p>
        </p:txBody>
      </p:sp>
      <p:pic>
        <p:nvPicPr>
          <p:cNvPr id="79878" name="Picture 6" descr="http://kentsimmons.uwinnipeg.ca/cm1504/Image85.gif"/>
          <p:cNvPicPr>
            <a:picLocks noChangeAspect="1" noChangeArrowheads="1"/>
          </p:cNvPicPr>
          <p:nvPr/>
        </p:nvPicPr>
        <p:blipFill>
          <a:blip r:embed="rId2" cstate="print"/>
          <a:srcRect/>
          <a:stretch>
            <a:fillRect/>
          </a:stretch>
        </p:blipFill>
        <p:spPr bwMode="auto">
          <a:xfrm>
            <a:off x="2438400" y="2667000"/>
            <a:ext cx="463804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706562"/>
          </a:xfrm>
        </p:spPr>
        <p:txBody>
          <a:bodyPr>
            <a:normAutofit fontScale="90000"/>
          </a:bodyPr>
          <a:lstStyle/>
          <a:p>
            <a:pPr algn="l"/>
            <a:r>
              <a:rPr lang="en-US" sz="3200" b="1" dirty="0" smtClean="0">
                <a:solidFill>
                  <a:srgbClr val="CC00FF"/>
                </a:solidFill>
              </a:rPr>
              <a:t>Quaternary</a:t>
            </a:r>
            <a:r>
              <a:rPr lang="en-US" sz="3200" dirty="0" smtClean="0">
                <a:solidFill>
                  <a:srgbClr val="CC00FF"/>
                </a:solidFill>
              </a:rPr>
              <a:t> structure </a:t>
            </a:r>
            <a:r>
              <a:rPr lang="en-US" sz="3200" dirty="0" smtClean="0"/>
              <a:t>– </a:t>
            </a:r>
            <a:r>
              <a:rPr lang="en-US" sz="3200" b="1" dirty="0" smtClean="0"/>
              <a:t>overall structure </a:t>
            </a:r>
            <a:r>
              <a:rPr lang="en-US" sz="3200" dirty="0" smtClean="0"/>
              <a:t>of aggregated polypeptides into 1 functional </a:t>
            </a:r>
            <a:r>
              <a:rPr lang="en-US" sz="3200" b="1" dirty="0" smtClean="0"/>
              <a:t>macromolecule</a:t>
            </a:r>
            <a:r>
              <a:rPr lang="en-US" sz="3200" dirty="0" smtClean="0"/>
              <a:t/>
            </a:r>
            <a:br>
              <a:rPr lang="en-US" sz="3200" dirty="0" smtClean="0"/>
            </a:br>
            <a:endParaRPr lang="en-US" sz="3200" b="1" dirty="0"/>
          </a:p>
        </p:txBody>
      </p:sp>
      <p:sp>
        <p:nvSpPr>
          <p:cNvPr id="81924" name="AutoShape 4" descr="data:image/jpg;base64,/9j/4AAQSkZJRgABAQAAAQABAAD/2wCEAAkGBhQSEBUUEhQUFRUWGBcYFhQYGBQXFRUYFhgVFRcYFBUXHCYfGBojGhUXHy8gIycpLCwsFR4xNTAqNSYrLCkBCQoKDgwOGg8PGiwkHyQsLCw1NSwtLC00NDUsLCwsLCwvLCwsLCwvNCwsLCwsLC8sKTAsLCwsKS4sLCwsLywsLP/AABEIAMQBAgMBIgACEQEDEQH/xAAbAAEAAgMBAQAAAAAAAAAAAAAABAUDBgcCAf/EAEIQAAIBAgMFBgIIAwcDBQAAAAECAAMRBBIhBQYxQVETImFxgZGhsQcUMkJSYsHRcoLwFSMkM5Ki4WNzshYXU8LD/8QAGgEBAAMBAQEAAAAAAAAAAAAAAAIEBQMBBv/EADIRAAICAQQAAwUHBAMAAAAAAAABAgMRBBIhMRNBUSIyYdHwBXGBkaGxwRQjQvEVUuH/2gAMAwEAAhEDEQA/AO4xEQBERAEREAREQBERAERPLPbjAPUSjx++WGpG3aZz0QZviNPjK4/SPRv/AJdW38nyzSvLVUxeHJFiOmtksqLNtia/gt98NUNixpn84sP9QuPjL5HBFwbg8D1nSFkLFmLycp1zg8SWD1EROhAREQBE8VKoUEsQAOJJsB5kyHT29h2Nlr0SegqIT8542l2epNk+J5WoDqNR1nqengiIgCIiAIiIAiIgCIiAIiIAiIgCIiAIiIAiYcVi1poWdgqrqSeAmlbR+kCoSewpgKPvvck+OUEW9zOF2orp99neqidvuo2HeLeVMKov3nb7KD5seQmjY3H18Sb1nITlTGij05+ZvIgxLYisatU3Y2vyHQADkJ6xtewmHqNVK5vyj6fM2aNNGnC/y9fkfRTpryE+jIZh2Tseriny0xw1Zjoqg8Ln9JN2xunWwq5yQ6c2W/d/iB5eMrqubjvUeDu5QUtjlyQq+B5iWG7G8bYaoEcnsSbEfgv95eniOfnIeDxV9DPONwvMRCbg1OB7KKmnCZ1ynUBFxqDqDyIPSepou428NrYeof8AtE/+H6j26Tep9JRcroKSPnb6XTPaxPNRwBc6AcTyHnPV5zv6Q96Lk4Sk3/eb/wDO/wA/brJW2quO5kaq3ZLaio3u3kONq5EJ+rodP+o34yOnQevOUDUafAgT1UqBVsJe7q7hti17Wqxp0z9mwBZ/EX0C+PP4zGxO6fqzXW2qHeEU+EqtSN6NV6Z/IxA9QNDNj2b9IOJpWFYLXTrotQeRGh9R6z5vH9HQoUmq0apbKLlHyhiBxyEWuR0t6zU6eOAXXjPc2UPD4I4hcsrk7dsfbFPE0hUpG6n0KkcVYciJi2lvNhqBy1ayK34b3b1VbkTkOyts4iitRaLGmtS2Y8xa+qnkbG1/lI6U0vqbk8SeJPnLX9a9qwuSv/Rrc8vg7NszefDYg5aVZGb8Oob0VrE+kswZwOvQy2ZSQQbgjQgjmCOBnU9wt5ziqJWob1adgx/Ep+y3noQfEeM7afVeI9suzlfpti3ReUbVERLpTEREAREQBKfebbRw1NGUAtUqpTBIZgue5LFU7zWVT3RqTYS4lRvFsL60tJc5Ts61Ordbhj2d9FYEWOvHwgEPAb4IcCuKrC2ZuzyUwzs1Q1TRRUS2YMxA7jWK5rNYgyLT+kKn9Z7J6dZEYYfI5p1BZ8Q9amqVlIHZd+mFF+JboLyzG6VD6uaBDFS/ali79qauftO17QEMHz2IIItYW00nhNysKPuNxoG5qVCScNUerSJJNyQ7sSTxvreAVn/uVh2cLTzXFTLUDqysF7LE1Qyi2t/qzixynTW2l7fd/eqjjA3ZdoCgpsQ6MhKVVz03AbirAGx8DIOH+jnBJbLTfQAC9Wq1gEr01AzMbALiaoAH4vCWGE3WoUiTTVlJSklw73C0FKU7G+hCsR431vALeR8bjUpIzuQqqLk/t1PhI1ZnoqWLqyKCT2ndIA/Oot7r6zn+19uvjatrMlJD3VPPlmJGhPyHnKup1Cpj8Szp6HdL4eZ62vth8bUubrSU91P1bq3ykPGsFpkDpPVWsEFhK+pme5AJCi58Be1z0Gtp87ZNybb5bN+uCSSXCRM2WvdJ8Zgx7ayVs8dyQcYe9IP3SUeZssdh7brUkZKTIgzXLFQWJsBxPIWmw7I3sc1BSxIRkqd0OAALnSzjhY8I3f3GpNRSpVLMXUNlByhcwuBpqTrx+Er94t2zhgSCXonS5+1TPK5HEeM0Yx1NMFPy9M/wUZy0903Dz+7+SJvRsE4WqGT/ACnPd/KeJQ/p4eUw4eqHWbrs1RjcAoq6llKlueZCVDjxuLznzIaFVkYg5TYkG4NuY9Jy1FSranH3ZHTT2OxOEveifMVRKm40tqCOVtQRN22Vv5S7AduxFUaEAEl7feW2mvPXjNYqKGWVGIoWPynKq+dDbh5nWdML0lPyNzxu/VSoCKFPKD99zc+YUaA+pmpjYYOpNydSTqSTqSSeM9YHaGmVuImSttDpPLL5W8zeRClVcQWCJhdgq+IpU2OVWdVYjoTy6E8PWb/vbvIMJSWjQAFVlsgtpSQd3MR6WA8PCatuxs98RiUIvlpsrO3IZTcDzJHzknbm5uMxGNqmyim7C1UsLBAAAMt81wBwtx56y7pd6qbiu3gqarY7UpPpGnYnFB2vULVGPFmJYk+sw/XVHBROtYjd6hg8BX7JBmFGpeoQC7dw8W/QaTlWEpDITYSN1Mq2svlntVsbE2lwix3V2UcdieyZmRQjOSAL6FRYX/i4+EuN7dwBhaXbUHd1W2cNluAdMwKgaXtcW536x9FS/wCLq+FI/F0nUMRQV0ZWF1YEEdQRYj2lrT6eNlWX2Vr75V24XRwym2ZJZ7hY/sdoIDwqXpn+bVf9ygesgYvAnDYmpQb7rWB6jip9VIMi12KOrr9pSGHmpBHxEpJuEk32mXGlNOPk0d9ESPgMUKtJKi8HVWHkwB/WSJ9D2YIiIgCIiAIiIAiIgCfCZ9nwwDQ99NsGrV+rIbKtjUI5txA8hp6+UpKjhFsJ9r3GLrZuPaP/AORkfHrPl7rHOcpM+kqrUIxgujHg8I+IqimguWPoBzLeAm47e2SmE2c6JxZkDNzc5gST4WBsOUxfRvSS1Vvv3UeS2uLeZv7CS/pFqWwyDrUHwVzLlNMYaaVr7afyKt1sp6mNS6TXzNTwotTErMUdTLVdEHlKmq9mv05TMl0aNfbZ2PBpkpIp+6qj2AH6TWdq739lUfurWomyKVtYVLAlXOoKtfS3MW5zWcTtKtitatQ5L/YXRfbn63malUopQqJVOVLXJ1vrlHdtrmBAtbqJv06tWycFwsPl/IzqdFGL/uct+S/j4jGbXxFcZbijT5U07ot0NtT8vCVmJ2eAt1vccfET5R2uLhCbm11qW7tQa2YdDobg8CCOU81cbfhMa9SjJqx5f10aKqlU9qWDJgMVyMk4nD5hKd3tYnQMTY8iRxsfWW2BxOYWPETlF54Z5NY9pFTWpkeYkI40t9gep/aXe0adjeURq5KjDrr76/vEIrdhkpTe3KNq2J9IVTDqEeghQc0/u28yNQx9pt+zPpBwlWwL9m34agy/7tV+M5amKUz0aCtNSvU2QWFyjKs08JPLWGdZ3uxIOzsQykEGmQCCCDmsND6zkWG/y/eOwdVZUdgraMoJAbnqBoZgzugsRcf1zkL7vFkm1jgnTV4cWk88m5fRQP8AEVj/ANMfF/8AidPnJfo12vSoV6vbOtPOqhS2gJDE2zcB62nV6dYMAVIIPAggg+RE0dE14SRQ1ifitnO/pU2cFejXHO9NvG3eX/7D2mm4pbreb39Ke06ZpJQBBqZw5UcVUKw16XzaeU0Y6Jr0lDVJeK8F3Tt+HHJ0v6NdodpgQp40mZPT7S/Brek2ycy+ies3bV1+4UVj/EGIHuCfadNmnppbqkzP1MdtrQiIlgriIiAIiIAiIgCDEQDnu/GyzSriuo7r2DeDgfqB7gyr0dbzo22xR7BxXIFMjvE/C35r8Lc5yuhiQjkKSUubEixI5EjkZga2pV2ZXTN3R2O2vHnEk7L2k2Eriouo4Mv4l5jz5jxlhvbvMmKZEphsqG5Y6XJAFgvhrrIdaiGErFo2qW8pU8WcYOtdMtKuEp+I17SLSrospqp19ZcYo92UtU/OcrDrUWGHxOVBIW0m7RbdCCL8NNdZ9Skx4AmWeznNLXsKbv8AiqFmA8kBA97z2GW+8Es+G9y7I+D2Az4XP3S6uXpgE8CoDoSQNTa45Xt1m6bC3KoBVqVCapYBgCLJqAR3eJ9faUo23VapmqhAtspyi1uh4m9vkTIIxWIZFHbuFsAFDEAACwHdtymzO3T7Iz25a4+v4K2od18fexz+/l9ep6+k5b4qjTUWVaWgAsBmdr2HL7IkLZScZ7/s4XuzE/14z29ZUFhMu2zxJubWBVBQhsXJg2i+s3PdXY9KrgFFamjgs5GYA271rg8Rw5Tn+KxPFjMmF3kxa0si1Tk4BCFIt0va9vWddHOMbHKS4wQ1VblWop45MW2dn0mxjU8MMlNSQSzEgBRepUudQg4c76dQJjTd/E9itZKbPTYEhk72gJGqjvDh0mU7Waq2WpQVs5HaLTvTara2UO4ubC3AW+E32jvGy0kSnSSiFAAW+cKBoAtgBwmlXpq78uPy/D0J2v2IqqPPnl/XLfw4X6cwXGkcZnTGg8ZvlbCds+eplZvxFVv8pjxWwkcWKqfMC/oRJf8AHSX+X6EdsfPs0k0kaZMHWrUDehVdPBSQD5jgfaedubKOHa4vkJ0P4T0P7yLhKzsbIC3gNZnyhKue1rn4HjrfXZ5LurFm7xJuS1ySTzLczPVJmrVFpgAFjYZmVV9WOgEsfqtW3epN7X+UjVMKrcrTyVco+8n+x48rtHWt0d2UwdHLcM7kF34A9Av5Ry8yecvpxjYO9NbBOBmL0b96mTcAcyn4T8DOx0KoZQw1BAIPUEXE2NNbCccRWMGNqK5QlmTzkyRESyVxERAEREAREQBEQYBzzfLGGri+yJ7lIDTkWYXJ9iB79ZrWNo97QWE2ffPAtSxPb2Jp1AAT+FgLWPmACPWUzY1CJ8zqk/Flu7z/AKPo9M8Vxcesf7I+AxnIz6+tf2+V/wBZDrWBuJn2ecz3lVPPBacce0TcadJTk6j1ltjzpKm3eHhE+xV0TE2gQtgBpMbYp25n00lrtHAYYU6QoM1R37zMxtkA0ylBoDm63+zMRZUsoBY9ALkycoNPDf5EIzi1lL8ysLOOZ+MDEt1MsqdVamlrHpIWKw2U6SDWOUTUk+GhQSpUOVAznooJPwluu42LZMwVAfws9mPsCPcibpultFa2GBCqpXuuqgKMw5gDkQQfWXk2aPs+uUVJyzn8DIu19kZOMY4x+JxPHbq41Dd8O7AfhAcf7CZAfEsmjoVPRgVPsbTvRnPN/wDfMqzYaha40qPoSpP3EvwNuJ5XsNeHt2lhVHduwRq1M7pbXHJXbu7N0Dn7Ti/kvL3lxiqIW1pj2RUBVSOBUW9hJWNXSbVcFCKiujSbxNLyKjGbVSkVDkgtw0v6nwlrg8Tfnfoes1rebAF0DqLlL3HVTx9v3kXdfa5B7Jv5D81/UTg73G7w5rh9MnJJ8Gy7dwi1EKN97TyPIjxE+bPwFOjT0AA5dT4sec+4ipdh/XL/AJkPeQsaJROIXXyAu0sSSinPHKX0gk8KJ5qb20Q+XiOBIGnvJWP2bTqpmAseo4j9xOeKb8NZ0fZVIrQAbiFUHzAlHS6iWp3KaWCL6yjRMeSGKMNVNv68J2rdi/1LD349jTv/AKBOfDdJ8Xi1sCKQC9q/kT3V6sQAPDj59SpUwoAAsAAAOgGgnOih12T9PIytfKKagvI9xES6ZoiIgCIiAIiIAiIgHipSDAggEHiDqD5iVVTdTCk3NBPS4HsDaWWMxa00Z3NlUXJ/rnOd7W3gq4kkXKUuSA8R+c8z4cJ46oz95JlmiE5e68I2apU2fQNrUAR0UOw9gTNDwb5qrt1JPTiSeHrPb0lUTHssamZP2lCMHBRXr/Br6eG2Mnlvrs97QMwbNTVyeQH6zNtGR9nVRdxfj+0x37xbXuGXZwsGaXO6+8FChmZ0qNVYkFgEsq8lW7A+J/4lNg9aTCQaRt8byzo7I12xcuvrkhbUrYyTLfbu0KdXFdpSDKGy5gQB3uBOhPEWnzGi4lfTGZ9JYY1rLPNRt8We3rIjHaopehJ3V3iGFNQFSwcLYAgWK36+Bm57J3wo12y6o/INax56MNPQ2nN8Al2Pl8z/AMSzwGADVPAa+s3fs6OdOs/H9ypqNPXZY89+puWO3n1tRAb85vb+Uc/Oah/6fp3LMmdiSSzEkkk3JPLiZfpTAEGoOol5wi+1k9qjCriCKiiBTIAFhyHADwlkuLUjWea1BW5j9JFbZp5OR6/vOnBZbhPvgzOiHgbSDT2HTFUVFVcwv5G4KkletjM39nP/APIPUCPqVXqh955KMZdksRxjcZKeGy95jw8tfaY0AbO7cLZR4nnb4D0mHEUagtmItzte9ueslUhnYWFlXQDlJEnws5Fasrog7KmtrXYImZiOZIGnLSe6tcZcqzLiKYAldVBJCDix+HP9p4kl0c64xfSwbVujUU0mykE5zcdNAB8ry/ml7MrdhWW2imykcrHh7Gx95uYnKa5MTWw22bvJ8n2IiQKYiIgCIiAIiIAiIgGp/SBiCKVNBwdyT/KNPiQfSajUOUaTd9+Nnmphwyi5ptmt+UghvbQ+hmkI4YTrHo09O14aMmydkHElxnC5VJI4sdDYKvpqeUh7KbUzM2F6SIt6T/1qJj/asH7M10jRpe7KySNpCY93djjEYg02fJmF1Nrm4HDjwsD7SUwFRdDI2HWpRqrUQaoQR42N7Hz4TM09ka7MzWYtYZ1y9jjF4ZJr7Kq4Wpkqr3W4OPst5Hr4HWQGHZ1dRcGbDt3eY4umtMUSlmDFib2sCLLoOsp8WU7Rc4JUXLAGxNgWsCOBNreshZCG/bU8rjH4kapTa/uLn4HoYxBwABmKhQqYioEpqWJ9gOrHkPGRtknPWpU3Qf3jgNqwFMP9lV/EVGpJ620sZ1/A7Pp0ky0lVR4Dj4k8/My5X9nzm/bawvQhrLf6XCxls51tbY64astNXLNlDP0DG/Dw0llsdLKT1lXj8Z2uJq1L6Fjl/hHdX4AS22U3dHkPlPooRUIqK8jlDc4ty7wjJi6hnz+wq1XDmpRZM9zlVwbMBoe9fQ34ctIxqy42BtemlLI7qpBNgTqQdbgep9p7JNx4F05wqTr7yc62hicdRNqtNk8ezuvowuD7yVj6eKU0hQzOKiggBQzBrAsCbcNb3P6To9XeSiOBY+St+oE0rFbfXCu4RWIUrUpLcAgO2VlOv2QxP8rW+7KnhSUZbpv5YJaey+1OO3n6+vuyXG7e6lYjNjH4jSmuW48XYDj4DTx6XZ3Xo/n/ANX/ABKfZ2/DV1Jp0gCpsysblTa4vaw1HAzM+2MQeaL5D9yZ2rT2rDyvvKkq9Xue54/H5EjaGwKVOmz3fujTvDjwA4dZVYGjlWecXiqrsFdyw4kaW8OA85IbQTqspclmEZxjicstkXFVJX4eoRVD/d+z5ePveZsVU4248B5nSZfqdqYk+i3HEY4fnwe8e3TpN6pHQX42E0nY+BNaoFPBSC58OQ8zw95vAnKfoZH2g0nGC7X8n2IiczMEREAREQBERAEREA+MNJynepEpYtkoI2UWzaiwY6kJ4AEadeE6s05httLY2sG5uT6EAj4GTh2XtE8Sb+BS/wBo2+1mXzGnvJdZHygujZSLglWFweBBInjE0teGhm6bI34pkBa47M6DMNUPpxX4jxk5pNYayXrJ4SlCOTQhcfZMzrtIjjNr38wFOpSpV6drBiCyEDMGFxcrx1X4zURgTa4c+tj8xMuf2ZVLmDcf1O9eojZBSken2gx4RQo3N2Osl7A2ScRVNJqgU5SVOW9yOIIuOWvoZd1fo/rD7NSmfPMv6GddPoa6Zbm8sjbfCPsZwUZoKZ9w2fNlpu69SGYaehlhV3NxS8EDfwuv62mLA4V6NYrVUq1gwBtwuRfT+tJorBCpxk8ZyfaO73Ut8pPwdLs2y8uXkf6MlfW1kXFVwSpHl+3x+cclhNvhol4lLiVbizqfGx9eHxHxlujZlldi6PEQhS8cMsUAtpaa5vLsJ6tQVKWUmwVkY5dBfUHoQxBEu8Hs6vUQFUNiNCSoHzkxN2qx4lB/MT8h+s5zjGSwyML40T3Kaz+ZrGwdkikpqLUa7mxJAvTK3GSoL2fXMCdORFr3lum1BfK4yty1urfwHn5HX5zLi91qyOvZtmFRhnAGiso0Zr/dYDKSOBCHXURtPZtIUQCWZmOUo2UZStiwYAcRcWsfvAjlPYqEUox6I2X122Z3Zcvrn7v/AE8YPvMWPP8AofC094qpMVENSXW7p14uvmPvjx+1/FxmKtXDaggra9xwt1vJ+ZKPtSItRruAOC6nzNwP68ZdUzmUSHhq9R6QSwC3zcNTrcZj7e0l00yra8M9tlnh+R42dijSrA8iQrDwJ/Q6zdRNEp0zUqqo5sB+59rmb2s5zMvXpbovzwfYnwz7OZnCIiAIiIAiIgCIiAJqu9u7LViKtLVwLMugzAcCCeY+PpNqiep4J1zcJbkcjLMhy1FKkcQQQR5gw1AHhOnbU2ZSqoe2VSAD3joV6kNymkYrdCrc1MOS1L7qtYVG/MOWXpwJ4+fRSRoV6iMvg/0KNlZVKgkKbXAOhsbi44TElZl8ZKNUqSrgqRxBBBHmDBpq0mW93/ZHzZ20OzrJUH3WBI8ODfAmdbRgRccJx+phD5y1o7w4kUuz7TKoAGawzgAWsGt8ePjISWStqKlbhxZvO0t46NE2d7t+BRmb1A4etpz/AG5tRquINVVKjQKDa9gOfLU394pbMqPRqVgclNQe8bk1G4ADme8QCfnKujhGbi59LD25z2KSJ6eqFb3Z5Jf9quRpl9pu2xtgK+GVqgJd1ve5GXNqug00FjNI2fgO0rJSX7zBfTmfQXM64iAAAcBPJvBHWXyjhRZpODYi6niDYjxGhjF05L29h+zxGYcH19RYN+h9ZjdbiS+JajPclNeZh2Vtx6LZT3qZ1A5g31yn1vY9eU2Ybeo5Q2ceWub/AE8ZqNCgrVVV9ASRm/CW0B97TNisC9B++NOTfdPl0PhPHFMhfp6bJ+j/AHLutvJf/Lps3i3dHtx+U1zGVqlar2umYaZRorKCTbXnqSG8ekz18bppxOk9YGnYXnqSRKFEKk2lyfTiQUuvD2ItoQRyIOlvCU2KoHN3DZmPeH3WA45hyPLMNddbyZtC6sXQXv8AbUfeA0uPzgAeYFulrDZG7ZrAVS4CMBlAFzl666C89yl2dFOFUd1jwQ8PtFQMtrOBcqbe4PBl8R8OEl0MFWrfZUhfxHRf+fSX9PdqiAO7cjUOT3lPVT90+Uhb24+thtn4iojjtEW6PlW+rKBdW7ubU+HgJzc/Qz565L3F+LJ2y9irR1vmc6Fungo5CS8NjqdTN2dRHyMVbKytlYcVax0YdDrNKr7518GaNKtSrValS7t2zYZKgTtadELT+rg0ma75rEjiATciW+D3MtV7WrVZnFc1lNMPQFsrotN1WoQyKG00H3r3zvmg3kz5zlN7pPk2cGfZ5UT1PCAiIgCIiAJ4rVlRSzkKqglmJAAA1JJOgE9yBtzZC4rD1KDkhXFri1xYhgRfTiBoYBlo7UpOpdaiMqi7EMLKNdW6cDx6GUtf6QsCppf4ikUq9pasHTslNIUyyu19GIqKQLcLnhPuG3NQUsXTd2dcYXNXuohBqJ2b5Co4WFxe9jfjeRan0fq62q4irUbssRSzlaKnLiKVOjoEQDurSFuNyTfwAssfvjhaXaDtUd6YBakr084BZF4MwGnaLfX7w6iZ8NvNhajvTTEUmemGNRQ63QI2Riw5WbQ9PWa1iPorpu5ZsRWNwQARTOUHsCQDl4XoLYcgT5y42fuZTpVkq5mYp9asrBbXxVdcSx4cVZQBALBaZrWZwVpg3WmdC1uDVB05hPU66CwAi0+wCBtLYtKuLVEB6NwYeTDWaHvNu4cIBUDZqZYLw7yk3IzW0I04/CdLkTamzxWpNTbgw49DxBHkQDJRlgsU3utrPRyanjweBB9Z4rY3NoNT0B4eJPKSMXs/s6jU6yDMvhx8R1B5GeRUVR3QBO3Bsez2kWG0NtPWprSVBTpJayg3vbhmY8fbjrIyrlWYBVfkCfIftJ2D2FiK5stNgPxMCqj1PH0vPOjk4qK8ki13CwOas9UjRBYfxP8Aso/3TfpX7E2QuHpBBrzZvxMeJty5DyEsJyk8syr7PEm2uis3gwXaUTYd5e8PTiPUXmuYOpdZupE0zH0OwrsPunUeR/Y3ElB+Rd0U90XX+KI+Mpy0wm3kankxCltLXtfN0uOIbx+UrcTWBGkiTpjJoOpWxSl5GepRRqn93my/mtfxOn6yZUNhI1DEADhPGIxF4JbW2l6HvB4btqqpyJ1/hGp+GnrNqqUzRJdR3DrUQC5B/GgHxA48RqDmi7t7MKLnYWZuA5hf3PH0EuiJym8sx9bapzwukfEqAgEEEHUEagg8CDPlSmGFiAR0IuPYzV99KlXDYJ3wzFWNXDhV4AZ8RTVwDY2VgxB0NrkiattHf7HYWpiA9OkW+sFRmctQphMNQqLSSoezJaozsQSL3DWVuEgUjp9XCoxUsqsVN1JAJU9VJ4HxEyWnN8Z9IONXtWFLD5E+tNlYVc+XCVaNNlJDWzMKwsbWGQnW9hb7sb418Tjq9CpSREpmrazf3qdnV7Ne0XMftr3wbL4Zh3oBuJn2fLT7AEREAREQBERAEREAREQBERAEREAiY3ZVKtbtEV7cLjUeR4iYsLsGhTN0pID1sCfcywie5JbpYxk+BYtPsTwiIiIAkbHbPSqLOL24HgR5GSYg9TcXlFKN1aXV/cfoJmXdyiPuE+bP+8tInu5nZ6i1/wCT/Mpau61I8C6+RuP9wM94TdumjZjdyOGa1h6AfOW8T3cw9Ra1jcz4BPsRInA+ERln2IB5yDpPtp9iAIiIAiIgCIiAIiIAiIgCIiAIiIAiIgCIiAIiIAiIgCIiAIiIAiIgCIiAIiIAiIgCIiAIiI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1926" name="Picture 6" descr="http://themedicalbiochemistrypage.org/images/hemoglobin.jpg"/>
          <p:cNvPicPr>
            <a:picLocks noChangeAspect="1" noChangeArrowheads="1"/>
          </p:cNvPicPr>
          <p:nvPr/>
        </p:nvPicPr>
        <p:blipFill>
          <a:blip r:embed="rId2" cstate="print"/>
          <a:srcRect/>
          <a:stretch>
            <a:fillRect/>
          </a:stretch>
        </p:blipFill>
        <p:spPr bwMode="auto">
          <a:xfrm>
            <a:off x="0" y="3124200"/>
            <a:ext cx="4114800" cy="3127248"/>
          </a:xfrm>
          <a:prstGeom prst="rect">
            <a:avLst/>
          </a:prstGeom>
          <a:noFill/>
        </p:spPr>
      </p:pic>
      <p:pic>
        <p:nvPicPr>
          <p:cNvPr id="81928" name="Picture 8" descr="http://lib.bioinfo.pl/app/webroot/img/UserFiles/113213/Image/15.%20Stability%20prediction/quaternary.jpg"/>
          <p:cNvPicPr>
            <a:picLocks noChangeAspect="1" noChangeArrowheads="1"/>
          </p:cNvPicPr>
          <p:nvPr/>
        </p:nvPicPr>
        <p:blipFill>
          <a:blip r:embed="rId3" cstate="print"/>
          <a:srcRect/>
          <a:stretch>
            <a:fillRect/>
          </a:stretch>
        </p:blipFill>
        <p:spPr bwMode="auto">
          <a:xfrm>
            <a:off x="4495800" y="2643339"/>
            <a:ext cx="4648200" cy="421466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r282zn36sxxg.cloudfront.net/datastreams/f-d%3A8c489edbaafbb76bad3e842d15e717418c8b3df470bcafbfd4d274ff%2BIMAGE_THUMB_POSTCARD%2BIMAGE_THUMB_POSTCARD.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533400"/>
            <a:ext cx="7169355"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_14_0ProteinStructure-U.jpg"/>
          <p:cNvPicPr>
            <a:picLocks noChangeAspect="1"/>
          </p:cNvPicPr>
          <p:nvPr/>
        </p:nvPicPr>
        <p:blipFill rotWithShape="1">
          <a:blip r:embed="rId3">
            <a:extLst>
              <a:ext uri="{28A0092B-C50C-407E-A947-70E740481C1C}">
                <a14:useLocalDpi xmlns:a14="http://schemas.microsoft.com/office/drawing/2010/main" val="0"/>
              </a:ext>
            </a:extLst>
          </a:blip>
          <a:srcRect b="2289"/>
          <a:stretch/>
        </p:blipFill>
        <p:spPr>
          <a:xfrm>
            <a:off x="320040" y="187962"/>
            <a:ext cx="8503920" cy="6432971"/>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3.14-0</a:t>
            </a:r>
            <a:endParaRPr lang="en-US" sz="1200" dirty="0">
              <a:latin typeface="Arial" charset="0"/>
            </a:endParaRPr>
          </a:p>
        </p:txBody>
      </p:sp>
      <p:sp>
        <p:nvSpPr>
          <p:cNvPr id="7" name="Text Box 31"/>
          <p:cNvSpPr txBox="1">
            <a:spLocks noChangeArrowheads="1"/>
          </p:cNvSpPr>
          <p:nvPr/>
        </p:nvSpPr>
        <p:spPr bwMode="auto">
          <a:xfrm>
            <a:off x="3211030" y="1279685"/>
            <a:ext cx="491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Amino</a:t>
            </a:r>
            <a:br>
              <a:rPr lang="en-US" sz="1200" dirty="0" smtClean="0">
                <a:solidFill>
                  <a:srgbClr val="000000"/>
                </a:solidFill>
                <a:latin typeface="Arial" charset="0"/>
              </a:rPr>
            </a:br>
            <a:r>
              <a:rPr lang="en-US" sz="1200" dirty="0" smtClean="0">
                <a:solidFill>
                  <a:srgbClr val="000000"/>
                </a:solidFill>
                <a:latin typeface="Arial" charset="0"/>
              </a:rPr>
              <a:t>acids</a:t>
            </a:r>
            <a:endParaRPr lang="en-US" sz="1200" dirty="0">
              <a:solidFill>
                <a:srgbClr val="000000"/>
              </a:solidFill>
              <a:latin typeface="Arial" charset="0"/>
            </a:endParaRPr>
          </a:p>
        </p:txBody>
      </p:sp>
      <p:cxnSp>
        <p:nvCxnSpPr>
          <p:cNvPr id="8" name="Straight Connector 7"/>
          <p:cNvCxnSpPr/>
          <p:nvPr/>
        </p:nvCxnSpPr>
        <p:spPr bwMode="auto">
          <a:xfrm>
            <a:off x="3848100" y="546102"/>
            <a:ext cx="343999" cy="11383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562600" y="2434169"/>
            <a:ext cx="653033" cy="1604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9"/>
          <p:cNvSpPr/>
          <p:nvPr/>
        </p:nvSpPr>
        <p:spPr>
          <a:xfrm>
            <a:off x="3564467" y="956735"/>
            <a:ext cx="1028700" cy="529167"/>
          </a:xfrm>
          <a:custGeom>
            <a:avLst/>
            <a:gdLst>
              <a:gd name="connsiteX0" fmla="*/ 1020233 w 1028700"/>
              <a:gd name="connsiteY0" fmla="*/ 529167 h 529167"/>
              <a:gd name="connsiteX1" fmla="*/ 1028700 w 1028700"/>
              <a:gd name="connsiteY1" fmla="*/ 0 h 529167"/>
              <a:gd name="connsiteX2" fmla="*/ 0 w 1028700"/>
              <a:gd name="connsiteY2" fmla="*/ 0 h 529167"/>
            </a:gdLst>
            <a:ahLst/>
            <a:cxnLst>
              <a:cxn ang="0">
                <a:pos x="connsiteX0" y="connsiteY0"/>
              </a:cxn>
              <a:cxn ang="0">
                <a:pos x="connsiteX1" y="connsiteY1"/>
              </a:cxn>
              <a:cxn ang="0">
                <a:pos x="connsiteX2" y="connsiteY2"/>
              </a:cxn>
            </a:cxnLst>
            <a:rect l="l" t="t" r="r" b="b"/>
            <a:pathLst>
              <a:path w="1028700" h="529167">
                <a:moveTo>
                  <a:pt x="1020233" y="529167"/>
                </a:moveTo>
                <a:lnTo>
                  <a:pt x="1028700" y="0"/>
                </a:lnTo>
                <a:lnTo>
                  <a:pt x="0" y="0"/>
                </a:lnTo>
              </a:path>
            </a:pathLst>
          </a:custGeom>
          <a:ln w="12700" cmpd="sng">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1" name="Freeform 10"/>
          <p:cNvSpPr/>
          <p:nvPr/>
        </p:nvSpPr>
        <p:spPr>
          <a:xfrm>
            <a:off x="3810000" y="2108202"/>
            <a:ext cx="440267" cy="474133"/>
          </a:xfrm>
          <a:custGeom>
            <a:avLst/>
            <a:gdLst>
              <a:gd name="connsiteX0" fmla="*/ 0 w 440267"/>
              <a:gd name="connsiteY0" fmla="*/ 474133 h 474133"/>
              <a:gd name="connsiteX1" fmla="*/ 342900 w 440267"/>
              <a:gd name="connsiteY1" fmla="*/ 4233 h 474133"/>
              <a:gd name="connsiteX2" fmla="*/ 440267 w 440267"/>
              <a:gd name="connsiteY2" fmla="*/ 0 h 474133"/>
            </a:gdLst>
            <a:ahLst/>
            <a:cxnLst>
              <a:cxn ang="0">
                <a:pos x="connsiteX0" y="connsiteY0"/>
              </a:cxn>
              <a:cxn ang="0">
                <a:pos x="connsiteX1" y="connsiteY1"/>
              </a:cxn>
              <a:cxn ang="0">
                <a:pos x="connsiteX2" y="connsiteY2"/>
              </a:cxn>
            </a:cxnLst>
            <a:rect l="l" t="t" r="r" b="b"/>
            <a:pathLst>
              <a:path w="440267" h="474133">
                <a:moveTo>
                  <a:pt x="0" y="474133"/>
                </a:moveTo>
                <a:lnTo>
                  <a:pt x="342900" y="4233"/>
                </a:lnTo>
                <a:lnTo>
                  <a:pt x="440267" y="0"/>
                </a:ln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12" name="Text Box 31"/>
          <p:cNvSpPr txBox="1">
            <a:spLocks noChangeArrowheads="1"/>
          </p:cNvSpPr>
          <p:nvPr/>
        </p:nvSpPr>
        <p:spPr bwMode="auto">
          <a:xfrm>
            <a:off x="3244896" y="441484"/>
            <a:ext cx="807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200" baseline="30000" dirty="0" smtClean="0">
                <a:solidFill>
                  <a:srgbClr val="000000"/>
                </a:solidFill>
                <a:latin typeface="Symbol Std"/>
                <a:cs typeface="Symbol Std"/>
              </a:rPr>
              <a:t>+</a:t>
            </a:r>
            <a:r>
              <a:rPr lang="en-US" sz="1200" dirty="0" smtClean="0">
                <a:solidFill>
                  <a:srgbClr val="000000"/>
                </a:solidFill>
                <a:latin typeface="Arial" charset="0"/>
              </a:rPr>
              <a:t>H</a:t>
            </a:r>
            <a:r>
              <a:rPr lang="en-US" sz="1200" baseline="-25000" dirty="0" smtClean="0">
                <a:solidFill>
                  <a:srgbClr val="000000"/>
                </a:solidFill>
                <a:latin typeface="Arial" charset="0"/>
              </a:rPr>
              <a:t>3</a:t>
            </a:r>
            <a:r>
              <a:rPr lang="en-US" sz="1200" dirty="0" smtClean="0">
                <a:solidFill>
                  <a:srgbClr val="000000"/>
                </a:solidFill>
                <a:latin typeface="Arial" charset="0"/>
              </a:rPr>
              <a:t>N</a:t>
            </a:r>
            <a:br>
              <a:rPr lang="en-US" sz="1200" dirty="0" smtClean="0">
                <a:solidFill>
                  <a:srgbClr val="000000"/>
                </a:solidFill>
                <a:latin typeface="Arial" charset="0"/>
              </a:rPr>
            </a:br>
            <a:r>
              <a:rPr lang="en-US" sz="1200" dirty="0" smtClean="0">
                <a:solidFill>
                  <a:srgbClr val="000000"/>
                </a:solidFill>
                <a:latin typeface="Arial" charset="0"/>
              </a:rPr>
              <a:t>Amino end</a:t>
            </a:r>
            <a:endParaRPr lang="en-US" sz="1200" dirty="0">
              <a:solidFill>
                <a:srgbClr val="000000"/>
              </a:solidFill>
              <a:latin typeface="Arial" charset="0"/>
            </a:endParaRPr>
          </a:p>
        </p:txBody>
      </p:sp>
      <p:sp>
        <p:nvSpPr>
          <p:cNvPr id="13" name="Text Box 31"/>
          <p:cNvSpPr txBox="1">
            <a:spLocks noChangeArrowheads="1"/>
          </p:cNvSpPr>
          <p:nvPr/>
        </p:nvSpPr>
        <p:spPr bwMode="auto">
          <a:xfrm>
            <a:off x="2465964" y="873285"/>
            <a:ext cx="1085934"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200" dirty="0" smtClean="0">
                <a:solidFill>
                  <a:srgbClr val="000000"/>
                </a:solidFill>
                <a:latin typeface="Arial" charset="0"/>
              </a:rPr>
              <a:t>Peptide bonds</a:t>
            </a:r>
            <a:br>
              <a:rPr lang="en-US" sz="1200" dirty="0" smtClean="0">
                <a:solidFill>
                  <a:srgbClr val="000000"/>
                </a:solidFill>
                <a:latin typeface="Arial" charset="0"/>
              </a:rPr>
            </a:br>
            <a:r>
              <a:rPr lang="en-US" sz="1200" dirty="0" smtClean="0">
                <a:solidFill>
                  <a:srgbClr val="000000"/>
                </a:solidFill>
                <a:latin typeface="Arial" charset="0"/>
              </a:rPr>
              <a:t>connect amino</a:t>
            </a:r>
            <a:br>
              <a:rPr lang="en-US" sz="1200" dirty="0" smtClean="0">
                <a:solidFill>
                  <a:srgbClr val="000000"/>
                </a:solidFill>
                <a:latin typeface="Arial" charset="0"/>
              </a:rPr>
            </a:br>
            <a:r>
              <a:rPr lang="en-US" sz="1200" dirty="0" smtClean="0">
                <a:solidFill>
                  <a:srgbClr val="000000"/>
                </a:solidFill>
                <a:latin typeface="Arial" charset="0"/>
              </a:rPr>
              <a:t>acids.</a:t>
            </a:r>
            <a:endParaRPr lang="en-US" sz="1200" dirty="0">
              <a:solidFill>
                <a:srgbClr val="000000"/>
              </a:solidFill>
              <a:latin typeface="Arial" charset="0"/>
            </a:endParaRPr>
          </a:p>
        </p:txBody>
      </p:sp>
      <p:sp>
        <p:nvSpPr>
          <p:cNvPr id="14" name="Text Box 31"/>
          <p:cNvSpPr txBox="1">
            <a:spLocks noChangeArrowheads="1"/>
          </p:cNvSpPr>
          <p:nvPr/>
        </p:nvSpPr>
        <p:spPr bwMode="auto">
          <a:xfrm>
            <a:off x="3321098" y="2100951"/>
            <a:ext cx="44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Alpha</a:t>
            </a:r>
            <a:br>
              <a:rPr lang="en-US" sz="1200" dirty="0" smtClean="0">
                <a:solidFill>
                  <a:srgbClr val="000000"/>
                </a:solidFill>
                <a:latin typeface="Arial" charset="0"/>
              </a:rPr>
            </a:br>
            <a:r>
              <a:rPr lang="en-US" sz="1200" dirty="0" smtClean="0">
                <a:solidFill>
                  <a:srgbClr val="000000"/>
                </a:solidFill>
                <a:latin typeface="Arial" charset="0"/>
              </a:rPr>
              <a:t>helix</a:t>
            </a:r>
            <a:endParaRPr lang="en-US" sz="1200" dirty="0">
              <a:solidFill>
                <a:srgbClr val="000000"/>
              </a:solidFill>
              <a:latin typeface="Arial" charset="0"/>
            </a:endParaRPr>
          </a:p>
        </p:txBody>
      </p:sp>
      <p:sp>
        <p:nvSpPr>
          <p:cNvPr id="15" name="Text Box 31"/>
          <p:cNvSpPr txBox="1">
            <a:spLocks noChangeArrowheads="1"/>
          </p:cNvSpPr>
          <p:nvPr/>
        </p:nvSpPr>
        <p:spPr bwMode="auto">
          <a:xfrm>
            <a:off x="4259090" y="2033220"/>
            <a:ext cx="1450386" cy="91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lnSpc>
                <a:spcPct val="90000"/>
              </a:lnSpc>
            </a:pPr>
            <a:r>
              <a:rPr lang="en-US" sz="1100" dirty="0" smtClean="0">
                <a:solidFill>
                  <a:srgbClr val="000000"/>
                </a:solidFill>
                <a:latin typeface="Arial" charset="0"/>
              </a:rPr>
              <a:t>Secondary structures</a:t>
            </a:r>
            <a:br>
              <a:rPr lang="en-US" sz="1100" dirty="0" smtClean="0">
                <a:solidFill>
                  <a:srgbClr val="000000"/>
                </a:solidFill>
                <a:latin typeface="Arial" charset="0"/>
              </a:rPr>
            </a:br>
            <a:r>
              <a:rPr lang="en-US" sz="1100" dirty="0" smtClean="0">
                <a:solidFill>
                  <a:srgbClr val="000000"/>
                </a:solidFill>
                <a:latin typeface="Arial" charset="0"/>
              </a:rPr>
              <a:t>are maintained by</a:t>
            </a:r>
            <a:br>
              <a:rPr lang="en-US" sz="1100" dirty="0" smtClean="0">
                <a:solidFill>
                  <a:srgbClr val="000000"/>
                </a:solidFill>
                <a:latin typeface="Arial" charset="0"/>
              </a:rPr>
            </a:br>
            <a:r>
              <a:rPr lang="en-US" sz="1100" dirty="0" smtClean="0">
                <a:solidFill>
                  <a:srgbClr val="000000"/>
                </a:solidFill>
                <a:latin typeface="Arial" charset="0"/>
              </a:rPr>
              <a:t>hydrogen bonds</a:t>
            </a:r>
            <a:br>
              <a:rPr lang="en-US" sz="1100" dirty="0" smtClean="0">
                <a:solidFill>
                  <a:srgbClr val="000000"/>
                </a:solidFill>
                <a:latin typeface="Arial" charset="0"/>
              </a:rPr>
            </a:br>
            <a:r>
              <a:rPr lang="en-US" sz="1100" dirty="0" smtClean="0">
                <a:solidFill>
                  <a:srgbClr val="000000"/>
                </a:solidFill>
                <a:latin typeface="Arial" charset="0"/>
              </a:rPr>
              <a:t>between atoms</a:t>
            </a:r>
            <a:br>
              <a:rPr lang="en-US" sz="1100" dirty="0" smtClean="0">
                <a:solidFill>
                  <a:srgbClr val="000000"/>
                </a:solidFill>
                <a:latin typeface="Arial" charset="0"/>
              </a:rPr>
            </a:br>
            <a:r>
              <a:rPr lang="en-US" sz="1100" dirty="0" smtClean="0">
                <a:solidFill>
                  <a:srgbClr val="000000"/>
                </a:solidFill>
                <a:latin typeface="Arial" charset="0"/>
              </a:rPr>
              <a:t>of the</a:t>
            </a:r>
            <a:br>
              <a:rPr lang="en-US" sz="1100" dirty="0" smtClean="0">
                <a:solidFill>
                  <a:srgbClr val="000000"/>
                </a:solidFill>
                <a:latin typeface="Arial" charset="0"/>
              </a:rPr>
            </a:br>
            <a:r>
              <a:rPr lang="en-US" sz="1100" dirty="0" smtClean="0">
                <a:solidFill>
                  <a:srgbClr val="000000"/>
                </a:solidFill>
                <a:latin typeface="Arial" charset="0"/>
              </a:rPr>
              <a:t>backbone.</a:t>
            </a:r>
            <a:endParaRPr lang="en-US" sz="1100" dirty="0">
              <a:solidFill>
                <a:srgbClr val="000000"/>
              </a:solidFill>
              <a:latin typeface="Arial" charset="0"/>
            </a:endParaRPr>
          </a:p>
        </p:txBody>
      </p:sp>
      <p:sp>
        <p:nvSpPr>
          <p:cNvPr id="16" name="Text Box 31"/>
          <p:cNvSpPr txBox="1">
            <a:spLocks noChangeArrowheads="1"/>
          </p:cNvSpPr>
          <p:nvPr/>
        </p:nvSpPr>
        <p:spPr bwMode="auto">
          <a:xfrm>
            <a:off x="6453764" y="3260883"/>
            <a:ext cx="13598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Beta pleated sheet</a:t>
            </a:r>
            <a:endParaRPr lang="en-US" sz="1200" dirty="0">
              <a:solidFill>
                <a:srgbClr val="000000"/>
              </a:solidFill>
              <a:latin typeface="Arial" charset="0"/>
            </a:endParaRPr>
          </a:p>
        </p:txBody>
      </p:sp>
      <p:sp>
        <p:nvSpPr>
          <p:cNvPr id="17" name="Text Box 31"/>
          <p:cNvSpPr txBox="1">
            <a:spLocks noChangeArrowheads="1"/>
          </p:cNvSpPr>
          <p:nvPr/>
        </p:nvSpPr>
        <p:spPr bwMode="auto">
          <a:xfrm>
            <a:off x="6081231" y="3980552"/>
            <a:ext cx="1838544"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lnSpc>
                <a:spcPct val="90000"/>
              </a:lnSpc>
            </a:pPr>
            <a:r>
              <a:rPr lang="en-US" sz="1200" dirty="0" smtClean="0">
                <a:solidFill>
                  <a:srgbClr val="000000"/>
                </a:solidFill>
                <a:latin typeface="Arial" charset="0"/>
              </a:rPr>
              <a:t>Tertiary structure is</a:t>
            </a:r>
            <a:br>
              <a:rPr lang="en-US" sz="1200" dirty="0" smtClean="0">
                <a:solidFill>
                  <a:srgbClr val="000000"/>
                </a:solidFill>
                <a:latin typeface="Arial" charset="0"/>
              </a:rPr>
            </a:br>
            <a:r>
              <a:rPr lang="en-US" sz="1200" dirty="0" smtClean="0">
                <a:solidFill>
                  <a:srgbClr val="000000"/>
                </a:solidFill>
                <a:latin typeface="Arial" charset="0"/>
              </a:rPr>
              <a:t>stabilized by interactions</a:t>
            </a:r>
            <a:br>
              <a:rPr lang="en-US" sz="1200" dirty="0" smtClean="0">
                <a:solidFill>
                  <a:srgbClr val="000000"/>
                </a:solidFill>
                <a:latin typeface="Arial" charset="0"/>
              </a:rPr>
            </a:br>
            <a:r>
              <a:rPr lang="en-US" sz="1200" dirty="0" smtClean="0">
                <a:solidFill>
                  <a:srgbClr val="000000"/>
                </a:solidFill>
                <a:latin typeface="Arial" charset="0"/>
              </a:rPr>
              <a:t>between R groups.</a:t>
            </a:r>
            <a:endParaRPr lang="en-US" sz="1200" dirty="0">
              <a:solidFill>
                <a:srgbClr val="000000"/>
              </a:solidFill>
              <a:latin typeface="Arial" charset="0"/>
            </a:endParaRPr>
          </a:p>
        </p:txBody>
      </p:sp>
      <p:sp>
        <p:nvSpPr>
          <p:cNvPr id="18" name="Text Box 31"/>
          <p:cNvSpPr txBox="1">
            <a:spLocks noChangeArrowheads="1"/>
          </p:cNvSpPr>
          <p:nvPr/>
        </p:nvSpPr>
        <p:spPr bwMode="auto">
          <a:xfrm>
            <a:off x="535564" y="3514884"/>
            <a:ext cx="2044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245794"/>
                </a:solidFill>
                <a:latin typeface="Arial" charset="0"/>
              </a:rPr>
              <a:t>TERTIARY STRUCTURE</a:t>
            </a:r>
            <a:endParaRPr lang="en-US" sz="1400" dirty="0">
              <a:solidFill>
                <a:srgbClr val="245794"/>
              </a:solidFill>
              <a:latin typeface="Arial" charset="0"/>
            </a:endParaRPr>
          </a:p>
        </p:txBody>
      </p:sp>
      <p:sp>
        <p:nvSpPr>
          <p:cNvPr id="19" name="Text Box 31"/>
          <p:cNvSpPr txBox="1">
            <a:spLocks noChangeArrowheads="1"/>
          </p:cNvSpPr>
          <p:nvPr/>
        </p:nvSpPr>
        <p:spPr bwMode="auto">
          <a:xfrm>
            <a:off x="544031" y="424550"/>
            <a:ext cx="19749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245794"/>
                </a:solidFill>
                <a:latin typeface="Arial" charset="0"/>
              </a:rPr>
              <a:t>PRIMARY STRUCTURE</a:t>
            </a:r>
            <a:endParaRPr lang="en-US" sz="1400" dirty="0">
              <a:solidFill>
                <a:srgbClr val="245794"/>
              </a:solidFill>
              <a:latin typeface="Arial" charset="0"/>
            </a:endParaRPr>
          </a:p>
        </p:txBody>
      </p:sp>
      <p:sp>
        <p:nvSpPr>
          <p:cNvPr id="20" name="Text Box 31"/>
          <p:cNvSpPr txBox="1">
            <a:spLocks noChangeArrowheads="1"/>
          </p:cNvSpPr>
          <p:nvPr/>
        </p:nvSpPr>
        <p:spPr bwMode="auto">
          <a:xfrm>
            <a:off x="526487" y="1965484"/>
            <a:ext cx="241401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245794"/>
                </a:solidFill>
                <a:latin typeface="Arial" charset="0"/>
              </a:rPr>
              <a:t>Two types of</a:t>
            </a:r>
            <a:br>
              <a:rPr lang="en-US" sz="1400" dirty="0" smtClean="0">
                <a:solidFill>
                  <a:srgbClr val="245794"/>
                </a:solidFill>
                <a:latin typeface="Arial" charset="0"/>
              </a:rPr>
            </a:br>
            <a:r>
              <a:rPr lang="en-US" sz="1400" dirty="0" smtClean="0">
                <a:solidFill>
                  <a:srgbClr val="245794"/>
                </a:solidFill>
                <a:latin typeface="Arial" charset="0"/>
              </a:rPr>
              <a:t>SECONDARY STRUCTURES</a:t>
            </a:r>
            <a:endParaRPr lang="en-US" sz="1400" dirty="0">
              <a:solidFill>
                <a:srgbClr val="245794"/>
              </a:solidFill>
              <a:latin typeface="Arial" charset="0"/>
            </a:endParaRPr>
          </a:p>
        </p:txBody>
      </p:sp>
      <p:sp>
        <p:nvSpPr>
          <p:cNvPr id="22" name="Text Box 31"/>
          <p:cNvSpPr txBox="1">
            <a:spLocks noChangeArrowheads="1"/>
          </p:cNvSpPr>
          <p:nvPr/>
        </p:nvSpPr>
        <p:spPr bwMode="auto">
          <a:xfrm>
            <a:off x="5285364" y="5910951"/>
            <a:ext cx="20698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200" dirty="0" smtClean="0">
                <a:solidFill>
                  <a:srgbClr val="000000"/>
                </a:solidFill>
                <a:latin typeface="Arial" charset="0"/>
              </a:rPr>
              <a:t>Polypeptides are associated</a:t>
            </a:r>
            <a:br>
              <a:rPr lang="en-US" sz="1200" dirty="0" smtClean="0">
                <a:solidFill>
                  <a:srgbClr val="000000"/>
                </a:solidFill>
                <a:latin typeface="Arial" charset="0"/>
              </a:rPr>
            </a:br>
            <a:r>
              <a:rPr lang="en-US" sz="1200" dirty="0" smtClean="0">
                <a:solidFill>
                  <a:srgbClr val="000000"/>
                </a:solidFill>
                <a:latin typeface="Arial" charset="0"/>
              </a:rPr>
              <a:t>into a functional protein.</a:t>
            </a:r>
            <a:endParaRPr lang="en-US" sz="1200" dirty="0">
              <a:solidFill>
                <a:srgbClr val="000000"/>
              </a:solidFill>
              <a:latin typeface="Arial" charset="0"/>
            </a:endParaRPr>
          </a:p>
        </p:txBody>
      </p:sp>
      <p:sp>
        <p:nvSpPr>
          <p:cNvPr id="23" name="Text Box 31"/>
          <p:cNvSpPr txBox="1">
            <a:spLocks noChangeArrowheads="1"/>
          </p:cNvSpPr>
          <p:nvPr/>
        </p:nvSpPr>
        <p:spPr bwMode="auto">
          <a:xfrm>
            <a:off x="544031" y="4979618"/>
            <a:ext cx="12567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400" dirty="0" smtClean="0">
                <a:solidFill>
                  <a:srgbClr val="245794"/>
                </a:solidFill>
                <a:latin typeface="Arial" charset="0"/>
              </a:rPr>
              <a:t>QUATERNARY</a:t>
            </a:r>
            <a:br>
              <a:rPr lang="en-US" sz="1400" dirty="0" smtClean="0">
                <a:solidFill>
                  <a:srgbClr val="245794"/>
                </a:solidFill>
                <a:latin typeface="Arial" charset="0"/>
              </a:rPr>
            </a:br>
            <a:r>
              <a:rPr lang="en-US" sz="1400" dirty="0" smtClean="0">
                <a:solidFill>
                  <a:srgbClr val="245794"/>
                </a:solidFill>
                <a:latin typeface="Arial" charset="0"/>
              </a:rPr>
              <a:t>STRUCTURE</a:t>
            </a:r>
            <a:endParaRPr lang="en-US" sz="1400" dirty="0">
              <a:solidFill>
                <a:srgbClr val="245794"/>
              </a:solidFill>
              <a:latin typeface="Arial" charset="0"/>
            </a:endParaRPr>
          </a:p>
        </p:txBody>
      </p:sp>
    </p:spTree>
    <p:extLst>
      <p:ext uri="{BB962C8B-B14F-4D97-AF65-F5344CB8AC3E}">
        <p14:creationId xmlns:p14="http://schemas.microsoft.com/office/powerpoint/2010/main" val="1704299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#19. Differentiate between Primary, Secondary, Tertiary, and Quaternary structures of proteins. </a:t>
            </a:r>
            <a:endParaRPr lang="en-US" dirty="0"/>
          </a:p>
        </p:txBody>
      </p:sp>
    </p:spTree>
    <p:extLst>
      <p:ext uri="{BB962C8B-B14F-4D97-AF65-F5344CB8AC3E}">
        <p14:creationId xmlns:p14="http://schemas.microsoft.com/office/powerpoint/2010/main" val="274527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533400"/>
          <a:ext cx="9143999" cy="6105499"/>
        </p:xfrm>
        <a:graphic>
          <a:graphicData uri="http://schemas.openxmlformats.org/drawingml/2006/table">
            <a:tbl>
              <a:tblPr/>
              <a:tblGrid>
                <a:gridCol w="1446560"/>
                <a:gridCol w="1808974"/>
                <a:gridCol w="4500757"/>
                <a:gridCol w="1387708"/>
              </a:tblGrid>
              <a:tr h="370423">
                <a:tc>
                  <a:txBody>
                    <a:bodyPr/>
                    <a:lstStyle/>
                    <a:p>
                      <a:pPr algn="ctr"/>
                      <a:r>
                        <a:rPr lang="en-US" sz="2000" b="1" dirty="0">
                          <a:latin typeface="Arial"/>
                        </a:rPr>
                        <a:t>Function</a:t>
                      </a:r>
                      <a:endParaRPr lang="en-US" sz="20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latin typeface="Arial"/>
                        </a:rPr>
                        <a:t>Example</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smtClean="0">
                          <a:latin typeface="Arial"/>
                        </a:rPr>
                        <a:t>Details</a:t>
                      </a:r>
                      <a:endParaRPr lang="en-US" sz="20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latin typeface="Arial"/>
                        </a:rPr>
                        <a:t>Shape</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2092">
                <a:tc>
                  <a:txBody>
                    <a:bodyPr/>
                    <a:lstStyle/>
                    <a:p>
                      <a:r>
                        <a:rPr lang="en-US" sz="2000">
                          <a:latin typeface="Arial"/>
                        </a:rPr>
                        <a:t>Structural</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latin typeface="Arial"/>
                        </a:rPr>
                        <a:t>Collagen</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latin typeface="Arial"/>
                        </a:rPr>
                        <a:t>Strengthens bones, tendon and skin. These tissues all produce tough collagen fibres in the spaces between their cells (extra cellular matrix)</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latin typeface="Arial"/>
                        </a:rPr>
                        <a:t>Fibrous</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2092">
                <a:tc>
                  <a:txBody>
                    <a:bodyPr/>
                    <a:lstStyle/>
                    <a:p>
                      <a:r>
                        <a:rPr lang="en-US" sz="2000">
                          <a:latin typeface="Arial"/>
                        </a:rPr>
                        <a:t>Transport</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latin typeface="Arial"/>
                        </a:rPr>
                        <a:t>Hemoglobin</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latin typeface="Arial"/>
                        </a:rPr>
                        <a:t>An iron containing protein whose functions is to bind with oxygen in the lungs and transport it to all body tissues.</a:t>
                      </a:r>
                      <a:endParaRPr lang="en-US" sz="20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latin typeface="Arial"/>
                        </a:rPr>
                        <a:t>Globular</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2092">
                <a:tc>
                  <a:txBody>
                    <a:bodyPr/>
                    <a:lstStyle/>
                    <a:p>
                      <a:r>
                        <a:rPr lang="en-US" sz="2000">
                          <a:latin typeface="Arial"/>
                        </a:rPr>
                        <a:t>Movement</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latin typeface="Arial"/>
                        </a:rPr>
                        <a:t>Myosin and actin</a:t>
                      </a:r>
                      <a:endParaRPr lang="en-US" sz="20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latin typeface="Arial"/>
                        </a:rPr>
                        <a:t>Myosin, with the help of another protein actin, causes the contraction of muscle </a:t>
                      </a:r>
                      <a:r>
                        <a:rPr lang="en-US" sz="2000" dirty="0" smtClean="0">
                          <a:latin typeface="Arial"/>
                        </a:rPr>
                        <a:t>fibers </a:t>
                      </a:r>
                      <a:r>
                        <a:rPr lang="en-US" sz="2000" dirty="0">
                          <a:latin typeface="Arial"/>
                        </a:rPr>
                        <a:t>which results in movement in animals.</a:t>
                      </a:r>
                      <a:endParaRPr lang="en-US" sz="20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latin typeface="Arial"/>
                        </a:rPr>
                        <a:t>Fibrous</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6901">
                <a:tc>
                  <a:txBody>
                    <a:bodyPr/>
                    <a:lstStyle/>
                    <a:p>
                      <a:r>
                        <a:rPr lang="en-US" sz="2000">
                          <a:latin typeface="Arial"/>
                        </a:rPr>
                        <a:t>Defence</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latin typeface="Arial"/>
                        </a:rPr>
                        <a:t>Immunoglobin</a:t>
                      </a:r>
                      <a:endParaRPr lang="en-US" sz="200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latin typeface="Arial"/>
                        </a:rPr>
                        <a:t>Function as antibodies to fight bacteria and viruses.  An almost endless number of antibodies can be produced from the protein because part of the </a:t>
                      </a:r>
                      <a:r>
                        <a:rPr lang="en-US" sz="2000" dirty="0" err="1" smtClean="0">
                          <a:latin typeface="Arial"/>
                        </a:rPr>
                        <a:t>immunoglobulinin</a:t>
                      </a:r>
                      <a:r>
                        <a:rPr lang="en-US" sz="2000" dirty="0" smtClean="0">
                          <a:latin typeface="Arial"/>
                        </a:rPr>
                        <a:t> </a:t>
                      </a:r>
                      <a:r>
                        <a:rPr lang="en-US" sz="2000" dirty="0">
                          <a:latin typeface="Arial"/>
                        </a:rPr>
                        <a:t>molecule can be varied.</a:t>
                      </a:r>
                      <a:endParaRPr lang="en-US" sz="20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dirty="0">
                          <a:latin typeface="Arial"/>
                        </a:rPr>
                        <a:t>globular</a:t>
                      </a:r>
                      <a:endParaRPr lang="en-US" sz="2000" dirty="0"/>
                    </a:p>
                  </a:txBody>
                  <a:tcPr marL="35034" marR="35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80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0" y="0"/>
            <a:ext cx="4800600" cy="584775"/>
          </a:xfrm>
          <a:prstGeom prst="rect">
            <a:avLst/>
          </a:prstGeom>
          <a:noFill/>
        </p:spPr>
        <p:txBody>
          <a:bodyPr wrap="square" rtlCol="0">
            <a:spAutoFit/>
          </a:bodyPr>
          <a:lstStyle/>
          <a:p>
            <a:r>
              <a:rPr lang="en-US" sz="3200" b="1" dirty="0" smtClean="0">
                <a:solidFill>
                  <a:srgbClr val="7030A0"/>
                </a:solidFill>
              </a:rPr>
              <a:t>Protein Examples</a:t>
            </a:r>
            <a:endParaRPr lang="en-US" sz="3200" b="1" dirty="0">
              <a:solidFill>
                <a:srgbClr val="7030A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09600" y="304800"/>
            <a:ext cx="8534400" cy="6553200"/>
          </a:xfrm>
        </p:spPr>
        <p:txBody>
          <a:bodyPr>
            <a:normAutofit/>
          </a:bodyPr>
          <a:lstStyle/>
          <a:p>
            <a:pPr marL="609600" indent="-609600" eaLnBrk="1" hangingPunct="1">
              <a:buFontTx/>
              <a:buNone/>
            </a:pPr>
            <a:r>
              <a:rPr lang="en-US" dirty="0" smtClean="0"/>
              <a:t>  </a:t>
            </a:r>
          </a:p>
          <a:p>
            <a:pPr marL="609600" indent="-609600" eaLnBrk="1" hangingPunct="1">
              <a:buFontTx/>
              <a:buNone/>
            </a:pPr>
            <a:endParaRPr lang="en-US" dirty="0"/>
          </a:p>
          <a:p>
            <a:pPr marL="609600" indent="-609600" eaLnBrk="1" hangingPunct="1">
              <a:buFontTx/>
              <a:buNone/>
            </a:pPr>
            <a:r>
              <a:rPr lang="en-US" dirty="0" smtClean="0"/>
              <a:t>Many </a:t>
            </a:r>
            <a:r>
              <a:rPr lang="en-US" dirty="0" smtClean="0"/>
              <a:t>proteins are </a:t>
            </a:r>
            <a:r>
              <a:rPr lang="en-US" b="1" dirty="0" smtClean="0">
                <a:solidFill>
                  <a:srgbClr val="8E008E"/>
                </a:solidFill>
              </a:rPr>
              <a:t>Enzymes</a:t>
            </a:r>
            <a:r>
              <a:rPr lang="en-US" b="1" dirty="0" smtClean="0"/>
              <a:t> </a:t>
            </a:r>
            <a:r>
              <a:rPr lang="en-US" dirty="0" smtClean="0"/>
              <a:t>which are biological </a:t>
            </a:r>
            <a:r>
              <a:rPr lang="en-US" b="1" dirty="0" smtClean="0"/>
              <a:t>catalysts</a:t>
            </a:r>
            <a:r>
              <a:rPr lang="en-US" dirty="0" smtClean="0"/>
              <a:t>.  </a:t>
            </a:r>
          </a:p>
          <a:p>
            <a:pPr marL="609600" indent="-609600" eaLnBrk="1" hangingPunct="1">
              <a:buFontTx/>
              <a:buNone/>
            </a:pPr>
            <a:endParaRPr lang="en-US" dirty="0"/>
          </a:p>
          <a:p>
            <a:pPr marL="609600" indent="-609600" eaLnBrk="1" hangingPunct="1">
              <a:buFontTx/>
              <a:buNone/>
            </a:pPr>
            <a:r>
              <a:rPr lang="en-US" dirty="0" smtClean="0"/>
              <a:t> They lower the </a:t>
            </a:r>
            <a:r>
              <a:rPr lang="en-US" b="1" dirty="0" smtClean="0"/>
              <a:t>activation energy </a:t>
            </a:r>
            <a:r>
              <a:rPr lang="en-US" dirty="0" smtClean="0"/>
              <a:t>for reactions yielding a faster rate. </a:t>
            </a:r>
          </a:p>
          <a:p>
            <a:pPr marL="609600" indent="-609600" eaLnBrk="1" hangingPunct="1">
              <a:buFontTx/>
              <a:buNone/>
            </a:pPr>
            <a:endParaRPr lang="en-US" dirty="0" smtClean="0"/>
          </a:p>
          <a:p>
            <a:pPr marL="609600" indent="-609600" eaLnBrk="1" hangingPunct="1">
              <a:buFontTx/>
              <a:buNone/>
            </a:pPr>
            <a:r>
              <a:rPr lang="en-US" dirty="0" smtClean="0"/>
              <a:t>		- large globular proteins often w/prosthetic groups</a:t>
            </a:r>
          </a:p>
          <a:p>
            <a:pPr marL="609600" indent="-609600" eaLnBrk="1" hangingPunct="1">
              <a:buFontTx/>
              <a:buNone/>
            </a:pPr>
            <a:endParaRPr lang="en-US" dirty="0" smtClean="0"/>
          </a:p>
          <a:p>
            <a:pPr marL="609600" indent="-609600" eaLnBrk="1" hangingPunct="1">
              <a:buFontTx/>
              <a:buNone/>
            </a:pPr>
            <a:r>
              <a:rPr lang="en-US" dirty="0" smtClean="0"/>
              <a:t>		- unchanged by reaction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down)">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wipe(down)">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Effect transition="in" filter="wipe(down)">
                                      <p:cBhvr>
                                        <p:cTn id="17" dur="500"/>
                                        <p:tgtEl>
                                          <p:spTgt spid="327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771">
                                            <p:txEl>
                                              <p:pRg st="6" end="6"/>
                                            </p:txEl>
                                          </p:spTgt>
                                        </p:tgtEl>
                                        <p:attrNameLst>
                                          <p:attrName>style.visibility</p:attrName>
                                        </p:attrNameLst>
                                      </p:cBhvr>
                                      <p:to>
                                        <p:strVal val="visible"/>
                                      </p:to>
                                    </p:set>
                                    <p:animEffect transition="in" filter="wipe(down)">
                                      <p:cBhvr>
                                        <p:cTn id="22" dur="500"/>
                                        <p:tgtEl>
                                          <p:spTgt spid="327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animEffect transition="in" filter="wipe(down)">
                                      <p:cBhvr>
                                        <p:cTn id="27" dur="5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14400"/>
            <a:ext cx="6400800" cy="53266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en-US" smtClean="0"/>
              <a:t>3.12 Proteins have a wide range of functions and structures</a:t>
            </a:r>
            <a:endParaRPr lang="en-US" dirty="0" smtClean="0"/>
          </a:p>
        </p:txBody>
      </p:sp>
      <p:sp>
        <p:nvSpPr>
          <p:cNvPr id="171011" name="Rectangle 3"/>
          <p:cNvSpPr>
            <a:spLocks noGrp="1" noChangeArrowheads="1"/>
          </p:cNvSpPr>
          <p:nvPr>
            <p:ph idx="1"/>
          </p:nvPr>
        </p:nvSpPr>
        <p:spPr/>
        <p:txBody>
          <a:bodyPr>
            <a:normAutofit fontScale="92500" lnSpcReduction="10000"/>
          </a:bodyPr>
          <a:lstStyle/>
          <a:p>
            <a:r>
              <a:rPr lang="en-US" b="1" dirty="0" smtClean="0"/>
              <a:t>Proteins</a:t>
            </a:r>
          </a:p>
          <a:p>
            <a:pPr marL="0" indent="0">
              <a:buNone/>
            </a:pPr>
            <a:endParaRPr lang="en-US" dirty="0" smtClean="0"/>
          </a:p>
          <a:p>
            <a:pPr lvl="1"/>
            <a:r>
              <a:rPr lang="en-US" dirty="0" smtClean="0"/>
              <a:t>help </a:t>
            </a:r>
            <a:r>
              <a:rPr lang="en-US" dirty="0"/>
              <a:t>build and repair </a:t>
            </a:r>
            <a:r>
              <a:rPr lang="en-US" dirty="0" smtClean="0"/>
              <a:t>cells</a:t>
            </a:r>
          </a:p>
          <a:p>
            <a:pPr lvl="1"/>
            <a:endParaRPr lang="en-US" dirty="0"/>
          </a:p>
          <a:p>
            <a:pPr lvl="1"/>
            <a:r>
              <a:rPr lang="en-US" b="1" dirty="0" smtClean="0"/>
              <a:t>Enzymes (catalysts)</a:t>
            </a:r>
            <a:endParaRPr lang="en-US" dirty="0"/>
          </a:p>
          <a:p>
            <a:pPr lvl="1"/>
            <a:endParaRPr lang="en-US" dirty="0" smtClean="0"/>
          </a:p>
          <a:p>
            <a:pPr lvl="1"/>
            <a:endParaRPr lang="en-US" dirty="0" smtClean="0"/>
          </a:p>
          <a:p>
            <a:r>
              <a:rPr lang="en-US" dirty="0" smtClean="0"/>
              <a:t>Proteins are composed of differing arrangements of a common set of just </a:t>
            </a:r>
            <a:r>
              <a:rPr lang="en-US" b="1" dirty="0" smtClean="0"/>
              <a:t>20 amino acid monomers</a:t>
            </a:r>
            <a:r>
              <a:rPr lang="en-US" dirty="0" smtClean="0"/>
              <a:t>.</a:t>
            </a:r>
          </a:p>
          <a:p>
            <a:endParaRPr lang="en-US" dirty="0"/>
          </a:p>
          <a:p>
            <a:pPr marL="609600" indent="-609600">
              <a:buNone/>
            </a:pPr>
            <a:r>
              <a:rPr lang="en-US" i="1" dirty="0"/>
              <a:t>		</a:t>
            </a:r>
            <a:r>
              <a:rPr lang="en-US" dirty="0"/>
              <a:t>- all amino acids have an </a:t>
            </a:r>
            <a:r>
              <a:rPr lang="en-US" b="1" dirty="0"/>
              <a:t>amino group </a:t>
            </a:r>
            <a:r>
              <a:rPr lang="en-US" dirty="0"/>
              <a:t>and </a:t>
            </a:r>
            <a:r>
              <a:rPr lang="en-US" b="1" dirty="0"/>
              <a:t>carboxyl group</a:t>
            </a:r>
          </a:p>
          <a:p>
            <a:pPr marL="609600" indent="-609600">
              <a:buNone/>
            </a:pPr>
            <a:r>
              <a:rPr lang="en-US" dirty="0"/>
              <a:t>			</a:t>
            </a:r>
          </a:p>
          <a:p>
            <a:pPr marL="609600" indent="-609600">
              <a:buNone/>
            </a:pPr>
            <a:r>
              <a:rPr lang="en-US" dirty="0"/>
              <a:t>	* There are </a:t>
            </a:r>
            <a:r>
              <a:rPr lang="en-US" b="1" dirty="0"/>
              <a:t>8 essential amino acids, </a:t>
            </a:r>
            <a:r>
              <a:rPr lang="en-US" dirty="0"/>
              <a:t>they cannot be synthesized by the body, must be obtained in diet</a:t>
            </a:r>
          </a:p>
          <a:p>
            <a:endParaRPr lang="en-US" dirty="0" smtClean="0"/>
          </a:p>
          <a:p>
            <a:pPr lvl="1"/>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071228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382000" cy="5592763"/>
          </a:xfrm>
        </p:spPr>
        <p:txBody>
          <a:bodyPr/>
          <a:lstStyle/>
          <a:p>
            <a:pPr marL="609600" indent="-609600">
              <a:buNone/>
            </a:pPr>
            <a:r>
              <a:rPr lang="en-US" dirty="0" smtClean="0"/>
              <a:t>		- </a:t>
            </a:r>
            <a:r>
              <a:rPr lang="en-US" b="1" u="sng" dirty="0" smtClean="0"/>
              <a:t>substrate</a:t>
            </a:r>
            <a:r>
              <a:rPr lang="en-US" dirty="0" smtClean="0"/>
              <a:t> (reactant) specific</a:t>
            </a:r>
          </a:p>
          <a:p>
            <a:pPr marL="609600" indent="-609600">
              <a:buNone/>
            </a:pPr>
            <a:endParaRPr lang="en-US" dirty="0" smtClean="0"/>
          </a:p>
          <a:p>
            <a:pPr marL="609600" indent="-609600">
              <a:buNone/>
            </a:pPr>
            <a:r>
              <a:rPr lang="en-US" dirty="0" smtClean="0"/>
              <a:t>		- </a:t>
            </a:r>
            <a:r>
              <a:rPr lang="en-US" b="1" u="sng" dirty="0" smtClean="0"/>
              <a:t>active site </a:t>
            </a:r>
            <a:r>
              <a:rPr lang="en-US" dirty="0" smtClean="0"/>
              <a:t>– region of binding </a:t>
            </a:r>
          </a:p>
          <a:p>
            <a:pPr marL="609600" indent="-609600">
              <a:buNone/>
            </a:pPr>
            <a:endParaRPr lang="en-US" dirty="0" smtClean="0"/>
          </a:p>
          <a:p>
            <a:pPr marL="609600" indent="-609600">
              <a:buNone/>
            </a:pPr>
            <a:r>
              <a:rPr lang="en-US" dirty="0" smtClean="0"/>
              <a:t>		- </a:t>
            </a:r>
            <a:r>
              <a:rPr lang="en-US" i="1" dirty="0" smtClean="0"/>
              <a:t>enzyme – substrate complex </a:t>
            </a:r>
            <a:r>
              <a:rPr lang="en-US" dirty="0" smtClean="0"/>
              <a:t>= temporary complex formed when enzyme binds to its substrate  </a:t>
            </a:r>
          </a:p>
          <a:p>
            <a:pPr marL="609600" indent="-609600">
              <a:buNone/>
            </a:pPr>
            <a:r>
              <a:rPr lang="en-US" dirty="0" smtClean="0"/>
              <a:t>		</a:t>
            </a:r>
          </a:p>
          <a:p>
            <a:pPr marL="609600" indent="-609600">
              <a:buNone/>
            </a:pPr>
            <a:r>
              <a:rPr lang="en-US" dirty="0" smtClean="0"/>
              <a:t>	lock &amp; key  vs. induced 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1"/>
            <a:ext cx="4159468" cy="266962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355423"/>
            <a:ext cx="4876800" cy="295965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05800" cy="5668963"/>
          </a:xfrm>
        </p:spPr>
        <p:txBody>
          <a:bodyPr/>
          <a:lstStyle/>
          <a:p>
            <a:pPr>
              <a:buNone/>
            </a:pPr>
            <a:r>
              <a:rPr lang="en-US" dirty="0" smtClean="0"/>
              <a:t>Temperature and pH effects</a:t>
            </a:r>
          </a:p>
          <a:p>
            <a:pPr>
              <a:buNone/>
            </a:pPr>
            <a:endParaRPr lang="en-US" dirty="0"/>
          </a:p>
          <a:p>
            <a:pPr>
              <a:buNone/>
            </a:pPr>
            <a:endParaRPr lang="en-US" dirty="0" smtClean="0"/>
          </a:p>
          <a:p>
            <a:pPr>
              <a:buNone/>
            </a:pPr>
            <a:endParaRPr lang="en-US" dirty="0"/>
          </a:p>
          <a:p>
            <a:pPr>
              <a:buNone/>
            </a:pPr>
            <a:endParaRPr lang="en-US" dirty="0" smtClean="0">
              <a:hlinkClick r:id="rId2"/>
            </a:endParaRPr>
          </a:p>
          <a:p>
            <a:pPr>
              <a:buNone/>
            </a:pPr>
            <a:endParaRPr lang="en-US" dirty="0">
              <a:hlinkClick r:id="rId2"/>
            </a:endParaRPr>
          </a:p>
          <a:p>
            <a:pPr>
              <a:buNone/>
            </a:pPr>
            <a:endParaRPr lang="en-US" dirty="0" smtClean="0">
              <a:hlinkClick r:id="rId2"/>
            </a:endParaRPr>
          </a:p>
          <a:p>
            <a:pPr>
              <a:buNone/>
            </a:pPr>
            <a:endParaRPr lang="en-US" dirty="0">
              <a:hlinkClick r:id="rId2"/>
            </a:endParaRPr>
          </a:p>
          <a:p>
            <a:pPr>
              <a:buNone/>
            </a:pPr>
            <a:r>
              <a:rPr lang="en-US" dirty="0" smtClean="0">
                <a:hlinkClick r:id="rId2"/>
              </a:rPr>
              <a:t>Proteins!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#15. What are the building blocks of proteins?</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#16. What is the function of proteins?</a:t>
            </a:r>
            <a:endParaRPr lang="en-US" dirty="0"/>
          </a:p>
        </p:txBody>
      </p:sp>
    </p:spTree>
    <p:extLst>
      <p:ext uri="{BB962C8B-B14F-4D97-AF65-F5344CB8AC3E}">
        <p14:creationId xmlns:p14="http://schemas.microsoft.com/office/powerpoint/2010/main" val="145645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normAutofit/>
          </a:bodyPr>
          <a:lstStyle/>
          <a:p>
            <a:r>
              <a:rPr lang="en-US" smtClean="0"/>
              <a:t>3.13 Proteins are made from amino acids linked by peptide bonds</a:t>
            </a:r>
            <a:endParaRPr lang="en-US" dirty="0" smtClean="0"/>
          </a:p>
        </p:txBody>
      </p:sp>
      <p:sp>
        <p:nvSpPr>
          <p:cNvPr id="195587" name="Rectangle 3"/>
          <p:cNvSpPr>
            <a:spLocks noGrp="1" noChangeArrowheads="1"/>
          </p:cNvSpPr>
          <p:nvPr>
            <p:ph idx="1"/>
          </p:nvPr>
        </p:nvSpPr>
        <p:spPr/>
        <p:txBody>
          <a:bodyPr/>
          <a:lstStyle/>
          <a:p>
            <a:r>
              <a:rPr lang="en-US" dirty="0" smtClean="0"/>
              <a:t>Amino acid monomers are linked together in a </a:t>
            </a:r>
            <a:r>
              <a:rPr lang="en-US" b="1" dirty="0" smtClean="0"/>
              <a:t>dehydration</a:t>
            </a:r>
            <a:r>
              <a:rPr lang="en-US" dirty="0" smtClean="0"/>
              <a:t> reaction</a:t>
            </a:r>
          </a:p>
          <a:p>
            <a:pPr lvl="1"/>
            <a:endParaRPr lang="en-US" dirty="0" smtClean="0"/>
          </a:p>
          <a:p>
            <a:pPr lvl="1"/>
            <a:r>
              <a:rPr lang="en-US" dirty="0" smtClean="0"/>
              <a:t>joining the carboxyl group of one amino acid to the amino group of the next amino acid</a:t>
            </a:r>
            <a:endParaRPr lang="en-US" dirty="0"/>
          </a:p>
          <a:p>
            <a:pPr lvl="1"/>
            <a:endParaRPr lang="en-US" dirty="0" smtClean="0"/>
          </a:p>
          <a:p>
            <a:pPr lvl="1"/>
            <a:r>
              <a:rPr lang="en-US" dirty="0" smtClean="0"/>
              <a:t>creating a </a:t>
            </a:r>
            <a:r>
              <a:rPr lang="en-US" sz="2000" b="1" dirty="0" smtClean="0"/>
              <a:t>peptide</a:t>
            </a:r>
            <a:r>
              <a:rPr lang="en-US" sz="2000" dirty="0" smtClean="0"/>
              <a:t> </a:t>
            </a:r>
            <a:r>
              <a:rPr lang="en-US" sz="2000" b="1" dirty="0" smtClean="0"/>
              <a:t>bond</a:t>
            </a:r>
            <a:r>
              <a:rPr lang="en-US" dirty="0" smtClean="0"/>
              <a:t>.</a:t>
            </a:r>
          </a:p>
          <a:p>
            <a:pPr lvl="1"/>
            <a:endParaRPr lang="en-US" dirty="0"/>
          </a:p>
          <a:p>
            <a:pPr lvl="1"/>
            <a:endParaRPr lang="en-US" dirty="0" smtClean="0"/>
          </a:p>
          <a:p>
            <a:r>
              <a:rPr lang="en-US" dirty="0" smtClean="0"/>
              <a:t>Additional amino acids can be added by the same process to create a chain of amino acids called a </a:t>
            </a:r>
            <a:r>
              <a:rPr lang="en-US" b="1" dirty="0" smtClean="0"/>
              <a:t>polypeptide</a:t>
            </a:r>
            <a:r>
              <a:rPr lang="en-US" dirty="0" smtClean="0"/>
              <a:t>.</a:t>
            </a:r>
            <a:endParaRPr lang="en-US" dirty="0"/>
          </a:p>
        </p:txBody>
      </p:sp>
      <p:sp>
        <p:nvSpPr>
          <p:cNvPr id="2" name="Footer Placeholder 1"/>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64385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3_13aAminoAcidStruct-U.jpg"/>
          <p:cNvPicPr>
            <a:picLocks noChangeAspect="1"/>
          </p:cNvPicPr>
          <p:nvPr/>
        </p:nvPicPr>
        <p:blipFill rotWithShape="1">
          <a:blip r:embed="rId3">
            <a:extLst>
              <a:ext uri="{28A0092B-C50C-407E-A947-70E740481C1C}">
                <a14:useLocalDpi xmlns:a14="http://schemas.microsoft.com/office/drawing/2010/main" val="0"/>
              </a:ext>
            </a:extLst>
          </a:blip>
          <a:srcRect b="8860"/>
          <a:stretch/>
        </p:blipFill>
        <p:spPr>
          <a:xfrm>
            <a:off x="2919984" y="2142744"/>
            <a:ext cx="3304032" cy="234458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3.13a</a:t>
            </a:r>
            <a:endParaRPr lang="en-US" sz="1200" dirty="0">
              <a:latin typeface="Arial" charset="0"/>
            </a:endParaRPr>
          </a:p>
        </p:txBody>
      </p:sp>
      <p:sp>
        <p:nvSpPr>
          <p:cNvPr id="27" name="Text Box 31"/>
          <p:cNvSpPr txBox="1">
            <a:spLocks noChangeArrowheads="1"/>
          </p:cNvSpPr>
          <p:nvPr/>
        </p:nvSpPr>
        <p:spPr bwMode="auto">
          <a:xfrm>
            <a:off x="2973962" y="3811217"/>
            <a:ext cx="9574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Amino</a:t>
            </a:r>
          </a:p>
          <a:p>
            <a:pPr eaLnBrk="0" hangingPunct="0"/>
            <a:r>
              <a:rPr lang="en-US" dirty="0" smtClean="0">
                <a:solidFill>
                  <a:srgbClr val="000000"/>
                </a:solidFill>
                <a:latin typeface="Arial" charset="0"/>
              </a:rPr>
              <a:t>group</a:t>
            </a:r>
            <a:endParaRPr lang="en-US" dirty="0">
              <a:solidFill>
                <a:srgbClr val="000000"/>
              </a:solidFill>
              <a:latin typeface="Arial" charset="0"/>
            </a:endParaRPr>
          </a:p>
        </p:txBody>
      </p:sp>
      <p:sp>
        <p:nvSpPr>
          <p:cNvPr id="7" name="Text Box 31"/>
          <p:cNvSpPr txBox="1">
            <a:spLocks noChangeArrowheads="1"/>
          </p:cNvSpPr>
          <p:nvPr/>
        </p:nvSpPr>
        <p:spPr bwMode="auto">
          <a:xfrm>
            <a:off x="4895895" y="3802748"/>
            <a:ext cx="13170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dirty="0" smtClean="0">
                <a:solidFill>
                  <a:srgbClr val="000000"/>
                </a:solidFill>
                <a:latin typeface="Arial" charset="0"/>
              </a:rPr>
              <a:t>Carboxyl</a:t>
            </a:r>
          </a:p>
          <a:p>
            <a:pPr eaLnBrk="0" hangingPunct="0"/>
            <a:r>
              <a:rPr lang="en-US" dirty="0" smtClean="0">
                <a:solidFill>
                  <a:srgbClr val="000000"/>
                </a:solidFill>
                <a:latin typeface="Arial" charset="0"/>
              </a:rPr>
              <a:t>group</a:t>
            </a:r>
            <a:endParaRPr lang="en-US" dirty="0">
              <a:solidFill>
                <a:srgbClr val="000000"/>
              </a:solidFill>
              <a:latin typeface="Arial" charset="0"/>
            </a:endParaRPr>
          </a:p>
        </p:txBody>
      </p:sp>
    </p:spTree>
    <p:extLst>
      <p:ext uri="{BB962C8B-B14F-4D97-AF65-F5344CB8AC3E}">
        <p14:creationId xmlns:p14="http://schemas.microsoft.com/office/powerpoint/2010/main" val="506286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3_13bAminoAcidExamples-U.jpg"/>
          <p:cNvPicPr>
            <a:picLocks noChangeAspect="1"/>
          </p:cNvPicPr>
          <p:nvPr/>
        </p:nvPicPr>
        <p:blipFill rotWithShape="1">
          <a:blip r:embed="rId3">
            <a:extLst>
              <a:ext uri="{28A0092B-C50C-407E-A947-70E740481C1C}">
                <a14:useLocalDpi xmlns:a14="http://schemas.microsoft.com/office/drawing/2010/main" val="0"/>
              </a:ext>
            </a:extLst>
          </a:blip>
          <a:srcRect b="2235"/>
          <a:stretch/>
        </p:blipFill>
        <p:spPr>
          <a:xfrm>
            <a:off x="298704" y="1603248"/>
            <a:ext cx="8546592" cy="356988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3.13b</a:t>
            </a:r>
            <a:endParaRPr lang="en-US" sz="1200" dirty="0">
              <a:latin typeface="Arial" charset="0"/>
            </a:endParaRPr>
          </a:p>
        </p:txBody>
      </p:sp>
      <p:sp>
        <p:nvSpPr>
          <p:cNvPr id="27" name="Text Box 31"/>
          <p:cNvSpPr txBox="1">
            <a:spLocks noChangeArrowheads="1"/>
          </p:cNvSpPr>
          <p:nvPr/>
        </p:nvSpPr>
        <p:spPr bwMode="auto">
          <a:xfrm>
            <a:off x="992763" y="1728417"/>
            <a:ext cx="1423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Hydrophobic</a:t>
            </a:r>
            <a:endParaRPr lang="en-US" sz="1800" dirty="0">
              <a:solidFill>
                <a:srgbClr val="000000"/>
              </a:solidFill>
              <a:latin typeface="Arial" charset="0"/>
            </a:endParaRPr>
          </a:p>
        </p:txBody>
      </p:sp>
      <p:sp>
        <p:nvSpPr>
          <p:cNvPr id="7" name="Text Box 31"/>
          <p:cNvSpPr txBox="1">
            <a:spLocks noChangeArrowheads="1"/>
          </p:cNvSpPr>
          <p:nvPr/>
        </p:nvSpPr>
        <p:spPr bwMode="auto">
          <a:xfrm>
            <a:off x="5293831" y="1728417"/>
            <a:ext cx="12696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Hydrophilic</a:t>
            </a:r>
            <a:endParaRPr lang="en-US" sz="1800" dirty="0">
              <a:solidFill>
                <a:srgbClr val="000000"/>
              </a:solidFill>
              <a:latin typeface="Arial" charset="0"/>
            </a:endParaRPr>
          </a:p>
        </p:txBody>
      </p:sp>
      <p:sp>
        <p:nvSpPr>
          <p:cNvPr id="8" name="Text Box 31"/>
          <p:cNvSpPr txBox="1">
            <a:spLocks noChangeArrowheads="1"/>
          </p:cNvSpPr>
          <p:nvPr/>
        </p:nvSpPr>
        <p:spPr bwMode="auto">
          <a:xfrm>
            <a:off x="950430" y="4683284"/>
            <a:ext cx="1500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err="1" smtClean="0">
                <a:solidFill>
                  <a:srgbClr val="000000"/>
                </a:solidFill>
                <a:latin typeface="Arial" charset="0"/>
              </a:rPr>
              <a:t>Leucine</a:t>
            </a:r>
            <a:r>
              <a:rPr lang="en-US" sz="1800" dirty="0" smtClean="0">
                <a:solidFill>
                  <a:srgbClr val="000000"/>
                </a:solidFill>
                <a:latin typeface="Arial" charset="0"/>
              </a:rPr>
              <a:t> (</a:t>
            </a:r>
            <a:r>
              <a:rPr lang="en-US" sz="1800" dirty="0" err="1" smtClean="0">
                <a:solidFill>
                  <a:srgbClr val="000000"/>
                </a:solidFill>
                <a:latin typeface="Arial" charset="0"/>
              </a:rPr>
              <a:t>Leu</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9" name="Text Box 31"/>
          <p:cNvSpPr txBox="1">
            <a:spLocks noChangeArrowheads="1"/>
          </p:cNvSpPr>
          <p:nvPr/>
        </p:nvSpPr>
        <p:spPr bwMode="auto">
          <a:xfrm>
            <a:off x="3862964" y="4683284"/>
            <a:ext cx="1295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Serine (</a:t>
            </a:r>
            <a:r>
              <a:rPr lang="en-US" sz="1800" dirty="0" err="1" smtClean="0">
                <a:solidFill>
                  <a:srgbClr val="000000"/>
                </a:solidFill>
                <a:latin typeface="Arial" charset="0"/>
              </a:rPr>
              <a:t>Ser</a:t>
            </a:r>
            <a:r>
              <a:rPr lang="en-US" sz="1800" dirty="0" smtClean="0">
                <a:solidFill>
                  <a:srgbClr val="000000"/>
                </a:solidFill>
                <a:latin typeface="Arial" charset="0"/>
              </a:rPr>
              <a:t>)</a:t>
            </a:r>
            <a:endParaRPr lang="en-US" sz="1800" dirty="0">
              <a:solidFill>
                <a:srgbClr val="000000"/>
              </a:solidFill>
              <a:latin typeface="Arial" charset="0"/>
            </a:endParaRPr>
          </a:p>
        </p:txBody>
      </p:sp>
      <p:sp>
        <p:nvSpPr>
          <p:cNvPr id="10" name="Text Box 31"/>
          <p:cNvSpPr txBox="1">
            <a:spLocks noChangeArrowheads="1"/>
          </p:cNvSpPr>
          <p:nvPr/>
        </p:nvSpPr>
        <p:spPr bwMode="auto">
          <a:xfrm>
            <a:off x="6301363" y="4683284"/>
            <a:ext cx="21036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hangingPunct="0"/>
            <a:r>
              <a:rPr lang="en-US" sz="1800" dirty="0" smtClean="0">
                <a:solidFill>
                  <a:srgbClr val="000000"/>
                </a:solidFill>
                <a:latin typeface="Arial" charset="0"/>
              </a:rPr>
              <a:t>Aspartic acid (Asp)</a:t>
            </a:r>
            <a:endParaRPr lang="en-US" sz="1800" dirty="0">
              <a:solidFill>
                <a:srgbClr val="000000"/>
              </a:solidFill>
              <a:latin typeface="Arial" charset="0"/>
            </a:endParaRPr>
          </a:p>
        </p:txBody>
      </p:sp>
    </p:spTree>
    <p:extLst>
      <p:ext uri="{BB962C8B-B14F-4D97-AF65-F5344CB8AC3E}">
        <p14:creationId xmlns:p14="http://schemas.microsoft.com/office/powerpoint/2010/main" val="134459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3_13cPeptideBondRxn_2-U.jpg"/>
          <p:cNvPicPr>
            <a:picLocks noChangeAspect="1"/>
          </p:cNvPicPr>
          <p:nvPr/>
        </p:nvPicPr>
        <p:blipFill rotWithShape="1">
          <a:blip r:embed="rId3">
            <a:extLst>
              <a:ext uri="{28A0092B-C50C-407E-A947-70E740481C1C}">
                <a14:useLocalDpi xmlns:a14="http://schemas.microsoft.com/office/drawing/2010/main" val="0"/>
              </a:ext>
            </a:extLst>
          </a:blip>
          <a:srcRect b="11322"/>
          <a:stretch/>
        </p:blipFill>
        <p:spPr>
          <a:xfrm>
            <a:off x="298704" y="2465832"/>
            <a:ext cx="8546592" cy="1708235"/>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3.13c-2</a:t>
            </a:r>
            <a:endParaRPr lang="en-US" sz="1200" dirty="0">
              <a:latin typeface="Arial" charset="0"/>
            </a:endParaRPr>
          </a:p>
        </p:txBody>
      </p:sp>
      <p:sp>
        <p:nvSpPr>
          <p:cNvPr id="27" name="Text Box 31"/>
          <p:cNvSpPr txBox="1">
            <a:spLocks noChangeArrowheads="1"/>
          </p:cNvSpPr>
          <p:nvPr/>
        </p:nvSpPr>
        <p:spPr bwMode="auto">
          <a:xfrm>
            <a:off x="1322653" y="2473483"/>
            <a:ext cx="7682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Carboxyl</a:t>
            </a:r>
            <a:br>
              <a:rPr lang="en-US" sz="1400" dirty="0" smtClean="0">
                <a:solidFill>
                  <a:srgbClr val="000000"/>
                </a:solidFill>
                <a:latin typeface="Arial" charset="0"/>
              </a:rPr>
            </a:br>
            <a:r>
              <a:rPr lang="en-US" sz="1400" dirty="0" smtClean="0">
                <a:solidFill>
                  <a:srgbClr val="000000"/>
                </a:solidFill>
                <a:latin typeface="Arial" charset="0"/>
              </a:rPr>
              <a:t>group</a:t>
            </a:r>
            <a:endParaRPr lang="en-US" sz="1400" dirty="0">
              <a:solidFill>
                <a:srgbClr val="000000"/>
              </a:solidFill>
              <a:latin typeface="Arial" charset="0"/>
            </a:endParaRPr>
          </a:p>
        </p:txBody>
      </p:sp>
      <p:sp>
        <p:nvSpPr>
          <p:cNvPr id="7" name="Text Box 31"/>
          <p:cNvSpPr txBox="1">
            <a:spLocks noChangeArrowheads="1"/>
          </p:cNvSpPr>
          <p:nvPr/>
        </p:nvSpPr>
        <p:spPr bwMode="auto">
          <a:xfrm>
            <a:off x="2663676" y="2473483"/>
            <a:ext cx="558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Amino</a:t>
            </a:r>
            <a:br>
              <a:rPr lang="en-US" sz="1400" dirty="0" smtClean="0">
                <a:solidFill>
                  <a:srgbClr val="000000"/>
                </a:solidFill>
                <a:latin typeface="Arial" charset="0"/>
              </a:rPr>
            </a:br>
            <a:r>
              <a:rPr lang="en-US" sz="1400" dirty="0" smtClean="0">
                <a:solidFill>
                  <a:srgbClr val="000000"/>
                </a:solidFill>
                <a:latin typeface="Arial" charset="0"/>
              </a:rPr>
              <a:t>group</a:t>
            </a:r>
            <a:endParaRPr lang="en-US" sz="1400" dirty="0">
              <a:solidFill>
                <a:srgbClr val="000000"/>
              </a:solidFill>
              <a:latin typeface="Arial" charset="0"/>
            </a:endParaRPr>
          </a:p>
        </p:txBody>
      </p:sp>
      <p:sp>
        <p:nvSpPr>
          <p:cNvPr id="8" name="Text Box 31"/>
          <p:cNvSpPr txBox="1">
            <a:spLocks noChangeArrowheads="1"/>
          </p:cNvSpPr>
          <p:nvPr/>
        </p:nvSpPr>
        <p:spPr bwMode="auto">
          <a:xfrm>
            <a:off x="604913" y="3972082"/>
            <a:ext cx="9676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Amino acid</a:t>
            </a:r>
            <a:endParaRPr lang="en-US" sz="1400" dirty="0">
              <a:solidFill>
                <a:srgbClr val="000000"/>
              </a:solidFill>
              <a:latin typeface="Arial" charset="0"/>
            </a:endParaRPr>
          </a:p>
        </p:txBody>
      </p:sp>
      <p:sp>
        <p:nvSpPr>
          <p:cNvPr id="9" name="Text Box 31"/>
          <p:cNvSpPr txBox="1">
            <a:spLocks noChangeArrowheads="1"/>
          </p:cNvSpPr>
          <p:nvPr/>
        </p:nvSpPr>
        <p:spPr bwMode="auto">
          <a:xfrm>
            <a:off x="4679828" y="2854483"/>
            <a:ext cx="10474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Dehydration</a:t>
            </a:r>
            <a:br>
              <a:rPr lang="en-US" sz="1400" dirty="0" smtClean="0">
                <a:solidFill>
                  <a:srgbClr val="000000"/>
                </a:solidFill>
                <a:latin typeface="Arial" charset="0"/>
              </a:rPr>
            </a:br>
            <a:r>
              <a:rPr lang="en-US" sz="1400" dirty="0" smtClean="0">
                <a:solidFill>
                  <a:srgbClr val="000000"/>
                </a:solidFill>
                <a:latin typeface="Arial" charset="0"/>
              </a:rPr>
              <a:t>reaction</a:t>
            </a:r>
            <a:endParaRPr lang="en-US" sz="1400" dirty="0">
              <a:solidFill>
                <a:srgbClr val="000000"/>
              </a:solidFill>
              <a:latin typeface="Arial" charset="0"/>
            </a:endParaRPr>
          </a:p>
        </p:txBody>
      </p:sp>
      <p:sp>
        <p:nvSpPr>
          <p:cNvPr id="10" name="Text Box 31"/>
          <p:cNvSpPr txBox="1">
            <a:spLocks noChangeArrowheads="1"/>
          </p:cNvSpPr>
          <p:nvPr/>
        </p:nvSpPr>
        <p:spPr bwMode="auto">
          <a:xfrm>
            <a:off x="6997227" y="2448083"/>
            <a:ext cx="11370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Peptide bond</a:t>
            </a:r>
            <a:endParaRPr lang="en-US" sz="1400" dirty="0">
              <a:solidFill>
                <a:srgbClr val="000000"/>
              </a:solidFill>
              <a:latin typeface="Arial" charset="0"/>
            </a:endParaRPr>
          </a:p>
        </p:txBody>
      </p:sp>
      <p:sp>
        <p:nvSpPr>
          <p:cNvPr id="11" name="Text Box 31"/>
          <p:cNvSpPr txBox="1">
            <a:spLocks noChangeArrowheads="1"/>
          </p:cNvSpPr>
          <p:nvPr/>
        </p:nvSpPr>
        <p:spPr bwMode="auto">
          <a:xfrm>
            <a:off x="7155365" y="3972083"/>
            <a:ext cx="8207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Dipeptide</a:t>
            </a:r>
            <a:endParaRPr lang="en-US" sz="1400" dirty="0">
              <a:solidFill>
                <a:srgbClr val="000000"/>
              </a:solidFill>
              <a:latin typeface="Arial" charset="0"/>
            </a:endParaRPr>
          </a:p>
        </p:txBody>
      </p:sp>
      <p:sp>
        <p:nvSpPr>
          <p:cNvPr id="12" name="Text Box 31"/>
          <p:cNvSpPr txBox="1">
            <a:spLocks noChangeArrowheads="1"/>
          </p:cNvSpPr>
          <p:nvPr/>
        </p:nvSpPr>
        <p:spPr bwMode="auto">
          <a:xfrm>
            <a:off x="5721396" y="3735016"/>
            <a:ext cx="3358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H</a:t>
            </a:r>
            <a:r>
              <a:rPr lang="en-US" sz="1400" baseline="-25000" dirty="0" smtClean="0">
                <a:solidFill>
                  <a:srgbClr val="000000"/>
                </a:solidFill>
                <a:latin typeface="Arial" charset="0"/>
              </a:rPr>
              <a:t>2</a:t>
            </a:r>
            <a:r>
              <a:rPr lang="en-US" sz="1400" dirty="0" smtClean="0">
                <a:solidFill>
                  <a:srgbClr val="000000"/>
                </a:solidFill>
                <a:latin typeface="Arial" charset="0"/>
              </a:rPr>
              <a:t>O</a:t>
            </a:r>
            <a:endParaRPr lang="en-US" sz="1400" dirty="0">
              <a:solidFill>
                <a:srgbClr val="000000"/>
              </a:solidFill>
              <a:latin typeface="Arial" charset="0"/>
            </a:endParaRPr>
          </a:p>
        </p:txBody>
      </p:sp>
      <p:sp>
        <p:nvSpPr>
          <p:cNvPr id="13" name="Text Box 31"/>
          <p:cNvSpPr txBox="1">
            <a:spLocks noChangeArrowheads="1"/>
          </p:cNvSpPr>
          <p:nvPr/>
        </p:nvSpPr>
        <p:spPr bwMode="auto">
          <a:xfrm>
            <a:off x="3060246" y="3972082"/>
            <a:ext cx="9676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hangingPunct="0"/>
            <a:r>
              <a:rPr lang="en-US" sz="1400" dirty="0" smtClean="0">
                <a:solidFill>
                  <a:srgbClr val="000000"/>
                </a:solidFill>
                <a:latin typeface="Arial" charset="0"/>
              </a:rPr>
              <a:t>Amino acid</a:t>
            </a:r>
            <a:endParaRPr lang="en-US" sz="1400" dirty="0">
              <a:solidFill>
                <a:srgbClr val="000000"/>
              </a:solidFill>
              <a:latin typeface="Arial" charset="0"/>
            </a:endParaRPr>
          </a:p>
        </p:txBody>
      </p:sp>
      <p:cxnSp>
        <p:nvCxnSpPr>
          <p:cNvPr id="5" name="Straight Connector 4"/>
          <p:cNvCxnSpPr/>
          <p:nvPr/>
        </p:nvCxnSpPr>
        <p:spPr bwMode="auto">
          <a:xfrm>
            <a:off x="7548033" y="2688167"/>
            <a:ext cx="12700" cy="584200"/>
          </a:xfrm>
          <a:prstGeom prst="line">
            <a:avLst/>
          </a:prstGeom>
          <a:solidFill>
            <a:schemeClr val="accent1"/>
          </a:solidFill>
          <a:ln w="12700" cap="flat" cmpd="sng" algn="ctr">
            <a:solidFill>
              <a:srgbClr val="BE0463"/>
            </a:solidFill>
            <a:prstDash val="solid"/>
            <a:round/>
            <a:headEnd type="none" w="med" len="me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9061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#17. What is a peptide?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#18. Draw the basic structure of an amino acid.</a:t>
            </a:r>
            <a:endParaRPr lang="en-US" dirty="0"/>
          </a:p>
        </p:txBody>
      </p:sp>
    </p:spTree>
    <p:extLst>
      <p:ext uri="{BB962C8B-B14F-4D97-AF65-F5344CB8AC3E}">
        <p14:creationId xmlns:p14="http://schemas.microsoft.com/office/powerpoint/2010/main" val="213733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0" y="685800"/>
            <a:ext cx="8686800" cy="5440363"/>
          </a:xfrm>
        </p:spPr>
        <p:txBody>
          <a:bodyPr/>
          <a:lstStyle/>
          <a:p>
            <a:pPr eaLnBrk="1" hangingPunct="1">
              <a:buFontTx/>
              <a:buNone/>
            </a:pPr>
            <a:r>
              <a:rPr lang="en-US" dirty="0" smtClean="0"/>
              <a:t>Proteins </a:t>
            </a:r>
            <a:r>
              <a:rPr lang="en-US" dirty="0" smtClean="0"/>
              <a:t>are one or several polypeptide chains bonded together, folded and coiled into </a:t>
            </a:r>
            <a:r>
              <a:rPr lang="en-US" dirty="0" smtClean="0">
                <a:solidFill>
                  <a:srgbClr val="990099"/>
                </a:solidFill>
              </a:rPr>
              <a:t>distinct 3-D </a:t>
            </a:r>
            <a:r>
              <a:rPr lang="en-US" b="1" dirty="0" smtClean="0">
                <a:solidFill>
                  <a:srgbClr val="990099"/>
                </a:solidFill>
              </a:rPr>
              <a:t>shapes</a:t>
            </a:r>
            <a:r>
              <a:rPr lang="en-US" dirty="0" smtClean="0"/>
              <a:t> which determines the protein’s </a:t>
            </a:r>
            <a:r>
              <a:rPr lang="en-US" b="1" dirty="0" smtClean="0">
                <a:solidFill>
                  <a:srgbClr val="CC00FF"/>
                </a:solidFill>
              </a:rPr>
              <a:t>function</a:t>
            </a:r>
            <a:r>
              <a:rPr lang="en-US" dirty="0" smtClean="0"/>
              <a:t>.</a:t>
            </a:r>
          </a:p>
          <a:p>
            <a:pPr eaLnBrk="1" hangingPunct="1">
              <a:buFontTx/>
              <a:buNone/>
            </a:pPr>
            <a:r>
              <a:rPr lang="en-US" dirty="0" smtClean="0"/>
              <a:t>		</a:t>
            </a:r>
          </a:p>
          <a:p>
            <a:pPr eaLnBrk="1" hangingPunct="1">
              <a:buFontTx/>
              <a:buNone/>
            </a:pPr>
            <a:r>
              <a:rPr lang="en-US" dirty="0"/>
              <a:t>	</a:t>
            </a:r>
            <a:r>
              <a:rPr lang="en-US" dirty="0" smtClean="0"/>
              <a:t>	- there are </a:t>
            </a:r>
            <a:r>
              <a:rPr lang="en-US" b="1" dirty="0" smtClean="0"/>
              <a:t>4 levels </a:t>
            </a:r>
            <a:r>
              <a:rPr lang="en-US" dirty="0" smtClean="0"/>
              <a:t>of protein structure: </a:t>
            </a:r>
          </a:p>
          <a:p>
            <a:pPr eaLnBrk="1" hangingPunct="1">
              <a:buFontTx/>
              <a:buNone/>
            </a:pPr>
            <a:endParaRPr lang="en-US" dirty="0" smtClean="0"/>
          </a:p>
          <a:p>
            <a:pPr eaLnBrk="1" hangingPunct="1">
              <a:buFontTx/>
              <a:buNone/>
            </a:pPr>
            <a:r>
              <a:rPr lang="en-US" dirty="0" smtClean="0"/>
              <a:t>		- if the shape is changed (</a:t>
            </a:r>
            <a:r>
              <a:rPr lang="en-US" b="1" dirty="0" smtClean="0">
                <a:solidFill>
                  <a:srgbClr val="FF0000"/>
                </a:solidFill>
              </a:rPr>
              <a:t>denaturation</a:t>
            </a:r>
            <a:r>
              <a:rPr lang="en-US" dirty="0" smtClean="0"/>
              <a:t>), the protein will lose function </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20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4" end="4"/>
                                            </p:txEl>
                                          </p:spTgt>
                                        </p:tgtEl>
                                        <p:attrNameLst>
                                          <p:attrName>style.visibility</p:attrName>
                                        </p:attrNameLst>
                                      </p:cBhvr>
                                      <p:to>
                                        <p:strVal val="visible"/>
                                      </p:to>
                                    </p:set>
                                    <p:animEffect transition="in" filter="fade">
                                      <p:cBhvr>
                                        <p:cTn id="22" dur="20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2633</TotalTime>
  <Words>831</Words>
  <Application>Microsoft Office PowerPoint</Application>
  <PresentationFormat>On-screen Show (4:3)</PresentationFormat>
  <Paragraphs>153</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Calibri Light</vt:lpstr>
      <vt:lpstr>Symbol Std</vt:lpstr>
      <vt:lpstr>Times</vt:lpstr>
      <vt:lpstr>Times New Roman</vt:lpstr>
      <vt:lpstr>Office Theme</vt:lpstr>
      <vt:lpstr>Biologic Molecules </vt:lpstr>
      <vt:lpstr>3.12 Proteins have a wide range of functions and structures</vt:lpstr>
      <vt:lpstr>Answer in Notebooks: </vt:lpstr>
      <vt:lpstr>3.13 Proteins are made from amino acids linked by peptide bonds</vt:lpstr>
      <vt:lpstr>Figure 3.13a</vt:lpstr>
      <vt:lpstr>Figure 3.13b</vt:lpstr>
      <vt:lpstr>Figure 3.13c-2</vt:lpstr>
      <vt:lpstr>Answer in Notebooks:</vt:lpstr>
      <vt:lpstr>PowerPoint Presentation</vt:lpstr>
      <vt:lpstr>Primary structure - # and order of amino acids in  polypeptide  - determined by genetics, not random </vt:lpstr>
      <vt:lpstr>Secondary structure – coils and folds contributing to overall structure of protein   - α helix</vt:lpstr>
      <vt:lpstr>Tertiary structure – the 3-dimensional shape of the  polypeptide    - shape is determined by interactions of R       groups of the amino acids</vt:lpstr>
      <vt:lpstr>Quaternary structure – overall structure of aggregated polypeptides into 1 functional macromolecule </vt:lpstr>
      <vt:lpstr>PowerPoint Presentation</vt:lpstr>
      <vt:lpstr>Figure 3.14-0</vt:lpstr>
      <vt:lpstr>Answer in Notebooks: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Chemistry of Life</dc:title>
  <dc:creator>twyman</dc:creator>
  <cp:lastModifiedBy>Griffith, Ashley</cp:lastModifiedBy>
  <cp:revision>178</cp:revision>
  <dcterms:created xsi:type="dcterms:W3CDTF">2011-08-31T13:28:38Z</dcterms:created>
  <dcterms:modified xsi:type="dcterms:W3CDTF">2016-09-13T13:32:31Z</dcterms:modified>
</cp:coreProperties>
</file>