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389" r:id="rId3"/>
    <p:sldId id="360" r:id="rId4"/>
    <p:sldId id="286" r:id="rId5"/>
    <p:sldId id="289" r:id="rId6"/>
    <p:sldId id="383" r:id="rId7"/>
    <p:sldId id="385" r:id="rId8"/>
    <p:sldId id="388" r:id="rId9"/>
    <p:sldId id="292" r:id="rId10"/>
    <p:sldId id="294" r:id="rId11"/>
    <p:sldId id="390" r:id="rId12"/>
    <p:sldId id="363" r:id="rId13"/>
    <p:sldId id="312" r:id="rId14"/>
    <p:sldId id="391" r:id="rId15"/>
    <p:sldId id="364" r:id="rId16"/>
    <p:sldId id="39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D09E00"/>
    <a:srgbClr val="0033CC"/>
    <a:srgbClr val="31C42A"/>
    <a:srgbClr val="003399"/>
    <a:srgbClr val="3366CC"/>
    <a:srgbClr val="0099FF"/>
    <a:srgbClr val="7575FF"/>
    <a:srgbClr val="5B5B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436" autoAdjust="0"/>
    <p:restoredTop sz="82296" autoAdjust="0"/>
  </p:normalViewPr>
  <p:slideViewPr>
    <p:cSldViewPr>
      <p:cViewPr varScale="1">
        <p:scale>
          <a:sx n="73" d="100"/>
          <a:sy n="73" d="100"/>
        </p:scale>
        <p:origin x="1181" y="67"/>
      </p:cViewPr>
      <p:guideLst>
        <p:guide orient="horz" pos="2160"/>
        <p:guide pos="2880"/>
      </p:guideLst>
    </p:cSldViewPr>
  </p:slideViewPr>
  <p:outlineViewPr>
    <p:cViewPr>
      <p:scale>
        <a:sx n="33" d="100"/>
        <a:sy n="33" d="100"/>
      </p:scale>
      <p:origin x="48" y="22836"/>
    </p:cViewPr>
  </p:outlineViewPr>
  <p:notesTextViewPr>
    <p:cViewPr>
      <p:scale>
        <a:sx n="100" d="100"/>
        <a:sy n="100" d="100"/>
      </p:scale>
      <p:origin x="0" y="0"/>
    </p:cViewPr>
  </p:notesTextViewPr>
  <p:sorterViewPr>
    <p:cViewPr>
      <p:scale>
        <a:sx n="100" d="100"/>
        <a:sy n="100" d="100"/>
      </p:scale>
      <p:origin x="0" y="-100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46" cy="464741"/>
          </a:xfrm>
          <a:prstGeom prst="rect">
            <a:avLst/>
          </a:prstGeom>
        </p:spPr>
        <p:txBody>
          <a:bodyPr vert="horz" lIns="92062" tIns="46031" rIns="92062" bIns="46031" rtlCol="0"/>
          <a:lstStyle>
            <a:lvl1pPr algn="l">
              <a:defRPr sz="1200"/>
            </a:lvl1pPr>
          </a:lstStyle>
          <a:p>
            <a:endParaRPr lang="en-US"/>
          </a:p>
        </p:txBody>
      </p:sp>
      <p:sp>
        <p:nvSpPr>
          <p:cNvPr id="3" name="Date Placeholder 2"/>
          <p:cNvSpPr>
            <a:spLocks noGrp="1"/>
          </p:cNvSpPr>
          <p:nvPr>
            <p:ph type="dt" sz="quarter" idx="1"/>
          </p:nvPr>
        </p:nvSpPr>
        <p:spPr>
          <a:xfrm>
            <a:off x="3971654" y="0"/>
            <a:ext cx="3037146" cy="464741"/>
          </a:xfrm>
          <a:prstGeom prst="rect">
            <a:avLst/>
          </a:prstGeom>
        </p:spPr>
        <p:txBody>
          <a:bodyPr vert="horz" lIns="92062" tIns="46031" rIns="92062" bIns="46031" rtlCol="0"/>
          <a:lstStyle>
            <a:lvl1pPr algn="r">
              <a:defRPr sz="1200"/>
            </a:lvl1pPr>
          </a:lstStyle>
          <a:p>
            <a:fld id="{B3187504-44DF-4CFB-957D-4CB5D5226530}" type="datetimeFigureOut">
              <a:rPr lang="en-US" smtClean="0"/>
              <a:pPr/>
              <a:t>9/9/2015</a:t>
            </a:fld>
            <a:endParaRPr lang="en-US"/>
          </a:p>
        </p:txBody>
      </p:sp>
      <p:sp>
        <p:nvSpPr>
          <p:cNvPr id="4" name="Footer Placeholder 3"/>
          <p:cNvSpPr>
            <a:spLocks noGrp="1"/>
          </p:cNvSpPr>
          <p:nvPr>
            <p:ph type="ftr" sz="quarter" idx="2"/>
          </p:nvPr>
        </p:nvSpPr>
        <p:spPr>
          <a:xfrm>
            <a:off x="1" y="8830063"/>
            <a:ext cx="3037146" cy="464740"/>
          </a:xfrm>
          <a:prstGeom prst="rect">
            <a:avLst/>
          </a:prstGeom>
        </p:spPr>
        <p:txBody>
          <a:bodyPr vert="horz" lIns="92062" tIns="46031" rIns="92062" bIns="46031" rtlCol="0" anchor="b"/>
          <a:lstStyle>
            <a:lvl1pPr algn="l">
              <a:defRPr sz="1200"/>
            </a:lvl1pPr>
          </a:lstStyle>
          <a:p>
            <a:endParaRPr lang="en-US"/>
          </a:p>
        </p:txBody>
      </p:sp>
      <p:sp>
        <p:nvSpPr>
          <p:cNvPr id="5" name="Slide Number Placeholder 4"/>
          <p:cNvSpPr>
            <a:spLocks noGrp="1"/>
          </p:cNvSpPr>
          <p:nvPr>
            <p:ph type="sldNum" sz="quarter" idx="3"/>
          </p:nvPr>
        </p:nvSpPr>
        <p:spPr>
          <a:xfrm>
            <a:off x="3971654" y="8830063"/>
            <a:ext cx="3037146" cy="464740"/>
          </a:xfrm>
          <a:prstGeom prst="rect">
            <a:avLst/>
          </a:prstGeom>
        </p:spPr>
        <p:txBody>
          <a:bodyPr vert="horz" lIns="92062" tIns="46031" rIns="92062" bIns="46031" rtlCol="0" anchor="b"/>
          <a:lstStyle>
            <a:lvl1pPr algn="r">
              <a:defRPr sz="1200"/>
            </a:lvl1pPr>
          </a:lstStyle>
          <a:p>
            <a:fld id="{4F60E956-D9DE-4457-ACCD-62C6C838A8D8}" type="slidenum">
              <a:rPr lang="en-US" smtClean="0"/>
              <a:pPr/>
              <a:t>‹#›</a:t>
            </a:fld>
            <a:endParaRPr lang="en-US"/>
          </a:p>
        </p:txBody>
      </p:sp>
    </p:spTree>
    <p:extLst>
      <p:ext uri="{BB962C8B-B14F-4D97-AF65-F5344CB8AC3E}">
        <p14:creationId xmlns:p14="http://schemas.microsoft.com/office/powerpoint/2010/main" val="367265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a:defRPr sz="1200"/>
            </a:lvl1pPr>
          </a:lstStyle>
          <a:p>
            <a:fld id="{FDF445C5-11F8-47FC-99C2-D8518B5D46D4}" type="datetimeFigureOut">
              <a:rPr lang="en-US" smtClean="0"/>
              <a:pPr/>
              <a:t>9/9/2015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a:defRPr sz="1200"/>
            </a:lvl1pPr>
          </a:lstStyle>
          <a:p>
            <a:fld id="{11F8EFAB-9740-4FED-A25A-B2701D016AD9}" type="slidenum">
              <a:rPr lang="en-US" smtClean="0"/>
              <a:pPr/>
              <a:t>‹#›</a:t>
            </a:fld>
            <a:endParaRPr lang="en-US"/>
          </a:p>
        </p:txBody>
      </p:sp>
    </p:spTree>
    <p:extLst>
      <p:ext uri="{BB962C8B-B14F-4D97-AF65-F5344CB8AC3E}">
        <p14:creationId xmlns:p14="http://schemas.microsoft.com/office/powerpoint/2010/main" val="51884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A8502ABA-96DC-094D-A81D-AF35DBD68187}" type="slidenum">
              <a:rPr lang="en-US" sz="1200">
                <a:latin typeface="Times New Roman" charset="0"/>
                <a:ea typeface="Arial" charset="0"/>
                <a:cs typeface="Arial" charset="0"/>
              </a:rPr>
              <a:pPr algn="r" eaLnBrk="0" hangingPunct="0"/>
              <a:t>3</a:t>
            </a:fld>
            <a:endParaRPr lang="en-US" sz="1200" dirty="0">
              <a:latin typeface="Times New Roman" charset="0"/>
              <a:ea typeface="Arial" charset="0"/>
              <a:cs typeface="Arial"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normAutofit fontScale="85000" lnSpcReduction="20000"/>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r>
              <a:rPr lang="en-US" sz="1200" kern="1200" dirty="0" smtClean="0">
                <a:solidFill>
                  <a:schemeClr val="tx1"/>
                </a:solidFill>
                <a:latin typeface="Times New Roman" charset="0"/>
                <a:ea typeface="ＭＳ Ｐゴシック" charset="-128"/>
                <a:cs typeface="ＭＳ Ｐゴシック" charset="-128"/>
              </a:rPr>
              <a:t>•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text in Module 3.8 notes the common observation that vinegar and oil do not mix. A simple demonstration can help make this point. In front of the class, mix together colored water and a yellow oil (corn or canola oil works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r>
              <a:rPr lang="en-US" sz="1200" kern="1200" dirty="0" smtClean="0">
                <a:solidFill>
                  <a:schemeClr val="tx1"/>
                </a:solidFill>
                <a:latin typeface="Times New Roman" charset="0"/>
                <a:ea typeface="ＭＳ Ｐゴシック" charset="-128"/>
                <a:cs typeface="ＭＳ Ｐゴシック" charset="-128"/>
              </a:rPr>
              <a:t>• The text notes that a gram of fat stores more than twice the energy of a gram of polysaccharide, such as starch. You might elaborate with a simple calculation to demonstrate how a person’s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a:t>
            </a: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25 = 56.25 kg of carbohydrate + 75 kg (nonfat body weight) = 131.25 kg, an increase of 31.25%.)</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Reviewing Macromolecules </a:t>
            </a:r>
            <a:r>
              <a:rPr lang="en-US" sz="1200" i="0" kern="1200" dirty="0" smtClean="0">
                <a:solidFill>
                  <a:schemeClr val="tx1"/>
                </a:solidFill>
                <a:latin typeface="Times New Roman" charset="0"/>
                <a:ea typeface="ＭＳ Ｐゴシック" charset="-128"/>
                <a:cs typeface="ＭＳ Ｐゴシック" charset="-128"/>
              </a:rPr>
              <a:t>on the Instructor Exchange</a:t>
            </a:r>
            <a:r>
              <a:rPr lang="en-US" sz="1200" kern="1200" dirty="0" smtClean="0">
                <a:solidFill>
                  <a:schemeClr val="tx1"/>
                </a:solidFill>
                <a:latin typeface="Times New Roman" charset="0"/>
                <a:ea typeface="ＭＳ Ｐゴシック" charset="-128"/>
                <a:cs typeface="ＭＳ Ｐゴシック" charset="-128"/>
              </a:rPr>
              <a:t>.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What Ingredients Make Up Your Snack Food</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Drawing Hydrophobic and Hydrophilic Interactions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426657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fontAlgn="base" hangingPunct="0">
              <a:spcBef>
                <a:spcPct val="0"/>
              </a:spcBef>
              <a:spcAft>
                <a:spcPct val="0"/>
              </a:spcAft>
            </a:pPr>
            <a:fld id="{92788158-0D2D-0541-A74D-A8721F033F52}" type="slidenum">
              <a:rPr lang="en-US" sz="1200">
                <a:solidFill>
                  <a:srgbClr val="000000"/>
                </a:solidFill>
                <a:latin typeface="Times New Roman" charset="0"/>
                <a:ea typeface="Arial" charset="0"/>
                <a:cs typeface="Arial" charset="0"/>
              </a:rPr>
              <a:pPr algn="r" eaLnBrk="0" fontAlgn="base" hangingPunct="0">
                <a:spcBef>
                  <a:spcPct val="0"/>
                </a:spcBef>
                <a:spcAft>
                  <a:spcPct val="0"/>
                </a:spcAft>
              </a:pPr>
              <a:t>6</a:t>
            </a:fld>
            <a:endParaRPr lang="en-US" sz="1200" dirty="0">
              <a:solidFill>
                <a:srgbClr val="000000"/>
              </a:solidFill>
              <a:latin typeface="Times New Roman" charset="0"/>
              <a:ea typeface="Arial" charset="0"/>
              <a:cs typeface="Arial"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normAutofit fontScale="85000" lnSpcReduction="20000"/>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r>
              <a:rPr lang="en-US" sz="1200" kern="1200" dirty="0" smtClean="0">
                <a:solidFill>
                  <a:schemeClr val="tx1"/>
                </a:solidFill>
                <a:latin typeface="Times New Roman" charset="0"/>
                <a:ea typeface="ＭＳ Ｐゴシック" charset="-128"/>
                <a:cs typeface="ＭＳ Ｐゴシック" charset="-128"/>
              </a:rPr>
              <a:t>•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text in Module 3.8 notes the common observation that vinegar and oil do not mix. A simple demonstration can help make this point. In front of the class, mix together colored water and a yellow oil (corn or canola oil works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r>
              <a:rPr lang="en-US" sz="1200" kern="1200" dirty="0" smtClean="0">
                <a:solidFill>
                  <a:schemeClr val="tx1"/>
                </a:solidFill>
                <a:latin typeface="Times New Roman" charset="0"/>
                <a:ea typeface="ＭＳ Ｐゴシック" charset="-128"/>
                <a:cs typeface="ＭＳ Ｐゴシック" charset="-128"/>
              </a:rPr>
              <a:t>• The text notes that a gram of fat stores more than twice the energy of a gram of polysaccharide, such as starch. You might elaborate with a simple calculation to demonstrate how a person’s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a:t>
            </a: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25 = 56.25 kg of carbohydrate + 75 kg (nonfat body weight) = 131.25 kg, an increase of 31.25%.)</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Reviewing Macromolecules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What Ingredients Make Up Your Snack Food</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Drawing Hydrophobic and Hydrophilic Interactions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246372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2513ADF-4AAA-9448-9D6F-A13CDE8D18A1}" type="slidenum">
              <a:rPr lang="en-US" smtClean="0"/>
              <a:pPr>
                <a:defRPr/>
              </a:pPr>
              <a:t>7</a:t>
            </a:fld>
            <a:endParaRPr lang="en-US" dirty="0"/>
          </a:p>
        </p:txBody>
      </p:sp>
    </p:spTree>
    <p:extLst>
      <p:ext uri="{BB962C8B-B14F-4D97-AF65-F5344CB8AC3E}">
        <p14:creationId xmlns:p14="http://schemas.microsoft.com/office/powerpoint/2010/main" val="18974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3.8b A fat molecule (triglyceride) consisting of three fatty acids linked to glycerol</a:t>
            </a:r>
            <a:endParaRPr lang="en-US" dirty="0">
              <a:latin typeface="Times New Roman"/>
              <a:cs typeface="Times New Roman"/>
            </a:endParaRPr>
          </a:p>
        </p:txBody>
      </p:sp>
    </p:spTree>
    <p:extLst>
      <p:ext uri="{BB962C8B-B14F-4D97-AF65-F5344CB8AC3E}">
        <p14:creationId xmlns:p14="http://schemas.microsoft.com/office/powerpoint/2010/main" val="87722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EF9FECEA-903B-8348-935E-C2FCCD4E2DE0}" type="slidenum">
              <a:rPr lang="en-US" sz="1200">
                <a:latin typeface="Times New Roman" charset="0"/>
                <a:ea typeface="Arial" charset="0"/>
                <a:cs typeface="Arial" charset="0"/>
              </a:rPr>
              <a:pPr algn="r" eaLnBrk="0" hangingPunct="0"/>
              <a:t>12</a:t>
            </a:fld>
            <a:endParaRPr lang="en-US" sz="1200" dirty="0">
              <a:latin typeface="Times New Roman" charset="0"/>
              <a:ea typeface="Arial" charset="0"/>
              <a:cs typeface="Arial" charset="0"/>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explaining the properties of a polar molecule such as a phospholipid, have students predict the consequences of adding phospholipids to water. See if the class can generate the two most common configurations: (1) a lipid bilayer encircling water (water surrounding the bilayer and water contained internally) and (2) a micelle (polar heads in contact with water and hydrophobic tails clustered centrally).</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Reviewing Macromolecules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Drawing Hydrophobic and Hydrophilic Interactions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a:p>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62886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996EA2C0-0CE4-D04A-98FA-D82D29CE64AC}" type="slidenum">
              <a:rPr lang="en-US" sz="1200">
                <a:latin typeface="Times New Roman" charset="0"/>
                <a:ea typeface="Arial" charset="0"/>
                <a:cs typeface="Arial" charset="0"/>
              </a:rPr>
              <a:pPr algn="r" eaLnBrk="0" hangingPunct="0"/>
              <a:t>15</a:t>
            </a:fld>
            <a:endParaRPr lang="en-US" sz="1200" dirty="0">
              <a:latin typeface="Times New Roman" charset="0"/>
              <a:ea typeface="Arial" charset="0"/>
              <a:cs typeface="Arial"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Before explaining the properties of a polar molecule such as a phospholipid, have students predict the consequences of adding phospholipids to water. See if the class can generate the two most common configurations: (1) a lipid bilayer encircling water (water surrounding the bilayer and water contained internally) and (2) a micelle (polar heads in contact with water and hydrophobic tails clustered centrally).</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Reviewing Macromolecules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Drawing Hydrophobic and Hydrophilic Interactions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288963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163186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330564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78736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736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1650A-9B25-4B9D-AAF3-D01BFE8E19E2}"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87710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01650A-9B25-4B9D-AAF3-D01BFE8E19E2}"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420276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01650A-9B25-4B9D-AAF3-D01BFE8E19E2}" type="datetimeFigureOut">
              <a:rPr lang="en-US" smtClean="0"/>
              <a:pPr/>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140530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01650A-9B25-4B9D-AAF3-D01BFE8E19E2}" type="datetimeFigureOut">
              <a:rPr lang="en-US" smtClean="0"/>
              <a:pPr/>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137451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1650A-9B25-4B9D-AAF3-D01BFE8E19E2}" type="datetimeFigureOut">
              <a:rPr lang="en-US" smtClean="0"/>
              <a:pPr/>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91227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1650A-9B25-4B9D-AAF3-D01BFE8E19E2}"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37145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1650A-9B25-4B9D-AAF3-D01BFE8E19E2}"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72809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01650A-9B25-4B9D-AAF3-D01BFE8E19E2}" type="datetimeFigureOut">
              <a:rPr lang="en-US" smtClean="0"/>
              <a:pPr/>
              <a:t>9/9/2015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9E1BF0-17C1-4CD4-88D2-72BBDDF95DEF}" type="slidenum">
              <a:rPr lang="en-US" smtClean="0"/>
              <a:pPr/>
              <a:t>‹#›</a:t>
            </a:fld>
            <a:endParaRPr lang="en-US"/>
          </a:p>
        </p:txBody>
      </p:sp>
    </p:spTree>
    <p:extLst>
      <p:ext uri="{BB962C8B-B14F-4D97-AF65-F5344CB8AC3E}">
        <p14:creationId xmlns:p14="http://schemas.microsoft.com/office/powerpoint/2010/main" val="3765884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VGHD9e3yRI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Biologic Molecules </a:t>
            </a:r>
            <a:endParaRPr lang="en-US" dirty="0"/>
          </a:p>
        </p:txBody>
      </p:sp>
      <p:sp>
        <p:nvSpPr>
          <p:cNvPr id="3" name="Subtitle 2"/>
          <p:cNvSpPr>
            <a:spLocks noGrp="1"/>
          </p:cNvSpPr>
          <p:nvPr>
            <p:ph type="subTitle" idx="1"/>
          </p:nvPr>
        </p:nvSpPr>
        <p:spPr/>
        <p:txBody>
          <a:bodyPr/>
          <a:lstStyle/>
          <a:p>
            <a:r>
              <a:rPr lang="en-US" dirty="0" smtClean="0"/>
              <a:t>LIPIDS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0" y="381000"/>
            <a:ext cx="9144000" cy="1600200"/>
          </a:xfrm>
        </p:spPr>
        <p:txBody>
          <a:bodyPr/>
          <a:lstStyle/>
          <a:p>
            <a:pPr eaLnBrk="1" hangingPunct="1">
              <a:buFontTx/>
              <a:buNone/>
            </a:pPr>
            <a:r>
              <a:rPr lang="en-US" sz="2800" dirty="0" smtClean="0"/>
              <a:t>		-- </a:t>
            </a:r>
            <a:r>
              <a:rPr lang="en-US" sz="2800" dirty="0" smtClean="0">
                <a:solidFill>
                  <a:srgbClr val="FF0000"/>
                </a:solidFill>
              </a:rPr>
              <a:t>hydrogenated lipids </a:t>
            </a:r>
            <a:r>
              <a:rPr lang="en-US" sz="2800" dirty="0" smtClean="0"/>
              <a:t>– H</a:t>
            </a:r>
            <a:r>
              <a:rPr lang="en-US" sz="2800" baseline="-25000" dirty="0" smtClean="0"/>
              <a:t>2</a:t>
            </a:r>
            <a:r>
              <a:rPr lang="en-US" sz="2800" dirty="0" smtClean="0"/>
              <a:t> is added to convert an unsaturated fat to a saturated fat.  </a:t>
            </a:r>
          </a:p>
          <a:p>
            <a:pPr eaLnBrk="1" hangingPunct="1">
              <a:buFontTx/>
              <a:buNone/>
            </a:pPr>
            <a:endParaRPr lang="en-US" dirty="0" smtClean="0"/>
          </a:p>
        </p:txBody>
      </p:sp>
      <p:sp>
        <p:nvSpPr>
          <p:cNvPr id="2" name="Rectangle 1"/>
          <p:cNvSpPr/>
          <p:nvPr/>
        </p:nvSpPr>
        <p:spPr>
          <a:xfrm>
            <a:off x="228600" y="1181100"/>
            <a:ext cx="8305800" cy="1815882"/>
          </a:xfrm>
          <a:prstGeom prst="rect">
            <a:avLst/>
          </a:prstGeom>
        </p:spPr>
        <p:txBody>
          <a:bodyPr wrap="square">
            <a:spAutoFit/>
          </a:bodyPr>
          <a:lstStyle/>
          <a:p>
            <a:endParaRPr lang="en-US" sz="2800" dirty="0" smtClean="0"/>
          </a:p>
          <a:p>
            <a:endParaRPr lang="en-US" sz="2800" dirty="0"/>
          </a:p>
          <a:p>
            <a:r>
              <a:rPr lang="en-US" sz="2800" dirty="0" smtClean="0"/>
              <a:t>	-- </a:t>
            </a:r>
            <a:r>
              <a:rPr lang="en-US" sz="2800" dirty="0">
                <a:solidFill>
                  <a:srgbClr val="009900"/>
                </a:solidFill>
              </a:rPr>
              <a:t>trans fats </a:t>
            </a:r>
            <a:r>
              <a:rPr lang="en-US" sz="2800" dirty="0"/>
              <a:t>– the arrangement of the </a:t>
            </a:r>
            <a:r>
              <a:rPr lang="en-US" sz="2800" dirty="0" smtClean="0"/>
              <a:t>double bond </a:t>
            </a:r>
            <a:r>
              <a:rPr lang="en-US" sz="2800" dirty="0"/>
              <a:t>allows for a straighter molecule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276600"/>
            <a:ext cx="4762500" cy="33718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#12. What are some differences between saturated, unsaturated, and trans fats?</a:t>
            </a:r>
            <a:endParaRPr lang="en-US" dirty="0"/>
          </a:p>
        </p:txBody>
      </p:sp>
    </p:spTree>
    <p:extLst>
      <p:ext uri="{BB962C8B-B14F-4D97-AF65-F5344CB8AC3E}">
        <p14:creationId xmlns:p14="http://schemas.microsoft.com/office/powerpoint/2010/main" val="216453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a:bodyPr>
          <a:lstStyle/>
          <a:p>
            <a:r>
              <a:rPr lang="en-US" smtClean="0"/>
              <a:t>3.10 Phospholipids and steroids are important lipids with a variety of functions</a:t>
            </a:r>
            <a:endParaRPr lang="en-US" dirty="0" smtClean="0"/>
          </a:p>
        </p:txBody>
      </p:sp>
      <p:sp>
        <p:nvSpPr>
          <p:cNvPr id="152579" name="Rectangle 3"/>
          <p:cNvSpPr>
            <a:spLocks noGrp="1" noChangeArrowheads="1"/>
          </p:cNvSpPr>
          <p:nvPr>
            <p:ph idx="1"/>
          </p:nvPr>
        </p:nvSpPr>
        <p:spPr/>
        <p:txBody>
          <a:bodyPr/>
          <a:lstStyle/>
          <a:p>
            <a:r>
              <a:rPr lang="en-US" sz="2400" b="1" dirty="0" smtClean="0"/>
              <a:t>Phospholipids</a:t>
            </a:r>
            <a:r>
              <a:rPr lang="en-US" sz="2400" dirty="0" smtClean="0"/>
              <a:t> are the major component of all cell membranes.</a:t>
            </a:r>
          </a:p>
          <a:p>
            <a:endParaRPr lang="en-US" sz="2400" dirty="0" smtClean="0"/>
          </a:p>
          <a:p>
            <a:r>
              <a:rPr lang="en-US" sz="2400" dirty="0" smtClean="0"/>
              <a:t>Phospholipids are structurally similar to fats.</a:t>
            </a:r>
          </a:p>
          <a:p>
            <a:endParaRPr lang="en-US" sz="2400" dirty="0" smtClean="0"/>
          </a:p>
          <a:p>
            <a:pPr lvl="1"/>
            <a:r>
              <a:rPr lang="en-US" sz="2000" b="1" dirty="0" smtClean="0"/>
              <a:t>Fats contain 3 fatty acids </a:t>
            </a:r>
            <a:r>
              <a:rPr lang="en-US" sz="2000" dirty="0" smtClean="0"/>
              <a:t>attached to glycerol.</a:t>
            </a:r>
          </a:p>
          <a:p>
            <a:pPr lvl="1"/>
            <a:endParaRPr lang="en-US" sz="2000" dirty="0" smtClean="0"/>
          </a:p>
          <a:p>
            <a:pPr lvl="1"/>
            <a:r>
              <a:rPr lang="en-US" sz="2000" b="1" dirty="0" smtClean="0"/>
              <a:t>Phospholipids contain 2 fatty acids </a:t>
            </a:r>
            <a:r>
              <a:rPr lang="en-US" sz="2000" dirty="0" smtClean="0"/>
              <a:t>attached to glycerol.</a:t>
            </a:r>
          </a:p>
          <a:p>
            <a:pPr lvl="1"/>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663226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686800" cy="3047999"/>
          </a:xfrm>
        </p:spPr>
        <p:txBody>
          <a:bodyPr>
            <a:normAutofit/>
          </a:bodyPr>
          <a:lstStyle/>
          <a:p>
            <a:pPr>
              <a:buNone/>
            </a:pPr>
            <a:r>
              <a:rPr lang="en-US" dirty="0" smtClean="0"/>
              <a:t>		</a:t>
            </a:r>
            <a:r>
              <a:rPr lang="en-US" sz="2400" dirty="0" smtClean="0"/>
              <a:t>-- </a:t>
            </a:r>
            <a:r>
              <a:rPr lang="en-US" sz="2400" b="1" dirty="0" smtClean="0"/>
              <a:t>phospholipids</a:t>
            </a:r>
            <a:r>
              <a:rPr lang="en-US" sz="2400" dirty="0" smtClean="0"/>
              <a:t> = 2 fatty acid ‘tails’ (hydrophobic) attached to 1 phosphate glycerol ‘head’ (hydrophilic)</a:t>
            </a:r>
          </a:p>
          <a:p>
            <a:pPr>
              <a:buNone/>
            </a:pPr>
            <a:r>
              <a:rPr lang="en-US" sz="2400" dirty="0" smtClean="0"/>
              <a:t>			</a:t>
            </a:r>
          </a:p>
          <a:p>
            <a:pPr>
              <a:buNone/>
            </a:pPr>
            <a:r>
              <a:rPr lang="en-US" sz="2400" dirty="0" smtClean="0"/>
              <a:t>		- self assemble into a bilayer when immersed in water</a:t>
            </a:r>
          </a:p>
          <a:p>
            <a:pPr>
              <a:buNone/>
            </a:pPr>
            <a:r>
              <a:rPr lang="en-US" sz="2400" dirty="0" smtClean="0"/>
              <a:t>			</a:t>
            </a:r>
          </a:p>
          <a:p>
            <a:pPr>
              <a:buNone/>
            </a:pPr>
            <a:r>
              <a:rPr lang="en-US" sz="2400" dirty="0"/>
              <a:t>	</a:t>
            </a:r>
            <a:r>
              <a:rPr lang="en-US" sz="2400" dirty="0" smtClean="0"/>
              <a:t>	- cell barrier (membranes)</a:t>
            </a:r>
          </a:p>
          <a:p>
            <a:pPr>
              <a:buNone/>
            </a:pPr>
            <a:endParaRPr lang="en-US" dirty="0"/>
          </a:p>
        </p:txBody>
      </p:sp>
      <p:pic>
        <p:nvPicPr>
          <p:cNvPr id="1026" name="Picture 2" descr="http://ehumanbiofield.wikispaces.com/file/view/phospholipid_structure.jpg/38340958/phospholipid_structure.jpg"/>
          <p:cNvPicPr>
            <a:picLocks noChangeAspect="1" noChangeArrowheads="1"/>
          </p:cNvPicPr>
          <p:nvPr/>
        </p:nvPicPr>
        <p:blipFill>
          <a:blip r:embed="rId2" cstate="print"/>
          <a:srcRect/>
          <a:stretch>
            <a:fillRect/>
          </a:stretch>
        </p:blipFill>
        <p:spPr bwMode="auto">
          <a:xfrm>
            <a:off x="228600" y="3886200"/>
            <a:ext cx="4498949" cy="2721864"/>
          </a:xfrm>
          <a:prstGeom prst="rect">
            <a:avLst/>
          </a:prstGeom>
          <a:noFill/>
        </p:spPr>
      </p:pic>
      <p:pic>
        <p:nvPicPr>
          <p:cNvPr id="1028" name="Picture 4" descr="http://www.gwu.edu/~darwin/BiSc151/Bacteria/lipidbilayer2.gif"/>
          <p:cNvPicPr>
            <a:picLocks noChangeAspect="1" noChangeArrowheads="1"/>
          </p:cNvPicPr>
          <p:nvPr/>
        </p:nvPicPr>
        <p:blipFill>
          <a:blip r:embed="rId3" cstate="print"/>
          <a:srcRect/>
          <a:stretch>
            <a:fillRect/>
          </a:stretch>
        </p:blipFill>
        <p:spPr bwMode="auto">
          <a:xfrm>
            <a:off x="5700653" y="3810000"/>
            <a:ext cx="3443347"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 </a:t>
            </a:r>
            <a:endParaRPr lang="en-US" dirty="0"/>
          </a:p>
        </p:txBody>
      </p:sp>
      <p:sp>
        <p:nvSpPr>
          <p:cNvPr id="3" name="Content Placeholder 2"/>
          <p:cNvSpPr>
            <a:spLocks noGrp="1"/>
          </p:cNvSpPr>
          <p:nvPr>
            <p:ph idx="1"/>
          </p:nvPr>
        </p:nvSpPr>
        <p:spPr/>
        <p:txBody>
          <a:bodyPr/>
          <a:lstStyle/>
          <a:p>
            <a:pPr marL="0" indent="0">
              <a:buNone/>
            </a:pPr>
            <a:r>
              <a:rPr lang="en-US" dirty="0" smtClean="0"/>
              <a:t>#13.  Sketch a phospholipid bilayer – make sure to label the hydrophilic heads and hydrophobic tails.</a:t>
            </a:r>
            <a:endParaRPr lang="en-US" dirty="0"/>
          </a:p>
        </p:txBody>
      </p:sp>
    </p:spTree>
    <p:extLst>
      <p:ext uri="{BB962C8B-B14F-4D97-AF65-F5344CB8AC3E}">
        <p14:creationId xmlns:p14="http://schemas.microsoft.com/office/powerpoint/2010/main" val="320077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a:bodyPr>
          <a:lstStyle/>
          <a:p>
            <a:r>
              <a:rPr lang="en-US" smtClean="0"/>
              <a:t>3.10 Phospholipids and steroids are important lipids with a variety of functions</a:t>
            </a:r>
            <a:endParaRPr lang="en-US" dirty="0" smtClean="0"/>
          </a:p>
        </p:txBody>
      </p:sp>
      <p:sp>
        <p:nvSpPr>
          <p:cNvPr id="162819" name="Rectangle 3"/>
          <p:cNvSpPr>
            <a:spLocks noGrp="1" noChangeArrowheads="1"/>
          </p:cNvSpPr>
          <p:nvPr>
            <p:ph idx="1"/>
          </p:nvPr>
        </p:nvSpPr>
        <p:spPr/>
        <p:txBody>
          <a:bodyPr/>
          <a:lstStyle/>
          <a:p>
            <a:r>
              <a:rPr lang="en-US" b="1" dirty="0" smtClean="0"/>
              <a:t>Steroids</a:t>
            </a:r>
            <a:r>
              <a:rPr lang="en-US" dirty="0" smtClean="0"/>
              <a:t> are lipids in which the carbon skeleton contains four fused rings.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b="1" dirty="0" smtClean="0"/>
              <a:t>Cholesterol</a:t>
            </a:r>
            <a:r>
              <a:rPr lang="en-US" dirty="0" smtClean="0"/>
              <a:t> </a:t>
            </a:r>
          </a:p>
          <a:p>
            <a:pPr lvl="1"/>
            <a:r>
              <a:rPr lang="en-US" dirty="0" smtClean="0"/>
              <a:t>a common component in animal cell membranes</a:t>
            </a:r>
          </a:p>
          <a:p>
            <a:pPr lvl="1"/>
            <a:endParaRPr lang="en-US" dirty="0" smtClean="0"/>
          </a:p>
          <a:p>
            <a:pPr lvl="1"/>
            <a:r>
              <a:rPr lang="en-US" dirty="0" smtClean="0"/>
              <a:t>a starting material for making steroids, including sex hormones</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pic>
        <p:nvPicPr>
          <p:cNvPr id="3" name="Picture 2"/>
          <p:cNvPicPr>
            <a:picLocks noChangeAspect="1"/>
          </p:cNvPicPr>
          <p:nvPr/>
        </p:nvPicPr>
        <p:blipFill>
          <a:blip r:embed="rId3"/>
          <a:stretch>
            <a:fillRect/>
          </a:stretch>
        </p:blipFill>
        <p:spPr>
          <a:xfrm>
            <a:off x="5105400" y="2438400"/>
            <a:ext cx="2956115" cy="2216035"/>
          </a:xfrm>
          <a:prstGeom prst="rect">
            <a:avLst/>
          </a:prstGeom>
        </p:spPr>
      </p:pic>
    </p:spTree>
    <p:extLst>
      <p:ext uri="{BB962C8B-B14F-4D97-AF65-F5344CB8AC3E}">
        <p14:creationId xmlns:p14="http://schemas.microsoft.com/office/powerpoint/2010/main" val="847712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#14. What are the 2 main types of fats and list a function of each</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hlinkClick r:id="rId2"/>
              </a:rPr>
              <a:t>Lipids!</a:t>
            </a:r>
            <a:endParaRPr lang="en-US" dirty="0"/>
          </a:p>
        </p:txBody>
      </p:sp>
    </p:spTree>
    <p:extLst>
      <p:ext uri="{BB962C8B-B14F-4D97-AF65-F5344CB8AC3E}">
        <p14:creationId xmlns:p14="http://schemas.microsoft.com/office/powerpoint/2010/main" val="409307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#11. What are calories?</a:t>
            </a:r>
          </a:p>
          <a:p>
            <a:pPr marL="0" indent="0">
              <a:buNone/>
            </a:pPr>
            <a:endParaRPr lang="en-US" sz="2400" dirty="0"/>
          </a:p>
          <a:p>
            <a:pPr marL="0" indent="0">
              <a:buNone/>
            </a:pPr>
            <a:endParaRPr lang="en-US" sz="2400" dirty="0" smtClean="0"/>
          </a:p>
          <a:p>
            <a:pPr marL="0" indent="0">
              <a:buNone/>
            </a:pPr>
            <a:r>
              <a:rPr lang="en-US" sz="2400" dirty="0"/>
              <a:t>	</a:t>
            </a:r>
            <a:r>
              <a:rPr lang="en-US" sz="2400" dirty="0" smtClean="0"/>
              <a:t>Which do you think has more calories: </a:t>
            </a:r>
          </a:p>
          <a:p>
            <a:pPr marL="0" indent="0">
              <a:buNone/>
            </a:pPr>
            <a:r>
              <a:rPr lang="en-US" sz="2400" dirty="0"/>
              <a:t>	</a:t>
            </a:r>
            <a:r>
              <a:rPr lang="en-US" sz="2400" dirty="0" smtClean="0"/>
              <a:t>	A pound of fat or a pound of sugar?</a:t>
            </a:r>
          </a:p>
        </p:txBody>
      </p:sp>
    </p:spTree>
    <p:extLst>
      <p:ext uri="{BB962C8B-B14F-4D97-AF65-F5344CB8AC3E}">
        <p14:creationId xmlns:p14="http://schemas.microsoft.com/office/powerpoint/2010/main" val="326833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a:bodyPr>
          <a:lstStyle/>
          <a:p>
            <a:r>
              <a:rPr lang="en-US" smtClean="0"/>
              <a:t>3.8 Fats are lipids that are mostly energy-storage molecules</a:t>
            </a:r>
            <a:endParaRPr lang="en-US" dirty="0"/>
          </a:p>
        </p:txBody>
      </p:sp>
      <p:sp>
        <p:nvSpPr>
          <p:cNvPr id="132099" name="Rectangle 3"/>
          <p:cNvSpPr>
            <a:spLocks noGrp="1" noChangeArrowheads="1"/>
          </p:cNvSpPr>
          <p:nvPr>
            <p:ph idx="1"/>
          </p:nvPr>
        </p:nvSpPr>
        <p:spPr/>
        <p:txBody>
          <a:bodyPr>
            <a:normAutofit/>
          </a:bodyPr>
          <a:lstStyle/>
          <a:p>
            <a:r>
              <a:rPr lang="en-US" sz="2800" dirty="0" smtClean="0"/>
              <a:t>Lipids differ from carbohydrates, proteins, and nucleic acids in that they are</a:t>
            </a:r>
          </a:p>
          <a:p>
            <a:endParaRPr lang="en-US" sz="2800" dirty="0" smtClean="0"/>
          </a:p>
          <a:p>
            <a:pPr lvl="1"/>
            <a:r>
              <a:rPr lang="en-US" sz="2400" dirty="0" smtClean="0"/>
              <a:t>not huge molecules</a:t>
            </a:r>
          </a:p>
          <a:p>
            <a:pPr lvl="1"/>
            <a:endParaRPr lang="en-US" sz="2400" dirty="0" smtClean="0"/>
          </a:p>
          <a:p>
            <a:pPr lvl="1"/>
            <a:r>
              <a:rPr lang="en-US" sz="2400" dirty="0" smtClean="0"/>
              <a:t>not built from monomers</a:t>
            </a:r>
          </a:p>
          <a:p>
            <a:pPr marL="457200" lvl="1" indent="0">
              <a:buNone/>
            </a:pPr>
            <a:endParaRPr lang="en-US" sz="2400" dirty="0" smtClean="0"/>
          </a:p>
          <a:p>
            <a:pPr marL="457200" lvl="1" indent="0">
              <a:buNone/>
            </a:pPr>
            <a:endParaRPr lang="en-US" sz="2400" dirty="0"/>
          </a:p>
          <a:p>
            <a:pPr marL="457200" lvl="1" indent="0">
              <a:buNone/>
            </a:pPr>
            <a:endParaRPr lang="en-US" sz="2400" dirty="0" smtClean="0"/>
          </a:p>
          <a:p>
            <a:r>
              <a:rPr lang="en-US" sz="2800" dirty="0" smtClean="0"/>
              <a:t>Lipids vary a great deal in structure and function.</a:t>
            </a:r>
            <a:endParaRPr lang="en-US" sz="2800"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14109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381000"/>
            <a:ext cx="8686800" cy="914400"/>
          </a:xfrm>
        </p:spPr>
        <p:txBody>
          <a:bodyPr>
            <a:normAutofit fontScale="90000"/>
          </a:bodyPr>
          <a:lstStyle/>
          <a:p>
            <a:pPr algn="l" eaLnBrk="1" hangingPunct="1"/>
            <a:r>
              <a:rPr lang="en-US" sz="3200" b="1" dirty="0"/>
              <a:t/>
            </a:r>
            <a:br>
              <a:rPr lang="en-US" sz="3200" b="1" dirty="0"/>
            </a:br>
            <a:r>
              <a:rPr lang="en-US" sz="3200" b="1" dirty="0" smtClean="0"/>
              <a:t/>
            </a:r>
            <a:br>
              <a:rPr lang="en-US" sz="3200" b="1" dirty="0" smtClean="0"/>
            </a:br>
            <a:r>
              <a:rPr lang="en-US" sz="3200" b="1" dirty="0" smtClean="0">
                <a:solidFill>
                  <a:srgbClr val="009900"/>
                </a:solidFill>
              </a:rPr>
              <a:t>Lipids </a:t>
            </a:r>
            <a:r>
              <a:rPr lang="en-US" sz="3200" dirty="0" smtClean="0"/>
              <a:t>– not true polymers</a:t>
            </a:r>
          </a:p>
        </p:txBody>
      </p:sp>
      <p:sp>
        <p:nvSpPr>
          <p:cNvPr id="18435" name="Rectangle 3"/>
          <p:cNvSpPr>
            <a:spLocks noGrp="1" noChangeArrowheads="1"/>
          </p:cNvSpPr>
          <p:nvPr>
            <p:ph idx="1"/>
          </p:nvPr>
        </p:nvSpPr>
        <p:spPr>
          <a:xfrm>
            <a:off x="0" y="1828800"/>
            <a:ext cx="9029700" cy="5638800"/>
          </a:xfrm>
        </p:spPr>
        <p:txBody>
          <a:bodyPr>
            <a:normAutofit/>
          </a:bodyPr>
          <a:lstStyle/>
          <a:p>
            <a:pPr eaLnBrk="1" hangingPunct="1">
              <a:buFontTx/>
              <a:buNone/>
            </a:pPr>
            <a:r>
              <a:rPr lang="en-US" sz="2400" b="1" dirty="0" smtClean="0"/>
              <a:t>		</a:t>
            </a:r>
            <a:r>
              <a:rPr lang="en-US" sz="2400" dirty="0" smtClean="0"/>
              <a:t>a</a:t>
            </a:r>
            <a:r>
              <a:rPr lang="en-US" sz="2400" b="1" dirty="0" smtClean="0"/>
              <a:t>.</a:t>
            </a:r>
            <a:r>
              <a:rPr lang="en-US" sz="2400" dirty="0" smtClean="0"/>
              <a:t>  </a:t>
            </a:r>
            <a:r>
              <a:rPr lang="en-US" sz="2400" b="1" dirty="0" smtClean="0"/>
              <a:t>Hydrophobic</a:t>
            </a:r>
            <a:r>
              <a:rPr lang="en-US" sz="2400" dirty="0" smtClean="0"/>
              <a:t> organic compounds composed of C, H and O.  In lipids the ratio of H to O is much greater (&lt;O).</a:t>
            </a:r>
          </a:p>
          <a:p>
            <a:pPr eaLnBrk="1" hangingPunct="1">
              <a:buFontTx/>
              <a:buNone/>
            </a:pPr>
            <a:endParaRPr lang="en-US" sz="2400" dirty="0" smtClean="0"/>
          </a:p>
          <a:p>
            <a:pPr eaLnBrk="1" hangingPunct="1">
              <a:buFontTx/>
              <a:buNone/>
            </a:pPr>
            <a:r>
              <a:rPr lang="en-US" sz="2400" b="1" dirty="0" smtClean="0"/>
              <a:t>		</a:t>
            </a:r>
            <a:r>
              <a:rPr lang="en-US" sz="2400" dirty="0" smtClean="0"/>
              <a:t>b</a:t>
            </a:r>
            <a:r>
              <a:rPr lang="en-US" sz="2400" b="1" dirty="0" smtClean="0"/>
              <a:t>.</a:t>
            </a:r>
            <a:r>
              <a:rPr lang="en-US" sz="2400" dirty="0" smtClean="0"/>
              <a:t>  In animals excess carbohydrates are converted to fats as a storage mechanism for energy (fat stores 2x more energy than carbohydrate)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wipe(down)">
                                      <p:cBhvr>
                                        <p:cTn id="11" dur="5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435">
                                            <p:txEl>
                                              <p:pRg st="2" end="2"/>
                                            </p:txEl>
                                          </p:spTgt>
                                        </p:tgtEl>
                                        <p:attrNameLst>
                                          <p:attrName>style.visibility</p:attrName>
                                        </p:attrNameLst>
                                      </p:cBhvr>
                                      <p:to>
                                        <p:strVal val="visible"/>
                                      </p:to>
                                    </p:set>
                                    <p:animEffect transition="in" filter="wipe(down)">
                                      <p:cBhvr>
                                        <p:cTn id="16"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228600" y="381000"/>
            <a:ext cx="8191500" cy="6400800"/>
          </a:xfrm>
        </p:spPr>
        <p:txBody>
          <a:bodyPr>
            <a:normAutofit/>
          </a:bodyPr>
          <a:lstStyle/>
          <a:p>
            <a:pPr eaLnBrk="1" hangingPunct="1">
              <a:buFontTx/>
              <a:buNone/>
            </a:pPr>
            <a:r>
              <a:rPr lang="en-US" b="1" dirty="0" smtClean="0"/>
              <a:t> 		</a:t>
            </a:r>
          </a:p>
          <a:p>
            <a:pPr eaLnBrk="1" hangingPunct="1">
              <a:buFontTx/>
              <a:buNone/>
            </a:pPr>
            <a:endParaRPr lang="en-US" sz="2400" b="1" dirty="0"/>
          </a:p>
          <a:p>
            <a:pPr eaLnBrk="1" hangingPunct="1">
              <a:buFontTx/>
              <a:buNone/>
            </a:pPr>
            <a:r>
              <a:rPr lang="en-US" sz="2400" b="1" dirty="0" smtClean="0"/>
              <a:t>		</a:t>
            </a:r>
            <a:r>
              <a:rPr lang="en-US" sz="2400" dirty="0" smtClean="0"/>
              <a:t>c. Fats are built from two types of molecules – </a:t>
            </a:r>
            <a:r>
              <a:rPr lang="en-US" sz="2400" b="1" dirty="0" smtClean="0"/>
              <a:t>fatty acids and glycerol.</a:t>
            </a:r>
          </a:p>
          <a:p>
            <a:pPr eaLnBrk="1" hangingPunct="1">
              <a:buFontTx/>
              <a:buNone/>
            </a:pPr>
            <a:endParaRPr lang="en-US" sz="2400" dirty="0" smtClean="0"/>
          </a:p>
          <a:p>
            <a:pPr eaLnBrk="1" hangingPunct="1">
              <a:buFontTx/>
              <a:buNone/>
            </a:pPr>
            <a:r>
              <a:rPr lang="en-US" sz="2400" dirty="0" smtClean="0"/>
              <a:t>			-- </a:t>
            </a:r>
            <a:r>
              <a:rPr lang="en-US" sz="2400" b="1" dirty="0" smtClean="0">
                <a:solidFill>
                  <a:srgbClr val="009900"/>
                </a:solidFill>
              </a:rPr>
              <a:t>Fatty acids</a:t>
            </a:r>
            <a:r>
              <a:rPr lang="en-US" sz="2400" dirty="0" smtClean="0"/>
              <a:t> are long unbranched chains of C atoms with attached H and other groups. </a:t>
            </a:r>
          </a:p>
          <a:p>
            <a:pPr eaLnBrk="1" hangingPunct="1">
              <a:buFontTx/>
              <a:buNone/>
            </a:pPr>
            <a:endParaRPr lang="en-US" sz="2400" dirty="0"/>
          </a:p>
          <a:p>
            <a:pPr eaLnBrk="1" hangingPunct="1">
              <a:buFontTx/>
              <a:buNone/>
            </a:pPr>
            <a:r>
              <a:rPr lang="en-US" sz="2400" dirty="0" smtClean="0"/>
              <a:t>			All fatty acids have an attached </a:t>
            </a:r>
            <a:r>
              <a:rPr lang="en-US" sz="2400" b="1" dirty="0" smtClean="0">
                <a:solidFill>
                  <a:srgbClr val="009900"/>
                </a:solidFill>
              </a:rPr>
              <a:t>carboxyl group         </a:t>
            </a:r>
            <a:r>
              <a:rPr lang="en-US" sz="2400" b="1" dirty="0" smtClean="0"/>
              <a:t> (--COOH)</a:t>
            </a:r>
            <a:r>
              <a:rPr lang="en-US" sz="2400" dirty="0" smtClean="0"/>
              <a:t> which explains the “acid.”</a:t>
            </a:r>
          </a:p>
          <a:p>
            <a:pPr eaLnBrk="1" hangingPunct="1">
              <a:buFontTx/>
              <a:buNone/>
            </a:pPr>
            <a:r>
              <a:rPr lang="en-US" sz="2400" dirty="0" smtClean="0"/>
              <a:t>			</a:t>
            </a:r>
          </a:p>
          <a:p>
            <a:pPr eaLnBrk="1" hangingPunct="1">
              <a:buFontTx/>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down)">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wipe(down)">
                                      <p:cBhvr>
                                        <p:cTn id="12" dur="500"/>
                                        <p:tgtEl>
                                          <p:spTgt spid="215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6">
                                            <p:txEl>
                                              <p:pRg st="4" end="4"/>
                                            </p:txEl>
                                          </p:spTgt>
                                        </p:tgtEl>
                                        <p:attrNameLst>
                                          <p:attrName>style.visibility</p:attrName>
                                        </p:attrNameLst>
                                      </p:cBhvr>
                                      <p:to>
                                        <p:strVal val="visible"/>
                                      </p:to>
                                    </p:set>
                                    <p:animEffect transition="in" filter="wipe(down)">
                                      <p:cBhvr>
                                        <p:cTn id="17" dur="500"/>
                                        <p:tgtEl>
                                          <p:spTgt spid="2150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506">
                                            <p:txEl>
                                              <p:pRg st="6" end="6"/>
                                            </p:txEl>
                                          </p:spTgt>
                                        </p:tgtEl>
                                        <p:attrNameLst>
                                          <p:attrName>style.visibility</p:attrName>
                                        </p:attrNameLst>
                                      </p:cBhvr>
                                      <p:to>
                                        <p:strVal val="visible"/>
                                      </p:to>
                                    </p:set>
                                    <p:animEffect transition="in" filter="wipe(down)">
                                      <p:cBhvr>
                                        <p:cTn id="22" dur="500"/>
                                        <p:tgtEl>
                                          <p:spTgt spid="2150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506">
                                            <p:txEl>
                                              <p:pRg st="7" end="7"/>
                                            </p:txEl>
                                          </p:spTgt>
                                        </p:tgtEl>
                                        <p:attrNameLst>
                                          <p:attrName>style.visibility</p:attrName>
                                        </p:attrNameLst>
                                      </p:cBhvr>
                                      <p:to>
                                        <p:strVal val="visible"/>
                                      </p:to>
                                    </p:set>
                                    <p:animEffect transition="in" filter="wipe(down)">
                                      <p:cBhvr>
                                        <p:cTn id="27" dur="500"/>
                                        <p:tgtEl>
                                          <p:spTgt spid="2150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506">
                                            <p:txEl>
                                              <p:pRg st="8" end="8"/>
                                            </p:txEl>
                                          </p:spTgt>
                                        </p:tgtEl>
                                        <p:attrNameLst>
                                          <p:attrName>style.visibility</p:attrName>
                                        </p:attrNameLst>
                                      </p:cBhvr>
                                      <p:to>
                                        <p:strVal val="visible"/>
                                      </p:to>
                                    </p:set>
                                    <p:animEffect transition="in" filter="wipe(down)">
                                      <p:cBhvr>
                                        <p:cTn id="32" dur="500"/>
                                        <p:tgtEl>
                                          <p:spTgt spid="215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a:bodyPr>
          <a:lstStyle/>
          <a:p>
            <a:r>
              <a:rPr lang="en-US" smtClean="0"/>
              <a:t>3.8 Fats are lipids that are mostly energy-storage molecules</a:t>
            </a:r>
            <a:endParaRPr lang="en-US" dirty="0"/>
          </a:p>
        </p:txBody>
      </p:sp>
      <p:sp>
        <p:nvSpPr>
          <p:cNvPr id="136195" name="Rectangle 3"/>
          <p:cNvSpPr>
            <a:spLocks noGrp="1" noChangeArrowheads="1"/>
          </p:cNvSpPr>
          <p:nvPr>
            <p:ph idx="1"/>
          </p:nvPr>
        </p:nvSpPr>
        <p:spPr/>
        <p:txBody>
          <a:bodyPr>
            <a:normAutofit/>
          </a:bodyPr>
          <a:lstStyle/>
          <a:p>
            <a:r>
              <a:rPr lang="en-US" sz="2400" dirty="0" smtClean="0"/>
              <a:t>A fatty acid can link to glycerol by a </a:t>
            </a:r>
            <a:r>
              <a:rPr lang="en-US" sz="2400" b="1" dirty="0" smtClean="0"/>
              <a:t>dehydration</a:t>
            </a:r>
            <a:r>
              <a:rPr lang="en-US" sz="2400" dirty="0" smtClean="0"/>
              <a:t> reaction.</a:t>
            </a:r>
          </a:p>
          <a:p>
            <a:endParaRPr lang="en-US" sz="2400" dirty="0" smtClean="0"/>
          </a:p>
          <a:p>
            <a:r>
              <a:rPr lang="en-US" sz="2400" dirty="0" smtClean="0"/>
              <a:t>A fat contains </a:t>
            </a:r>
            <a:r>
              <a:rPr lang="en-US" sz="2400" b="1" dirty="0" smtClean="0"/>
              <a:t>1 glycerol linked to 3 fatty acids</a:t>
            </a:r>
            <a:r>
              <a:rPr lang="en-US" sz="2400" dirty="0" smtClean="0"/>
              <a:t>.</a:t>
            </a:r>
          </a:p>
          <a:p>
            <a:endParaRPr lang="en-US" sz="2400" dirty="0" smtClean="0"/>
          </a:p>
          <a:p>
            <a:r>
              <a:rPr lang="en-US" sz="2400" dirty="0" smtClean="0"/>
              <a:t>Fats are often called </a:t>
            </a:r>
            <a:r>
              <a:rPr lang="en-US" sz="2400" b="1" dirty="0" smtClean="0"/>
              <a:t>triglycerides</a:t>
            </a:r>
            <a:r>
              <a:rPr lang="en-US" sz="2400" dirty="0" smtClean="0"/>
              <a:t> because of their structure.</a:t>
            </a:r>
            <a:endParaRPr lang="en-US" sz="2400" dirty="0"/>
          </a:p>
        </p:txBody>
      </p:sp>
      <p:sp>
        <p:nvSpPr>
          <p:cNvPr id="2" name="Footer Placeholder 1"/>
          <p:cNvSpPr>
            <a:spLocks noGrp="1"/>
          </p:cNvSpPr>
          <p:nvPr>
            <p:ph type="ftr" sz="quarter" idx="11"/>
          </p:nvPr>
        </p:nvSpPr>
        <p:spPr/>
        <p:txBody>
          <a:bodyPr/>
          <a:lstStyle/>
          <a:p>
            <a:r>
              <a:rPr lang="en-US" smtClean="0">
                <a:solidFill>
                  <a:prstClr val="black"/>
                </a:solidFill>
              </a:rPr>
              <a:t>© 2015 Pearson Education, Inc.</a:t>
            </a:r>
            <a:endParaRPr lang="en-US" dirty="0">
              <a:solidFill>
                <a:prstClr val="black"/>
              </a:solidFill>
            </a:endParaRPr>
          </a:p>
        </p:txBody>
      </p:sp>
    </p:spTree>
    <p:extLst>
      <p:ext uri="{BB962C8B-B14F-4D97-AF65-F5344CB8AC3E}">
        <p14:creationId xmlns:p14="http://schemas.microsoft.com/office/powerpoint/2010/main" val="625368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Fats</a:t>
            </a:r>
            <a:endParaRPr lang="en-US" dirty="0"/>
          </a:p>
        </p:txBody>
      </p:sp>
      <p:sp>
        <p:nvSpPr>
          <p:cNvPr id="3" name="Footer Placeholder 2"/>
          <p:cNvSpPr>
            <a:spLocks noGrp="1"/>
          </p:cNvSpPr>
          <p:nvPr>
            <p:ph type="ftr" sz="quarter" idx="11"/>
          </p:nvPr>
        </p:nvSpPr>
        <p:spPr/>
        <p:txBody>
          <a:bodyPr/>
          <a:lstStyle/>
          <a:p>
            <a:r>
              <a:rPr lang="en-US" smtClean="0"/>
              <a:t>© 2015 Pearson Education, Inc.</a:t>
            </a:r>
            <a:endParaRPr lang="en-US" dirty="0"/>
          </a:p>
        </p:txBody>
      </p:sp>
      <p:pic>
        <p:nvPicPr>
          <p:cNvPr id="6" name="05_10Fats_A">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455941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_08bLipidStructure-L.jpg"/>
          <p:cNvPicPr>
            <a:picLocks noChangeAspect="1"/>
          </p:cNvPicPr>
          <p:nvPr/>
        </p:nvPicPr>
        <p:blipFill rotWithShape="1">
          <a:blip r:embed="rId3">
            <a:extLst>
              <a:ext uri="{28A0092B-C50C-407E-A947-70E740481C1C}">
                <a14:useLocalDpi xmlns:a14="http://schemas.microsoft.com/office/drawing/2010/main" val="0"/>
              </a:ext>
            </a:extLst>
          </a:blip>
          <a:srcRect b="2160"/>
          <a:stretch/>
        </p:blipFill>
        <p:spPr>
          <a:xfrm>
            <a:off x="3124200" y="137160"/>
            <a:ext cx="2895600" cy="64414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3.8b</a:t>
            </a:r>
            <a:endParaRPr lang="en-US" sz="1200" dirty="0">
              <a:latin typeface="Arial" charset="0"/>
            </a:endParaRPr>
          </a:p>
        </p:txBody>
      </p:sp>
    </p:spTree>
    <p:extLst>
      <p:ext uri="{BB962C8B-B14F-4D97-AF65-F5344CB8AC3E}">
        <p14:creationId xmlns:p14="http://schemas.microsoft.com/office/powerpoint/2010/main" val="54867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838200" y="609600"/>
            <a:ext cx="8191500" cy="6248400"/>
          </a:xfrm>
        </p:spPr>
        <p:txBody>
          <a:bodyPr>
            <a:normAutofit/>
          </a:bodyPr>
          <a:lstStyle/>
          <a:p>
            <a:pPr eaLnBrk="1" hangingPunct="1">
              <a:buFontTx/>
              <a:buNone/>
            </a:pPr>
            <a:r>
              <a:rPr lang="en-US" b="1" dirty="0" smtClean="0"/>
              <a:t>	</a:t>
            </a:r>
            <a:r>
              <a:rPr lang="en-US" dirty="0" smtClean="0"/>
              <a:t>d. 2 types of fatty acids:</a:t>
            </a:r>
          </a:p>
          <a:p>
            <a:pPr eaLnBrk="1" hangingPunct="1">
              <a:buFontTx/>
              <a:buNone/>
            </a:pPr>
            <a:r>
              <a:rPr lang="en-US" dirty="0" smtClean="0"/>
              <a:t>	</a:t>
            </a:r>
            <a:r>
              <a:rPr lang="en-US" sz="2400" dirty="0" smtClean="0"/>
              <a:t>	-- </a:t>
            </a:r>
            <a:r>
              <a:rPr lang="en-US" sz="2400" b="1" dirty="0" smtClean="0">
                <a:solidFill>
                  <a:srgbClr val="009900"/>
                </a:solidFill>
              </a:rPr>
              <a:t>Saturated fatty acids</a:t>
            </a:r>
          </a:p>
          <a:p>
            <a:pPr eaLnBrk="1" hangingPunct="1">
              <a:buFontTx/>
              <a:buNone/>
            </a:pPr>
            <a:endParaRPr lang="en-US" sz="2400" dirty="0" smtClean="0"/>
          </a:p>
          <a:p>
            <a:pPr eaLnBrk="1" hangingPunct="1">
              <a:buFontTx/>
              <a:buNone/>
            </a:pPr>
            <a:r>
              <a:rPr lang="en-US" sz="2400" dirty="0" smtClean="0"/>
              <a:t>		-- </a:t>
            </a:r>
            <a:r>
              <a:rPr lang="en-US" sz="2400" b="1" dirty="0" smtClean="0">
                <a:solidFill>
                  <a:srgbClr val="009900"/>
                </a:solidFill>
              </a:rPr>
              <a:t>Unsaturated fatty acids</a:t>
            </a:r>
            <a:endParaRPr lang="en-US" sz="2400" dirty="0" smtClean="0"/>
          </a:p>
          <a:p>
            <a:pPr eaLnBrk="1" hangingPunct="1">
              <a:buFontTx/>
              <a:buNone/>
            </a:pPr>
            <a:r>
              <a:rPr lang="en-US" sz="2400" dirty="0" smtClean="0"/>
              <a:t>			-- monounsaturated</a:t>
            </a:r>
          </a:p>
          <a:p>
            <a:pPr eaLnBrk="1" hangingPunct="1">
              <a:buFontTx/>
              <a:buNone/>
            </a:pPr>
            <a:r>
              <a:rPr lang="en-US" sz="2400" dirty="0" smtClean="0"/>
              <a:t>			-- polyunsaturated</a:t>
            </a:r>
          </a:p>
          <a:p>
            <a:pPr eaLnBrk="1" hangingPunct="1">
              <a:buFontTx/>
              <a:buNone/>
            </a:pPr>
            <a:r>
              <a:rPr lang="en-US" dirty="0" smtClean="0"/>
              <a:t>		</a:t>
            </a:r>
          </a:p>
        </p:txBody>
      </p:sp>
      <p:pic>
        <p:nvPicPr>
          <p:cNvPr id="2" name="Picture 1"/>
          <p:cNvPicPr>
            <a:picLocks noChangeAspect="1"/>
          </p:cNvPicPr>
          <p:nvPr/>
        </p:nvPicPr>
        <p:blipFill>
          <a:blip r:embed="rId2"/>
          <a:stretch>
            <a:fillRect/>
          </a:stretch>
        </p:blipFill>
        <p:spPr>
          <a:xfrm>
            <a:off x="4343400" y="2667000"/>
            <a:ext cx="3770453" cy="2828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20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20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8">
                                            <p:txEl>
                                              <p:pRg st="3" end="3"/>
                                            </p:txEl>
                                          </p:spTgt>
                                        </p:tgtEl>
                                        <p:attrNameLst>
                                          <p:attrName>style.visibility</p:attrName>
                                        </p:attrNameLst>
                                      </p:cBhvr>
                                      <p:to>
                                        <p:strVal val="visible"/>
                                      </p:to>
                                    </p:set>
                                    <p:animEffect transition="in" filter="fade">
                                      <p:cBhvr>
                                        <p:cTn id="17" dur="2000"/>
                                        <p:tgtEl>
                                          <p:spTgt spid="2457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8">
                                            <p:txEl>
                                              <p:pRg st="4" end="4"/>
                                            </p:txEl>
                                          </p:spTgt>
                                        </p:tgtEl>
                                        <p:attrNameLst>
                                          <p:attrName>style.visibility</p:attrName>
                                        </p:attrNameLst>
                                      </p:cBhvr>
                                      <p:to>
                                        <p:strVal val="visible"/>
                                      </p:to>
                                    </p:set>
                                    <p:animEffect transition="in" filter="fade">
                                      <p:cBhvr>
                                        <p:cTn id="22" dur="2000"/>
                                        <p:tgtEl>
                                          <p:spTgt spid="2457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8">
                                            <p:txEl>
                                              <p:pRg st="5" end="5"/>
                                            </p:txEl>
                                          </p:spTgt>
                                        </p:tgtEl>
                                        <p:attrNameLst>
                                          <p:attrName>style.visibility</p:attrName>
                                        </p:attrNameLst>
                                      </p:cBhvr>
                                      <p:to>
                                        <p:strVal val="visible"/>
                                      </p:to>
                                    </p:set>
                                    <p:animEffect transition="in" filter="fade">
                                      <p:cBhvr>
                                        <p:cTn id="27" dur="2000"/>
                                        <p:tgtEl>
                                          <p:spTgt spid="2457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8">
                                            <p:txEl>
                                              <p:pRg st="6" end="6"/>
                                            </p:txEl>
                                          </p:spTgt>
                                        </p:tgtEl>
                                        <p:attrNameLst>
                                          <p:attrName>style.visibility</p:attrName>
                                        </p:attrNameLst>
                                      </p:cBhvr>
                                      <p:to>
                                        <p:strVal val="visible"/>
                                      </p:to>
                                    </p:set>
                                    <p:animEffect transition="in" filter="fade">
                                      <p:cBhvr>
                                        <p:cTn id="32" dur="2000"/>
                                        <p:tgtEl>
                                          <p:spTgt spid="24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2681</TotalTime>
  <Words>1732</Words>
  <Application>Microsoft Office PowerPoint</Application>
  <PresentationFormat>On-screen Show (4:3)</PresentationFormat>
  <Paragraphs>134</Paragraphs>
  <Slides>16</Slides>
  <Notes>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Calibri Light</vt:lpstr>
      <vt:lpstr>Symbol</vt:lpstr>
      <vt:lpstr>Times</vt:lpstr>
      <vt:lpstr>Times New Roman</vt:lpstr>
      <vt:lpstr>Office Theme</vt:lpstr>
      <vt:lpstr>Biologic Molecules </vt:lpstr>
      <vt:lpstr>Answer in Notebooks:</vt:lpstr>
      <vt:lpstr>3.8 Fats are lipids that are mostly energy-storage molecules</vt:lpstr>
      <vt:lpstr>  Lipids – not true polymers</vt:lpstr>
      <vt:lpstr>PowerPoint Presentation</vt:lpstr>
      <vt:lpstr>3.8 Fats are lipids that are mostly energy-storage molecules</vt:lpstr>
      <vt:lpstr>Animation: Fats</vt:lpstr>
      <vt:lpstr>Figure 3.8b</vt:lpstr>
      <vt:lpstr>PowerPoint Presentation</vt:lpstr>
      <vt:lpstr>PowerPoint Presentation</vt:lpstr>
      <vt:lpstr>Answer in Notebooks: </vt:lpstr>
      <vt:lpstr>3.10 Phospholipids and steroids are important lipids with a variety of functions</vt:lpstr>
      <vt:lpstr>PowerPoint Presentation</vt:lpstr>
      <vt:lpstr>Answer in Notebook: </vt:lpstr>
      <vt:lpstr>3.10 Phospholipids and steroids are important lipids with a variety of functions</vt:lpstr>
      <vt:lpstr>Answer in Notebooks: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Chemistry of Life</dc:title>
  <dc:creator>twyman</dc:creator>
  <cp:lastModifiedBy>Griffith, Ashley</cp:lastModifiedBy>
  <cp:revision>176</cp:revision>
  <dcterms:created xsi:type="dcterms:W3CDTF">2011-08-31T13:28:38Z</dcterms:created>
  <dcterms:modified xsi:type="dcterms:W3CDTF">2015-09-09T13:45:47Z</dcterms:modified>
</cp:coreProperties>
</file>