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 id="2147483738" r:id="rId2"/>
  </p:sldMasterIdLst>
  <p:notesMasterIdLst>
    <p:notesMasterId r:id="rId11"/>
  </p:notesMasterIdLst>
  <p:handoutMasterIdLst>
    <p:handoutMasterId r:id="rId12"/>
  </p:handoutMasterIdLst>
  <p:sldIdLst>
    <p:sldId id="520" r:id="rId3"/>
    <p:sldId id="516" r:id="rId4"/>
    <p:sldId id="467" r:id="rId5"/>
    <p:sldId id="521" r:id="rId6"/>
    <p:sldId id="343" r:id="rId7"/>
    <p:sldId id="472" r:id="rId8"/>
    <p:sldId id="517" r:id="rId9"/>
    <p:sldId id="371" r:id="rId10"/>
  </p:sldIdLst>
  <p:sldSz cx="9144000" cy="6858000" type="screen4x3"/>
  <p:notesSz cx="6858000" cy="9144000"/>
  <p:custDataLst>
    <p:tags r:id="rId13"/>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463">
          <p15:clr>
            <a:srgbClr val="A4A3A4"/>
          </p15:clr>
        </p15:guide>
        <p15:guide id="2" orient="horz" pos="667">
          <p15:clr>
            <a:srgbClr val="A4A3A4"/>
          </p15:clr>
        </p15:guide>
        <p15:guide id="3" orient="horz" pos="934">
          <p15:clr>
            <a:srgbClr val="A4A3A4"/>
          </p15:clr>
        </p15:guide>
        <p15:guide id="4" orient="horz" pos="279">
          <p15:clr>
            <a:srgbClr val="A4A3A4"/>
          </p15:clr>
        </p15:guide>
        <p15:guide id="5" pos="2886">
          <p15:clr>
            <a:srgbClr val="A4A3A4"/>
          </p15:clr>
        </p15:guide>
        <p15:guide id="6" pos="614">
          <p15:clr>
            <a:srgbClr val="A4A3A4"/>
          </p15:clr>
        </p15:guide>
        <p15:guide id="7" pos="110">
          <p15:clr>
            <a:srgbClr val="A4A3A4"/>
          </p15:clr>
        </p15:guide>
      </p15:sldGuideLst>
    </p:ext>
    <p:ext uri="{2D200454-40CA-4A62-9FC3-DE9A4176ACB9}">
      <p15:notesGuideLst xmlns:p15="http://schemas.microsoft.com/office/powerpoint/2012/main">
        <p15:guide id="1" orient="horz" pos="3004">
          <p15:clr>
            <a:srgbClr val="A4A3A4"/>
          </p15:clr>
        </p15:guide>
        <p15:guide id="2" orient="horz" pos="2856">
          <p15:clr>
            <a:srgbClr val="A4A3A4"/>
          </p15:clr>
        </p15:guide>
        <p15:guide id="3" orient="horz" pos="3116">
          <p15:clr>
            <a:srgbClr val="A4A3A4"/>
          </p15:clr>
        </p15:guide>
        <p15:guide id="4" pos="586">
          <p15:clr>
            <a:srgbClr val="A4A3A4"/>
          </p15:clr>
        </p15:guide>
        <p15:guide id="5" pos="49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C552"/>
    <a:srgbClr val="9ECCAB"/>
    <a:srgbClr val="D9C094"/>
    <a:srgbClr val="F0CC95"/>
    <a:srgbClr val="8EC1D4"/>
    <a:srgbClr val="2E85AA"/>
    <a:srgbClr val="FEDD82"/>
    <a:srgbClr val="A8002A"/>
    <a:srgbClr val="008B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81939" autoAdjust="0"/>
  </p:normalViewPr>
  <p:slideViewPr>
    <p:cSldViewPr snapToGrid="0">
      <p:cViewPr varScale="1">
        <p:scale>
          <a:sx n="73" d="100"/>
          <a:sy n="73" d="100"/>
        </p:scale>
        <p:origin x="1781" y="58"/>
      </p:cViewPr>
      <p:guideLst>
        <p:guide orient="horz" pos="463"/>
        <p:guide orient="horz" pos="667"/>
        <p:guide orient="horz" pos="934"/>
        <p:guide orient="horz" pos="279"/>
        <p:guide pos="2886"/>
        <p:guide pos="614"/>
        <p:guide pos="110"/>
      </p:guideLst>
    </p:cSldViewPr>
  </p:slideViewPr>
  <p:outlineViewPr>
    <p:cViewPr>
      <p:scale>
        <a:sx n="33" d="100"/>
        <a:sy n="33" d="100"/>
      </p:scale>
      <p:origin x="0" y="0"/>
    </p:cViewPr>
  </p:outlineViewPr>
  <p:notesTextViewPr>
    <p:cViewPr>
      <p:scale>
        <a:sx n="150" d="100"/>
        <a:sy n="150" d="100"/>
      </p:scale>
      <p:origin x="0" y="0"/>
    </p:cViewPr>
  </p:notesTextViewPr>
  <p:sorterViewPr>
    <p:cViewPr>
      <p:scale>
        <a:sx n="1" d="2"/>
        <a:sy n="1" d="2"/>
      </p:scale>
      <p:origin x="0" y="0"/>
    </p:cViewPr>
  </p:sorterViewPr>
  <p:notesViewPr>
    <p:cSldViewPr snapToGrid="0">
      <p:cViewPr>
        <p:scale>
          <a:sx n="100" d="100"/>
          <a:sy n="100" d="100"/>
        </p:scale>
        <p:origin x="528" y="-1476"/>
      </p:cViewPr>
      <p:guideLst>
        <p:guide orient="horz" pos="3004"/>
        <p:guide orient="horz" pos="2856"/>
        <p:guide orient="horz" pos="3116"/>
        <p:guide pos="586"/>
        <p:guide pos="4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gs" Target="tags/tag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28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dirty="0">
                <a:latin typeface="Times New Roman" charset="0"/>
                <a:ea typeface="+mn-ea"/>
                <a:cs typeface="+mn-cs"/>
              </a:defRPr>
            </a:lvl1pPr>
          </a:lstStyle>
          <a:p>
            <a:pPr>
              <a:defRPr/>
            </a:pPr>
            <a:endParaRPr lang="en-US"/>
          </a:p>
        </p:txBody>
      </p:sp>
      <p:sp>
        <p:nvSpPr>
          <p:cNvPr id="46285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dirty="0">
                <a:latin typeface="Times New Roman" charset="0"/>
                <a:ea typeface="+mn-ea"/>
                <a:cs typeface="+mn-cs"/>
              </a:defRPr>
            </a:lvl1pPr>
          </a:lstStyle>
          <a:p>
            <a:pPr>
              <a:defRPr/>
            </a:pPr>
            <a:endParaRPr lang="en-US"/>
          </a:p>
        </p:txBody>
      </p:sp>
      <p:sp>
        <p:nvSpPr>
          <p:cNvPr id="46285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dirty="0">
                <a:latin typeface="Times New Roman" charset="0"/>
                <a:ea typeface="+mn-ea"/>
                <a:cs typeface="+mn-cs"/>
              </a:defRPr>
            </a:lvl1pPr>
          </a:lstStyle>
          <a:p>
            <a:pPr>
              <a:defRPr/>
            </a:pPr>
            <a:endParaRPr lang="en-US"/>
          </a:p>
        </p:txBody>
      </p:sp>
      <p:sp>
        <p:nvSpPr>
          <p:cNvPr id="46285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ea typeface="ＭＳ Ｐゴシック" charset="-128"/>
                <a:cs typeface="ＭＳ Ｐゴシック" charset="-128"/>
              </a:defRPr>
            </a:lvl1pPr>
          </a:lstStyle>
          <a:p>
            <a:pPr>
              <a:defRPr/>
            </a:pPr>
            <a:fld id="{9A9F459C-B3C8-4EDF-9ACB-1E36B74A8EEB}" type="slidenum">
              <a:rPr lang="en-US"/>
              <a:pPr>
                <a:defRPr/>
              </a:pPr>
              <a:t>‹#›</a:t>
            </a:fld>
            <a:endParaRPr lang="en-US" dirty="0"/>
          </a:p>
        </p:txBody>
      </p:sp>
    </p:spTree>
    <p:extLst>
      <p:ext uri="{BB962C8B-B14F-4D97-AF65-F5344CB8AC3E}">
        <p14:creationId xmlns:p14="http://schemas.microsoft.com/office/powerpoint/2010/main" val="29605211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64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defRPr sz="1200" dirty="0">
                <a:latin typeface="Times New Roman" charset="0"/>
                <a:ea typeface="+mn-ea"/>
                <a:cs typeface="+mn-cs"/>
              </a:defRPr>
            </a:lvl1pPr>
          </a:lstStyle>
          <a:p>
            <a:pPr>
              <a:defRPr/>
            </a:pPr>
            <a:endParaRPr lang="en-US"/>
          </a:p>
        </p:txBody>
      </p:sp>
      <p:sp>
        <p:nvSpPr>
          <p:cNvPr id="6164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dirty="0">
                <a:latin typeface="Times New Roman" charset="0"/>
                <a:ea typeface="+mn-ea"/>
                <a:cs typeface="+mn-cs"/>
              </a:defRPr>
            </a:lvl1pPr>
          </a:lstStyle>
          <a:p>
            <a:pPr>
              <a:defRPr/>
            </a:pPr>
            <a:endParaRPr lang="en-US"/>
          </a:p>
        </p:txBody>
      </p:sp>
      <p:sp>
        <p:nvSpPr>
          <p:cNvPr id="6164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164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defRPr sz="1200" dirty="0">
                <a:latin typeface="Times New Roman" charset="0"/>
                <a:ea typeface="+mn-ea"/>
                <a:cs typeface="+mn-cs"/>
              </a:defRPr>
            </a:lvl1pPr>
          </a:lstStyle>
          <a:p>
            <a:pPr>
              <a:defRPr/>
            </a:pPr>
            <a:endParaRPr lang="en-US"/>
          </a:p>
        </p:txBody>
      </p:sp>
      <p:sp>
        <p:nvSpPr>
          <p:cNvPr id="6164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charset="0"/>
                <a:ea typeface="ＭＳ Ｐゴシック" charset="-128"/>
                <a:cs typeface="ＭＳ Ｐゴシック" charset="-128"/>
              </a:defRPr>
            </a:lvl1pPr>
          </a:lstStyle>
          <a:p>
            <a:pPr>
              <a:defRPr/>
            </a:pPr>
            <a:fld id="{98C036E0-C14C-491D-9016-7C9D4979F7A2}" type="slidenum">
              <a:rPr lang="en-US"/>
              <a:pPr>
                <a:defRPr/>
              </a:pPr>
              <a:t>‹#›</a:t>
            </a:fld>
            <a:endParaRPr lang="en-US" dirty="0"/>
          </a:p>
        </p:txBody>
      </p:sp>
      <p:sp>
        <p:nvSpPr>
          <p:cNvPr id="2" name="Slide Image Placeholder 1"/>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205546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Times New Roman" charset="0"/>
        <a:ea typeface="ＭＳ Ｐゴシック" charset="-128"/>
        <a:cs typeface="ＭＳ Ｐゴシック" charset="-128"/>
      </a:defRPr>
    </a:lvl1pPr>
    <a:lvl2pPr marL="457200" algn="l" rtl="0" eaLnBrk="0" fontAlgn="base" hangingPunct="0">
      <a:spcBef>
        <a:spcPct val="30000"/>
      </a:spcBef>
      <a:spcAft>
        <a:spcPct val="0"/>
      </a:spcAft>
      <a:defRPr sz="10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0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0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0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Rectangle 7"/>
          <p:cNvSpPr>
            <a:spLocks noGrp="1" noChangeArrowheads="1"/>
          </p:cNvSpPr>
          <p:nvPr>
            <p:ph type="sldNum" sz="quarter" idx="5"/>
          </p:nvPr>
        </p:nvSpPr>
        <p:spPr>
          <a:noFill/>
        </p:spPr>
        <p:txBody>
          <a:bodyPr/>
          <a:lstStyle/>
          <a:p>
            <a:fld id="{B8FCCCA3-6804-4929-89FD-8EF381C3839B}" type="slidenum">
              <a:rPr lang="en-US" smtClean="0">
                <a:latin typeface="Times New Roman" pitchFamily="18" charset="0"/>
                <a:ea typeface="ＭＳ Ｐゴシック" pitchFamily="34" charset="-128"/>
                <a:cs typeface="Arial" charset="0"/>
              </a:rPr>
              <a:pPr/>
              <a:t>3</a:t>
            </a:fld>
            <a:endParaRPr lang="en-US" smtClean="0">
              <a:latin typeface="Times New Roman" pitchFamily="18" charset="0"/>
              <a:ea typeface="ＭＳ Ｐゴシック" pitchFamily="34" charset="-128"/>
              <a:cs typeface="Arial" charset="0"/>
            </a:endParaRPr>
          </a:p>
        </p:txBody>
      </p:sp>
      <p:sp>
        <p:nvSpPr>
          <p:cNvPr id="125954" name="Rectangle 2"/>
          <p:cNvSpPr>
            <a:spLocks noGrp="1" noRot="1" noChangeAspect="1" noChangeArrowheads="1" noTextEdit="1"/>
          </p:cNvSpPr>
          <p:nvPr>
            <p:ph type="sldImg"/>
          </p:nvPr>
        </p:nvSpPr>
        <p:spPr>
          <a:xfrm>
            <a:off x="1143000" y="685800"/>
            <a:ext cx="4572000" cy="3429000"/>
          </a:xfrm>
          <a:prstGeom prst="rect">
            <a:avLst/>
          </a:prstGeom>
          <a:ln/>
        </p:spPr>
      </p:sp>
      <p:sp>
        <p:nvSpPr>
          <p:cNvPr id="125955" name="Rectangle 3"/>
          <p:cNvSpPr>
            <a:spLocks noGrp="1" noChangeArrowheads="1"/>
          </p:cNvSpPr>
          <p:nvPr>
            <p:ph type="body" idx="1"/>
          </p:nvPr>
        </p:nvSpPr>
        <p:spPr>
          <a:noFill/>
          <a:ln/>
        </p:spPr>
        <p:txBody>
          <a:bodyPr/>
          <a:lstStyle/>
          <a:p>
            <a:r>
              <a:rPr lang="en-US" b="1" dirty="0" smtClean="0">
                <a:latin typeface="Times New Roman" pitchFamily="18" charset="0"/>
                <a:ea typeface="ＭＳ Ｐゴシック" pitchFamily="34" charset="-128"/>
              </a:rPr>
              <a:t>Teaching Tips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Modules 2.6 and 2.8 discuss the special bonding in and between water molecules. Many students do not appreciate the importance of weak chemical bonds in water and cellular chemistry. Extra time and attention may be required to address this special aspect of chemistry. </a:t>
            </a:r>
          </a:p>
          <a:p>
            <a:r>
              <a:rPr lang="en-US" b="1" dirty="0" smtClean="0">
                <a:latin typeface="Times New Roman" pitchFamily="18" charset="0"/>
                <a:ea typeface="ＭＳ Ｐゴシック" pitchFamily="34" charset="-128"/>
              </a:rPr>
              <a:t>Active Lecture Tips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sym typeface="Symbol" pitchFamily="18" charset="2"/>
              </a:rPr>
              <a:t></a:t>
            </a:r>
            <a:r>
              <a:rPr lang="en-US" dirty="0" smtClean="0">
                <a:latin typeface="Times New Roman" pitchFamily="18" charset="0"/>
                <a:ea typeface="ＭＳ Ｐゴシック" pitchFamily="34" charset="-128"/>
              </a:rPr>
              <a:t> Ask students to use 3 to 4 minutes to turn to someone near them to suggest relationships in human lives that are analogous to each of the three types of chemical bonds (covalent, ionic, and hydrogen). Nearby pairs might provide immediate critiques with each other before passing along analogies for the entire class to consider. After these discussions, have pairs of students share their analogies with the entire class. Evaluating the accuracy of potential analogies requires careful analysis of the chemical bonding relationships and critical thinking skills. For example, ionic and covalent bonds are different types of relationships. Consider this analogy. A woman taking out a loan has a specific relationship to her bank. She owes the bank money, something she got from the bank. A man shares an office with another man. Both men look out the same window and answer the same phone. Ionic bonds are like a bank loan, in which something is borrowed. Covalent bonds are like sharing an office, with items (electrons) shared by both members of the relationship. After presenting this analogy, ask your students to modify the office analogy to represent a polar covalent bond. (Perhaps one man in the office sits closer to the window and the phone.) </a:t>
            </a:r>
          </a:p>
          <a:p>
            <a:r>
              <a:rPr lang="en-US" dirty="0" smtClean="0">
                <a:latin typeface="Times New Roman" pitchFamily="18" charset="0"/>
                <a:ea typeface="ＭＳ Ｐゴシック" pitchFamily="34" charset="-128"/>
              </a:rPr>
              <a:t>• See the essay </a:t>
            </a:r>
            <a:r>
              <a:rPr lang="en-US" i="1" dirty="0" smtClean="0">
                <a:latin typeface="Times New Roman" pitchFamily="18" charset="0"/>
                <a:ea typeface="ＭＳ Ｐゴシック" pitchFamily="34" charset="-128"/>
              </a:rPr>
              <a:t>Relating Chemical Bonds to Everyday Ideas</a:t>
            </a:r>
            <a:r>
              <a:rPr lang="en-US" dirty="0" smtClean="0">
                <a:latin typeface="Times New Roman" pitchFamily="18" charset="0"/>
                <a:ea typeface="ＭＳ Ｐゴシック" pitchFamily="34" charset="-128"/>
              </a:rPr>
              <a:t> on the Instructor Exchange. Visit the Instructor Exchange in the </a:t>
            </a:r>
            <a:r>
              <a:rPr lang="en-US" dirty="0" err="1" smtClean="0">
                <a:latin typeface="Times New Roman" pitchFamily="18" charset="0"/>
                <a:ea typeface="ＭＳ Ｐゴシック" pitchFamily="34" charset="-128"/>
              </a:rPr>
              <a:t>MasteringBiology</a:t>
            </a:r>
            <a:r>
              <a:rPr lang="en-US" dirty="0" smtClean="0">
                <a:latin typeface="Times New Roman" pitchFamily="18" charset="0"/>
                <a:ea typeface="ＭＳ Ｐゴシック" pitchFamily="34" charset="-128"/>
              </a:rPr>
              <a:t> instructor resource area for a description of this activity.</a:t>
            </a:r>
          </a:p>
          <a:p>
            <a:endParaRPr lang="en-US" dirty="0" smtClean="0">
              <a:latin typeface="Times New Roman" pitchFamily="18" charset="0"/>
              <a:ea typeface="ＭＳ Ｐゴシック" pitchFamily="34" charset="-128"/>
            </a:endParaRPr>
          </a:p>
          <a:p>
            <a:pPr eaLnBrk="1" hangingPunct="1"/>
            <a:endParaRPr lang="en-US" dirty="0" smtClean="0">
              <a:solidFill>
                <a:srgbClr val="000000"/>
              </a:solidFill>
              <a:latin typeface="Times New Roman" pitchFamily="18" charset="0"/>
              <a:ea typeface="ＭＳ Ｐゴシック" pitchFamily="34" charset="-128"/>
            </a:endParaRPr>
          </a:p>
        </p:txBody>
      </p:sp>
    </p:spTree>
    <p:extLst>
      <p:ext uri="{BB962C8B-B14F-4D97-AF65-F5344CB8AC3E}">
        <p14:creationId xmlns:p14="http://schemas.microsoft.com/office/powerpoint/2010/main" val="20782585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5" name="Rectangle 7"/>
          <p:cNvSpPr>
            <a:spLocks noGrp="1" noChangeArrowheads="1"/>
          </p:cNvSpPr>
          <p:nvPr>
            <p:ph type="sldNum" sz="quarter" idx="5"/>
          </p:nvPr>
        </p:nvSpPr>
        <p:spPr>
          <a:noFill/>
        </p:spPr>
        <p:txBody>
          <a:bodyPr/>
          <a:lstStyle/>
          <a:p>
            <a:fld id="{DD39CE3E-BDDA-4618-B693-8F5CB299779B}" type="slidenum">
              <a:rPr lang="en-US" smtClean="0">
                <a:latin typeface="Times New Roman" pitchFamily="18" charset="0"/>
                <a:ea typeface="ＭＳ Ｐゴシック" pitchFamily="34" charset="-128"/>
                <a:cs typeface="Arial" charset="0"/>
              </a:rPr>
              <a:pPr/>
              <a:t>5</a:t>
            </a:fld>
            <a:endParaRPr lang="en-US" smtClean="0">
              <a:latin typeface="Times New Roman" pitchFamily="18" charset="0"/>
              <a:ea typeface="ＭＳ Ｐゴシック" pitchFamily="34" charset="-128"/>
              <a:cs typeface="Arial" charset="0"/>
            </a:endParaRPr>
          </a:p>
        </p:txBody>
      </p:sp>
      <p:sp>
        <p:nvSpPr>
          <p:cNvPr id="144386" name="Rectangle 2"/>
          <p:cNvSpPr>
            <a:spLocks noGrp="1" noRot="1" noChangeAspect="1" noChangeArrowheads="1" noTextEdit="1"/>
          </p:cNvSpPr>
          <p:nvPr>
            <p:ph type="sldImg"/>
          </p:nvPr>
        </p:nvSpPr>
        <p:spPr>
          <a:xfrm>
            <a:off x="1143000" y="685800"/>
            <a:ext cx="4572000" cy="3429000"/>
          </a:xfrm>
          <a:prstGeom prst="rect">
            <a:avLst/>
          </a:prstGeom>
          <a:ln/>
        </p:spPr>
      </p:sp>
      <p:sp>
        <p:nvSpPr>
          <p:cNvPr id="144387" name="Rectangle 3"/>
          <p:cNvSpPr>
            <a:spLocks noGrp="1" noChangeArrowheads="1"/>
          </p:cNvSpPr>
          <p:nvPr>
            <p:ph type="body" idx="1"/>
          </p:nvPr>
        </p:nvSpPr>
        <p:spPr>
          <a:noFill/>
          <a:ln/>
        </p:spPr>
        <p:txBody>
          <a:bodyPr/>
          <a:lstStyle/>
          <a:p>
            <a:r>
              <a:rPr lang="en-US" b="1" smtClean="0">
                <a:latin typeface="Times New Roman" pitchFamily="18" charset="0"/>
                <a:ea typeface="ＭＳ Ｐゴシック" pitchFamily="34" charset="-128"/>
              </a:rPr>
              <a:t>Student Misconceptions and Concerns</a:t>
            </a:r>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 Students are unlikely to have carefully considered the four special properties of water that are apparent in our world. However, these properties are of great biological significance and are often familiar parts of our lives. The connections between these properties and personal experiences can invest great meaning into a discussion of water’s properties. A homework assignment asking for examples of each of these properties in each student’s experiences will require reflection and may produce meaningful illustrations. Similarly, quizzes or exam questions matching examples to a list of the properties may require high-level evaluative analysis.</a:t>
            </a:r>
          </a:p>
          <a:p>
            <a:r>
              <a:rPr lang="en-US" b="1" smtClean="0">
                <a:latin typeface="Times New Roman" pitchFamily="18" charset="0"/>
                <a:ea typeface="ＭＳ Ｐゴシック" pitchFamily="34" charset="-128"/>
              </a:rPr>
              <a:t>Teaching Tips</a:t>
            </a:r>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 Here is a way to help your students think about the sticky nature of water in their lives. Ask them to consider the need for a towel after a shower or a bath. Once we get out of the shower or bath, we have left the source of water. So why do we need the towel? A towel helps us dry off water that is still clinging to our bodies because water molecules are polar. The molecules on cell surfaces are also polar, so our skin and the water stick to each other.</a:t>
            </a:r>
          </a:p>
          <a:p>
            <a:r>
              <a:rPr lang="en-US" smtClean="0">
                <a:latin typeface="Times New Roman" pitchFamily="18" charset="0"/>
                <a:ea typeface="ＭＳ Ｐゴシック" pitchFamily="34" charset="-128"/>
              </a:rPr>
              <a:t>• Some students may be intrigued if you tell them that you too can stand on the surface of water—when it is frozen. Thus, it is necessary to note a liquid water surface when discussing surface tension.</a:t>
            </a:r>
          </a:p>
        </p:txBody>
      </p:sp>
    </p:spTree>
    <p:extLst>
      <p:ext uri="{BB962C8B-B14F-4D97-AF65-F5344CB8AC3E}">
        <p14:creationId xmlns:p14="http://schemas.microsoft.com/office/powerpoint/2010/main" val="19385080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Rectangle 7"/>
          <p:cNvSpPr>
            <a:spLocks noGrp="1" noChangeArrowheads="1"/>
          </p:cNvSpPr>
          <p:nvPr>
            <p:ph type="sldNum" sz="quarter" idx="5"/>
          </p:nvPr>
        </p:nvSpPr>
        <p:spPr>
          <a:noFill/>
        </p:spPr>
        <p:txBody>
          <a:bodyPr/>
          <a:lstStyle/>
          <a:p>
            <a:fld id="{923AC414-B7BC-4242-A41B-6DCA5E9D6342}" type="slidenum">
              <a:rPr lang="en-US" smtClean="0">
                <a:latin typeface="Times New Roman" pitchFamily="18" charset="0"/>
                <a:ea typeface="ＭＳ Ｐゴシック" pitchFamily="34" charset="-128"/>
                <a:cs typeface="Arial" charset="0"/>
              </a:rPr>
              <a:pPr/>
              <a:t>6</a:t>
            </a:fld>
            <a:endParaRPr lang="en-US" smtClean="0">
              <a:latin typeface="Times New Roman" pitchFamily="18" charset="0"/>
              <a:ea typeface="ＭＳ Ｐゴシック" pitchFamily="34" charset="-128"/>
              <a:cs typeface="Arial" charset="0"/>
            </a:endParaRPr>
          </a:p>
        </p:txBody>
      </p:sp>
      <p:sp>
        <p:nvSpPr>
          <p:cNvPr id="150530" name="Rectangle 2"/>
          <p:cNvSpPr>
            <a:spLocks noGrp="1" noRot="1" noChangeAspect="1" noChangeArrowheads="1" noTextEdit="1"/>
          </p:cNvSpPr>
          <p:nvPr>
            <p:ph type="sldImg"/>
          </p:nvPr>
        </p:nvSpPr>
        <p:spPr>
          <a:xfrm>
            <a:off x="1143000" y="685800"/>
            <a:ext cx="4572000" cy="3429000"/>
          </a:xfrm>
          <a:prstGeom prst="rect">
            <a:avLst/>
          </a:prstGeom>
          <a:ln/>
        </p:spPr>
      </p:sp>
      <p:sp>
        <p:nvSpPr>
          <p:cNvPr id="150531" name="Rectangle 3"/>
          <p:cNvSpPr>
            <a:spLocks noGrp="1" noChangeArrowheads="1"/>
          </p:cNvSpPr>
          <p:nvPr>
            <p:ph type="body" idx="1"/>
          </p:nvPr>
        </p:nvSpPr>
        <p:spPr>
          <a:noFill/>
          <a:ln/>
        </p:spPr>
        <p:txBody>
          <a:bodyPr/>
          <a:lstStyle/>
          <a:p>
            <a:r>
              <a:rPr lang="en-US" b="1" dirty="0" smtClean="0">
                <a:latin typeface="Times New Roman" pitchFamily="18" charset="0"/>
                <a:ea typeface="ＭＳ Ｐゴシック" pitchFamily="34" charset="-128"/>
              </a:rPr>
              <a:t>Student Misconceptions and Concerns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Students are unlikely to have carefully considered the four special properties of water that are apparent in our world. However, these properties are of great biological significance and are often familiar parts of our lives. The connections between these properties and personal experiences can invest great meaning into a discussion of water’s properties. A homework assignment asking for examples of each of these properties in each student’s experiences will require reflection and may produce meaningful illustrations. Similarly, quizzes or exam questions matching examples to a list of the properties may require high-level evaluative analysis.</a:t>
            </a:r>
          </a:p>
          <a:p>
            <a:r>
              <a:rPr lang="en-US" dirty="0" smtClean="0">
                <a:latin typeface="Times New Roman" pitchFamily="18" charset="0"/>
                <a:ea typeface="ＭＳ Ｐゴシック" pitchFamily="34" charset="-128"/>
              </a:rPr>
              <a:t>• Students at all levels struggle with the distinction between heat and temperature. </a:t>
            </a:r>
          </a:p>
          <a:p>
            <a:r>
              <a:rPr lang="en-US" b="1" dirty="0" smtClean="0">
                <a:latin typeface="Times New Roman" pitchFamily="18" charset="0"/>
                <a:ea typeface="ＭＳ Ｐゴシック" pitchFamily="34" charset="-128"/>
              </a:rPr>
              <a:t>Teaching Tips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Have students compare the seasonal ranges of temperatures of Anchorage and Fairbanks, Alaska. (Many websites, such as www.weather.com, provide weather information about various cities.) These two northern cities have large differences in their annual temperature ranges. Make the point that the coastal location of Anchorage moderates the temperature.</a:t>
            </a:r>
          </a:p>
          <a:p>
            <a:r>
              <a:rPr lang="en-US" dirty="0" smtClean="0">
                <a:latin typeface="Times New Roman" pitchFamily="18" charset="0"/>
                <a:ea typeface="ＭＳ Ｐゴシック" pitchFamily="34" charset="-128"/>
              </a:rPr>
              <a:t>• The following analogies may help students to understand the relationships between evaporation, heat, and temperature. (a) Ask students how the average on an exam would be affected if the brightest students did not take the test. (b) The authors note that the performance of a track team would drop if the fastest runners did not compete. In both analogies, removing the top performers lowers the average, just as the evaporation of the most active water molecules cools the evaporative surface.</a:t>
            </a:r>
          </a:p>
          <a:p>
            <a:r>
              <a:rPr lang="en-US" dirty="0" smtClean="0">
                <a:latin typeface="Times New Roman" pitchFamily="18" charset="0"/>
                <a:ea typeface="ＭＳ Ｐゴシック" pitchFamily="34" charset="-128"/>
              </a:rPr>
              <a:t>• It’s not the heat; it’s the humidity. The efficiency of evaporative cooling is affected by humidity. As humidity rises, the rate of evaporation decreases, making it more difficult to cool our heat-generating bodies on a warm and humid summer day.</a:t>
            </a:r>
          </a:p>
        </p:txBody>
      </p:sp>
    </p:spTree>
    <p:extLst>
      <p:ext uri="{BB962C8B-B14F-4D97-AF65-F5344CB8AC3E}">
        <p14:creationId xmlns:p14="http://schemas.microsoft.com/office/powerpoint/2010/main" val="35921040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69" name="Rectangle 7"/>
          <p:cNvSpPr>
            <a:spLocks noGrp="1" noChangeArrowheads="1"/>
          </p:cNvSpPr>
          <p:nvPr>
            <p:ph type="sldNum" sz="quarter" idx="5"/>
          </p:nvPr>
        </p:nvSpPr>
        <p:spPr>
          <a:noFill/>
        </p:spPr>
        <p:txBody>
          <a:bodyPr/>
          <a:lstStyle/>
          <a:p>
            <a:fld id="{12963345-F995-4412-A941-1219AA6F5CF1}" type="slidenum">
              <a:rPr lang="en-US" smtClean="0">
                <a:latin typeface="Times New Roman" pitchFamily="18" charset="0"/>
                <a:ea typeface="ＭＳ Ｐゴシック" pitchFamily="34" charset="-128"/>
                <a:cs typeface="Arial" charset="0"/>
              </a:rPr>
              <a:pPr/>
              <a:t>7</a:t>
            </a:fld>
            <a:endParaRPr lang="en-US" smtClean="0">
              <a:latin typeface="Times New Roman" pitchFamily="18" charset="0"/>
              <a:ea typeface="ＭＳ Ｐゴシック" pitchFamily="34" charset="-128"/>
              <a:cs typeface="Arial" charset="0"/>
            </a:endParaRPr>
          </a:p>
        </p:txBody>
      </p:sp>
      <p:sp>
        <p:nvSpPr>
          <p:cNvPr id="160770" name="Rectangle 2"/>
          <p:cNvSpPr>
            <a:spLocks noGrp="1" noRot="1" noChangeAspect="1" noChangeArrowheads="1" noTextEdit="1"/>
          </p:cNvSpPr>
          <p:nvPr>
            <p:ph type="sldImg"/>
          </p:nvPr>
        </p:nvSpPr>
        <p:spPr>
          <a:xfrm>
            <a:off x="1143000" y="685800"/>
            <a:ext cx="4572000" cy="3429000"/>
          </a:xfrm>
          <a:prstGeom prst="rect">
            <a:avLst/>
          </a:prstGeom>
          <a:ln/>
        </p:spPr>
      </p:sp>
      <p:sp>
        <p:nvSpPr>
          <p:cNvPr id="160771" name="Rectangle 3"/>
          <p:cNvSpPr>
            <a:spLocks noGrp="1" noChangeArrowheads="1"/>
          </p:cNvSpPr>
          <p:nvPr>
            <p:ph type="body" idx="1"/>
          </p:nvPr>
        </p:nvSpPr>
        <p:spPr>
          <a:noFill/>
          <a:ln/>
        </p:spPr>
        <p:txBody>
          <a:bodyPr/>
          <a:lstStyle/>
          <a:p>
            <a:r>
              <a:rPr lang="en-US" b="1" dirty="0" smtClean="0">
                <a:latin typeface="Times New Roman" pitchFamily="18" charset="0"/>
                <a:ea typeface="ＭＳ Ｐゴシック" pitchFamily="34" charset="-128"/>
              </a:rPr>
              <a:t>Student Misconceptions and Concerns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Students are unlikely to have carefully considered the four special properties of water that are apparent in our world. However, these properties are of great biological significance and are often familiar parts of our lives. The connections between these properties and personal experiences can invest great meaning into a discussion of water’s properties. A homework assignment asking for examples of each of these properties in each student’s experiences will require reflection and may produce meaningful illustrations. Similarly, quizzes or exam questions matching examples to a list of the properties may require high-level evaluative analysis.</a:t>
            </a:r>
          </a:p>
          <a:p>
            <a:r>
              <a:rPr lang="en-US" dirty="0" smtClean="0">
                <a:latin typeface="Times New Roman" pitchFamily="18" charset="0"/>
                <a:ea typeface="ＭＳ Ｐゴシック" pitchFamily="34" charset="-128"/>
              </a:rPr>
              <a:t>• Students might also expect that all ice is about the same temperature, 0ºC. Redefining and correcting misunderstandings often takes more class time and energy than introducing previously unknown concepts.</a:t>
            </a:r>
          </a:p>
          <a:p>
            <a:r>
              <a:rPr lang="en-US" b="1" dirty="0" smtClean="0">
                <a:latin typeface="Times New Roman" pitchFamily="18" charset="0"/>
                <a:ea typeface="ＭＳ Ｐゴシック" pitchFamily="34" charset="-128"/>
              </a:rPr>
              <a:t>Teaching Tips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Ask your students if the ocean levels would change if ice did not float. They can try this experiment to find out, or you can begin class with the demonstration and watch the progress throughout the class period. Place several large chunks of ice in a glass and fill the glass up completely with water to the top rim. Thus, the ice cubes should be sticking up above the top of the filled glass. Will the glass overflow when the ice melts? (No.) This phenomenon is important when we consider the potential consequences of global warming. If floating glaciers melt, ocean levels will not be affected. However, if the ice over land melts, we can expect higher ocean levels.</a:t>
            </a:r>
          </a:p>
          <a:p>
            <a:r>
              <a:rPr lang="en-US" b="1" dirty="0" smtClean="0">
                <a:latin typeface="Times New Roman" pitchFamily="18" charset="0"/>
                <a:ea typeface="ＭＳ Ｐゴシック" pitchFamily="34" charset="-128"/>
              </a:rPr>
              <a:t>Active Lecture Tips</a:t>
            </a:r>
            <a:endParaRPr lang="en-US" dirty="0" smtClean="0">
              <a:latin typeface="Times New Roman" pitchFamily="18" charset="0"/>
              <a:ea typeface="ＭＳ Ｐゴシック" pitchFamily="34" charset="-128"/>
            </a:endParaRPr>
          </a:p>
          <a:p>
            <a:r>
              <a:rPr lang="en-US" dirty="0" smtClean="0">
                <a:latin typeface="Times New Roman" pitchFamily="18" charset="0"/>
                <a:ea typeface="ＭＳ Ｐゴシック" pitchFamily="34" charset="-128"/>
              </a:rPr>
              <a:t>• Module 2.12 notes the insulating effect of ice forming at the surface of a lake. This phenomenon would not occur if ice were denser than water. Ask students to turn to someone near them to think of other consequences from the expansion of water when it forms ice. After perhaps 2 minutes, have pairs of students contribute the examples they came up with for a quick discussion. (These include the ability to widen cracks in rocks, roads, and sidewalks!)</a:t>
            </a:r>
          </a:p>
        </p:txBody>
      </p:sp>
    </p:spTree>
    <p:extLst>
      <p:ext uri="{BB962C8B-B14F-4D97-AF65-F5344CB8AC3E}">
        <p14:creationId xmlns:p14="http://schemas.microsoft.com/office/powerpoint/2010/main" val="34160794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7"/>
          <p:cNvSpPr>
            <a:spLocks noGrp="1" noChangeArrowheads="1"/>
          </p:cNvSpPr>
          <p:nvPr>
            <p:ph type="sldNum" sz="quarter" idx="5"/>
          </p:nvPr>
        </p:nvSpPr>
        <p:spPr>
          <a:noFill/>
        </p:spPr>
        <p:txBody>
          <a:bodyPr/>
          <a:lstStyle/>
          <a:p>
            <a:fld id="{D88E1FF9-B801-4878-90CD-AFE1F108EFBF}" type="slidenum">
              <a:rPr lang="en-US" smtClean="0">
                <a:latin typeface="Times New Roman" pitchFamily="18" charset="0"/>
                <a:ea typeface="ＭＳ Ｐゴシック" pitchFamily="34" charset="-128"/>
                <a:cs typeface="Arial" charset="0"/>
              </a:rPr>
              <a:pPr/>
              <a:t>8</a:t>
            </a:fld>
            <a:endParaRPr lang="en-US" smtClean="0">
              <a:latin typeface="Times New Roman" pitchFamily="18" charset="0"/>
              <a:ea typeface="ＭＳ Ｐゴシック" pitchFamily="34" charset="-128"/>
              <a:cs typeface="Arial" charset="0"/>
            </a:endParaRPr>
          </a:p>
        </p:txBody>
      </p:sp>
      <p:sp>
        <p:nvSpPr>
          <p:cNvPr id="168962" name="Rectangle 2"/>
          <p:cNvSpPr>
            <a:spLocks noGrp="1" noRot="1" noChangeAspect="1" noChangeArrowheads="1" noTextEdit="1"/>
          </p:cNvSpPr>
          <p:nvPr>
            <p:ph type="sldImg"/>
          </p:nvPr>
        </p:nvSpPr>
        <p:spPr>
          <a:xfrm>
            <a:off x="1143000" y="685800"/>
            <a:ext cx="4572000" cy="3429000"/>
          </a:xfrm>
          <a:prstGeom prst="rect">
            <a:avLst/>
          </a:prstGeom>
          <a:ln/>
        </p:spPr>
      </p:sp>
      <p:sp>
        <p:nvSpPr>
          <p:cNvPr id="168963" name="Rectangle 3"/>
          <p:cNvSpPr>
            <a:spLocks noGrp="1" noChangeArrowheads="1"/>
          </p:cNvSpPr>
          <p:nvPr>
            <p:ph type="body" idx="1"/>
          </p:nvPr>
        </p:nvSpPr>
        <p:spPr>
          <a:noFill/>
          <a:ln/>
        </p:spPr>
        <p:txBody>
          <a:bodyPr/>
          <a:lstStyle/>
          <a:p>
            <a:r>
              <a:rPr lang="en-US" b="1" smtClean="0">
                <a:latin typeface="Times New Roman" pitchFamily="18" charset="0"/>
                <a:ea typeface="ＭＳ Ｐゴシック" pitchFamily="34" charset="-128"/>
              </a:rPr>
              <a:t>Student Misconceptions and Concerns</a:t>
            </a:r>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 Students are unlikely to have carefully considered the four special properties of water that are apparent in our world. However, these properties are of great biological significance and are often familiar parts of our lives. The connections between these properties and personal experiences can invest great meaning into a discussion of water’s properties. A homework assignment asking for examples of each of these properties in each student’s experiences will require reflection and may produce meaningful illustrations. Similarly, quizzes or exam questions matching examples to a list of the properties may require high-level evaluative analysis.</a:t>
            </a:r>
          </a:p>
          <a:p>
            <a:r>
              <a:rPr lang="en-US" b="1" smtClean="0">
                <a:latin typeface="Times New Roman" pitchFamily="18" charset="0"/>
                <a:ea typeface="ＭＳ Ｐゴシック" pitchFamily="34" charset="-128"/>
              </a:rPr>
              <a:t>Teaching Tips</a:t>
            </a:r>
            <a:endParaRPr lang="en-US" smtClean="0">
              <a:latin typeface="Times New Roman" pitchFamily="18" charset="0"/>
              <a:ea typeface="ＭＳ Ｐゴシック" pitchFamily="34" charset="-128"/>
            </a:endParaRPr>
          </a:p>
          <a:p>
            <a:r>
              <a:rPr lang="en-US" smtClean="0">
                <a:latin typeface="Times New Roman" pitchFamily="18" charset="0"/>
                <a:ea typeface="ＭＳ Ｐゴシック" pitchFamily="34" charset="-128"/>
              </a:rPr>
              <a:t>• A simple demonstration of a solute dissolving in a solvent can focus students’ attention on the process when discussing solutions. Using colored water and white sugar or salt may make it easier to see and reference while you are discussing the process. Such simple visual aids add life to a lecture. (You might also add corn oil to the top of the solution to demonstrate the properties of hydrophobic substances, and challenge your class to explain why oil and water do not mix.)</a:t>
            </a:r>
          </a:p>
        </p:txBody>
      </p:sp>
    </p:spTree>
    <p:extLst>
      <p:ext uri="{BB962C8B-B14F-4D97-AF65-F5344CB8AC3E}">
        <p14:creationId xmlns:p14="http://schemas.microsoft.com/office/powerpoint/2010/main" val="37574204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solidFill>
          <a:srgbClr val="1F89BD"/>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7223" y="12204"/>
            <a:ext cx="7868312" cy="4433794"/>
          </a:xfrm>
          <a:prstGeom prst="rect">
            <a:avLst/>
          </a:prstGeom>
        </p:spPr>
      </p:pic>
      <p:sp>
        <p:nvSpPr>
          <p:cNvPr id="5" name="Footer Placeholder 4"/>
          <p:cNvSpPr>
            <a:spLocks noGrp="1"/>
          </p:cNvSpPr>
          <p:nvPr>
            <p:ph type="ftr" sz="quarter" idx="11"/>
          </p:nvPr>
        </p:nvSpPr>
        <p:spPr/>
        <p:txBody>
          <a:bodyPr/>
          <a:lstStyle/>
          <a:p>
            <a:r>
              <a:rPr lang="en-US" smtClean="0"/>
              <a:t>© 2015 Pearson Education, Inc.</a:t>
            </a:r>
            <a:endParaRPr lang="en-US" dirty="0"/>
          </a:p>
        </p:txBody>
      </p:sp>
      <p:sp>
        <p:nvSpPr>
          <p:cNvPr id="11" name="TextBox 10"/>
          <p:cNvSpPr txBox="1"/>
          <p:nvPr/>
        </p:nvSpPr>
        <p:spPr>
          <a:xfrm>
            <a:off x="67733" y="5354189"/>
            <a:ext cx="7829387" cy="923330"/>
          </a:xfrm>
          <a:prstGeom prst="rect">
            <a:avLst/>
          </a:prstGeom>
          <a:noFill/>
        </p:spPr>
        <p:txBody>
          <a:bodyPr wrap="none" rtlCol="0">
            <a:spAutoFit/>
          </a:bodyPr>
          <a:lstStyle/>
          <a:p>
            <a:pPr eaLnBrk="0" hangingPunct="0">
              <a:defRPr/>
            </a:pPr>
            <a:r>
              <a:rPr lang="en-US" sz="1800" dirty="0" smtClean="0">
                <a:latin typeface="+mn-lt"/>
                <a:ea typeface="Arial" charset="0"/>
                <a:cs typeface="Arial" charset="0"/>
              </a:rPr>
              <a:t>PowerPoint Lectures</a:t>
            </a:r>
          </a:p>
          <a:p>
            <a:pPr eaLnBrk="0" hangingPunct="0">
              <a:defRPr/>
            </a:pPr>
            <a:r>
              <a:rPr lang="en-US" sz="2200" b="1" i="1" dirty="0" smtClean="0">
                <a:latin typeface="+mn-lt"/>
                <a:ea typeface="Arial" charset="0"/>
                <a:cs typeface="Arial" charset="0"/>
              </a:rPr>
              <a:t>Campbell Biology: Concepts &amp; Connections, </a:t>
            </a:r>
            <a:r>
              <a:rPr lang="en-US" sz="1800" b="1" i="1" dirty="0" smtClean="0">
                <a:latin typeface="+mn-lt"/>
                <a:ea typeface="Arial" charset="0"/>
                <a:cs typeface="Arial" charset="0"/>
              </a:rPr>
              <a:t>Eighth Edition</a:t>
            </a:r>
          </a:p>
          <a:p>
            <a:pPr eaLnBrk="0" hangingPunct="0">
              <a:defRPr/>
            </a:pPr>
            <a:r>
              <a:rPr lang="en-US" sz="1400" b="0" i="0" cap="all" baseline="0" dirty="0" smtClean="0">
                <a:latin typeface="+mn-lt"/>
                <a:ea typeface="Arial" charset="0"/>
                <a:cs typeface="Arial" charset="0"/>
              </a:rPr>
              <a:t>Reece</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a:t>
            </a:r>
            <a:r>
              <a:rPr lang="en-US" sz="1400" b="0" i="0" dirty="0" smtClean="0">
                <a:latin typeface="+mn-lt"/>
                <a:ea typeface="Arial" charset="0"/>
                <a:cs typeface="Arial" charset="0"/>
              </a:rPr>
              <a:t> </a:t>
            </a:r>
            <a:r>
              <a:rPr lang="en-US" sz="1400" b="0" i="0" cap="all" baseline="0" dirty="0" smtClean="0">
                <a:latin typeface="+mn-lt"/>
                <a:ea typeface="Arial" charset="0"/>
                <a:cs typeface="Arial" charset="0"/>
              </a:rPr>
              <a:t>Taylor</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 </a:t>
            </a:r>
            <a:r>
              <a:rPr lang="en-US" sz="1400" b="0" i="0" cap="all" baseline="0" dirty="0" smtClean="0">
                <a:latin typeface="+mn-lt"/>
                <a:ea typeface="Arial" charset="0"/>
                <a:cs typeface="Arial" charset="0"/>
              </a:rPr>
              <a:t>Simon</a:t>
            </a:r>
            <a:r>
              <a:rPr lang="en-US" sz="1400" b="0" i="0" dirty="0" smtClean="0">
                <a:latin typeface="+mn-lt"/>
                <a:ea typeface="Arial" charset="0"/>
                <a:cs typeface="Arial" charset="0"/>
              </a:rPr>
              <a:t> </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a:t>
            </a:r>
            <a:r>
              <a:rPr lang="en-US" sz="1400" b="0" i="0" dirty="0" smtClean="0">
                <a:latin typeface="+mn-lt"/>
                <a:ea typeface="Arial" charset="0"/>
                <a:cs typeface="Arial" charset="0"/>
              </a:rPr>
              <a:t> </a:t>
            </a:r>
            <a:r>
              <a:rPr lang="en-US" sz="1400" b="0" i="0" cap="all" baseline="0" dirty="0" smtClean="0">
                <a:latin typeface="+mn-lt"/>
                <a:ea typeface="Arial" charset="0"/>
                <a:cs typeface="Arial" charset="0"/>
              </a:rPr>
              <a:t>Dickey</a:t>
            </a:r>
            <a:r>
              <a:rPr lang="en-US" sz="1400" b="0" i="0" dirty="0" smtClean="0">
                <a:latin typeface="+mn-lt"/>
                <a:ea typeface="Arial" charset="0"/>
                <a:cs typeface="Arial" charset="0"/>
              </a:rPr>
              <a:t> </a:t>
            </a:r>
            <a:r>
              <a:rPr lang="en-US" sz="1400" b="0" i="0" dirty="0" smtClean="0">
                <a:latin typeface="Arial" panose="020B0604020202020204" pitchFamily="34" charset="0"/>
                <a:ea typeface="Arial" charset="0"/>
                <a:cs typeface="Arial" panose="020B0604020202020204" pitchFamily="34" charset="0"/>
                <a:sym typeface="Symbol" panose="05050102010706020507" pitchFamily="18" charset="2"/>
              </a:rPr>
              <a:t>• </a:t>
            </a:r>
            <a:r>
              <a:rPr lang="en-US" sz="1400" b="0" i="0" cap="all" baseline="0" dirty="0" smtClean="0">
                <a:latin typeface="Arial" panose="020B0604020202020204" pitchFamily="34" charset="0"/>
                <a:ea typeface="Arial" charset="0"/>
                <a:cs typeface="Arial" panose="020B0604020202020204" pitchFamily="34" charset="0"/>
                <a:sym typeface="Symbol" panose="05050102010706020507" pitchFamily="18" charset="2"/>
              </a:rPr>
              <a:t>Hogan</a:t>
            </a:r>
            <a:endParaRPr lang="en-US" sz="1400" b="0" i="0" cap="all" baseline="0" dirty="0">
              <a:latin typeface="+mn-lt"/>
            </a:endParaRPr>
          </a:p>
        </p:txBody>
      </p:sp>
      <p:sp>
        <p:nvSpPr>
          <p:cNvPr id="12" name="TextBox 11"/>
          <p:cNvSpPr txBox="1"/>
          <p:nvPr/>
        </p:nvSpPr>
        <p:spPr>
          <a:xfrm>
            <a:off x="67733" y="3878298"/>
            <a:ext cx="3198311" cy="830997"/>
          </a:xfrm>
          <a:prstGeom prst="rect">
            <a:avLst/>
          </a:prstGeom>
          <a:noFill/>
        </p:spPr>
        <p:txBody>
          <a:bodyPr wrap="none" rtlCol="0">
            <a:spAutoFit/>
          </a:bodyPr>
          <a:lstStyle/>
          <a:p>
            <a:r>
              <a:rPr lang="en-US" sz="4800" b="1" dirty="0" smtClean="0">
                <a:solidFill>
                  <a:srgbClr val="F2C552"/>
                </a:solidFill>
                <a:effectLst>
                  <a:outerShdw blurRad="50800" dist="38100" dir="8100000" algn="tr" rotWithShape="0">
                    <a:prstClr val="black">
                      <a:alpha val="40000"/>
                    </a:prstClr>
                  </a:outerShdw>
                </a:effectLst>
              </a:rPr>
              <a:t>Chapter 2 </a:t>
            </a:r>
            <a:endParaRPr lang="en-US" sz="4800" b="1" dirty="0">
              <a:solidFill>
                <a:srgbClr val="F2C552"/>
              </a:solidFill>
              <a:effectLst>
                <a:outerShdw blurRad="50800" dist="38100" dir="8100000" algn="tr" rotWithShape="0">
                  <a:prstClr val="black">
                    <a:alpha val="40000"/>
                  </a:prstClr>
                </a:outerShdw>
              </a:effectLst>
            </a:endParaRPr>
          </a:p>
        </p:txBody>
      </p:sp>
      <p:sp>
        <p:nvSpPr>
          <p:cNvPr id="13" name="TextBox 12"/>
          <p:cNvSpPr txBox="1"/>
          <p:nvPr/>
        </p:nvSpPr>
        <p:spPr>
          <a:xfrm>
            <a:off x="6392312" y="6434998"/>
            <a:ext cx="2650084" cy="307777"/>
          </a:xfrm>
          <a:prstGeom prst="rect">
            <a:avLst/>
          </a:prstGeom>
          <a:noFill/>
        </p:spPr>
        <p:txBody>
          <a:bodyPr wrap="none" rtlCol="0">
            <a:spAutoFit/>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400" b="1" dirty="0" smtClean="0">
                <a:latin typeface="+mj-lt"/>
                <a:ea typeface="Arial" charset="0"/>
                <a:cs typeface="Arial" charset="0"/>
              </a:rPr>
              <a:t>Lecture by Edward J. </a:t>
            </a:r>
            <a:r>
              <a:rPr lang="en-US" sz="1400" b="1" dirty="0" err="1" smtClean="0">
                <a:latin typeface="+mj-lt"/>
                <a:ea typeface="Arial" charset="0"/>
                <a:cs typeface="Arial" charset="0"/>
              </a:rPr>
              <a:t>Zalisko</a:t>
            </a:r>
            <a:endParaRPr lang="en-US" sz="1400" b="1" dirty="0" smtClean="0">
              <a:latin typeface="+mj-lt"/>
              <a:ea typeface="Arial" charset="0"/>
              <a:cs typeface="Arial" charset="0"/>
            </a:endParaRPr>
          </a:p>
        </p:txBody>
      </p:sp>
      <p:sp>
        <p:nvSpPr>
          <p:cNvPr id="14" name="TextBox 13"/>
          <p:cNvSpPr txBox="1"/>
          <p:nvPr/>
        </p:nvSpPr>
        <p:spPr>
          <a:xfrm>
            <a:off x="67733" y="4606307"/>
            <a:ext cx="5080237" cy="553998"/>
          </a:xfrm>
          <a:prstGeom prst="rect">
            <a:avLst/>
          </a:prstGeom>
          <a:noFill/>
        </p:spPr>
        <p:txBody>
          <a:bodyPr wrap="none" rtlCol="0">
            <a:spAutoFit/>
          </a:bodyPr>
          <a:lstStyle/>
          <a:p>
            <a:pPr algn="l"/>
            <a:r>
              <a:rPr lang="en-US" sz="3000" b="1" dirty="0" smtClean="0">
                <a:solidFill>
                  <a:srgbClr val="F2C552"/>
                </a:solidFill>
                <a:effectLst>
                  <a:outerShdw blurRad="50800" dist="38100" dir="8100000" algn="tr" rotWithShape="0">
                    <a:prstClr val="black">
                      <a:alpha val="40000"/>
                    </a:prstClr>
                  </a:outerShdw>
                </a:effectLst>
              </a:rPr>
              <a:t>The Chemical Basis of Life</a:t>
            </a:r>
            <a:endParaRPr lang="en-US" sz="3000" b="1" dirty="0">
              <a:solidFill>
                <a:srgbClr val="F2C552"/>
              </a:solidFill>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930702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89BD"/>
                </a:solidFill>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r>
              <a:rPr lang="en-US" smtClean="0"/>
              <a:t>© 2015 Pearson Education, Inc.</a:t>
            </a:r>
            <a:endParaRPr lang="en-US" dirty="0"/>
          </a:p>
        </p:txBody>
      </p:sp>
      <p:cxnSp>
        <p:nvCxnSpPr>
          <p:cNvPr id="6" name="Straight Connector 5"/>
          <p:cNvCxnSpPr/>
          <p:nvPr/>
        </p:nvCxnSpPr>
        <p:spPr>
          <a:xfrm>
            <a:off x="-8470" y="25399"/>
            <a:ext cx="91440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70" y="55665"/>
            <a:ext cx="9144000" cy="0"/>
          </a:xfrm>
          <a:prstGeom prst="line">
            <a:avLst/>
          </a:prstGeom>
          <a:ln w="25400">
            <a:solidFill>
              <a:srgbClr val="F2C5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926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F89BD"/>
                </a:solidFill>
              </a:defRPr>
            </a:lvl1pPr>
          </a:lstStyle>
          <a:p>
            <a:r>
              <a:rPr lang="en-US" smtClean="0"/>
              <a:t>Click to edit Master title style</a:t>
            </a:r>
            <a:endParaRPr lang="en-US" dirty="0"/>
          </a:p>
        </p:txBody>
      </p:sp>
      <p:sp>
        <p:nvSpPr>
          <p:cNvPr id="5" name="Footer Placeholder 4"/>
          <p:cNvSpPr>
            <a:spLocks noGrp="1"/>
          </p:cNvSpPr>
          <p:nvPr>
            <p:ph type="ftr" sz="quarter" idx="11"/>
          </p:nvPr>
        </p:nvSpPr>
        <p:spPr/>
        <p:txBody>
          <a:bodyPr/>
          <a:lstStyle/>
          <a:p>
            <a:r>
              <a:rPr lang="en-US" smtClean="0"/>
              <a:t>© 2015 Pearson Education, Inc.</a:t>
            </a:r>
            <a:endParaRPr lang="en-US" dirty="0"/>
          </a:p>
        </p:txBody>
      </p:sp>
      <p:cxnSp>
        <p:nvCxnSpPr>
          <p:cNvPr id="6" name="Straight Connector 5"/>
          <p:cNvCxnSpPr/>
          <p:nvPr/>
        </p:nvCxnSpPr>
        <p:spPr>
          <a:xfrm>
            <a:off x="-8470" y="25399"/>
            <a:ext cx="91440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70" y="55665"/>
            <a:ext cx="9144000" cy="0"/>
          </a:xfrm>
          <a:prstGeom prst="line">
            <a:avLst/>
          </a:prstGeom>
          <a:ln w="25400">
            <a:solidFill>
              <a:srgbClr val="F2C5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039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Slide">
    <p:bg>
      <p:bgPr>
        <a:solidFill>
          <a:srgbClr val="1F89BD"/>
        </a:solidFill>
        <a:effectLst/>
      </p:bgPr>
    </p:bg>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a:xfrm>
            <a:off x="439738" y="3098800"/>
            <a:ext cx="8289925" cy="660400"/>
          </a:xfrm>
        </p:spPr>
        <p:txBody>
          <a:bodyPr/>
          <a:lstStyle>
            <a:lvl1pPr marL="0" indent="0" algn="ctr">
              <a:buNone/>
              <a:defRPr sz="3600" b="1" cap="small" baseline="0">
                <a:solidFill>
                  <a:srgbClr val="F2C552"/>
                </a:solidFill>
                <a:effectLst>
                  <a:outerShdw blurRad="38100" dist="38100" dir="2700000" algn="tl">
                    <a:srgbClr val="000000">
                      <a:alpha val="43137"/>
                    </a:srgbClr>
                  </a:outerShdw>
                </a:effectLst>
              </a:defRPr>
            </a:lvl1pPr>
          </a:lstStyle>
          <a:p>
            <a:pPr lvl="0"/>
            <a:r>
              <a:rPr lang="en-US" dirty="0" smtClean="0"/>
              <a:t>Click to edit Master text styles</a:t>
            </a:r>
            <a:endParaRPr lang="en-US" dirty="0"/>
          </a:p>
        </p:txBody>
      </p:sp>
      <p:sp>
        <p:nvSpPr>
          <p:cNvPr id="4" name="Footer Placeholder 3"/>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24952860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 2015 Pearson Education, Inc.</a:t>
            </a:r>
            <a:endParaRPr lang="en-US" dirty="0"/>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906A8973-3362-497B-9007-F5DEC9CE8D6A}" type="slidenum">
              <a:rPr lang="en-US" smtClean="0"/>
              <a:pPr/>
              <a:t>‹#›</a:t>
            </a:fld>
            <a:endParaRPr lang="en-US"/>
          </a:p>
        </p:txBody>
      </p:sp>
    </p:spTree>
    <p:extLst>
      <p:ext uri="{BB962C8B-B14F-4D97-AF65-F5344CB8AC3E}">
        <p14:creationId xmlns:p14="http://schemas.microsoft.com/office/powerpoint/2010/main" val="1086695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 2015 Pearson Education, Inc.</a:t>
            </a:r>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906A8973-3362-497B-9007-F5DEC9CE8D6A}" type="slidenum">
              <a:rPr lang="en-US" smtClean="0"/>
              <a:pPr/>
              <a:t>‹#›</a:t>
            </a:fld>
            <a:endParaRPr lang="en-US"/>
          </a:p>
        </p:txBody>
      </p:sp>
    </p:spTree>
    <p:extLst>
      <p:ext uri="{BB962C8B-B14F-4D97-AF65-F5344CB8AC3E}">
        <p14:creationId xmlns:p14="http://schemas.microsoft.com/office/powerpoint/2010/main" val="236033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 2015 Pearson Education, Inc.</a:t>
            </a:r>
            <a:endParaRPr lang="en-US" dirty="0"/>
          </a:p>
        </p:txBody>
      </p:sp>
    </p:spTree>
    <p:extLst>
      <p:ext uri="{BB962C8B-B14F-4D97-AF65-F5344CB8AC3E}">
        <p14:creationId xmlns:p14="http://schemas.microsoft.com/office/powerpoint/2010/main" val="703569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267" y="365126"/>
            <a:ext cx="8475133" cy="1040341"/>
          </a:xfrm>
          <a:prstGeom prst="rect">
            <a:avLst/>
          </a:prstGeom>
        </p:spPr>
        <p:txBody>
          <a:bodyPr/>
          <a:lstStyle>
            <a:lvl1pPr>
              <a:defRPr>
                <a:solidFill>
                  <a:srgbClr val="1F89BD"/>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13267" y="1600200"/>
            <a:ext cx="8475133" cy="4758267"/>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0" y="6492875"/>
            <a:ext cx="3086100" cy="365125"/>
          </a:xfrm>
          <a:prstGeom prst="rect">
            <a:avLst/>
          </a:prstGeom>
        </p:spPr>
        <p:txBody>
          <a:bodyPr/>
          <a:lstStyle/>
          <a:p>
            <a:r>
              <a:rPr lang="en-US" smtClean="0"/>
              <a:t>© 2015 Pearson Education, Inc.</a:t>
            </a:r>
            <a:endParaRPr lang="en-US" dirty="0"/>
          </a:p>
        </p:txBody>
      </p:sp>
      <p:cxnSp>
        <p:nvCxnSpPr>
          <p:cNvPr id="6" name="Straight Connector 5"/>
          <p:cNvCxnSpPr/>
          <p:nvPr/>
        </p:nvCxnSpPr>
        <p:spPr>
          <a:xfrm>
            <a:off x="-8470" y="25399"/>
            <a:ext cx="914400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8470" y="55665"/>
            <a:ext cx="9144000" cy="0"/>
          </a:xfrm>
          <a:prstGeom prst="line">
            <a:avLst/>
          </a:prstGeom>
          <a:ln w="25400">
            <a:solidFill>
              <a:srgbClr val="F2C55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9555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13267" y="365126"/>
            <a:ext cx="8475133" cy="1040341"/>
          </a:xfrm>
          <a:prstGeom prst="rect">
            <a:avLst/>
          </a:prstGeom>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13267" y="1600200"/>
            <a:ext cx="8475133" cy="4758267"/>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0" y="6492875"/>
            <a:ext cx="3086100" cy="365125"/>
          </a:xfrm>
          <a:prstGeom prst="rect">
            <a:avLst/>
          </a:prstGeom>
        </p:spPr>
        <p:txBody>
          <a:bodyPr vert="horz" lIns="91440" tIns="45720" rIns="91440" bIns="45720" rtlCol="0" anchor="ctr"/>
          <a:lstStyle>
            <a:lvl1pPr algn="l">
              <a:defRPr sz="900">
                <a:solidFill>
                  <a:schemeClr val="tx1"/>
                </a:solidFill>
                <a:latin typeface="Arial" panose="020B0604020202020204" pitchFamily="34" charset="0"/>
                <a:cs typeface="Arial" panose="020B0604020202020204" pitchFamily="34" charset="0"/>
              </a:defRPr>
            </a:lvl1pPr>
          </a:lstStyle>
          <a:p>
            <a:r>
              <a:rPr lang="en-US" smtClean="0"/>
              <a:t>© 2015 Pearson Education, Inc.</a:t>
            </a:r>
            <a:endParaRPr lang="en-US" dirty="0"/>
          </a:p>
        </p:txBody>
      </p:sp>
    </p:spTree>
    <p:extLst>
      <p:ext uri="{BB962C8B-B14F-4D97-AF65-F5344CB8AC3E}">
        <p14:creationId xmlns:p14="http://schemas.microsoft.com/office/powerpoint/2010/main" val="293992693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75" r:id="rId3"/>
    <p:sldLayoutId id="2147483666" r:id="rId4"/>
    <p:sldLayoutId id="2147483667" r:id="rId5"/>
    <p:sldLayoutId id="2147483668" r:id="rId6"/>
    <p:sldLayoutId id="2147483669" r:id="rId7"/>
  </p:sldLayoutIdLst>
  <p:hf sldNum="0" hdr="0" dt="0"/>
  <p:txStyles>
    <p:titleStyle>
      <a:lvl1pPr algn="l" defTabSz="914400" rtl="0" eaLnBrk="1" latinLnBrk="0" hangingPunct="1">
        <a:lnSpc>
          <a:spcPct val="90000"/>
        </a:lnSpc>
        <a:spcBef>
          <a:spcPct val="0"/>
        </a:spcBef>
        <a:buNone/>
        <a:defRPr sz="3000" b="1" kern="1200">
          <a:solidFill>
            <a:srgbClr val="1F89BD"/>
          </a:solidFill>
          <a:latin typeface="+mj-lt"/>
          <a:ea typeface="+mj-ea"/>
          <a:cs typeface="+mj-cs"/>
        </a:defRPr>
      </a:lvl1pPr>
    </p:titleStyle>
    <p:bodyStyle>
      <a:lvl1pPr marL="228600" indent="-228600" algn="l" defTabSz="914400" rtl="0" eaLnBrk="1" latinLnBrk="0" hangingPunct="1">
        <a:lnSpc>
          <a:spcPct val="100000"/>
        </a:lnSpc>
        <a:spcBef>
          <a:spcPts val="1000"/>
        </a:spcBef>
        <a:buClr>
          <a:srgbClr val="1F89B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rgbClr val="1F89BD"/>
        </a:buClr>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rgbClr val="1F89BD"/>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tangle 3"/>
          <p:cNvSpPr>
            <a:spLocks noChangeArrowheads="1"/>
          </p:cNvSpPr>
          <p:nvPr userDrawn="1"/>
        </p:nvSpPr>
        <p:spPr bwMode="auto">
          <a:xfrm>
            <a:off x="66973" y="6582040"/>
            <a:ext cx="2895600" cy="16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a:lstStyle/>
          <a:p>
            <a:pPr eaLnBrk="0" hangingPunct="0"/>
            <a:r>
              <a:rPr lang="en-US" sz="900" dirty="0">
                <a:solidFill>
                  <a:srgbClr val="000000"/>
                </a:solidFill>
                <a:ea typeface="ＭＳ Ｐゴシック" charset="0"/>
              </a:rPr>
              <a:t>© </a:t>
            </a:r>
            <a:r>
              <a:rPr lang="en-US" sz="900" dirty="0" smtClean="0">
                <a:solidFill>
                  <a:srgbClr val="000000"/>
                </a:solidFill>
                <a:ea typeface="ＭＳ Ｐゴシック" charset="0"/>
              </a:rPr>
              <a:t>2015 </a:t>
            </a:r>
            <a:r>
              <a:rPr lang="en-US" sz="900" dirty="0">
                <a:solidFill>
                  <a:srgbClr val="000000"/>
                </a:solidFill>
                <a:ea typeface="ＭＳ Ｐゴシック" charset="0"/>
              </a:rPr>
              <a:t>Pearson Education, Inc.</a:t>
            </a:r>
          </a:p>
        </p:txBody>
      </p:sp>
    </p:spTree>
    <p:extLst>
      <p:ext uri="{BB962C8B-B14F-4D97-AF65-F5344CB8AC3E}">
        <p14:creationId xmlns:p14="http://schemas.microsoft.com/office/powerpoint/2010/main" val="1870260757"/>
      </p:ext>
    </p:extLst>
  </p:cSld>
  <p:clrMap bg1="lt1" tx1="dk1" bg2="lt2" tx2="dk2" accent1="accent1" accent2="accent2" accent3="accent3" accent4="accent4" accent5="accent5" accent6="accent6" hlink="hlink" folHlink="folHlink"/>
  <p:sldLayoutIdLst>
    <p:sldLayoutId id="2147483740" r:id="rId1"/>
  </p:sldLayoutIdLst>
  <p:txStyles>
    <p:titleStyle>
      <a:lvl1pPr algn="ctr" rtl="0" eaLnBrk="0" fontAlgn="base" hangingPunct="0">
        <a:spcBef>
          <a:spcPct val="0"/>
        </a:spcBef>
        <a:spcAft>
          <a:spcPct val="0"/>
        </a:spcAft>
        <a:defRPr sz="4400">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2pPr>
      <a:lvl3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3pPr>
      <a:lvl4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4pPr>
      <a:lvl5pPr algn="ctr" rtl="0" eaLnBrk="0" fontAlgn="base" hangingPunct="0">
        <a:spcBef>
          <a:spcPct val="0"/>
        </a:spcBef>
        <a:spcAft>
          <a:spcPct val="0"/>
        </a:spcAft>
        <a:defRPr sz="4400">
          <a:solidFill>
            <a:schemeClr val="tx2"/>
          </a:solidFill>
          <a:latin typeface="Times" pitchFamily="84"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Times" pitchFamily="84" charset="0"/>
        </a:defRPr>
      </a:lvl6pPr>
      <a:lvl7pPr marL="914400" algn="ctr" rtl="0" fontAlgn="base">
        <a:spcBef>
          <a:spcPct val="0"/>
        </a:spcBef>
        <a:spcAft>
          <a:spcPct val="0"/>
        </a:spcAft>
        <a:defRPr sz="4400">
          <a:solidFill>
            <a:schemeClr val="tx2"/>
          </a:solidFill>
          <a:latin typeface="Times" pitchFamily="84" charset="0"/>
        </a:defRPr>
      </a:lvl7pPr>
      <a:lvl8pPr marL="1371600" algn="ctr" rtl="0" fontAlgn="base">
        <a:spcBef>
          <a:spcPct val="0"/>
        </a:spcBef>
        <a:spcAft>
          <a:spcPct val="0"/>
        </a:spcAft>
        <a:defRPr sz="4400">
          <a:solidFill>
            <a:schemeClr val="tx2"/>
          </a:solidFill>
          <a:latin typeface="Times" pitchFamily="84" charset="0"/>
        </a:defRPr>
      </a:lvl8pPr>
      <a:lvl9pPr marL="1828800" algn="ctr" rtl="0" fontAlgn="base">
        <a:spcBef>
          <a:spcPct val="0"/>
        </a:spcBef>
        <a:spcAft>
          <a:spcPct val="0"/>
        </a:spcAft>
        <a:defRPr sz="4400">
          <a:solidFill>
            <a:schemeClr val="tx2"/>
          </a:solidFill>
          <a:latin typeface="Times"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cs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cs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cs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space.com/23814-alien-planets-water-hubble-telescope.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56" y="261431"/>
            <a:ext cx="8475133" cy="1040341"/>
          </a:xfrm>
        </p:spPr>
        <p:txBody>
          <a:bodyPr/>
          <a:lstStyle/>
          <a:p>
            <a:r>
              <a:rPr lang="en-US" dirty="0" smtClean="0"/>
              <a:t>Answer in Notebooks:</a:t>
            </a:r>
            <a:endParaRPr lang="en-US" dirty="0"/>
          </a:p>
        </p:txBody>
      </p:sp>
      <p:sp>
        <p:nvSpPr>
          <p:cNvPr id="3" name="Content Placeholder 2"/>
          <p:cNvSpPr>
            <a:spLocks noGrp="1"/>
          </p:cNvSpPr>
          <p:nvPr>
            <p:ph idx="1"/>
          </p:nvPr>
        </p:nvSpPr>
        <p:spPr/>
        <p:txBody>
          <a:bodyPr/>
          <a:lstStyle/>
          <a:p>
            <a:pPr marL="0" indent="0" algn="ctr">
              <a:buNone/>
            </a:pPr>
            <a:r>
              <a:rPr lang="en-US" sz="3600" b="1" dirty="0" smtClean="0">
                <a:solidFill>
                  <a:schemeClr val="accent1">
                    <a:lumMod val="50000"/>
                  </a:schemeClr>
                </a:solidFill>
              </a:rPr>
              <a:t>#1. What molecule/compound is absolutely necessary for life ?!</a:t>
            </a:r>
            <a:endParaRPr lang="en-US" sz="3600" b="1" dirty="0">
              <a:solidFill>
                <a:schemeClr val="accent1">
                  <a:lumMod val="50000"/>
                </a:schemeClr>
              </a:solidFill>
            </a:endParaRPr>
          </a:p>
        </p:txBody>
      </p:sp>
      <p:sp>
        <p:nvSpPr>
          <p:cNvPr id="4" name="Footer Placeholder 3"/>
          <p:cNvSpPr>
            <a:spLocks noGrp="1"/>
          </p:cNvSpPr>
          <p:nvPr>
            <p:ph type="ftr" sz="quarter" idx="11"/>
          </p:nvPr>
        </p:nvSpPr>
        <p:spPr/>
        <p:txBody>
          <a:bodyPr/>
          <a:lstStyle/>
          <a:p>
            <a:r>
              <a:rPr lang="en-US" smtClean="0"/>
              <a:t>© 2015 Pearson Education, Inc.</a:t>
            </a:r>
            <a:endParaRPr lang="en-US" dirty="0"/>
          </a:p>
        </p:txBody>
      </p:sp>
      <p:sp>
        <p:nvSpPr>
          <p:cNvPr id="6" name="Rectangle 5"/>
          <p:cNvSpPr/>
          <p:nvPr/>
        </p:nvSpPr>
        <p:spPr>
          <a:xfrm>
            <a:off x="3492631" y="5733174"/>
            <a:ext cx="4572000" cy="461665"/>
          </a:xfrm>
          <a:prstGeom prst="rect">
            <a:avLst/>
          </a:prstGeom>
        </p:spPr>
        <p:txBody>
          <a:bodyPr>
            <a:spAutoFit/>
          </a:bodyPr>
          <a:lstStyle/>
          <a:p>
            <a:r>
              <a:rPr lang="en-US" dirty="0" smtClean="0">
                <a:hlinkClick r:id="rId2"/>
              </a:rPr>
              <a:t>Cool Video </a:t>
            </a:r>
            <a:endParaRPr lang="en-US" dirty="0"/>
          </a:p>
        </p:txBody>
      </p:sp>
    </p:spTree>
    <p:extLst>
      <p:ext uri="{BB962C8B-B14F-4D97-AF65-F5344CB8AC3E}">
        <p14:creationId xmlns:p14="http://schemas.microsoft.com/office/powerpoint/2010/main" val="38909679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2015 Pearson Education, Inc.</a:t>
            </a:r>
            <a:endParaRPr lang="en-US" dirty="0"/>
          </a:p>
        </p:txBody>
      </p:sp>
      <p:sp>
        <p:nvSpPr>
          <p:cNvPr id="5" name="Rectangle 4"/>
          <p:cNvSpPr/>
          <p:nvPr/>
        </p:nvSpPr>
        <p:spPr>
          <a:xfrm>
            <a:off x="1114425" y="1409699"/>
            <a:ext cx="6115049" cy="1200329"/>
          </a:xfrm>
          <a:prstGeom prst="rect">
            <a:avLst/>
          </a:prstGeom>
          <a:noFill/>
        </p:spPr>
        <p:txBody>
          <a:bodyPr wrap="square" lIns="91440" tIns="45720" rIns="91440" bIns="45720">
            <a:spAutoFit/>
          </a:bodyPr>
          <a:lstStyle/>
          <a:p>
            <a:pPr algn="ctr"/>
            <a:r>
              <a:rPr lang="en-US" sz="7200" b="1" cap="none" spc="0" dirty="0" smtClean="0">
                <a:ln w="0"/>
                <a:solidFill>
                  <a:schemeClr val="accent1"/>
                </a:solidFill>
                <a:effectLst>
                  <a:outerShdw blurRad="38100" dist="25400" dir="5400000" algn="ctr" rotWithShape="0">
                    <a:srgbClr val="6E747A">
                      <a:alpha val="43000"/>
                    </a:srgbClr>
                  </a:outerShdw>
                </a:effectLst>
              </a:rPr>
              <a:t>WATER</a:t>
            </a:r>
            <a:endParaRPr lang="en-US" sz="7200" b="1" cap="none" spc="0" dirty="0">
              <a:ln w="0"/>
              <a:solidFill>
                <a:schemeClr val="accent1"/>
              </a:solidFill>
              <a:effectLst>
                <a:outerShdw blurRad="38100" dist="25400" dir="5400000" algn="ctr" rotWithShape="0">
                  <a:srgbClr val="6E747A">
                    <a:alpha val="43000"/>
                  </a:srgbClr>
                </a:outerShdw>
              </a:effectLst>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31035" y="2610028"/>
            <a:ext cx="6117505" cy="3176397"/>
          </a:xfrm>
          <a:prstGeom prst="rect">
            <a:avLst/>
          </a:prstGeom>
        </p:spPr>
      </p:pic>
    </p:spTree>
    <p:extLst>
      <p:ext uri="{BB962C8B-B14F-4D97-AF65-F5344CB8AC3E}">
        <p14:creationId xmlns:p14="http://schemas.microsoft.com/office/powerpoint/2010/main" val="24309705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Rectangle 2"/>
          <p:cNvSpPr>
            <a:spLocks noGrp="1" noChangeArrowheads="1"/>
          </p:cNvSpPr>
          <p:nvPr>
            <p:ph type="title"/>
          </p:nvPr>
        </p:nvSpPr>
        <p:spPr/>
        <p:txBody>
          <a:bodyPr/>
          <a:lstStyle/>
          <a:p>
            <a:r>
              <a:rPr lang="en-US" dirty="0" smtClean="0"/>
              <a:t>Important Stuff About Water </a:t>
            </a:r>
            <a:endParaRPr lang="en-US" dirty="0" smtClean="0"/>
          </a:p>
        </p:txBody>
      </p:sp>
      <p:sp>
        <p:nvSpPr>
          <p:cNvPr id="124930" name="Rectangle 3"/>
          <p:cNvSpPr>
            <a:spLocks noGrp="1" noChangeArrowheads="1"/>
          </p:cNvSpPr>
          <p:nvPr>
            <p:ph idx="1"/>
          </p:nvPr>
        </p:nvSpPr>
        <p:spPr>
          <a:xfrm>
            <a:off x="313267" y="1114426"/>
            <a:ext cx="8475133" cy="5171652"/>
          </a:xfrm>
        </p:spPr>
        <p:txBody>
          <a:bodyPr/>
          <a:lstStyle/>
          <a:p>
            <a:pPr marL="0" indent="0">
              <a:buNone/>
            </a:pPr>
            <a:endParaRPr lang="en-US" sz="2400" dirty="0" smtClean="0"/>
          </a:p>
          <a:p>
            <a:r>
              <a:rPr lang="en-US" sz="2400" dirty="0" smtClean="0"/>
              <a:t>Water is a </a:t>
            </a:r>
            <a:r>
              <a:rPr lang="en-US" sz="2400" b="1" dirty="0" smtClean="0"/>
              <a:t>polar molecule</a:t>
            </a:r>
            <a:endParaRPr lang="en-US" sz="2400" b="1" dirty="0" smtClean="0"/>
          </a:p>
          <a:p>
            <a:endParaRPr lang="en-US" sz="2400" dirty="0"/>
          </a:p>
          <a:p>
            <a:r>
              <a:rPr lang="en-US" sz="2400" dirty="0" smtClean="0"/>
              <a:t>Water if formed by </a:t>
            </a:r>
            <a:r>
              <a:rPr lang="en-US" sz="2400" b="1" dirty="0" smtClean="0"/>
              <a:t>polar covalent bonds</a:t>
            </a:r>
            <a:r>
              <a:rPr lang="en-US" sz="2400" dirty="0" smtClean="0"/>
              <a:t> between 1 Oxygen atom and 2 Hydrogen atoms</a:t>
            </a:r>
            <a:endParaRPr lang="en-US" sz="2400" dirty="0"/>
          </a:p>
          <a:p>
            <a:endParaRPr lang="en-US" sz="2400" dirty="0"/>
          </a:p>
          <a:p>
            <a:r>
              <a:rPr lang="en-US" sz="2400" dirty="0" smtClean="0"/>
              <a:t>Water can form </a:t>
            </a:r>
            <a:r>
              <a:rPr lang="en-US" sz="2400" b="1" dirty="0" smtClean="0"/>
              <a:t>hydrogen bonds </a:t>
            </a:r>
            <a:r>
              <a:rPr lang="en-US" sz="2400" dirty="0" smtClean="0"/>
              <a:t>with other water molecules </a:t>
            </a:r>
            <a:endParaRPr lang="en-US" sz="2400" dirty="0"/>
          </a:p>
          <a:p>
            <a:pPr lvl="1"/>
            <a:endParaRPr lang="en-US" sz="2200" dirty="0"/>
          </a:p>
          <a:p>
            <a:endParaRPr lang="en-US" sz="2400" dirty="0" smtClean="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in Notebooks: </a:t>
            </a:r>
            <a:endParaRPr lang="en-US" dirty="0"/>
          </a:p>
        </p:txBody>
      </p:sp>
      <p:sp>
        <p:nvSpPr>
          <p:cNvPr id="3" name="Content Placeholder 2"/>
          <p:cNvSpPr>
            <a:spLocks noGrp="1"/>
          </p:cNvSpPr>
          <p:nvPr>
            <p:ph idx="1"/>
          </p:nvPr>
        </p:nvSpPr>
        <p:spPr/>
        <p:txBody>
          <a:bodyPr/>
          <a:lstStyle/>
          <a:p>
            <a:pPr marL="0" indent="0">
              <a:buNone/>
            </a:pPr>
            <a:r>
              <a:rPr lang="en-US" dirty="0" smtClean="0"/>
              <a:t> </a:t>
            </a:r>
            <a:endParaRPr lang="en-US" dirty="0"/>
          </a:p>
        </p:txBody>
      </p:sp>
      <p:sp>
        <p:nvSpPr>
          <p:cNvPr id="4" name="Footer Placeholder 3"/>
          <p:cNvSpPr>
            <a:spLocks noGrp="1"/>
          </p:cNvSpPr>
          <p:nvPr>
            <p:ph type="ftr" sz="quarter" idx="11"/>
          </p:nvPr>
        </p:nvSpPr>
        <p:spPr/>
        <p:txBody>
          <a:bodyPr/>
          <a:lstStyle/>
          <a:p>
            <a:r>
              <a:rPr lang="en-US" smtClean="0"/>
              <a:t>© 2015 Pearson Education, Inc.</a:t>
            </a:r>
            <a:endParaRPr lang="en-US" dirty="0"/>
          </a:p>
        </p:txBody>
      </p:sp>
      <p:sp>
        <p:nvSpPr>
          <p:cNvPr id="5" name="Content Placeholder 2"/>
          <p:cNvSpPr txBox="1">
            <a:spLocks/>
          </p:cNvSpPr>
          <p:nvPr/>
        </p:nvSpPr>
        <p:spPr>
          <a:xfrm>
            <a:off x="465667" y="1752600"/>
            <a:ext cx="8475133" cy="4758267"/>
          </a:xfrm>
          <a:prstGeom prst="rect">
            <a:avLst/>
          </a:prstGeom>
        </p:spPr>
        <p:txBody>
          <a:bodyPr vert="horz" lIns="91440" tIns="45720" rIns="91440" bIns="45720" rtlCol="0">
            <a:noAutofit/>
          </a:bodyPr>
          <a:lstStyle>
            <a:lvl1pPr marL="228600" indent="-228600" algn="l" defTabSz="914400" rtl="0" eaLnBrk="1" latinLnBrk="0" hangingPunct="1">
              <a:lnSpc>
                <a:spcPct val="100000"/>
              </a:lnSpc>
              <a:spcBef>
                <a:spcPts val="1000"/>
              </a:spcBef>
              <a:buClr>
                <a:srgbClr val="1F89BD"/>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Clr>
                <a:srgbClr val="1F89BD"/>
              </a:buClr>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Clr>
                <a:srgbClr val="1F89BD"/>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Clr>
                <a:srgbClr val="1F89BD"/>
              </a:buClr>
              <a:buFont typeface="Arial" panose="020B0604020202020204" pitchFamily="34" charset="0"/>
              <a:buChar char="•"/>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fontAlgn="auto">
              <a:spcAft>
                <a:spcPts val="0"/>
              </a:spcAft>
              <a:buFont typeface="Arial" panose="020B0604020202020204" pitchFamily="34" charset="0"/>
              <a:buNone/>
            </a:pPr>
            <a:r>
              <a:rPr lang="en-US" sz="3600" b="1" dirty="0" smtClean="0">
                <a:solidFill>
                  <a:schemeClr val="accent1">
                    <a:lumMod val="50000"/>
                  </a:schemeClr>
                </a:solidFill>
              </a:rPr>
              <a:t>#2. How do Hydrogen bonds form between water molecules?</a:t>
            </a:r>
            <a:endParaRPr lang="en-US" sz="3600" b="1" dirty="0">
              <a:solidFill>
                <a:schemeClr val="accent1">
                  <a:lumMod val="50000"/>
                </a:schemeClr>
              </a:solidFill>
            </a:endParaRPr>
          </a:p>
        </p:txBody>
      </p:sp>
    </p:spTree>
    <p:extLst>
      <p:ext uri="{BB962C8B-B14F-4D97-AF65-F5344CB8AC3E}">
        <p14:creationId xmlns:p14="http://schemas.microsoft.com/office/powerpoint/2010/main" val="4184114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p:txBody>
          <a:bodyPr/>
          <a:lstStyle/>
          <a:p>
            <a:r>
              <a:rPr lang="en-US" dirty="0" smtClean="0"/>
              <a:t>Properties of Water #1</a:t>
            </a:r>
            <a:endParaRPr lang="en-US" dirty="0" smtClean="0"/>
          </a:p>
        </p:txBody>
      </p:sp>
      <p:sp>
        <p:nvSpPr>
          <p:cNvPr id="143362" name="Rectangle 3"/>
          <p:cNvSpPr>
            <a:spLocks noGrp="1" noChangeArrowheads="1"/>
          </p:cNvSpPr>
          <p:nvPr>
            <p:ph idx="1"/>
          </p:nvPr>
        </p:nvSpPr>
        <p:spPr>
          <a:xfrm>
            <a:off x="313267" y="981261"/>
            <a:ext cx="8475133" cy="4758267"/>
          </a:xfrm>
        </p:spPr>
        <p:txBody>
          <a:bodyPr/>
          <a:lstStyle/>
          <a:p>
            <a:pPr marL="0" indent="0">
              <a:buNone/>
            </a:pPr>
            <a:endParaRPr lang="en-US" sz="2400" dirty="0" smtClean="0"/>
          </a:p>
          <a:p>
            <a:r>
              <a:rPr lang="en-US" sz="2400" dirty="0" smtClean="0"/>
              <a:t>The tendency of molecules of the same kind to stick together is </a:t>
            </a:r>
            <a:r>
              <a:rPr lang="en-US" sz="2400" b="1" dirty="0" smtClean="0"/>
              <a:t>cohesion</a:t>
            </a:r>
            <a:r>
              <a:rPr lang="en-US" sz="2400" dirty="0" smtClean="0"/>
              <a:t>.</a:t>
            </a:r>
          </a:p>
          <a:p>
            <a:endParaRPr lang="en-US" sz="2400" dirty="0" smtClean="0"/>
          </a:p>
          <a:p>
            <a:pPr lvl="1"/>
            <a:r>
              <a:rPr lang="en-US" sz="2400" dirty="0"/>
              <a:t>Cohesion is related to </a:t>
            </a:r>
            <a:r>
              <a:rPr lang="en-US" sz="2400" b="1" dirty="0"/>
              <a:t>surface tension</a:t>
            </a:r>
            <a:r>
              <a:rPr lang="en-US" sz="2400" dirty="0"/>
              <a:t>—a measure of how difficult it is to break the surface of a </a:t>
            </a:r>
            <a:r>
              <a:rPr lang="en-US" sz="2400" dirty="0" smtClean="0"/>
              <a:t>liquid</a:t>
            </a:r>
            <a:endParaRPr lang="en-US" sz="2400" dirty="0"/>
          </a:p>
          <a:p>
            <a:pPr marL="0" indent="0">
              <a:buNone/>
            </a:pPr>
            <a:endParaRPr lang="en-US" sz="2400" dirty="0"/>
          </a:p>
          <a:p>
            <a:r>
              <a:rPr lang="en-US" sz="2400" dirty="0" smtClean="0"/>
              <a:t>The tendency of two kinds of molecules to stick together is </a:t>
            </a:r>
            <a:r>
              <a:rPr lang="en-US" sz="2400" b="1" dirty="0" smtClean="0"/>
              <a:t>adhesion</a:t>
            </a:r>
            <a:r>
              <a:rPr lang="en-US" sz="2400" dirty="0" smtClean="0"/>
              <a:t>.</a:t>
            </a:r>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5" name="Rectangle 2"/>
          <p:cNvSpPr>
            <a:spLocks noGrp="1" noChangeArrowheads="1"/>
          </p:cNvSpPr>
          <p:nvPr>
            <p:ph type="title"/>
          </p:nvPr>
        </p:nvSpPr>
        <p:spPr/>
        <p:txBody>
          <a:bodyPr/>
          <a:lstStyle/>
          <a:p>
            <a:r>
              <a:rPr lang="en-US" dirty="0" smtClean="0"/>
              <a:t>Properties of Water #2 </a:t>
            </a:r>
            <a:endParaRPr lang="en-US" dirty="0" smtClean="0"/>
          </a:p>
        </p:txBody>
      </p:sp>
      <p:sp>
        <p:nvSpPr>
          <p:cNvPr id="149506" name="Rectangle 3"/>
          <p:cNvSpPr>
            <a:spLocks noGrp="1" noChangeArrowheads="1"/>
          </p:cNvSpPr>
          <p:nvPr>
            <p:ph idx="1"/>
          </p:nvPr>
        </p:nvSpPr>
        <p:spPr/>
        <p:txBody>
          <a:bodyPr/>
          <a:lstStyle/>
          <a:p>
            <a:r>
              <a:rPr lang="en-US" sz="2400" b="1" dirty="0" smtClean="0"/>
              <a:t>Water regulates temperature </a:t>
            </a:r>
            <a:r>
              <a:rPr lang="en-US" sz="2400" dirty="0" smtClean="0"/>
              <a:t>(Has a high heat capacity)</a:t>
            </a:r>
          </a:p>
          <a:p>
            <a:endParaRPr lang="en-US" sz="2400" b="1" dirty="0"/>
          </a:p>
          <a:p>
            <a:pPr lvl="1"/>
            <a:r>
              <a:rPr lang="en-US" sz="2200" dirty="0"/>
              <a:t>Heat must be absorbed to break hydrogen bonds.</a:t>
            </a:r>
          </a:p>
          <a:p>
            <a:endParaRPr lang="en-US" sz="2400" dirty="0"/>
          </a:p>
          <a:p>
            <a:pPr lvl="1"/>
            <a:r>
              <a:rPr lang="en-US" sz="2200" dirty="0"/>
              <a:t>Heat is released when hydrogen bonds form.</a:t>
            </a:r>
          </a:p>
          <a:p>
            <a:endParaRPr lang="en-US" sz="2400" dirty="0" smtClean="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5" name="Rectangle 2"/>
          <p:cNvSpPr>
            <a:spLocks noGrp="1" noChangeArrowheads="1"/>
          </p:cNvSpPr>
          <p:nvPr>
            <p:ph type="title"/>
          </p:nvPr>
        </p:nvSpPr>
        <p:spPr/>
        <p:txBody>
          <a:bodyPr/>
          <a:lstStyle/>
          <a:p>
            <a:pPr algn="l"/>
            <a:r>
              <a:rPr lang="en-US" sz="3000" b="1" dirty="0" smtClean="0">
                <a:latin typeface="Arial" panose="020B0604020202020204" pitchFamily="34" charset="0"/>
                <a:cs typeface="Arial" panose="020B0604020202020204" pitchFamily="34" charset="0"/>
              </a:rPr>
              <a:t>Properties of Water #3</a:t>
            </a:r>
            <a:endParaRPr lang="en-US" sz="3000" b="1" dirty="0" smtClean="0">
              <a:latin typeface="Arial" panose="020B0604020202020204" pitchFamily="34" charset="0"/>
              <a:cs typeface="Arial" panose="020B0604020202020204" pitchFamily="34" charset="0"/>
            </a:endParaRPr>
          </a:p>
        </p:txBody>
      </p:sp>
      <p:sp>
        <p:nvSpPr>
          <p:cNvPr id="159746" name="Rectangle 3"/>
          <p:cNvSpPr>
            <a:spLocks noGrp="1" noChangeArrowheads="1"/>
          </p:cNvSpPr>
          <p:nvPr>
            <p:ph idx="1"/>
          </p:nvPr>
        </p:nvSpPr>
        <p:spPr/>
        <p:txBody>
          <a:bodyPr/>
          <a:lstStyle/>
          <a:p>
            <a:r>
              <a:rPr lang="en-US" sz="2400" dirty="0" smtClean="0">
                <a:latin typeface="Arial" panose="020B0604020202020204" pitchFamily="34" charset="0"/>
                <a:cs typeface="Arial" panose="020B0604020202020204" pitchFamily="34" charset="0"/>
              </a:rPr>
              <a:t>Water can exist as a gas, liquid, or solid.</a:t>
            </a: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Water is </a:t>
            </a:r>
            <a:r>
              <a:rPr lang="en-US" sz="2400" b="1" dirty="0" smtClean="0">
                <a:latin typeface="Arial" panose="020B0604020202020204" pitchFamily="34" charset="0"/>
                <a:cs typeface="Arial" panose="020B0604020202020204" pitchFamily="34" charset="0"/>
              </a:rPr>
              <a:t>less dense as a solid </a:t>
            </a:r>
            <a:r>
              <a:rPr lang="en-US" sz="2400" dirty="0" smtClean="0">
                <a:latin typeface="Arial" panose="020B0604020202020204" pitchFamily="34" charset="0"/>
                <a:cs typeface="Arial" panose="020B0604020202020204" pitchFamily="34" charset="0"/>
              </a:rPr>
              <a:t>than a liquid because of hydrogen bonding.</a:t>
            </a:r>
          </a:p>
          <a:p>
            <a:endParaRPr lang="en-US" sz="24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65498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Rectangle 2"/>
          <p:cNvSpPr>
            <a:spLocks noGrp="1" noChangeArrowheads="1"/>
          </p:cNvSpPr>
          <p:nvPr>
            <p:ph type="title"/>
          </p:nvPr>
        </p:nvSpPr>
        <p:spPr/>
        <p:txBody>
          <a:bodyPr/>
          <a:lstStyle/>
          <a:p>
            <a:r>
              <a:rPr lang="en-US" dirty="0" smtClean="0"/>
              <a:t>Properties of Water #4</a:t>
            </a:r>
            <a:endParaRPr lang="en-US" dirty="0" smtClean="0"/>
          </a:p>
        </p:txBody>
      </p:sp>
      <p:sp>
        <p:nvSpPr>
          <p:cNvPr id="167938" name="Rectangle 3"/>
          <p:cNvSpPr>
            <a:spLocks noGrp="1" noChangeArrowheads="1"/>
          </p:cNvSpPr>
          <p:nvPr>
            <p:ph idx="1"/>
          </p:nvPr>
        </p:nvSpPr>
        <p:spPr>
          <a:xfrm>
            <a:off x="381847" y="1135380"/>
            <a:ext cx="8475133" cy="4758267"/>
          </a:xfrm>
        </p:spPr>
        <p:txBody>
          <a:bodyPr/>
          <a:lstStyle/>
          <a:p>
            <a:r>
              <a:rPr lang="en-US" dirty="0" smtClean="0"/>
              <a:t>Water is the Universal Solvent (due to polarity of its molecules)</a:t>
            </a:r>
            <a:endParaRPr lang="en-US" dirty="0" smtClean="0"/>
          </a:p>
          <a:p>
            <a:endParaRPr lang="en-US" dirty="0" smtClean="0"/>
          </a:p>
          <a:p>
            <a:r>
              <a:rPr lang="en-US" dirty="0" smtClean="0"/>
              <a:t>Polar or charged solutes dissolve when water molecules surround them, forming aqueous solutions.</a:t>
            </a:r>
          </a:p>
          <a:p>
            <a:endParaRPr lang="en-US" dirty="0" smtClean="0"/>
          </a:p>
          <a:p>
            <a:endParaRPr lang="en-US" dirty="0" smtClean="0"/>
          </a:p>
          <a:p>
            <a:endParaRPr lang="en-US" dirty="0" smtClean="0"/>
          </a:p>
        </p:txBody>
      </p:sp>
      <p:sp>
        <p:nvSpPr>
          <p:cNvPr id="2" name="Footer Placeholder 1"/>
          <p:cNvSpPr>
            <a:spLocks noGrp="1"/>
          </p:cNvSpPr>
          <p:nvPr>
            <p:ph type="ftr" sz="quarter" idx="11"/>
          </p:nvPr>
        </p:nvSpPr>
        <p:spPr/>
        <p:txBody>
          <a:bodyPr/>
          <a:lstStyle/>
          <a:p>
            <a:r>
              <a:rPr lang="en-US" smtClean="0"/>
              <a:t>© 2015 Pearson Education, Inc.</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GAMESHOW" val="False"/>
  <p:tag name="PPTVERSION" val="XP"/>
</p:tagLst>
</file>

<file path=ppt/theme/theme1.xml><?xml version="1.0" encoding="utf-8"?>
<a:theme xmlns:a="http://schemas.openxmlformats.org/drawingml/2006/main" name="CampbellConcepts_LectureDesign">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ampbellConcepts_LectureDesign" id="{6ABB3D2E-7B8E-4043-AA3F-F4B2FA0FE5A9}" vid="{095C42ED-B070-47A2-A4C9-E6A4F4D7912A}"/>
    </a:ext>
  </a:extLst>
</a:theme>
</file>

<file path=ppt/theme/theme2.xml><?xml version="1.0" encoding="utf-8"?>
<a:theme xmlns:a="http://schemas.openxmlformats.org/drawingml/2006/main" name="33_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spDef>
    <a:lnDef>
      <a:spPr bwMode="auto">
        <a:xfrm>
          <a:off x="0" y="0"/>
          <a:ext cx="1" cy="1"/>
        </a:xfrm>
        <a:custGeom>
          <a:avLst/>
          <a:gdLst/>
          <a:ahLst/>
          <a:cxnLst/>
          <a:rect l="0" t="0" r="0" b="0"/>
          <a:pathLst/>
        </a:custGeom>
        <a:solidFill>
          <a:schemeClr val="accent1"/>
        </a:solidFill>
        <a:ln w="254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84"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CampbellConcepts_LectureDesign</Template>
  <TotalTime>3737</TotalTime>
  <Words>1723</Words>
  <Application>Microsoft Office PowerPoint</Application>
  <PresentationFormat>On-screen Show (4:3)</PresentationFormat>
  <Paragraphs>76</Paragraphs>
  <Slides>8</Slides>
  <Notes>5</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ＭＳ Ｐゴシック</vt:lpstr>
      <vt:lpstr>Arial</vt:lpstr>
      <vt:lpstr>Symbol</vt:lpstr>
      <vt:lpstr>Times</vt:lpstr>
      <vt:lpstr>Times New Roman</vt:lpstr>
      <vt:lpstr>CampbellConcepts_LectureDesign</vt:lpstr>
      <vt:lpstr>33_Blank</vt:lpstr>
      <vt:lpstr>Answer in Notebooks:</vt:lpstr>
      <vt:lpstr>PowerPoint Presentation</vt:lpstr>
      <vt:lpstr>Important Stuff About Water </vt:lpstr>
      <vt:lpstr>Answer in Notebooks: </vt:lpstr>
      <vt:lpstr>Properties of Water #1</vt:lpstr>
      <vt:lpstr>Properties of Water #2 </vt:lpstr>
      <vt:lpstr>Properties of Water #3</vt:lpstr>
      <vt:lpstr>Properties of Water #4</vt:lpstr>
    </vt:vector>
  </TitlesOfParts>
  <Company>Pearson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Christopher Delgado</dc:creator>
  <cp:lastModifiedBy>Griffith, Ashley</cp:lastModifiedBy>
  <cp:revision>451</cp:revision>
  <cp:lastPrinted>2005-03-30T09:38:22Z</cp:lastPrinted>
  <dcterms:created xsi:type="dcterms:W3CDTF">2014-03-27T14:04:16Z</dcterms:created>
  <dcterms:modified xsi:type="dcterms:W3CDTF">2016-08-25T17:56:33Z</dcterms:modified>
</cp:coreProperties>
</file>