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386" r:id="rId3"/>
    <p:sldId id="257" r:id="rId4"/>
    <p:sldId id="341" r:id="rId5"/>
    <p:sldId id="380" r:id="rId6"/>
    <p:sldId id="381" r:id="rId7"/>
    <p:sldId id="344" r:id="rId8"/>
    <p:sldId id="347" r:id="rId9"/>
    <p:sldId id="348" r:id="rId10"/>
    <p:sldId id="379" r:id="rId11"/>
    <p:sldId id="272" r:id="rId12"/>
    <p:sldId id="273" r:id="rId13"/>
    <p:sldId id="274" r:id="rId14"/>
    <p:sldId id="275" r:id="rId15"/>
    <p:sldId id="336" r:id="rId16"/>
    <p:sldId id="350" r:id="rId17"/>
    <p:sldId id="38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D09E00"/>
    <a:srgbClr val="0033CC"/>
    <a:srgbClr val="31C42A"/>
    <a:srgbClr val="003399"/>
    <a:srgbClr val="3366CC"/>
    <a:srgbClr val="0099FF"/>
    <a:srgbClr val="7575FF"/>
    <a:srgbClr val="5B5B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436" autoAdjust="0"/>
    <p:restoredTop sz="94717" autoAdjust="0"/>
  </p:normalViewPr>
  <p:slideViewPr>
    <p:cSldViewPr>
      <p:cViewPr varScale="1">
        <p:scale>
          <a:sx n="84" d="100"/>
          <a:sy n="84" d="100"/>
        </p:scale>
        <p:origin x="134" y="77"/>
      </p:cViewPr>
      <p:guideLst>
        <p:guide orient="horz" pos="2160"/>
        <p:guide pos="2880"/>
      </p:guideLst>
    </p:cSldViewPr>
  </p:slideViewPr>
  <p:outlineViewPr>
    <p:cViewPr>
      <p:scale>
        <a:sx n="33" d="100"/>
        <a:sy n="33" d="100"/>
      </p:scale>
      <p:origin x="48" y="22836"/>
    </p:cViewPr>
  </p:outlineViewPr>
  <p:notesTextViewPr>
    <p:cViewPr>
      <p:scale>
        <a:sx n="100" d="100"/>
        <a:sy n="100" d="100"/>
      </p:scale>
      <p:origin x="0" y="0"/>
    </p:cViewPr>
  </p:notesTextViewPr>
  <p:sorterViewPr>
    <p:cViewPr>
      <p:scale>
        <a:sx n="100" d="100"/>
        <a:sy n="100" d="100"/>
      </p:scale>
      <p:origin x="0" y="-100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146" cy="464741"/>
          </a:xfrm>
          <a:prstGeom prst="rect">
            <a:avLst/>
          </a:prstGeom>
        </p:spPr>
        <p:txBody>
          <a:bodyPr vert="horz" lIns="92062" tIns="46031" rIns="92062" bIns="46031" rtlCol="0"/>
          <a:lstStyle>
            <a:lvl1pPr algn="l">
              <a:defRPr sz="1200"/>
            </a:lvl1pPr>
          </a:lstStyle>
          <a:p>
            <a:endParaRPr lang="en-US"/>
          </a:p>
        </p:txBody>
      </p:sp>
      <p:sp>
        <p:nvSpPr>
          <p:cNvPr id="3" name="Date Placeholder 2"/>
          <p:cNvSpPr>
            <a:spLocks noGrp="1"/>
          </p:cNvSpPr>
          <p:nvPr>
            <p:ph type="dt" sz="quarter" idx="1"/>
          </p:nvPr>
        </p:nvSpPr>
        <p:spPr>
          <a:xfrm>
            <a:off x="3971654" y="0"/>
            <a:ext cx="3037146" cy="464741"/>
          </a:xfrm>
          <a:prstGeom prst="rect">
            <a:avLst/>
          </a:prstGeom>
        </p:spPr>
        <p:txBody>
          <a:bodyPr vert="horz" lIns="92062" tIns="46031" rIns="92062" bIns="46031" rtlCol="0"/>
          <a:lstStyle>
            <a:lvl1pPr algn="r">
              <a:defRPr sz="1200"/>
            </a:lvl1pPr>
          </a:lstStyle>
          <a:p>
            <a:fld id="{B3187504-44DF-4CFB-957D-4CB5D5226530}" type="datetimeFigureOut">
              <a:rPr lang="en-US" smtClean="0"/>
              <a:pPr/>
              <a:t>8/30/2016</a:t>
            </a:fld>
            <a:endParaRPr lang="en-US"/>
          </a:p>
        </p:txBody>
      </p:sp>
      <p:sp>
        <p:nvSpPr>
          <p:cNvPr id="4" name="Footer Placeholder 3"/>
          <p:cNvSpPr>
            <a:spLocks noGrp="1"/>
          </p:cNvSpPr>
          <p:nvPr>
            <p:ph type="ftr" sz="quarter" idx="2"/>
          </p:nvPr>
        </p:nvSpPr>
        <p:spPr>
          <a:xfrm>
            <a:off x="1" y="8830063"/>
            <a:ext cx="3037146" cy="464740"/>
          </a:xfrm>
          <a:prstGeom prst="rect">
            <a:avLst/>
          </a:prstGeom>
        </p:spPr>
        <p:txBody>
          <a:bodyPr vert="horz" lIns="92062" tIns="46031" rIns="92062" bIns="46031" rtlCol="0" anchor="b"/>
          <a:lstStyle>
            <a:lvl1pPr algn="l">
              <a:defRPr sz="1200"/>
            </a:lvl1pPr>
          </a:lstStyle>
          <a:p>
            <a:endParaRPr lang="en-US"/>
          </a:p>
        </p:txBody>
      </p:sp>
      <p:sp>
        <p:nvSpPr>
          <p:cNvPr id="5" name="Slide Number Placeholder 4"/>
          <p:cNvSpPr>
            <a:spLocks noGrp="1"/>
          </p:cNvSpPr>
          <p:nvPr>
            <p:ph type="sldNum" sz="quarter" idx="3"/>
          </p:nvPr>
        </p:nvSpPr>
        <p:spPr>
          <a:xfrm>
            <a:off x="3971654" y="8830063"/>
            <a:ext cx="3037146" cy="464740"/>
          </a:xfrm>
          <a:prstGeom prst="rect">
            <a:avLst/>
          </a:prstGeom>
        </p:spPr>
        <p:txBody>
          <a:bodyPr vert="horz" lIns="92062" tIns="46031" rIns="92062" bIns="46031" rtlCol="0" anchor="b"/>
          <a:lstStyle>
            <a:lvl1pPr algn="r">
              <a:defRPr sz="1200"/>
            </a:lvl1pPr>
          </a:lstStyle>
          <a:p>
            <a:fld id="{4F60E956-D9DE-4457-ACCD-62C6C838A8D8}" type="slidenum">
              <a:rPr lang="en-US" smtClean="0"/>
              <a:pPr/>
              <a:t>‹#›</a:t>
            </a:fld>
            <a:endParaRPr lang="en-US"/>
          </a:p>
        </p:txBody>
      </p:sp>
    </p:spTree>
    <p:extLst>
      <p:ext uri="{BB962C8B-B14F-4D97-AF65-F5344CB8AC3E}">
        <p14:creationId xmlns:p14="http://schemas.microsoft.com/office/powerpoint/2010/main" val="367265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8" rIns="93175" bIns="46588" rtlCol="0"/>
          <a:lstStyle>
            <a:lvl1pPr algn="r">
              <a:defRPr sz="1200"/>
            </a:lvl1pPr>
          </a:lstStyle>
          <a:p>
            <a:fld id="{FDF445C5-11F8-47FC-99C2-D8518B5D46D4}" type="datetimeFigureOut">
              <a:rPr lang="en-US" smtClean="0"/>
              <a:pPr/>
              <a:t>8/30/2016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5" tIns="46588" rIns="93175" bIns="46588" rtlCol="0" anchor="b"/>
          <a:lstStyle>
            <a:lvl1pPr algn="r">
              <a:defRPr sz="1200"/>
            </a:lvl1pPr>
          </a:lstStyle>
          <a:p>
            <a:fld id="{11F8EFAB-9740-4FED-A25A-B2701D016AD9}" type="slidenum">
              <a:rPr lang="en-US" smtClean="0"/>
              <a:pPr/>
              <a:t>‹#›</a:t>
            </a:fld>
            <a:endParaRPr lang="en-US"/>
          </a:p>
        </p:txBody>
      </p:sp>
    </p:spTree>
    <p:extLst>
      <p:ext uri="{BB962C8B-B14F-4D97-AF65-F5344CB8AC3E}">
        <p14:creationId xmlns:p14="http://schemas.microsoft.com/office/powerpoint/2010/main" val="51884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BA91B220-7A57-7143-9298-38E5CFB89EA1}" type="slidenum">
              <a:rPr lang="en-US" sz="1200">
                <a:latin typeface="Times New Roman" charset="0"/>
                <a:ea typeface="Arial" charset="0"/>
                <a:cs typeface="Arial" charset="0"/>
              </a:rPr>
              <a:pPr algn="r" eaLnBrk="0" hangingPunct="0"/>
              <a:t>4</a:t>
            </a:fld>
            <a:endParaRPr lang="en-US" sz="1200" dirty="0">
              <a:latin typeface="Times New Roman" charset="0"/>
              <a:ea typeface="Arial" charset="0"/>
              <a:cs typeface="Arial" charset="0"/>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r>
              <a:rPr lang="en-US" b="1" dirty="0" smtClean="0"/>
              <a:t>Student Misconceptions and Concerns</a:t>
            </a:r>
            <a:endParaRPr lang="en-US" dirty="0" smtClean="0"/>
          </a:p>
          <a:p>
            <a:r>
              <a:rPr lang="en-US" dirty="0" smtClean="0"/>
              <a:t>• Students might need to be reminded about the levels of biological organization. Without such a review, the relationship between atoms, monomers, and polymers can be confusing as each is discussed. Consider noting these relationships somewhere in the classroom (such as on the board) where students can quickly glance for reassurance.</a:t>
            </a:r>
          </a:p>
          <a:p>
            <a:r>
              <a:rPr lang="en-US" dirty="0" smtClean="0"/>
              <a:t>• General biology students might not have previously taken a chemistry course. The concept of molecular building blocks that cannot be seen can be abstract and difficult to comprehend for such students. Concrete examples from our diets and good images will increase comprehension.</a:t>
            </a:r>
          </a:p>
          <a:p>
            <a:r>
              <a:rPr lang="en-US" b="1" dirty="0" smtClean="0"/>
              <a:t>Teaching Tips</a:t>
            </a:r>
            <a:endParaRPr lang="en-US" dirty="0" smtClean="0"/>
          </a:p>
          <a:p>
            <a:r>
              <a:rPr lang="en-US" dirty="0" smtClean="0"/>
              <a:t>• One of the great advantages of carbon is its ability to form up to four bonds, permitting the assembly of diverse components and branching configurations. Challenge your students to find another element that might also permit this sort of adaptability. (Like carbon, silicon has four electrons in its outer shell.)</a:t>
            </a:r>
          </a:p>
          <a:p>
            <a:r>
              <a:rPr lang="en-US" dirty="0" smtClean="0"/>
              <a:t>• Toothpicks and gumdrops (or any other pliable small candy) permit the quick construction of chemical models. Different candy colors can represent certain atoms. The model of the methane molecule in Figure 3.1 can thus easily be demonstrated (and consumed)!</a:t>
            </a:r>
          </a:p>
          <a:p>
            <a:pPr eaLnBrk="1" hangingPunct="1"/>
            <a:endParaRPr lang="en-US" dirty="0" smtClean="0"/>
          </a:p>
        </p:txBody>
      </p:sp>
    </p:spTree>
    <p:extLst>
      <p:ext uri="{BB962C8B-B14F-4D97-AF65-F5344CB8AC3E}">
        <p14:creationId xmlns:p14="http://schemas.microsoft.com/office/powerpoint/2010/main" val="124429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F417C4D0-1C78-8641-B241-48C5F9D16FF8}" type="slidenum">
              <a:rPr lang="en-US" sz="1200">
                <a:latin typeface="Times New Roman" charset="0"/>
                <a:ea typeface="Arial" charset="0"/>
                <a:cs typeface="Arial" charset="0"/>
              </a:rPr>
              <a:pPr algn="r" eaLnBrk="0" hangingPunct="0"/>
              <a:t>7</a:t>
            </a:fld>
            <a:endParaRPr lang="en-US" sz="1200" dirty="0">
              <a:latin typeface="Times New Roman" charset="0"/>
              <a:ea typeface="Arial" charset="0"/>
              <a:cs typeface="Arial" charset="0"/>
            </a:endParaRP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r>
              <a:rPr lang="en-US" b="1" dirty="0" smtClean="0"/>
              <a:t>Student Misconceptions and Concerns</a:t>
            </a:r>
            <a:endParaRPr lang="en-US" dirty="0" smtClean="0"/>
          </a:p>
          <a:p>
            <a:r>
              <a:rPr lang="en-US" dirty="0" smtClean="0"/>
              <a:t>• Students might need to be reminded about the levels of biological organization. Without such a review, the relationship between atoms, monomers, and polymers can be confusing as each is discussed. Consider noting these relationships somewhere in the classroom (such as on the board) where students can quickly glance for reassurance.</a:t>
            </a:r>
          </a:p>
          <a:p>
            <a:r>
              <a:rPr lang="en-US" dirty="0" smtClean="0"/>
              <a:t>• General biology students might not have previously taken a chemistry course. The concept of molecular building blocks that cannot be seen can be abstract and difficult to comprehend for such students. Concrete examples from our diets and good images will increase comprehension.</a:t>
            </a:r>
          </a:p>
          <a:p>
            <a:r>
              <a:rPr lang="en-US" b="1" dirty="0" smtClean="0"/>
              <a:t>Teaching Tips</a:t>
            </a:r>
            <a:endParaRPr lang="en-US" dirty="0" smtClean="0"/>
          </a:p>
          <a:p>
            <a:r>
              <a:rPr lang="en-US" dirty="0" smtClean="0"/>
              <a:t>• One of the great advantages of carbon is its ability to form up to four bonds, permitting the assembly of diverse components and branching configurations. Challenge your students to find another element that might also permit this sort of adaptability. (Like carbon, silicon has four electrons in its outer shell.)</a:t>
            </a:r>
          </a:p>
          <a:p>
            <a:r>
              <a:rPr lang="en-US" dirty="0" smtClean="0"/>
              <a:t>• Toothpicks and gumdrops (or any other pliable small candy) permit the quick construction of chemical models. Different candy colors can represent certain atoms. The model of the methane molecule in Figure 3.1 can thus easily be demonstrated (and consumed)!</a:t>
            </a:r>
          </a:p>
          <a:p>
            <a:pPr eaLnBrk="1" hangingPunct="1"/>
            <a:endParaRPr lang="en-US" dirty="0" smtClean="0"/>
          </a:p>
        </p:txBody>
      </p:sp>
    </p:spTree>
    <p:extLst>
      <p:ext uri="{BB962C8B-B14F-4D97-AF65-F5344CB8AC3E}">
        <p14:creationId xmlns:p14="http://schemas.microsoft.com/office/powerpoint/2010/main" val="155207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1A6BD20D-4F38-154A-BAFC-E248BD344315}" type="slidenum">
              <a:rPr lang="en-US" sz="1200">
                <a:latin typeface="Times New Roman" charset="0"/>
                <a:ea typeface="Arial" charset="0"/>
                <a:cs typeface="Arial" charset="0"/>
              </a:rPr>
              <a:pPr algn="r" eaLnBrk="0" hangingPunct="0"/>
              <a:t>9</a:t>
            </a:fld>
            <a:endParaRPr lang="en-US" sz="1200" dirty="0">
              <a:latin typeface="Times New Roman" charset="0"/>
              <a:ea typeface="Arial" charset="0"/>
              <a:cs typeface="Arial" charset="0"/>
            </a:endParaRPr>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r>
              <a:rPr lang="en-US" b="1" dirty="0" smtClean="0"/>
              <a:t>Student Misconceptions and Concerns</a:t>
            </a:r>
            <a:endParaRPr lang="en-US" dirty="0" smtClean="0"/>
          </a:p>
          <a:p>
            <a:r>
              <a:rPr lang="en-US" dirty="0" smtClean="0"/>
              <a:t>• General biology students might not have previously taken a chemistry course. The concept of molecular building blocks that cannot be seen can be abstract and difficult to comprehend for such students. Concrete examples from our diets and good images will increase comprehension.</a:t>
            </a:r>
          </a:p>
          <a:p>
            <a:pPr eaLnBrk="1" hangingPunct="1"/>
            <a:r>
              <a:rPr lang="en-US" b="1" dirty="0" smtClean="0"/>
              <a:t>Teaching Tips</a:t>
            </a:r>
            <a:endParaRPr lang="en-US" dirty="0" smtClean="0"/>
          </a:p>
          <a:p>
            <a:pPr eaLnBrk="1" hangingPunct="1"/>
            <a:r>
              <a:rPr lang="en-US" dirty="0" smtClean="0"/>
              <a:t>• A drill with interchangeable drill bits is a nice analogy to carbon skeletons with different functional groups. The analogy relates the role of different functions to different structures.</a:t>
            </a:r>
          </a:p>
          <a:p>
            <a:pPr eaLnBrk="1" hangingPunct="1"/>
            <a:endParaRPr lang="en-US" dirty="0" smtClean="0"/>
          </a:p>
        </p:txBody>
      </p:sp>
    </p:spTree>
    <p:extLst>
      <p:ext uri="{BB962C8B-B14F-4D97-AF65-F5344CB8AC3E}">
        <p14:creationId xmlns:p14="http://schemas.microsoft.com/office/powerpoint/2010/main" val="236336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a:t>
            </a:r>
            <a:r>
              <a:rPr lang="en-US" baseline="0" dirty="0" smtClean="0"/>
              <a:t> easily dissolved in H2O, high melting point </a:t>
            </a:r>
            <a:endParaRPr lang="en-US" dirty="0"/>
          </a:p>
        </p:txBody>
      </p:sp>
      <p:sp>
        <p:nvSpPr>
          <p:cNvPr id="4" name="Slide Number Placeholder 3"/>
          <p:cNvSpPr>
            <a:spLocks noGrp="1"/>
          </p:cNvSpPr>
          <p:nvPr>
            <p:ph type="sldNum" sz="quarter" idx="10"/>
          </p:nvPr>
        </p:nvSpPr>
        <p:spPr/>
        <p:txBody>
          <a:bodyPr/>
          <a:lstStyle/>
          <a:p>
            <a:fld id="{11F8EFAB-9740-4FED-A25A-B2701D016AD9}" type="slidenum">
              <a:rPr lang="en-US" smtClean="0"/>
              <a:pPr/>
              <a:t>10</a:t>
            </a:fld>
            <a:endParaRPr lang="en-US"/>
          </a:p>
        </p:txBody>
      </p:sp>
    </p:spTree>
    <p:extLst>
      <p:ext uri="{BB962C8B-B14F-4D97-AF65-F5344CB8AC3E}">
        <p14:creationId xmlns:p14="http://schemas.microsoft.com/office/powerpoint/2010/main" val="216024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Sugars have carbonyl and several hydroxyl </a:t>
            </a:r>
            <a:r>
              <a:rPr lang="en-US" dirty="0" err="1" smtClean="0"/>
              <a:t>grps</a:t>
            </a:r>
            <a:endParaRPr lang="en-US" dirty="0" smtClean="0"/>
          </a:p>
          <a:p>
            <a:r>
              <a:rPr lang="en-US" dirty="0" smtClean="0"/>
              <a:t>Increase</a:t>
            </a:r>
            <a:r>
              <a:rPr lang="en-US" baseline="0" dirty="0" smtClean="0"/>
              <a:t> melting or boiling point , affect solubility </a:t>
            </a:r>
            <a:endParaRPr lang="en-US" dirty="0"/>
          </a:p>
        </p:txBody>
      </p:sp>
      <p:sp>
        <p:nvSpPr>
          <p:cNvPr id="4" name="Slide Number Placeholder 3"/>
          <p:cNvSpPr>
            <a:spLocks noGrp="1"/>
          </p:cNvSpPr>
          <p:nvPr>
            <p:ph type="sldNum" sz="quarter" idx="10"/>
          </p:nvPr>
        </p:nvSpPr>
        <p:spPr/>
        <p:txBody>
          <a:bodyPr/>
          <a:lstStyle/>
          <a:p>
            <a:fld id="{11F8EFAB-9740-4FED-A25A-B2701D016AD9}" type="slidenum">
              <a:rPr lang="en-US" smtClean="0"/>
              <a:pPr/>
              <a:t>11</a:t>
            </a:fld>
            <a:endParaRPr lang="en-US"/>
          </a:p>
        </p:txBody>
      </p:sp>
    </p:spTree>
    <p:extLst>
      <p:ext uri="{BB962C8B-B14F-4D97-AF65-F5344CB8AC3E}">
        <p14:creationId xmlns:p14="http://schemas.microsoft.com/office/powerpoint/2010/main" val="339158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 acids – dissociate to release</a:t>
            </a:r>
            <a:r>
              <a:rPr lang="en-US" baseline="0" dirty="0" smtClean="0"/>
              <a:t> H ions </a:t>
            </a:r>
            <a:endParaRPr lang="en-US" dirty="0"/>
          </a:p>
        </p:txBody>
      </p:sp>
      <p:sp>
        <p:nvSpPr>
          <p:cNvPr id="4" name="Slide Number Placeholder 3"/>
          <p:cNvSpPr>
            <a:spLocks noGrp="1"/>
          </p:cNvSpPr>
          <p:nvPr>
            <p:ph type="sldNum" sz="quarter" idx="10"/>
          </p:nvPr>
        </p:nvSpPr>
        <p:spPr/>
        <p:txBody>
          <a:bodyPr/>
          <a:lstStyle/>
          <a:p>
            <a:fld id="{11F8EFAB-9740-4FED-A25A-B2701D016AD9}" type="slidenum">
              <a:rPr lang="en-US" smtClean="0"/>
              <a:pPr/>
              <a:t>12</a:t>
            </a:fld>
            <a:endParaRPr lang="en-US"/>
          </a:p>
        </p:txBody>
      </p:sp>
    </p:spTree>
    <p:extLst>
      <p:ext uri="{BB962C8B-B14F-4D97-AF65-F5344CB8AC3E}">
        <p14:creationId xmlns:p14="http://schemas.microsoft.com/office/powerpoint/2010/main" val="208175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a:lstStyle/>
          <a:p>
            <a:pPr eaLnBrk="1" hangingPunct="1"/>
            <a:r>
              <a:rPr lang="en-US" dirty="0" smtClean="0">
                <a:latin typeface="Times New Roman"/>
                <a:cs typeface="Times New Roman"/>
              </a:rPr>
              <a:t>Table 3.2-0 Important chemical groups of organic compounds </a:t>
            </a:r>
            <a:endParaRPr lang="en-US" dirty="0">
              <a:latin typeface="Times New Roman"/>
              <a:cs typeface="Times New Roman"/>
            </a:endParaRPr>
          </a:p>
        </p:txBody>
      </p:sp>
    </p:spTree>
    <p:extLst>
      <p:ext uri="{BB962C8B-B14F-4D97-AF65-F5344CB8AC3E}">
        <p14:creationId xmlns:p14="http://schemas.microsoft.com/office/powerpoint/2010/main" val="168183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99438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344513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350671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350048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01650A-9B25-4B9D-AAF3-D01BFE8E19E2}" type="datetimeFigureOut">
              <a:rPr lang="en-US" smtClean="0"/>
              <a:pPr/>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321664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01650A-9B25-4B9D-AAF3-D01BFE8E19E2}"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62432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01650A-9B25-4B9D-AAF3-D01BFE8E19E2}" type="datetimeFigureOut">
              <a:rPr lang="en-US" smtClean="0"/>
              <a:pPr/>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351719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01650A-9B25-4B9D-AAF3-D01BFE8E19E2}" type="datetimeFigureOut">
              <a:rPr lang="en-US" smtClean="0"/>
              <a:pPr/>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57050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1650A-9B25-4B9D-AAF3-D01BFE8E19E2}" type="datetimeFigureOut">
              <a:rPr lang="en-US" smtClean="0"/>
              <a:pPr/>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178690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1650A-9B25-4B9D-AAF3-D01BFE8E19E2}"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49867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1650A-9B25-4B9D-AAF3-D01BFE8E19E2}" type="datetimeFigureOut">
              <a:rPr lang="en-US" smtClean="0"/>
              <a:pPr/>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25509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01650A-9B25-4B9D-AAF3-D01BFE8E19E2}" type="datetimeFigureOut">
              <a:rPr lang="en-US" smtClean="0"/>
              <a:pPr/>
              <a:t>8/30/2016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9E1BF0-17C1-4CD4-88D2-72BBDDF95DEF}" type="slidenum">
              <a:rPr lang="en-US" smtClean="0"/>
              <a:pPr/>
              <a:t>‹#›</a:t>
            </a:fld>
            <a:endParaRPr lang="en-US"/>
          </a:p>
        </p:txBody>
      </p:sp>
    </p:spTree>
    <p:extLst>
      <p:ext uri="{BB962C8B-B14F-4D97-AF65-F5344CB8AC3E}">
        <p14:creationId xmlns:p14="http://schemas.microsoft.com/office/powerpoint/2010/main" val="887101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Chemistry of Life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4724400"/>
          </a:xfrm>
        </p:spPr>
        <p:txBody>
          <a:bodyPr>
            <a:normAutofit/>
          </a:bodyPr>
          <a:lstStyle/>
          <a:p>
            <a:pPr>
              <a:buNone/>
            </a:pPr>
            <a:endParaRPr lang="en-US" dirty="0" smtClean="0"/>
          </a:p>
          <a:p>
            <a:pPr>
              <a:buNone/>
            </a:pPr>
            <a:r>
              <a:rPr lang="en-US" dirty="0" smtClean="0"/>
              <a:t>	</a:t>
            </a:r>
            <a:r>
              <a:rPr lang="en-US" b="1" dirty="0">
                <a:solidFill>
                  <a:srgbClr val="0070C0"/>
                </a:solidFill>
              </a:rPr>
              <a:t>F</a:t>
            </a:r>
            <a:r>
              <a:rPr lang="en-US" b="1" dirty="0" smtClean="0">
                <a:solidFill>
                  <a:srgbClr val="0070C0"/>
                </a:solidFill>
              </a:rPr>
              <a:t>unctional groups</a:t>
            </a:r>
          </a:p>
          <a:p>
            <a:pPr>
              <a:buNone/>
            </a:pPr>
            <a:r>
              <a:rPr lang="en-US" dirty="0" smtClean="0"/>
              <a:t>		a. </a:t>
            </a:r>
            <a:r>
              <a:rPr lang="en-US" sz="2400" b="1" dirty="0" smtClean="0">
                <a:solidFill>
                  <a:srgbClr val="FF0000"/>
                </a:solidFill>
              </a:rPr>
              <a:t>hydroxyl</a:t>
            </a:r>
            <a:r>
              <a:rPr lang="en-US" sz="2400" dirty="0" smtClean="0">
                <a:solidFill>
                  <a:srgbClr val="FF0000"/>
                </a:solidFill>
              </a:rPr>
              <a:t> </a:t>
            </a:r>
            <a:r>
              <a:rPr lang="en-US" dirty="0" smtClean="0"/>
              <a:t>(-OH) </a:t>
            </a:r>
            <a:r>
              <a:rPr lang="en-US" dirty="0" smtClean="0">
                <a:sym typeface="Wingdings" pitchFamily="2" charset="2"/>
              </a:rPr>
              <a:t></a:t>
            </a:r>
          </a:p>
          <a:p>
            <a:pPr>
              <a:buNone/>
            </a:pPr>
            <a:r>
              <a:rPr lang="en-US" dirty="0" smtClean="0">
                <a:sym typeface="Wingdings" pitchFamily="2" charset="2"/>
              </a:rPr>
              <a:t>			 alcohols, polar</a:t>
            </a:r>
          </a:p>
        </p:txBody>
      </p:sp>
      <p:pic>
        <p:nvPicPr>
          <p:cNvPr id="4" name="Picture 2" descr="http://www.biology.lsu.edu/introbio/Link2/hydroxyl.gif"/>
          <p:cNvPicPr>
            <a:picLocks noChangeAspect="1" noChangeArrowheads="1"/>
          </p:cNvPicPr>
          <p:nvPr/>
        </p:nvPicPr>
        <p:blipFill>
          <a:blip r:embed="rId3" cstate="print"/>
          <a:srcRect/>
          <a:stretch>
            <a:fillRect/>
          </a:stretch>
        </p:blipFill>
        <p:spPr bwMode="auto">
          <a:xfrm>
            <a:off x="609600" y="3429000"/>
            <a:ext cx="2362200" cy="1771650"/>
          </a:xfrm>
          <a:prstGeom prst="rect">
            <a:avLst/>
          </a:prstGeom>
          <a:noFill/>
          <a:ln w="9525">
            <a:noFill/>
            <a:miter lim="800000"/>
            <a:headEnd/>
            <a:tailEnd/>
          </a:ln>
        </p:spPr>
      </p:pic>
      <p:sp>
        <p:nvSpPr>
          <p:cNvPr id="2" name="AutoShape 2" descr="Image result for methanol"/>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3743324" y="2600324"/>
            <a:ext cx="3343275" cy="3343275"/>
          </a:xfrm>
          <a:prstGeom prst="rect">
            <a:avLst/>
          </a:prstGeom>
        </p:spPr>
      </p:pic>
      <p:sp>
        <p:nvSpPr>
          <p:cNvPr id="7" name="TextBox 6"/>
          <p:cNvSpPr txBox="1"/>
          <p:nvPr/>
        </p:nvSpPr>
        <p:spPr>
          <a:xfrm>
            <a:off x="5562600" y="4876800"/>
            <a:ext cx="2133600" cy="369332"/>
          </a:xfrm>
          <a:prstGeom prst="rect">
            <a:avLst/>
          </a:prstGeom>
          <a:noFill/>
        </p:spPr>
        <p:txBody>
          <a:bodyPr wrap="square" rtlCol="0">
            <a:spAutoFit/>
          </a:bodyPr>
          <a:lstStyle/>
          <a:p>
            <a:r>
              <a:rPr lang="en-US" dirty="0" smtClean="0"/>
              <a:t>Methanol </a:t>
            </a:r>
            <a:endParaRPr lang="en-US" dirty="0"/>
          </a:p>
        </p:txBody>
      </p:sp>
    </p:spTree>
    <p:extLst>
      <p:ext uri="{BB962C8B-B14F-4D97-AF65-F5344CB8AC3E}">
        <p14:creationId xmlns:p14="http://schemas.microsoft.com/office/powerpoint/2010/main" val="21950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1"/>
            <a:ext cx="8382000" cy="2905124"/>
          </a:xfrm>
        </p:spPr>
        <p:txBody>
          <a:bodyPr>
            <a:normAutofit/>
          </a:bodyPr>
          <a:lstStyle/>
          <a:p>
            <a:pPr>
              <a:buNone/>
            </a:pPr>
            <a:r>
              <a:rPr lang="en-US" dirty="0" smtClean="0">
                <a:sym typeface="Wingdings" pitchFamily="2" charset="2"/>
              </a:rPr>
              <a:t>		b. </a:t>
            </a:r>
            <a:r>
              <a:rPr lang="en-US" sz="2800" b="1" dirty="0" smtClean="0">
                <a:solidFill>
                  <a:srgbClr val="FF0000"/>
                </a:solidFill>
                <a:sym typeface="Wingdings" pitchFamily="2" charset="2"/>
              </a:rPr>
              <a:t>carbonyl</a:t>
            </a:r>
            <a:r>
              <a:rPr lang="en-US" sz="2800" dirty="0" smtClean="0">
                <a:solidFill>
                  <a:srgbClr val="FF0000"/>
                </a:solidFill>
                <a:sym typeface="Wingdings" pitchFamily="2" charset="2"/>
              </a:rPr>
              <a:t> </a:t>
            </a:r>
            <a:r>
              <a:rPr lang="en-US" dirty="0" smtClean="0">
                <a:sym typeface="Wingdings" pitchFamily="2" charset="2"/>
              </a:rPr>
              <a:t>(C=O)  </a:t>
            </a:r>
          </a:p>
          <a:p>
            <a:pPr>
              <a:buNone/>
            </a:pPr>
            <a:r>
              <a:rPr lang="en-US" dirty="0" smtClean="0">
                <a:sym typeface="Wingdings" pitchFamily="2" charset="2"/>
              </a:rPr>
              <a:t>			a. </a:t>
            </a:r>
            <a:r>
              <a:rPr lang="en-US" dirty="0" smtClean="0">
                <a:solidFill>
                  <a:srgbClr val="7575FF"/>
                </a:solidFill>
                <a:sym typeface="Wingdings" pitchFamily="2" charset="2"/>
              </a:rPr>
              <a:t>ketones</a:t>
            </a:r>
            <a:r>
              <a:rPr lang="en-US" dirty="0" smtClean="0">
                <a:sym typeface="Wingdings" pitchFamily="2" charset="2"/>
              </a:rPr>
              <a:t> – </a:t>
            </a:r>
          </a:p>
          <a:p>
            <a:pPr>
              <a:buNone/>
            </a:pPr>
            <a:r>
              <a:rPr lang="en-US" dirty="0">
                <a:sym typeface="Wingdings" pitchFamily="2" charset="2"/>
              </a:rPr>
              <a:t>	</a:t>
            </a:r>
            <a:r>
              <a:rPr lang="en-US" dirty="0" smtClean="0">
                <a:sym typeface="Wingdings" pitchFamily="2" charset="2"/>
              </a:rPr>
              <a:t>			carbonyl is </a:t>
            </a:r>
            <a:r>
              <a:rPr lang="en-US" b="1" dirty="0" smtClean="0">
                <a:sym typeface="Wingdings" pitchFamily="2" charset="2"/>
              </a:rPr>
              <a:t>within</a:t>
            </a:r>
            <a:r>
              <a:rPr lang="en-US" dirty="0" smtClean="0">
                <a:sym typeface="Wingdings" pitchFamily="2" charset="2"/>
              </a:rPr>
              <a:t> carbon skeleton</a:t>
            </a:r>
          </a:p>
          <a:p>
            <a:pPr>
              <a:buNone/>
            </a:pPr>
            <a:r>
              <a:rPr lang="en-US" dirty="0" smtClean="0">
                <a:sym typeface="Wingdings" pitchFamily="2" charset="2"/>
              </a:rPr>
              <a:t>			</a:t>
            </a:r>
          </a:p>
          <a:p>
            <a:pPr>
              <a:buNone/>
            </a:pPr>
            <a:r>
              <a:rPr lang="en-US" dirty="0">
                <a:sym typeface="Wingdings" pitchFamily="2" charset="2"/>
              </a:rPr>
              <a:t>	</a:t>
            </a:r>
            <a:r>
              <a:rPr lang="en-US" dirty="0" smtClean="0">
                <a:sym typeface="Wingdings" pitchFamily="2" charset="2"/>
              </a:rPr>
              <a:t>		b. </a:t>
            </a:r>
            <a:r>
              <a:rPr lang="en-US" dirty="0" smtClean="0">
                <a:solidFill>
                  <a:srgbClr val="7575FF"/>
                </a:solidFill>
                <a:sym typeface="Wingdings" pitchFamily="2" charset="2"/>
              </a:rPr>
              <a:t>aldehyde</a:t>
            </a:r>
            <a:r>
              <a:rPr lang="en-US" dirty="0" smtClean="0">
                <a:sym typeface="Wingdings" pitchFamily="2" charset="2"/>
              </a:rPr>
              <a:t> – </a:t>
            </a:r>
          </a:p>
          <a:p>
            <a:pPr>
              <a:buNone/>
            </a:pPr>
            <a:r>
              <a:rPr lang="en-US" dirty="0">
                <a:sym typeface="Wingdings" pitchFamily="2" charset="2"/>
              </a:rPr>
              <a:t>	</a:t>
            </a:r>
            <a:r>
              <a:rPr lang="en-US" dirty="0" smtClean="0">
                <a:sym typeface="Wingdings" pitchFamily="2" charset="2"/>
              </a:rPr>
              <a:t>			carbonyl is at the </a:t>
            </a:r>
            <a:r>
              <a:rPr lang="en-US" b="1" dirty="0" smtClean="0">
                <a:sym typeface="Wingdings" pitchFamily="2" charset="2"/>
              </a:rPr>
              <a:t>end</a:t>
            </a:r>
            <a:endParaRPr lang="en-US"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143" y="2954369"/>
            <a:ext cx="5180457" cy="38853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1"/>
            <a:ext cx="8610600" cy="2057399"/>
          </a:xfrm>
        </p:spPr>
        <p:txBody>
          <a:bodyPr>
            <a:normAutofit/>
          </a:bodyPr>
          <a:lstStyle/>
          <a:p>
            <a:pPr>
              <a:buNone/>
            </a:pPr>
            <a:r>
              <a:rPr lang="en-US" dirty="0" smtClean="0"/>
              <a:t>	c. </a:t>
            </a:r>
            <a:r>
              <a:rPr lang="en-US" sz="2400" b="1" dirty="0" smtClean="0">
                <a:solidFill>
                  <a:srgbClr val="FF0000"/>
                </a:solidFill>
              </a:rPr>
              <a:t>carboxyl</a:t>
            </a:r>
            <a:r>
              <a:rPr lang="en-US" sz="2400" dirty="0" smtClean="0">
                <a:solidFill>
                  <a:srgbClr val="FF0000"/>
                </a:solidFill>
              </a:rPr>
              <a:t> </a:t>
            </a:r>
            <a:r>
              <a:rPr lang="en-US" dirty="0" smtClean="0"/>
              <a:t>(COOH) </a:t>
            </a:r>
            <a:r>
              <a:rPr lang="en-US" dirty="0" smtClean="0">
                <a:sym typeface="Wingdings" pitchFamily="2" charset="2"/>
              </a:rPr>
              <a:t></a:t>
            </a:r>
          </a:p>
          <a:p>
            <a:pPr>
              <a:buNone/>
            </a:pPr>
            <a:r>
              <a:rPr lang="en-US" dirty="0">
                <a:sym typeface="Wingdings" pitchFamily="2" charset="2"/>
              </a:rPr>
              <a:t>	</a:t>
            </a:r>
            <a:r>
              <a:rPr lang="en-US" dirty="0" smtClean="0">
                <a:sym typeface="Wingdings" pitchFamily="2" charset="2"/>
              </a:rPr>
              <a:t>	 organic acids</a:t>
            </a:r>
          </a:p>
          <a:p>
            <a:pPr>
              <a:buNone/>
            </a:pPr>
            <a:r>
              <a:rPr lang="en-US" dirty="0" smtClean="0">
                <a:sym typeface="Wingdings" pitchFamily="2" charset="2"/>
              </a:rPr>
              <a:t>		</a:t>
            </a:r>
          </a:p>
          <a:p>
            <a:pPr>
              <a:buNone/>
            </a:pPr>
            <a:r>
              <a:rPr lang="en-US" dirty="0" smtClean="0">
                <a:sym typeface="Wingdings" pitchFamily="2" charset="2"/>
              </a:rPr>
              <a:t>- found in cells in the form of 1- (carboxylate ion)</a:t>
            </a:r>
            <a:r>
              <a:rPr lang="en-US" dirty="0" smtClean="0"/>
              <a:t> </a:t>
            </a:r>
          </a:p>
          <a:p>
            <a:pPr>
              <a:buNone/>
            </a:pPr>
            <a:endParaRPr lang="en-US" dirty="0"/>
          </a:p>
        </p:txBody>
      </p:sp>
      <p:pic>
        <p:nvPicPr>
          <p:cNvPr id="4" name="Picture 4" descr="http://www.medicalcomputing.net/images/carboxyl.png"/>
          <p:cNvPicPr>
            <a:picLocks noChangeAspect="1" noChangeArrowheads="1"/>
          </p:cNvPicPr>
          <p:nvPr/>
        </p:nvPicPr>
        <p:blipFill>
          <a:blip r:embed="rId3" cstate="print"/>
          <a:srcRect/>
          <a:stretch>
            <a:fillRect/>
          </a:stretch>
        </p:blipFill>
        <p:spPr bwMode="auto">
          <a:xfrm>
            <a:off x="228600" y="2971800"/>
            <a:ext cx="2895600" cy="2589213"/>
          </a:xfrm>
          <a:prstGeom prst="rect">
            <a:avLst/>
          </a:prstGeom>
          <a:noFill/>
          <a:ln w="9525">
            <a:noFill/>
            <a:miter lim="800000"/>
            <a:headEnd/>
            <a:tailEnd/>
          </a:ln>
        </p:spPr>
      </p:pic>
      <p:pic>
        <p:nvPicPr>
          <p:cNvPr id="5" name="Picture 6" descr="http://z.about.com/d/chemistry/1/0/f/m/aceticacid.jpg"/>
          <p:cNvPicPr>
            <a:picLocks noChangeAspect="1" noChangeArrowheads="1"/>
          </p:cNvPicPr>
          <p:nvPr/>
        </p:nvPicPr>
        <p:blipFill>
          <a:blip r:embed="rId4" cstate="print"/>
          <a:srcRect/>
          <a:stretch>
            <a:fillRect/>
          </a:stretch>
        </p:blipFill>
        <p:spPr bwMode="auto">
          <a:xfrm>
            <a:off x="3962400" y="2743200"/>
            <a:ext cx="4765675" cy="3276600"/>
          </a:xfrm>
          <a:prstGeom prst="rect">
            <a:avLst/>
          </a:prstGeom>
          <a:noFill/>
          <a:ln w="9525">
            <a:noFill/>
            <a:miter lim="800000"/>
            <a:headEnd/>
            <a:tailEnd/>
          </a:ln>
        </p:spPr>
      </p:pic>
      <p:sp>
        <p:nvSpPr>
          <p:cNvPr id="6" name="TextBox 6"/>
          <p:cNvSpPr txBox="1">
            <a:spLocks noChangeArrowheads="1"/>
          </p:cNvSpPr>
          <p:nvPr/>
        </p:nvSpPr>
        <p:spPr bwMode="auto">
          <a:xfrm>
            <a:off x="5715000" y="6019800"/>
            <a:ext cx="2057400" cy="381000"/>
          </a:xfrm>
          <a:prstGeom prst="rect">
            <a:avLst/>
          </a:prstGeom>
          <a:noFill/>
          <a:ln w="9525">
            <a:noFill/>
            <a:miter lim="800000"/>
            <a:headEnd/>
            <a:tailEnd/>
          </a:ln>
        </p:spPr>
        <p:txBody>
          <a:bodyPr>
            <a:spAutoFit/>
          </a:bodyPr>
          <a:lstStyle/>
          <a:p>
            <a:r>
              <a:rPr lang="en-US" dirty="0"/>
              <a:t>Acetic 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1"/>
            <a:ext cx="8382000" cy="2209800"/>
          </a:xfrm>
        </p:spPr>
        <p:txBody>
          <a:bodyPr>
            <a:normAutofit/>
          </a:bodyPr>
          <a:lstStyle/>
          <a:p>
            <a:pPr>
              <a:buNone/>
            </a:pPr>
            <a:r>
              <a:rPr lang="en-US" dirty="0" smtClean="0"/>
              <a:t>	d. </a:t>
            </a:r>
            <a:r>
              <a:rPr lang="en-US" sz="2400" b="1" dirty="0" smtClean="0">
                <a:solidFill>
                  <a:srgbClr val="FF0000"/>
                </a:solidFill>
              </a:rPr>
              <a:t>amino</a:t>
            </a:r>
            <a:r>
              <a:rPr lang="en-US" sz="2400" dirty="0" smtClean="0">
                <a:solidFill>
                  <a:srgbClr val="FF0000"/>
                </a:solidFill>
              </a:rPr>
              <a:t> </a:t>
            </a:r>
            <a:r>
              <a:rPr lang="en-US" dirty="0" smtClean="0"/>
              <a:t>( - NH</a:t>
            </a:r>
            <a:r>
              <a:rPr lang="en-US" baseline="-25000" dirty="0" smtClean="0"/>
              <a:t>2</a:t>
            </a:r>
            <a:r>
              <a:rPr lang="en-US" dirty="0" smtClean="0"/>
              <a:t>) –</a:t>
            </a:r>
          </a:p>
          <a:p>
            <a:pPr>
              <a:buNone/>
            </a:pPr>
            <a:r>
              <a:rPr lang="en-US" dirty="0" smtClean="0"/>
              <a:t> </a:t>
            </a:r>
          </a:p>
          <a:p>
            <a:pPr>
              <a:buNone/>
            </a:pPr>
            <a:r>
              <a:rPr lang="en-US" dirty="0" smtClean="0"/>
              <a:t>acts as a base picking up H+ in cellular conditions </a:t>
            </a:r>
          </a:p>
          <a:p>
            <a:pPr>
              <a:buNone/>
            </a:pPr>
            <a:r>
              <a:rPr lang="en-US" dirty="0" smtClean="0"/>
              <a:t>	</a:t>
            </a:r>
          </a:p>
        </p:txBody>
      </p:sp>
      <p:pic>
        <p:nvPicPr>
          <p:cNvPr id="4" name="Picture 2" descr="http://www.biology.lsu.edu/introbio/Link2/amino.gif"/>
          <p:cNvPicPr>
            <a:picLocks noChangeAspect="1" noChangeArrowheads="1"/>
          </p:cNvPicPr>
          <p:nvPr/>
        </p:nvPicPr>
        <p:blipFill>
          <a:blip r:embed="rId2" cstate="print"/>
          <a:srcRect/>
          <a:stretch>
            <a:fillRect/>
          </a:stretch>
        </p:blipFill>
        <p:spPr bwMode="auto">
          <a:xfrm>
            <a:off x="533400" y="2438400"/>
            <a:ext cx="2895600" cy="2171700"/>
          </a:xfrm>
          <a:prstGeom prst="rect">
            <a:avLst/>
          </a:prstGeom>
          <a:noFill/>
          <a:ln w="9525">
            <a:noFill/>
            <a:miter lim="800000"/>
            <a:headEnd/>
            <a:tailEnd/>
          </a:ln>
        </p:spPr>
      </p:pic>
      <p:pic>
        <p:nvPicPr>
          <p:cNvPr id="5" name="Picture 4" descr="http://upload.wikimedia.org/wikipedia/commons/6/69/Leucine.png"/>
          <p:cNvPicPr>
            <a:picLocks noChangeAspect="1" noChangeArrowheads="1"/>
          </p:cNvPicPr>
          <p:nvPr/>
        </p:nvPicPr>
        <p:blipFill>
          <a:blip r:embed="rId3" cstate="print"/>
          <a:srcRect/>
          <a:stretch>
            <a:fillRect/>
          </a:stretch>
        </p:blipFill>
        <p:spPr bwMode="auto">
          <a:xfrm>
            <a:off x="4876800" y="2057400"/>
            <a:ext cx="2857500" cy="2952750"/>
          </a:xfrm>
          <a:prstGeom prst="rect">
            <a:avLst/>
          </a:prstGeom>
          <a:noFill/>
          <a:ln w="9525">
            <a:noFill/>
            <a:miter lim="800000"/>
            <a:headEnd/>
            <a:tailEnd/>
          </a:ln>
        </p:spPr>
      </p:pic>
      <p:sp>
        <p:nvSpPr>
          <p:cNvPr id="6" name="Rectangle 5"/>
          <p:cNvSpPr/>
          <p:nvPr/>
        </p:nvSpPr>
        <p:spPr>
          <a:xfrm>
            <a:off x="5867400" y="5029200"/>
            <a:ext cx="862737" cy="369332"/>
          </a:xfrm>
          <a:prstGeom prst="rect">
            <a:avLst/>
          </a:prstGeom>
        </p:spPr>
        <p:txBody>
          <a:bodyPr wrap="none">
            <a:spAutoFit/>
          </a:bodyPr>
          <a:lstStyle/>
          <a:p>
            <a:r>
              <a:rPr lang="en-US" dirty="0" err="1" smtClean="0"/>
              <a:t>leucine</a:t>
            </a:r>
            <a:endParaRPr lang="en-US" dirty="0"/>
          </a:p>
        </p:txBody>
      </p:sp>
      <p:sp>
        <p:nvSpPr>
          <p:cNvPr id="2" name="AutoShape 2" descr="Image result for methylamin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313944" y="4403169"/>
            <a:ext cx="2295525" cy="1990725"/>
          </a:xfrm>
          <a:prstGeom prst="rect">
            <a:avLst/>
          </a:prstGeom>
        </p:spPr>
      </p:pic>
      <p:sp>
        <p:nvSpPr>
          <p:cNvPr id="8" name="TextBox 7"/>
          <p:cNvSpPr txBox="1"/>
          <p:nvPr/>
        </p:nvSpPr>
        <p:spPr>
          <a:xfrm>
            <a:off x="2057400" y="5715000"/>
            <a:ext cx="1600200" cy="369332"/>
          </a:xfrm>
          <a:prstGeom prst="rect">
            <a:avLst/>
          </a:prstGeom>
          <a:noFill/>
        </p:spPr>
        <p:txBody>
          <a:bodyPr wrap="square" rtlCol="0">
            <a:spAutoFit/>
          </a:bodyPr>
          <a:lstStyle/>
          <a:p>
            <a:r>
              <a:rPr lang="en-US" dirty="0" smtClean="0"/>
              <a:t>Methylamine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2285999"/>
          </a:xfrm>
        </p:spPr>
        <p:txBody>
          <a:bodyPr>
            <a:normAutofit/>
          </a:bodyPr>
          <a:lstStyle/>
          <a:p>
            <a:pPr>
              <a:buNone/>
            </a:pPr>
            <a:r>
              <a:rPr lang="en-US" dirty="0" smtClean="0"/>
              <a:t>	e. </a:t>
            </a:r>
            <a:r>
              <a:rPr lang="en-US" sz="2400" b="1" dirty="0" smtClean="0">
                <a:solidFill>
                  <a:srgbClr val="FF0000"/>
                </a:solidFill>
              </a:rPr>
              <a:t>phosphate</a:t>
            </a:r>
            <a:r>
              <a:rPr lang="en-US" sz="2400" dirty="0" smtClean="0">
                <a:solidFill>
                  <a:srgbClr val="003399"/>
                </a:solidFill>
              </a:rPr>
              <a:t> </a:t>
            </a:r>
            <a:r>
              <a:rPr lang="en-US" dirty="0" smtClean="0"/>
              <a:t>(-OPO</a:t>
            </a:r>
            <a:r>
              <a:rPr lang="en-US" baseline="-25000" dirty="0" smtClean="0"/>
              <a:t>3</a:t>
            </a:r>
            <a:r>
              <a:rPr lang="en-US" baseline="30000" dirty="0" smtClean="0"/>
              <a:t>2-</a:t>
            </a:r>
            <a:r>
              <a:rPr lang="en-US" dirty="0" smtClean="0"/>
              <a:t>) –</a:t>
            </a:r>
          </a:p>
          <a:p>
            <a:pPr>
              <a:buNone/>
            </a:pPr>
            <a:endParaRPr lang="en-US" dirty="0"/>
          </a:p>
          <a:p>
            <a:pPr>
              <a:buNone/>
            </a:pPr>
            <a:r>
              <a:rPr lang="en-US" dirty="0" smtClean="0"/>
              <a:t> usually ionized and attached to C-skeleton by one of its O atoms.</a:t>
            </a:r>
          </a:p>
          <a:p>
            <a:pPr>
              <a:buNone/>
            </a:pPr>
            <a:r>
              <a:rPr lang="en-US" dirty="0" smtClean="0"/>
              <a:t>		</a:t>
            </a:r>
          </a:p>
          <a:p>
            <a:pPr>
              <a:buNone/>
            </a:pPr>
            <a:r>
              <a:rPr lang="en-US" dirty="0"/>
              <a:t>	</a:t>
            </a:r>
            <a:r>
              <a:rPr lang="en-US" dirty="0" smtClean="0"/>
              <a:t>- often involved in energy transfers</a:t>
            </a:r>
          </a:p>
        </p:txBody>
      </p:sp>
      <p:pic>
        <p:nvPicPr>
          <p:cNvPr id="63490" name="Picture 2" descr="http://upload.wikimedia.org/wikipedia/commons/c/c4/Phosphate_Group.PNG"/>
          <p:cNvPicPr>
            <a:picLocks noChangeAspect="1" noChangeArrowheads="1"/>
          </p:cNvPicPr>
          <p:nvPr/>
        </p:nvPicPr>
        <p:blipFill>
          <a:blip r:embed="rId2" cstate="print"/>
          <a:srcRect/>
          <a:stretch>
            <a:fillRect/>
          </a:stretch>
        </p:blipFill>
        <p:spPr bwMode="auto">
          <a:xfrm>
            <a:off x="381000" y="3124200"/>
            <a:ext cx="2978429" cy="1924050"/>
          </a:xfrm>
          <a:prstGeom prst="rect">
            <a:avLst/>
          </a:prstGeom>
          <a:noFill/>
        </p:spPr>
      </p:pic>
      <p:sp>
        <p:nvSpPr>
          <p:cNvPr id="2" name="AutoShape 2" descr="Image result for phosphoric acid"/>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5867400" y="3352800"/>
            <a:ext cx="1914525" cy="2390775"/>
          </a:xfrm>
          <a:prstGeom prst="rect">
            <a:avLst/>
          </a:prstGeom>
        </p:spPr>
      </p:pic>
      <p:sp>
        <p:nvSpPr>
          <p:cNvPr id="5" name="TextBox 4"/>
          <p:cNvSpPr txBox="1"/>
          <p:nvPr/>
        </p:nvSpPr>
        <p:spPr>
          <a:xfrm>
            <a:off x="6105525" y="6060044"/>
            <a:ext cx="3352800" cy="369332"/>
          </a:xfrm>
          <a:prstGeom prst="rect">
            <a:avLst/>
          </a:prstGeom>
          <a:noFill/>
        </p:spPr>
        <p:txBody>
          <a:bodyPr wrap="square" rtlCol="0">
            <a:spAutoFit/>
          </a:bodyPr>
          <a:lstStyle/>
          <a:p>
            <a:r>
              <a:rPr lang="en-US" dirty="0" smtClean="0"/>
              <a:t>Phosphoric Acid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1"/>
            <a:ext cx="8153400" cy="2133600"/>
          </a:xfrm>
        </p:spPr>
        <p:txBody>
          <a:bodyPr/>
          <a:lstStyle/>
          <a:p>
            <a:pPr>
              <a:buNone/>
            </a:pPr>
            <a:r>
              <a:rPr lang="en-US" b="1" dirty="0" smtClean="0">
                <a:solidFill>
                  <a:srgbClr val="0070C0"/>
                </a:solidFill>
              </a:rPr>
              <a:t>Methyl Group </a:t>
            </a:r>
            <a:endParaRPr lang="en-US" b="1" dirty="0">
              <a:solidFill>
                <a:srgbClr val="0070C0"/>
              </a:solidFill>
            </a:endParaRPr>
          </a:p>
          <a:p>
            <a:pPr>
              <a:buNone/>
            </a:pPr>
            <a:endParaRPr lang="en-US" dirty="0" smtClean="0"/>
          </a:p>
          <a:p>
            <a:pPr>
              <a:buNone/>
            </a:pPr>
            <a:r>
              <a:rPr lang="en-US" dirty="0" smtClean="0"/>
              <a:t>	f</a:t>
            </a:r>
            <a:r>
              <a:rPr lang="en-US" dirty="0" smtClean="0"/>
              <a:t>. </a:t>
            </a:r>
            <a:r>
              <a:rPr lang="en-US" sz="2400" b="1" dirty="0" smtClean="0">
                <a:solidFill>
                  <a:srgbClr val="FF0000"/>
                </a:solidFill>
              </a:rPr>
              <a:t>methyl</a:t>
            </a:r>
            <a:r>
              <a:rPr lang="en-US" sz="2400" dirty="0" smtClean="0">
                <a:solidFill>
                  <a:srgbClr val="FF0000"/>
                </a:solidFill>
              </a:rPr>
              <a:t> </a:t>
            </a:r>
            <a:r>
              <a:rPr lang="en-US" dirty="0" smtClean="0"/>
              <a:t>(-CH</a:t>
            </a:r>
            <a:r>
              <a:rPr lang="en-US" baseline="-25000" dirty="0" smtClean="0"/>
              <a:t>3</a:t>
            </a:r>
            <a:r>
              <a:rPr lang="en-US" dirty="0" smtClean="0"/>
              <a:t>) – </a:t>
            </a:r>
          </a:p>
          <a:p>
            <a:pPr>
              <a:buNone/>
            </a:pPr>
            <a:r>
              <a:rPr lang="en-US" dirty="0" smtClean="0"/>
              <a:t>not a functional group; it is an attached group </a:t>
            </a:r>
          </a:p>
          <a:p>
            <a:pPr>
              <a:buNone/>
            </a:pPr>
            <a:r>
              <a:rPr lang="en-US" dirty="0" smtClean="0"/>
              <a:t>		- </a:t>
            </a:r>
            <a:r>
              <a:rPr lang="en-US" b="1" dirty="0" err="1" smtClean="0"/>
              <a:t>nonpolar</a:t>
            </a:r>
            <a:endParaRPr lang="en-US" b="1" dirty="0"/>
          </a:p>
        </p:txBody>
      </p:sp>
      <p:pic>
        <p:nvPicPr>
          <p:cNvPr id="87042" name="Picture 2" descr="http://upload.wikimedia.org/wikipedia/commons/2/20/Methyl_group.png"/>
          <p:cNvPicPr>
            <a:picLocks noChangeAspect="1" noChangeArrowheads="1"/>
          </p:cNvPicPr>
          <p:nvPr/>
        </p:nvPicPr>
        <p:blipFill>
          <a:blip r:embed="rId2" cstate="print"/>
          <a:srcRect/>
          <a:stretch>
            <a:fillRect/>
          </a:stretch>
        </p:blipFill>
        <p:spPr bwMode="auto">
          <a:xfrm>
            <a:off x="1981200" y="2990851"/>
            <a:ext cx="4191000" cy="1050896"/>
          </a:xfrm>
          <a:prstGeom prst="rect">
            <a:avLst/>
          </a:prstGeom>
          <a:noFill/>
        </p:spPr>
      </p:pic>
      <p:pic>
        <p:nvPicPr>
          <p:cNvPr id="2" name="Picture 1"/>
          <p:cNvPicPr>
            <a:picLocks noChangeAspect="1"/>
          </p:cNvPicPr>
          <p:nvPr/>
        </p:nvPicPr>
        <p:blipFill>
          <a:blip r:embed="rId3"/>
          <a:stretch>
            <a:fillRect/>
          </a:stretch>
        </p:blipFill>
        <p:spPr>
          <a:xfrm>
            <a:off x="2438400" y="4114800"/>
            <a:ext cx="3038475" cy="1504950"/>
          </a:xfrm>
          <a:prstGeom prst="rect">
            <a:avLst/>
          </a:prstGeom>
        </p:spPr>
      </p:pic>
      <p:sp>
        <p:nvSpPr>
          <p:cNvPr id="4" name="TextBox 3"/>
          <p:cNvSpPr txBox="1"/>
          <p:nvPr/>
        </p:nvSpPr>
        <p:spPr>
          <a:xfrm>
            <a:off x="2514600" y="5791200"/>
            <a:ext cx="4648200" cy="369332"/>
          </a:xfrm>
          <a:prstGeom prst="rect">
            <a:avLst/>
          </a:prstGeom>
          <a:noFill/>
        </p:spPr>
        <p:txBody>
          <a:bodyPr wrap="square" rtlCol="0">
            <a:spAutoFit/>
          </a:bodyPr>
          <a:lstStyle/>
          <a:p>
            <a:r>
              <a:rPr lang="en-US" dirty="0" smtClean="0"/>
              <a:t>Methyl acetate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_T02_0ChemicalGroups-L.jpg"/>
          <p:cNvPicPr>
            <a:picLocks noChangeAspect="1"/>
          </p:cNvPicPr>
          <p:nvPr/>
        </p:nvPicPr>
        <p:blipFill rotWithShape="1">
          <a:blip r:embed="rId3">
            <a:extLst>
              <a:ext uri="{28A0092B-C50C-407E-A947-70E740481C1C}">
                <a14:useLocalDpi xmlns:a14="http://schemas.microsoft.com/office/drawing/2010/main" val="0"/>
              </a:ext>
            </a:extLst>
          </a:blip>
          <a:srcRect b="2546"/>
          <a:stretch/>
        </p:blipFill>
        <p:spPr>
          <a:xfrm>
            <a:off x="2814320" y="304800"/>
            <a:ext cx="3523488" cy="64160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Table</a:t>
            </a:r>
            <a:r>
              <a:rPr lang="en-US" sz="1200" baseline="0" dirty="0" smtClean="0">
                <a:latin typeface="Arial" charset="0"/>
              </a:rPr>
              <a:t> 3.2-0</a:t>
            </a:r>
            <a:endParaRPr lang="en-US" sz="1200" dirty="0">
              <a:latin typeface="Arial" charset="0"/>
            </a:endParaRPr>
          </a:p>
        </p:txBody>
      </p:sp>
      <p:sp>
        <p:nvSpPr>
          <p:cNvPr id="3" name="TextBox 2"/>
          <p:cNvSpPr txBox="1"/>
          <p:nvPr/>
        </p:nvSpPr>
        <p:spPr>
          <a:xfrm>
            <a:off x="5410200" y="5715000"/>
            <a:ext cx="990600" cy="646331"/>
          </a:xfrm>
          <a:prstGeom prst="rect">
            <a:avLst/>
          </a:prstGeom>
          <a:noFill/>
        </p:spPr>
        <p:txBody>
          <a:bodyPr wrap="square" rtlCol="0">
            <a:spAutoFit/>
          </a:bodyPr>
          <a:lstStyle/>
          <a:p>
            <a:r>
              <a:rPr lang="en-US" dirty="0" smtClean="0"/>
              <a:t>Methyl cytidine </a:t>
            </a:r>
            <a:endParaRPr lang="en-US" dirty="0"/>
          </a:p>
        </p:txBody>
      </p:sp>
    </p:spTree>
    <p:extLst>
      <p:ext uri="{BB962C8B-B14F-4D97-AF65-F5344CB8AC3E}">
        <p14:creationId xmlns:p14="http://schemas.microsoft.com/office/powerpoint/2010/main" val="1305562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Complete in Notebooks</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7030A0"/>
                </a:solidFill>
              </a:rPr>
              <a:t>#5. Draw the 6 different chemical groups.</a:t>
            </a:r>
            <a:endParaRPr lang="en-US" sz="2800" b="1" dirty="0">
              <a:solidFill>
                <a:srgbClr val="7030A0"/>
              </a:solidFill>
            </a:endParaRPr>
          </a:p>
        </p:txBody>
      </p:sp>
    </p:spTree>
    <p:extLst>
      <p:ext uri="{BB962C8B-B14F-4D97-AF65-F5344CB8AC3E}">
        <p14:creationId xmlns:p14="http://schemas.microsoft.com/office/powerpoint/2010/main" val="27941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Answer in Notebooks</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7030A0"/>
                </a:solidFill>
              </a:rPr>
              <a:t>#4. What does the term Organic mean?</a:t>
            </a:r>
          </a:p>
          <a:p>
            <a:pPr marL="0" indent="0">
              <a:buNone/>
            </a:pPr>
            <a:endParaRPr lang="en-US" sz="2800" b="1" dirty="0">
              <a:solidFill>
                <a:srgbClr val="7030A0"/>
              </a:solidFill>
            </a:endParaRPr>
          </a:p>
          <a:p>
            <a:pPr marL="0" indent="0">
              <a:buNone/>
            </a:pPr>
            <a:r>
              <a:rPr lang="en-US" sz="2800" b="1" dirty="0" smtClean="0">
                <a:solidFill>
                  <a:srgbClr val="7030A0"/>
                </a:solidFill>
              </a:rPr>
              <a:t>	What element needs to be present in organic compounds?</a:t>
            </a:r>
            <a:endParaRPr lang="en-US" sz="2800" b="1" dirty="0">
              <a:solidFill>
                <a:srgbClr val="7030A0"/>
              </a:solidFill>
            </a:endParaRPr>
          </a:p>
        </p:txBody>
      </p:sp>
    </p:spTree>
    <p:extLst>
      <p:ext uri="{BB962C8B-B14F-4D97-AF65-F5344CB8AC3E}">
        <p14:creationId xmlns:p14="http://schemas.microsoft.com/office/powerpoint/2010/main" val="131137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10600" cy="2819400"/>
          </a:xfrm>
        </p:spPr>
        <p:txBody>
          <a:bodyPr>
            <a:normAutofit/>
          </a:bodyPr>
          <a:lstStyle/>
          <a:p>
            <a:pPr>
              <a:buNone/>
            </a:pPr>
            <a:r>
              <a:rPr lang="en-US" dirty="0" smtClean="0"/>
              <a:t>Carbon is the backbone of atoms in living tissue.</a:t>
            </a:r>
          </a:p>
          <a:p>
            <a:pPr marL="0" indent="0">
              <a:buNone/>
            </a:pPr>
            <a:endParaRPr lang="en-US" b="1" dirty="0" smtClean="0"/>
          </a:p>
          <a:p>
            <a:pPr marL="0" indent="0">
              <a:buNone/>
            </a:pPr>
            <a:r>
              <a:rPr lang="en-US" b="1" dirty="0" smtClean="0"/>
              <a:t>C, H, O and N </a:t>
            </a:r>
            <a:r>
              <a:rPr lang="en-US" dirty="0" smtClean="0"/>
              <a:t>are the most frequently occurring chemical elements in living things.</a:t>
            </a:r>
          </a:p>
          <a:p>
            <a:pPr marL="0" indent="0">
              <a:buNone/>
            </a:pPr>
            <a:endParaRPr lang="en-US" dirty="0" smtClean="0"/>
          </a:p>
          <a:p>
            <a:pPr marL="514350" indent="-514350">
              <a:buNone/>
            </a:pPr>
            <a:r>
              <a:rPr lang="en-US" dirty="0"/>
              <a:t>	</a:t>
            </a:r>
            <a:r>
              <a:rPr lang="en-US" dirty="0" smtClean="0"/>
              <a:t>- a variety of other elements are also needed including S, Ca, P, Fe and Na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41813455"/>
              </p:ext>
            </p:extLst>
          </p:nvPr>
        </p:nvGraphicFramePr>
        <p:xfrm>
          <a:off x="1371600" y="3191256"/>
          <a:ext cx="6553200" cy="3219159"/>
        </p:xfrm>
        <a:graphic>
          <a:graphicData uri="http://schemas.openxmlformats.org/drawingml/2006/table">
            <a:tbl>
              <a:tblPr firstRow="1" bandRow="1">
                <a:tableStyleId>{5C22544A-7EE6-4342-B048-85BDC9FD1C3A}</a:tableStyleId>
              </a:tblPr>
              <a:tblGrid>
                <a:gridCol w="2743200"/>
                <a:gridCol w="3810000"/>
              </a:tblGrid>
              <a:tr h="320431">
                <a:tc>
                  <a:txBody>
                    <a:bodyPr/>
                    <a:lstStyle/>
                    <a:p>
                      <a:r>
                        <a:rPr lang="en-US" dirty="0" smtClean="0"/>
                        <a:t>Element</a:t>
                      </a:r>
                      <a:endParaRPr lang="en-US" dirty="0"/>
                    </a:p>
                  </a:txBody>
                  <a:tcPr/>
                </a:tc>
                <a:tc>
                  <a:txBody>
                    <a:bodyPr/>
                    <a:lstStyle/>
                    <a:p>
                      <a:r>
                        <a:rPr lang="en-US" dirty="0" smtClean="0"/>
                        <a:t>Biological</a:t>
                      </a:r>
                      <a:r>
                        <a:rPr lang="en-US" baseline="0" dirty="0" smtClean="0"/>
                        <a:t> role</a:t>
                      </a:r>
                      <a:endParaRPr lang="en-US" dirty="0"/>
                    </a:p>
                  </a:txBody>
                  <a:tcPr/>
                </a:tc>
              </a:tr>
              <a:tr h="320431">
                <a:tc>
                  <a:txBody>
                    <a:bodyPr/>
                    <a:lstStyle/>
                    <a:p>
                      <a:r>
                        <a:rPr lang="en-US" dirty="0" smtClean="0"/>
                        <a:t>Ca</a:t>
                      </a:r>
                      <a:endParaRPr lang="en-US" dirty="0"/>
                    </a:p>
                  </a:txBody>
                  <a:tcPr/>
                </a:tc>
                <a:tc>
                  <a:txBody>
                    <a:bodyPr/>
                    <a:lstStyle/>
                    <a:p>
                      <a:r>
                        <a:rPr lang="en-US" dirty="0" smtClean="0"/>
                        <a:t>Component of bones &amp; teeth</a:t>
                      </a:r>
                      <a:endParaRPr lang="en-US" dirty="0"/>
                    </a:p>
                  </a:txBody>
                  <a:tcPr/>
                </a:tc>
              </a:tr>
              <a:tr h="320431">
                <a:tc>
                  <a:txBody>
                    <a:bodyPr/>
                    <a:lstStyle/>
                    <a:p>
                      <a:r>
                        <a:rPr lang="en-US" dirty="0" smtClean="0"/>
                        <a:t>Mg</a:t>
                      </a:r>
                      <a:endParaRPr lang="en-US" dirty="0"/>
                    </a:p>
                  </a:txBody>
                  <a:tcPr/>
                </a:tc>
                <a:tc>
                  <a:txBody>
                    <a:bodyPr/>
                    <a:lstStyle/>
                    <a:p>
                      <a:r>
                        <a:rPr lang="en-US" baseline="0" dirty="0" smtClean="0"/>
                        <a:t>        “       </a:t>
                      </a:r>
                      <a:r>
                        <a:rPr lang="en-US" dirty="0" smtClean="0"/>
                        <a:t> of chlorophyll</a:t>
                      </a:r>
                      <a:endParaRPr lang="en-US" dirty="0"/>
                    </a:p>
                  </a:txBody>
                  <a:tcPr/>
                </a:tc>
              </a:tr>
              <a:tr h="320431">
                <a:tc>
                  <a:txBody>
                    <a:bodyPr/>
                    <a:lstStyle/>
                    <a:p>
                      <a:r>
                        <a:rPr lang="en-US" dirty="0" smtClean="0"/>
                        <a:t>Fe</a:t>
                      </a:r>
                      <a:endParaRPr lang="en-US" dirty="0"/>
                    </a:p>
                  </a:txBody>
                  <a:tcPr/>
                </a:tc>
                <a:tc>
                  <a:txBody>
                    <a:bodyPr/>
                    <a:lstStyle/>
                    <a:p>
                      <a:r>
                        <a:rPr lang="en-US" dirty="0" smtClean="0"/>
                        <a:t>        “        of hemoglobin</a:t>
                      </a:r>
                      <a:endParaRPr lang="en-US" dirty="0"/>
                    </a:p>
                  </a:txBody>
                  <a:tcPr/>
                </a:tc>
              </a:tr>
              <a:tr h="320431">
                <a:tc>
                  <a:txBody>
                    <a:bodyPr/>
                    <a:lstStyle/>
                    <a:p>
                      <a:r>
                        <a:rPr lang="en-US" dirty="0" smtClean="0"/>
                        <a:t>N (in NO</a:t>
                      </a:r>
                      <a:r>
                        <a:rPr lang="en-US" baseline="-25000" dirty="0" smtClean="0"/>
                        <a:t>3</a:t>
                      </a:r>
                      <a:r>
                        <a:rPr lang="en-US" baseline="30000" dirty="0" smtClean="0"/>
                        <a:t>-</a:t>
                      </a:r>
                      <a:r>
                        <a:rPr lang="en-US" dirty="0" smtClean="0"/>
                        <a:t>)</a:t>
                      </a:r>
                      <a:endParaRPr lang="en-US" dirty="0"/>
                    </a:p>
                  </a:txBody>
                  <a:tcPr/>
                </a:tc>
                <a:tc>
                  <a:txBody>
                    <a:bodyPr/>
                    <a:lstStyle/>
                    <a:p>
                      <a:r>
                        <a:rPr lang="en-US" baseline="0" dirty="0" smtClean="0"/>
                        <a:t>        “        amino acids</a:t>
                      </a:r>
                      <a:endParaRPr lang="en-US" dirty="0"/>
                    </a:p>
                  </a:txBody>
                  <a:tcPr/>
                </a:tc>
              </a:tr>
              <a:tr h="320431">
                <a:tc>
                  <a:txBody>
                    <a:bodyPr/>
                    <a:lstStyle/>
                    <a:p>
                      <a:r>
                        <a:rPr lang="en-US" dirty="0" smtClean="0"/>
                        <a:t>P (in PO</a:t>
                      </a:r>
                      <a:r>
                        <a:rPr lang="en-US" baseline="-25000" dirty="0" smtClean="0"/>
                        <a:t>4</a:t>
                      </a:r>
                      <a:r>
                        <a:rPr lang="en-US" baseline="30000" dirty="0" smtClean="0"/>
                        <a:t>3-</a:t>
                      </a:r>
                      <a:r>
                        <a:rPr lang="en-US" dirty="0" smtClean="0"/>
                        <a:t>)</a:t>
                      </a:r>
                      <a:endParaRPr lang="en-US" dirty="0"/>
                    </a:p>
                  </a:txBody>
                  <a:tcPr/>
                </a:tc>
                <a:tc>
                  <a:txBody>
                    <a:bodyPr/>
                    <a:lstStyle/>
                    <a:p>
                      <a:r>
                        <a:rPr lang="en-US" dirty="0" smtClean="0"/>
                        <a:t>        “        nucleotides</a:t>
                      </a:r>
                      <a:endParaRPr lang="en-US" dirty="0"/>
                    </a:p>
                  </a:txBody>
                  <a:tcPr/>
                </a:tc>
              </a:tr>
              <a:tr h="320431">
                <a:tc>
                  <a:txBody>
                    <a:bodyPr/>
                    <a:lstStyle/>
                    <a:p>
                      <a:r>
                        <a:rPr lang="en-US" dirty="0" smtClean="0"/>
                        <a:t>Na</a:t>
                      </a:r>
                      <a:endParaRPr lang="en-US" dirty="0"/>
                    </a:p>
                  </a:txBody>
                  <a:tcPr/>
                </a:tc>
                <a:tc>
                  <a:txBody>
                    <a:bodyPr/>
                    <a:lstStyle/>
                    <a:p>
                      <a:r>
                        <a:rPr lang="en-US" dirty="0" smtClean="0"/>
                        <a:t>Nerve impulse transmission *</a:t>
                      </a:r>
                      <a:endParaRPr lang="en-US" dirty="0"/>
                    </a:p>
                  </a:txBody>
                  <a:tcPr/>
                </a:tc>
              </a:tr>
              <a:tr h="335280">
                <a:tc>
                  <a:txBody>
                    <a:bodyPr/>
                    <a:lstStyle/>
                    <a:p>
                      <a:r>
                        <a:rPr lang="en-US" dirty="0" smtClean="0"/>
                        <a:t>K</a:t>
                      </a:r>
                      <a:endParaRPr lang="en-US" dirty="0"/>
                    </a:p>
                  </a:txBody>
                  <a:tcPr/>
                </a:tc>
                <a:tc>
                  <a:txBody>
                    <a:bodyPr/>
                    <a:lstStyle/>
                    <a:p>
                      <a:r>
                        <a:rPr lang="en-US" dirty="0" smtClean="0"/>
                        <a:t>Controlling water balance in plants *</a:t>
                      </a:r>
                      <a:endParaRPr lang="en-US" dirty="0"/>
                    </a:p>
                  </a:txBody>
                  <a:tcPr/>
                </a:tc>
              </a:tr>
              <a:tr h="320431">
                <a:tc>
                  <a:txBody>
                    <a:bodyPr/>
                    <a:lstStyle/>
                    <a:p>
                      <a:r>
                        <a:rPr lang="en-US" dirty="0" err="1" smtClean="0"/>
                        <a:t>Cl</a:t>
                      </a:r>
                      <a:endParaRPr lang="en-US" dirty="0"/>
                    </a:p>
                  </a:txBody>
                  <a:tcPr/>
                </a:tc>
                <a:tc>
                  <a:txBody>
                    <a:bodyPr/>
                    <a:lstStyle/>
                    <a:p>
                      <a:r>
                        <a:rPr lang="en-US" dirty="0" smtClean="0"/>
                        <a:t>Removal of water from urine</a:t>
                      </a:r>
                      <a:endParaRPr lang="en-US" dirty="0"/>
                    </a:p>
                  </a:txBody>
                  <a:tcPr/>
                </a:tc>
              </a:tr>
              <a:tr h="320431">
                <a:tc>
                  <a:txBody>
                    <a:bodyPr/>
                    <a:lstStyle/>
                    <a:p>
                      <a:r>
                        <a:rPr lang="en-US" dirty="0" smtClean="0"/>
                        <a:t>S</a:t>
                      </a:r>
                      <a:endParaRPr lang="en-US" dirty="0"/>
                    </a:p>
                  </a:txBody>
                  <a:tcPr/>
                </a:tc>
                <a:tc>
                  <a:txBody>
                    <a:bodyPr/>
                    <a:lstStyle/>
                    <a:p>
                      <a:r>
                        <a:rPr lang="en-US" dirty="0" smtClean="0"/>
                        <a:t>Component</a:t>
                      </a:r>
                      <a:r>
                        <a:rPr lang="en-US" baseline="0" dirty="0" smtClean="0"/>
                        <a:t> of many proteins</a:t>
                      </a:r>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smtClean="0"/>
              <a:t>Properties of Carbon </a:t>
            </a:r>
            <a:endParaRPr lang="en-US" dirty="0"/>
          </a:p>
        </p:txBody>
      </p:sp>
      <p:sp>
        <p:nvSpPr>
          <p:cNvPr id="26627" name="Rectangle 3"/>
          <p:cNvSpPr>
            <a:spLocks noGrp="1" noChangeArrowheads="1"/>
          </p:cNvSpPr>
          <p:nvPr>
            <p:ph idx="1"/>
          </p:nvPr>
        </p:nvSpPr>
        <p:spPr/>
        <p:txBody>
          <a:bodyPr>
            <a:noAutofit/>
          </a:bodyPr>
          <a:lstStyle/>
          <a:p>
            <a:r>
              <a:rPr lang="en-US" sz="2800" dirty="0" smtClean="0"/>
              <a:t>By sharing electrons, carbon can</a:t>
            </a:r>
          </a:p>
          <a:p>
            <a:pPr lvl="1"/>
            <a:r>
              <a:rPr lang="en-US" sz="2400" dirty="0" smtClean="0"/>
              <a:t>bond to </a:t>
            </a:r>
            <a:r>
              <a:rPr lang="en-US" sz="2400" b="1" dirty="0" smtClean="0"/>
              <a:t>4 </a:t>
            </a:r>
            <a:r>
              <a:rPr lang="en-US" sz="2400" dirty="0" smtClean="0"/>
              <a:t>other atoms and</a:t>
            </a:r>
          </a:p>
          <a:p>
            <a:pPr lvl="1"/>
            <a:r>
              <a:rPr lang="en-US" sz="2400" dirty="0" smtClean="0"/>
              <a:t>branch in up to </a:t>
            </a:r>
            <a:r>
              <a:rPr lang="en-US" sz="2400" b="1" dirty="0" smtClean="0"/>
              <a:t>4 </a:t>
            </a:r>
            <a:r>
              <a:rPr lang="en-US" sz="2400" dirty="0" smtClean="0"/>
              <a:t>directions.</a:t>
            </a:r>
          </a:p>
          <a:p>
            <a:endParaRPr lang="en-US" sz="2800" dirty="0" smtClean="0"/>
          </a:p>
          <a:p>
            <a:r>
              <a:rPr lang="en-US" sz="2800" b="1" dirty="0" smtClean="0"/>
              <a:t>Methane</a:t>
            </a:r>
            <a:r>
              <a:rPr lang="en-US" sz="2800" dirty="0" smtClean="0"/>
              <a:t> (CH</a:t>
            </a:r>
            <a:r>
              <a:rPr lang="en-US" sz="2800" baseline="-25000" dirty="0" smtClean="0"/>
              <a:t>4</a:t>
            </a:r>
            <a:r>
              <a:rPr lang="en-US" sz="2800" dirty="0" smtClean="0"/>
              <a:t>) is one of the simplest organic compounds</a:t>
            </a:r>
            <a:r>
              <a:rPr lang="en-US" sz="2800" dirty="0" smtClean="0"/>
              <a:t>.</a:t>
            </a:r>
          </a:p>
          <a:p>
            <a:endParaRPr lang="en-US" sz="2800" dirty="0"/>
          </a:p>
          <a:p>
            <a:r>
              <a:rPr lang="en-US" sz="2800" dirty="0"/>
              <a:t>Methane and other compounds composed of only carbon and hydrogen are called </a:t>
            </a:r>
            <a:r>
              <a:rPr lang="en-US" sz="2800" b="1" dirty="0"/>
              <a:t>hydrocarbons</a:t>
            </a:r>
            <a:r>
              <a:rPr lang="en-US" sz="2800" dirty="0"/>
              <a:t>.</a:t>
            </a:r>
          </a:p>
          <a:p>
            <a:endParaRPr lang="en-US" sz="2800" dirty="0" smtClean="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pic>
        <p:nvPicPr>
          <p:cNvPr id="5" name="Picture 4" descr="03_01aMethane-U.jpg"/>
          <p:cNvPicPr>
            <a:picLocks noChangeAspect="1"/>
          </p:cNvPicPr>
          <p:nvPr/>
        </p:nvPicPr>
        <p:blipFill rotWithShape="1">
          <a:blip r:embed="rId3" cstate="print">
            <a:extLst>
              <a:ext uri="{28A0092B-C50C-407E-A947-70E740481C1C}">
                <a14:useLocalDpi xmlns:a14="http://schemas.microsoft.com/office/drawing/2010/main" val="0"/>
              </a:ext>
            </a:extLst>
          </a:blip>
          <a:srcRect b="10692"/>
          <a:stretch/>
        </p:blipFill>
        <p:spPr>
          <a:xfrm>
            <a:off x="6324600" y="2057399"/>
            <a:ext cx="2290602" cy="1258889"/>
          </a:xfrm>
          <a:prstGeom prst="rect">
            <a:avLst/>
          </a:prstGeom>
        </p:spPr>
      </p:pic>
    </p:spTree>
    <p:extLst>
      <p:ext uri="{BB962C8B-B14F-4D97-AF65-F5344CB8AC3E}">
        <p14:creationId xmlns:p14="http://schemas.microsoft.com/office/powerpoint/2010/main" val="134431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Prefixes for Organic Compounds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52600"/>
            <a:ext cx="7467600" cy="4798306"/>
          </a:xfrm>
        </p:spPr>
      </p:pic>
    </p:spTree>
    <p:extLst>
      <p:ext uri="{BB962C8B-B14F-4D97-AF65-F5344CB8AC3E}">
        <p14:creationId xmlns:p14="http://schemas.microsoft.com/office/powerpoint/2010/main" val="3018806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Suffixes for Organic Compounds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95400"/>
            <a:ext cx="4436682" cy="5439203"/>
          </a:xfrm>
        </p:spPr>
      </p:pic>
      <p:sp>
        <p:nvSpPr>
          <p:cNvPr id="5" name="TextBox 4"/>
          <p:cNvSpPr txBox="1"/>
          <p:nvPr/>
        </p:nvSpPr>
        <p:spPr>
          <a:xfrm>
            <a:off x="5257800" y="1295400"/>
            <a:ext cx="3429000" cy="5355312"/>
          </a:xfrm>
          <a:prstGeom prst="rect">
            <a:avLst/>
          </a:prstGeom>
          <a:noFill/>
        </p:spPr>
        <p:txBody>
          <a:bodyPr wrap="square" rtlCol="0">
            <a:spAutoFit/>
          </a:bodyPr>
          <a:lstStyle/>
          <a:p>
            <a:r>
              <a:rPr lang="en-US" dirty="0" err="1"/>
              <a:t>a</a:t>
            </a:r>
            <a:r>
              <a:rPr lang="en-US" dirty="0" err="1" smtClean="0"/>
              <a:t>ne</a:t>
            </a:r>
            <a:r>
              <a:rPr lang="en-US" dirty="0" smtClean="0"/>
              <a:t> - single bonds</a:t>
            </a:r>
          </a:p>
          <a:p>
            <a:endParaRPr lang="en-US" dirty="0"/>
          </a:p>
          <a:p>
            <a:r>
              <a:rPr lang="en-US" dirty="0" err="1" smtClean="0"/>
              <a:t>ene</a:t>
            </a:r>
            <a:r>
              <a:rPr lang="en-US" dirty="0"/>
              <a:t> </a:t>
            </a:r>
            <a:r>
              <a:rPr lang="en-US" dirty="0" smtClean="0"/>
              <a:t>- 1 double bond</a:t>
            </a:r>
          </a:p>
          <a:p>
            <a:endParaRPr lang="en-US" dirty="0"/>
          </a:p>
          <a:p>
            <a:r>
              <a:rPr lang="en-US" dirty="0" err="1" smtClean="0"/>
              <a:t>yne</a:t>
            </a:r>
            <a:r>
              <a:rPr lang="en-US" dirty="0" smtClean="0"/>
              <a:t> - 1 triple bond</a:t>
            </a:r>
          </a:p>
          <a:p>
            <a:endParaRPr lang="en-US" dirty="0"/>
          </a:p>
          <a:p>
            <a:r>
              <a:rPr lang="en-US" dirty="0" err="1" smtClean="0"/>
              <a:t>ol</a:t>
            </a:r>
            <a:r>
              <a:rPr lang="en-US" dirty="0" smtClean="0"/>
              <a:t> -OH</a:t>
            </a:r>
          </a:p>
          <a:p>
            <a:endParaRPr lang="en-US" dirty="0"/>
          </a:p>
          <a:p>
            <a:r>
              <a:rPr lang="en-US" dirty="0" smtClean="0"/>
              <a:t>al – 0=C-H</a:t>
            </a:r>
          </a:p>
          <a:p>
            <a:endParaRPr lang="en-US" dirty="0"/>
          </a:p>
          <a:p>
            <a:r>
              <a:rPr lang="en-US" dirty="0" smtClean="0"/>
              <a:t>amine – C-NH2</a:t>
            </a:r>
          </a:p>
          <a:p>
            <a:endParaRPr lang="en-US" dirty="0" smtClean="0"/>
          </a:p>
          <a:p>
            <a:r>
              <a:rPr lang="en-US" dirty="0" err="1" smtClean="0"/>
              <a:t>ic</a:t>
            </a:r>
            <a:r>
              <a:rPr lang="en-US" dirty="0" smtClean="0"/>
              <a:t> – O=C-OH</a:t>
            </a:r>
          </a:p>
          <a:p>
            <a:endParaRPr lang="en-US" dirty="0"/>
          </a:p>
          <a:p>
            <a:r>
              <a:rPr lang="en-US" dirty="0" smtClean="0"/>
              <a:t>ether – C-O-C</a:t>
            </a:r>
          </a:p>
          <a:p>
            <a:endParaRPr lang="en-US" dirty="0"/>
          </a:p>
          <a:p>
            <a:r>
              <a:rPr lang="en-US" dirty="0" smtClean="0"/>
              <a:t>ate – O=C-O-C</a:t>
            </a:r>
          </a:p>
          <a:p>
            <a:endParaRPr lang="en-US" dirty="0"/>
          </a:p>
          <a:p>
            <a:r>
              <a:rPr lang="en-US" dirty="0" smtClean="0"/>
              <a:t>One - C=O</a:t>
            </a:r>
            <a:endParaRPr lang="en-US" dirty="0"/>
          </a:p>
        </p:txBody>
      </p:sp>
    </p:spTree>
    <p:extLst>
      <p:ext uri="{BB962C8B-B14F-4D97-AF65-F5344CB8AC3E}">
        <p14:creationId xmlns:p14="http://schemas.microsoft.com/office/powerpoint/2010/main" val="3189706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r>
              <a:rPr lang="en-US" dirty="0" smtClean="0"/>
              <a:t>Compounds with the same formula but </a:t>
            </a:r>
            <a:r>
              <a:rPr lang="en-US" b="1" dirty="0" smtClean="0"/>
              <a:t>different structural arrangements </a:t>
            </a:r>
            <a:r>
              <a:rPr lang="en-US" dirty="0" smtClean="0"/>
              <a:t>are called </a:t>
            </a:r>
            <a:r>
              <a:rPr lang="en-US" b="1" dirty="0" smtClean="0"/>
              <a:t>isomers</a:t>
            </a:r>
            <a:r>
              <a:rPr lang="en-US" dirty="0" smtClean="0"/>
              <a:t>.</a:t>
            </a:r>
          </a:p>
          <a:p>
            <a:endParaRPr lang="en-US" dirty="0"/>
          </a:p>
          <a:p>
            <a:pPr marL="0" indent="0">
              <a:buNone/>
            </a:pPr>
            <a:endParaRPr lang="en-US" dirty="0" smtClean="0"/>
          </a:p>
          <a:p>
            <a:endParaRPr lang="en-US" dirty="0"/>
          </a:p>
          <a:p>
            <a:endParaRPr lang="en-US" dirty="0" smtClean="0"/>
          </a:p>
        </p:txBody>
      </p:sp>
      <p:sp>
        <p:nvSpPr>
          <p:cNvPr id="3" name="Footer Placeholder 2"/>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12532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Isomers</a:t>
            </a:r>
            <a:endParaRPr lang="en-US" dirty="0"/>
          </a:p>
        </p:txBody>
      </p:sp>
      <p:sp>
        <p:nvSpPr>
          <p:cNvPr id="3" name="Footer Placeholder 2"/>
          <p:cNvSpPr>
            <a:spLocks noGrp="1"/>
          </p:cNvSpPr>
          <p:nvPr>
            <p:ph type="ftr" sz="quarter" idx="11"/>
          </p:nvPr>
        </p:nvSpPr>
        <p:spPr/>
        <p:txBody>
          <a:bodyPr/>
          <a:lstStyle/>
          <a:p>
            <a:r>
              <a:rPr lang="en-US" smtClean="0"/>
              <a:t>© 2015 Pearson Education, Inc.</a:t>
            </a:r>
            <a:endParaRPr lang="en-US" dirty="0"/>
          </a:p>
        </p:txBody>
      </p:sp>
      <p:pic>
        <p:nvPicPr>
          <p:cNvPr id="6" name="04_07Isomers_A">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43000"/>
            <a:ext cx="6096000" cy="4572000"/>
          </a:xfrm>
          <a:prstGeom prst="rect">
            <a:avLst/>
          </a:prstGeom>
        </p:spPr>
      </p:pic>
    </p:spTree>
    <p:extLst>
      <p:ext uri="{BB962C8B-B14F-4D97-AF65-F5344CB8AC3E}">
        <p14:creationId xmlns:p14="http://schemas.microsoft.com/office/powerpoint/2010/main" val="11069393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r>
              <a:rPr lang="en-US" dirty="0" smtClean="0"/>
              <a:t>A few chemical groups are key to the functioning of biological molecules</a:t>
            </a:r>
            <a:endParaRPr lang="en-US" dirty="0"/>
          </a:p>
        </p:txBody>
      </p:sp>
      <p:sp>
        <p:nvSpPr>
          <p:cNvPr id="57347" name="Rectangle 3"/>
          <p:cNvSpPr>
            <a:spLocks noGrp="1" noChangeArrowheads="1"/>
          </p:cNvSpPr>
          <p:nvPr>
            <p:ph idx="1"/>
          </p:nvPr>
        </p:nvSpPr>
        <p:spPr/>
        <p:txBody>
          <a:bodyPr>
            <a:normAutofit/>
          </a:bodyPr>
          <a:lstStyle/>
          <a:p>
            <a:r>
              <a:rPr lang="en-US" dirty="0" smtClean="0"/>
              <a:t>The first five groups are called </a:t>
            </a:r>
            <a:r>
              <a:rPr lang="en-US" b="1" dirty="0" smtClean="0"/>
              <a:t>functional</a:t>
            </a:r>
            <a:r>
              <a:rPr lang="en-US" dirty="0" smtClean="0"/>
              <a:t> </a:t>
            </a:r>
            <a:r>
              <a:rPr lang="en-US" b="1" dirty="0" smtClean="0"/>
              <a:t>groups</a:t>
            </a:r>
            <a:r>
              <a:rPr lang="en-US" dirty="0" smtClean="0"/>
              <a:t>; they affect a molecule’s function in a characteristic way.</a:t>
            </a:r>
          </a:p>
          <a:p>
            <a:pPr marL="0" indent="0">
              <a:buNone/>
            </a:pPr>
            <a:endParaRPr lang="en-US" dirty="0" smtClean="0"/>
          </a:p>
          <a:p>
            <a:r>
              <a:rPr lang="en-US" dirty="0" smtClean="0"/>
              <a:t>These five groups are </a:t>
            </a:r>
            <a:r>
              <a:rPr lang="en-US" b="1" dirty="0" smtClean="0"/>
              <a:t>polar</a:t>
            </a:r>
            <a:r>
              <a:rPr lang="en-US" dirty="0" smtClean="0"/>
              <a:t>, </a:t>
            </a:r>
            <a:r>
              <a:rPr lang="en-US" dirty="0"/>
              <a:t>so compounds containing them are typically </a:t>
            </a:r>
            <a:r>
              <a:rPr lang="en-US" b="1" dirty="0"/>
              <a:t>hydrophilic</a:t>
            </a:r>
            <a:r>
              <a:rPr lang="en-US" dirty="0"/>
              <a:t> (water-loving) and </a:t>
            </a:r>
            <a:r>
              <a:rPr lang="en-US" b="1" dirty="0"/>
              <a:t>soluble in water</a:t>
            </a:r>
            <a:r>
              <a:rPr lang="en-US" dirty="0" smtClean="0"/>
              <a:t>.</a:t>
            </a:r>
          </a:p>
          <a:p>
            <a:endParaRPr lang="en-US" dirty="0"/>
          </a:p>
          <a:p>
            <a:r>
              <a:rPr lang="en-US" dirty="0"/>
              <a:t>A sixth group, a </a:t>
            </a:r>
            <a:r>
              <a:rPr lang="en-US" b="1" dirty="0"/>
              <a:t>methyl</a:t>
            </a:r>
            <a:r>
              <a:rPr lang="en-US" dirty="0"/>
              <a:t> </a:t>
            </a:r>
            <a:r>
              <a:rPr lang="en-US" b="1" dirty="0" smtClean="0"/>
              <a:t>group</a:t>
            </a:r>
            <a:endParaRPr lang="en-US" dirty="0"/>
          </a:p>
          <a:p>
            <a:pPr lvl="1"/>
            <a:r>
              <a:rPr lang="en-US" dirty="0"/>
              <a:t>is nonpolar and not reactive, </a:t>
            </a:r>
            <a:r>
              <a:rPr lang="en-US" dirty="0" smtClean="0"/>
              <a:t>but still </a:t>
            </a:r>
            <a:r>
              <a:rPr lang="en-US" dirty="0"/>
              <a:t>affects molecular shape and thus function.</a:t>
            </a:r>
          </a:p>
          <a:p>
            <a:endParaRPr lang="en-US" dirty="0" smtClean="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86547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2656</TotalTime>
  <Words>902</Words>
  <Application>Microsoft Office PowerPoint</Application>
  <PresentationFormat>On-screen Show (4:3)</PresentationFormat>
  <Paragraphs>140</Paragraphs>
  <Slides>17</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Calibri Light</vt:lpstr>
      <vt:lpstr>Times</vt:lpstr>
      <vt:lpstr>Times New Roman</vt:lpstr>
      <vt:lpstr>Wingdings</vt:lpstr>
      <vt:lpstr>Office Theme</vt:lpstr>
      <vt:lpstr>The Chemistry of Life</vt:lpstr>
      <vt:lpstr>Answer in Notebooks:</vt:lpstr>
      <vt:lpstr>PowerPoint Presentation</vt:lpstr>
      <vt:lpstr>Properties of Carbon </vt:lpstr>
      <vt:lpstr>Prefixes for Organic Compounds </vt:lpstr>
      <vt:lpstr>Suffixes for Organic Compounds </vt:lpstr>
      <vt:lpstr>PowerPoint Presentation</vt:lpstr>
      <vt:lpstr>Animation: Isomers</vt:lpstr>
      <vt:lpstr>A few chemical groups are key to the functioning of biological molecules</vt:lpstr>
      <vt:lpstr>PowerPoint Presentation</vt:lpstr>
      <vt:lpstr>PowerPoint Presentation</vt:lpstr>
      <vt:lpstr>PowerPoint Presentation</vt:lpstr>
      <vt:lpstr>PowerPoint Presentation</vt:lpstr>
      <vt:lpstr>PowerPoint Presentation</vt:lpstr>
      <vt:lpstr>PowerPoint Presentation</vt:lpstr>
      <vt:lpstr>Table 3.2-0</vt:lpstr>
      <vt:lpstr>Complete in Notebooks: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Chemistry of Life</dc:title>
  <dc:creator>twyman</dc:creator>
  <cp:lastModifiedBy>Griffith, Ashley</cp:lastModifiedBy>
  <cp:revision>176</cp:revision>
  <dcterms:created xsi:type="dcterms:W3CDTF">2011-08-31T13:28:38Z</dcterms:created>
  <dcterms:modified xsi:type="dcterms:W3CDTF">2016-08-30T12:48:00Z</dcterms:modified>
</cp:coreProperties>
</file>