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6" r:id="rId2"/>
    <p:sldId id="388" r:id="rId3"/>
    <p:sldId id="352" r:id="rId4"/>
    <p:sldId id="353" r:id="rId5"/>
    <p:sldId id="356" r:id="rId6"/>
    <p:sldId id="351" r:id="rId7"/>
    <p:sldId id="276" r:id="rId8"/>
    <p:sldId id="357" r:id="rId9"/>
    <p:sldId id="279" r:id="rId10"/>
    <p:sldId id="281" r:id="rId11"/>
    <p:sldId id="387" r:id="rId12"/>
    <p:sldId id="283" r:id="rId13"/>
    <p:sldId id="309" r:id="rId14"/>
    <p:sldId id="338"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D09E00"/>
    <a:srgbClr val="0033CC"/>
    <a:srgbClr val="31C42A"/>
    <a:srgbClr val="003399"/>
    <a:srgbClr val="3366CC"/>
    <a:srgbClr val="0099FF"/>
    <a:srgbClr val="7575FF"/>
    <a:srgbClr val="5B5B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4436" autoAdjust="0"/>
    <p:restoredTop sz="94717" autoAdjust="0"/>
  </p:normalViewPr>
  <p:slideViewPr>
    <p:cSldViewPr>
      <p:cViewPr varScale="1">
        <p:scale>
          <a:sx n="84" d="100"/>
          <a:sy n="84" d="100"/>
        </p:scale>
        <p:origin x="869" y="77"/>
      </p:cViewPr>
      <p:guideLst>
        <p:guide orient="horz" pos="2160"/>
        <p:guide pos="2880"/>
      </p:guideLst>
    </p:cSldViewPr>
  </p:slideViewPr>
  <p:outlineViewPr>
    <p:cViewPr>
      <p:scale>
        <a:sx n="33" d="100"/>
        <a:sy n="33" d="100"/>
      </p:scale>
      <p:origin x="48" y="22836"/>
    </p:cViewPr>
  </p:outlineViewPr>
  <p:notesTextViewPr>
    <p:cViewPr>
      <p:scale>
        <a:sx n="100" d="100"/>
        <a:sy n="100" d="100"/>
      </p:scale>
      <p:origin x="0" y="0"/>
    </p:cViewPr>
  </p:notesTextViewPr>
  <p:sorterViewPr>
    <p:cViewPr>
      <p:scale>
        <a:sx n="100" d="100"/>
        <a:sy n="100" d="100"/>
      </p:scale>
      <p:origin x="0" y="-1007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146" cy="464741"/>
          </a:xfrm>
          <a:prstGeom prst="rect">
            <a:avLst/>
          </a:prstGeom>
        </p:spPr>
        <p:txBody>
          <a:bodyPr vert="horz" lIns="92062" tIns="46031" rIns="92062" bIns="46031" rtlCol="0"/>
          <a:lstStyle>
            <a:lvl1pPr algn="l">
              <a:defRPr sz="1200"/>
            </a:lvl1pPr>
          </a:lstStyle>
          <a:p>
            <a:endParaRPr lang="en-US"/>
          </a:p>
        </p:txBody>
      </p:sp>
      <p:sp>
        <p:nvSpPr>
          <p:cNvPr id="3" name="Date Placeholder 2"/>
          <p:cNvSpPr>
            <a:spLocks noGrp="1"/>
          </p:cNvSpPr>
          <p:nvPr>
            <p:ph type="dt" sz="quarter" idx="1"/>
          </p:nvPr>
        </p:nvSpPr>
        <p:spPr>
          <a:xfrm>
            <a:off x="3971654" y="0"/>
            <a:ext cx="3037146" cy="464741"/>
          </a:xfrm>
          <a:prstGeom prst="rect">
            <a:avLst/>
          </a:prstGeom>
        </p:spPr>
        <p:txBody>
          <a:bodyPr vert="horz" lIns="92062" tIns="46031" rIns="92062" bIns="46031" rtlCol="0"/>
          <a:lstStyle>
            <a:lvl1pPr algn="r">
              <a:defRPr sz="1200"/>
            </a:lvl1pPr>
          </a:lstStyle>
          <a:p>
            <a:fld id="{B3187504-44DF-4CFB-957D-4CB5D5226530}" type="datetimeFigureOut">
              <a:rPr lang="en-US" smtClean="0"/>
              <a:pPr/>
              <a:t>9/1/2016</a:t>
            </a:fld>
            <a:endParaRPr lang="en-US"/>
          </a:p>
        </p:txBody>
      </p:sp>
      <p:sp>
        <p:nvSpPr>
          <p:cNvPr id="4" name="Footer Placeholder 3"/>
          <p:cNvSpPr>
            <a:spLocks noGrp="1"/>
          </p:cNvSpPr>
          <p:nvPr>
            <p:ph type="ftr" sz="quarter" idx="2"/>
          </p:nvPr>
        </p:nvSpPr>
        <p:spPr>
          <a:xfrm>
            <a:off x="1" y="8830063"/>
            <a:ext cx="3037146" cy="464740"/>
          </a:xfrm>
          <a:prstGeom prst="rect">
            <a:avLst/>
          </a:prstGeom>
        </p:spPr>
        <p:txBody>
          <a:bodyPr vert="horz" lIns="92062" tIns="46031" rIns="92062" bIns="46031" rtlCol="0" anchor="b"/>
          <a:lstStyle>
            <a:lvl1pPr algn="l">
              <a:defRPr sz="1200"/>
            </a:lvl1pPr>
          </a:lstStyle>
          <a:p>
            <a:endParaRPr lang="en-US"/>
          </a:p>
        </p:txBody>
      </p:sp>
      <p:sp>
        <p:nvSpPr>
          <p:cNvPr id="5" name="Slide Number Placeholder 4"/>
          <p:cNvSpPr>
            <a:spLocks noGrp="1"/>
          </p:cNvSpPr>
          <p:nvPr>
            <p:ph type="sldNum" sz="quarter" idx="3"/>
          </p:nvPr>
        </p:nvSpPr>
        <p:spPr>
          <a:xfrm>
            <a:off x="3971654" y="8830063"/>
            <a:ext cx="3037146" cy="464740"/>
          </a:xfrm>
          <a:prstGeom prst="rect">
            <a:avLst/>
          </a:prstGeom>
        </p:spPr>
        <p:txBody>
          <a:bodyPr vert="horz" lIns="92062" tIns="46031" rIns="92062" bIns="46031" rtlCol="0" anchor="b"/>
          <a:lstStyle>
            <a:lvl1pPr algn="r">
              <a:defRPr sz="1200"/>
            </a:lvl1pPr>
          </a:lstStyle>
          <a:p>
            <a:fld id="{4F60E956-D9DE-4457-ACCD-62C6C838A8D8}" type="slidenum">
              <a:rPr lang="en-US" smtClean="0"/>
              <a:pPr/>
              <a:t>‹#›</a:t>
            </a:fld>
            <a:endParaRPr lang="en-US"/>
          </a:p>
        </p:txBody>
      </p:sp>
    </p:spTree>
    <p:extLst>
      <p:ext uri="{BB962C8B-B14F-4D97-AF65-F5344CB8AC3E}">
        <p14:creationId xmlns:p14="http://schemas.microsoft.com/office/powerpoint/2010/main" val="3672657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8" rIns="93175" bIns="46588"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5" tIns="46588" rIns="93175" bIns="46588" rtlCol="0"/>
          <a:lstStyle>
            <a:lvl1pPr algn="r">
              <a:defRPr sz="1200"/>
            </a:lvl1pPr>
          </a:lstStyle>
          <a:p>
            <a:fld id="{FDF445C5-11F8-47FC-99C2-D8518B5D46D4}" type="datetimeFigureOut">
              <a:rPr lang="en-US" smtClean="0"/>
              <a:pPr/>
              <a:t>9/1/2016</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75" tIns="46588" rIns="93175" bIns="46588"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5" tIns="46588" rIns="93175" bIns="465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3175" tIns="46588" rIns="93175" bIns="46588"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3175" tIns="46588" rIns="93175" bIns="46588" rtlCol="0" anchor="b"/>
          <a:lstStyle>
            <a:lvl1pPr algn="r">
              <a:defRPr sz="1200"/>
            </a:lvl1pPr>
          </a:lstStyle>
          <a:p>
            <a:fld id="{11F8EFAB-9740-4FED-A25A-B2701D016AD9}" type="slidenum">
              <a:rPr lang="en-US" smtClean="0"/>
              <a:pPr/>
              <a:t>‹#›</a:t>
            </a:fld>
            <a:endParaRPr lang="en-US"/>
          </a:p>
        </p:txBody>
      </p:sp>
    </p:spTree>
    <p:extLst>
      <p:ext uri="{BB962C8B-B14F-4D97-AF65-F5344CB8AC3E}">
        <p14:creationId xmlns:p14="http://schemas.microsoft.com/office/powerpoint/2010/main" val="518842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eaLnBrk="0" hangingPunct="0"/>
            <a:fld id="{0B2724E2-08FF-E544-B111-B23D92BD0EEA}" type="slidenum">
              <a:rPr lang="en-US" sz="1200">
                <a:latin typeface="Times New Roman" charset="0"/>
                <a:ea typeface="Arial" charset="0"/>
                <a:cs typeface="Arial" charset="0"/>
              </a:rPr>
              <a:pPr algn="r" eaLnBrk="0" hangingPunct="0"/>
              <a:t>3</a:t>
            </a:fld>
            <a:endParaRPr lang="en-US" sz="1200" dirty="0">
              <a:latin typeface="Times New Roman" charset="0"/>
              <a:ea typeface="Arial" charset="0"/>
              <a:cs typeface="Arial" charset="0"/>
            </a:endParaRPr>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r>
              <a:rPr lang="en-US" b="1" dirty="0" smtClean="0"/>
              <a:t>Student Misconceptions and Concerns</a:t>
            </a:r>
            <a:endParaRPr lang="en-US" dirty="0" smtClean="0"/>
          </a:p>
          <a:p>
            <a:r>
              <a:rPr lang="en-US" dirty="0" smtClean="0"/>
              <a:t>• General biology students might not have previously taken a chemistry course. The concept of molecular building blocks that cannot be seen can be abstract and difficult to comprehend for such students. Concrete examples from our diets and good images will increase comprehension.</a:t>
            </a:r>
          </a:p>
          <a:p>
            <a:r>
              <a:rPr lang="en-US" b="1" dirty="0" smtClean="0"/>
              <a:t>Teaching Tips</a:t>
            </a:r>
            <a:endParaRPr lang="en-US" dirty="0" smtClean="0"/>
          </a:p>
          <a:p>
            <a:r>
              <a:rPr lang="en-US" dirty="0" smtClean="0"/>
              <a:t>• Train cars linking together to form a train is a nice analogy to linking monomers to form polymers. Consider noting that as the train cars are joined, a puff of steam appears—a  reference to water production and a dehydration reaction when linking molecular monomers.</a:t>
            </a:r>
          </a:p>
          <a:p>
            <a:r>
              <a:rPr lang="en-US" dirty="0" smtClean="0"/>
              <a:t>• The authors note that the great diversity of polymers mainly results from variable arrangements of monomers, with different sequences possible from combinations or permutations of the same monomers. Consider illustrating this by simply asking students how many different ways we can arrange the letters A, B, and C, using each letter, and only once, to form three-lettered words. The answer is six permutations: ABC, ACB, BAC, BCA, CBA, CAB (the factorial of 3). And if letters can be repeated, the answer is 27 (= 3</a:t>
            </a:r>
            <a:r>
              <a:rPr lang="en-US" baseline="30000" dirty="0" smtClean="0"/>
              <a:t>3</a:t>
            </a:r>
            <a:r>
              <a:rPr lang="en-US" dirty="0" smtClean="0"/>
              <a:t>): AAA, BBB, CCC, ABB, ACC, etc.</a:t>
            </a:r>
          </a:p>
        </p:txBody>
      </p:sp>
    </p:spTree>
    <p:extLst>
      <p:ext uri="{BB962C8B-B14F-4D97-AF65-F5344CB8AC3E}">
        <p14:creationId xmlns:p14="http://schemas.microsoft.com/office/powerpoint/2010/main" val="2244409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eaLnBrk="0" hangingPunct="0"/>
            <a:fld id="{AD48E801-51E7-7A42-BC5A-65A490C9B7FF}" type="slidenum">
              <a:rPr lang="en-US" sz="1200">
                <a:latin typeface="Times New Roman" charset="0"/>
                <a:ea typeface="Arial" charset="0"/>
                <a:cs typeface="Arial" charset="0"/>
              </a:rPr>
              <a:pPr algn="r" eaLnBrk="0" hangingPunct="0"/>
              <a:t>4</a:t>
            </a:fld>
            <a:endParaRPr lang="en-US" sz="1200" dirty="0">
              <a:latin typeface="Times New Roman" charset="0"/>
              <a:ea typeface="Arial" charset="0"/>
              <a:cs typeface="Arial" charset="0"/>
            </a:endParaRPr>
          </a:p>
        </p:txBody>
      </p:sp>
      <p:sp>
        <p:nvSpPr>
          <p:cNvPr id="69635" name="Rectangle 2"/>
          <p:cNvSpPr>
            <a:spLocks noGrp="1" noRot="1" noChangeAspect="1" noChangeArrowheads="1" noTextEdit="1"/>
          </p:cNvSpPr>
          <p:nvPr>
            <p:ph type="sldImg"/>
          </p:nvPr>
        </p:nvSpPr>
        <p:spPr>
          <a:solidFill>
            <a:srgbClr val="FFFFFF"/>
          </a:solidFill>
          <a:ln/>
        </p:spPr>
      </p:sp>
      <p:sp>
        <p:nvSpPr>
          <p:cNvPr id="69636" name="Rectangle 3"/>
          <p:cNvSpPr>
            <a:spLocks noGrp="1" noChangeArrowheads="1"/>
          </p:cNvSpPr>
          <p:nvPr>
            <p:ph type="body" idx="1"/>
          </p:nvPr>
        </p:nvSpPr>
        <p:spPr>
          <a:solidFill>
            <a:srgbClr val="FFFFFF"/>
          </a:solidFill>
          <a:ln>
            <a:solidFill>
              <a:srgbClr val="000000"/>
            </a:solidFill>
          </a:ln>
        </p:spPr>
        <p:txBody>
          <a:bodyPr/>
          <a:lstStyle/>
          <a:p>
            <a:r>
              <a:rPr lang="en-US" b="1" dirty="0" smtClean="0"/>
              <a:t>Student Misconceptions and Concerns</a:t>
            </a:r>
            <a:endParaRPr lang="en-US" dirty="0" smtClean="0"/>
          </a:p>
          <a:p>
            <a:r>
              <a:rPr lang="en-US" dirty="0" smtClean="0"/>
              <a:t>• General biology students might not have previously taken a chemistry course. The concept of molecular building blocks that cannot be seen can be abstract and difficult to comprehend for such students. Concrete examples from our diets and good images will increase comprehension.</a:t>
            </a:r>
          </a:p>
          <a:p>
            <a:r>
              <a:rPr lang="en-US" b="1" dirty="0" smtClean="0"/>
              <a:t>Teaching Tips</a:t>
            </a:r>
            <a:endParaRPr lang="en-US" dirty="0" smtClean="0"/>
          </a:p>
          <a:p>
            <a:r>
              <a:rPr lang="en-US" dirty="0" smtClean="0"/>
              <a:t>• Train cars linking together to form a train is a nice analogy to linking monomers to form polymers. Consider noting that as the train cars are joined, a puff of steam appears—a  reference to water production and a dehydration reaction when linking molecular monomers.</a:t>
            </a:r>
          </a:p>
          <a:p>
            <a:r>
              <a:rPr lang="en-US" dirty="0" smtClean="0"/>
              <a:t>• The authors note that the great diversity of polymers mainly results from variable arrangements of monomers, with different sequences possible from combinations or permutations of the same monomers. Consider illustrating this by simply asking students how many different ways we can </a:t>
            </a:r>
            <a:r>
              <a:rPr lang="en-US" dirty="0"/>
              <a:t>arrange </a:t>
            </a:r>
            <a:r>
              <a:rPr lang="en-US" dirty="0" smtClean="0"/>
              <a:t>the letters A, B, and C, using each letter, and only once, to form three-lettered words. The answer is six permutations: ABC, ACB, BAC, BCA, CBA, CAB (the factorial of 3). And if letters can be repeated, the answer is 27 (= 3</a:t>
            </a:r>
            <a:r>
              <a:rPr lang="en-US" baseline="30000" dirty="0" smtClean="0"/>
              <a:t>3</a:t>
            </a:r>
            <a:r>
              <a:rPr lang="en-US" dirty="0" smtClean="0"/>
              <a:t>): AAA, BBB, CCC, ABB, ACC, etc.</a:t>
            </a:r>
          </a:p>
        </p:txBody>
      </p:sp>
    </p:spTree>
    <p:extLst>
      <p:ext uri="{BB962C8B-B14F-4D97-AF65-F5344CB8AC3E}">
        <p14:creationId xmlns:p14="http://schemas.microsoft.com/office/powerpoint/2010/main" val="1171906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fld id="{9148A38A-B184-0341-BDEB-CE893D63E018}" type="slidenum">
              <a:rPr lang="en-US" sz="1200" b="0">
                <a:solidFill>
                  <a:srgbClr val="000000"/>
                </a:solidFill>
              </a:rPr>
              <a:pPr/>
              <a:t>5</a:t>
            </a:fld>
            <a:endParaRPr lang="en-US" sz="1200" b="0">
              <a:solidFill>
                <a:srgbClr val="000000"/>
              </a:solidFill>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a:lstStyle/>
          <a:p>
            <a:pPr eaLnBrk="1" hangingPunct="1"/>
            <a:r>
              <a:rPr lang="en-US" dirty="0" smtClean="0">
                <a:latin typeface="Times New Roman"/>
                <a:cs typeface="Times New Roman"/>
              </a:rPr>
              <a:t>Figure 3.3-0 Dehydration reaction building a polymer (left); Hydrolysis breaking down a polymer (right)</a:t>
            </a:r>
            <a:endParaRPr lang="en-US" dirty="0">
              <a:latin typeface="Times New Roman"/>
              <a:cs typeface="Times New Roman"/>
            </a:endParaRPr>
          </a:p>
        </p:txBody>
      </p:sp>
    </p:spTree>
    <p:extLst>
      <p:ext uri="{BB962C8B-B14F-4D97-AF65-F5344CB8AC3E}">
        <p14:creationId xmlns:p14="http://schemas.microsoft.com/office/powerpoint/2010/main" val="2571391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eaLnBrk="0" hangingPunct="0"/>
            <a:fld id="{64B55853-6618-B447-95A8-3A42488CE252}" type="slidenum">
              <a:rPr lang="en-US" sz="1200">
                <a:latin typeface="Times New Roman" charset="0"/>
                <a:ea typeface="Arial" charset="0"/>
                <a:cs typeface="Arial" charset="0"/>
              </a:rPr>
              <a:pPr algn="r" eaLnBrk="0" hangingPunct="0"/>
              <a:t>6</a:t>
            </a:fld>
            <a:endParaRPr lang="en-US" sz="1200" dirty="0">
              <a:latin typeface="Times New Roman" charset="0"/>
              <a:ea typeface="Arial" charset="0"/>
              <a:cs typeface="Arial" charset="0"/>
            </a:endParaRPr>
          </a:p>
        </p:txBody>
      </p:sp>
      <p:sp>
        <p:nvSpPr>
          <p:cNvPr id="65539" name="Rectangle 2"/>
          <p:cNvSpPr>
            <a:spLocks noGrp="1" noRot="1" noChangeAspect="1" noChangeArrowheads="1" noTextEdit="1"/>
          </p:cNvSpPr>
          <p:nvPr>
            <p:ph type="sldImg"/>
          </p:nvPr>
        </p:nvSpPr>
        <p:spPr>
          <a:solidFill>
            <a:srgbClr val="FFFFFF"/>
          </a:solidFill>
          <a:ln/>
        </p:spPr>
      </p:sp>
      <p:sp>
        <p:nvSpPr>
          <p:cNvPr id="65540" name="Rectangle 3"/>
          <p:cNvSpPr>
            <a:spLocks noGrp="1" noChangeArrowheads="1"/>
          </p:cNvSpPr>
          <p:nvPr>
            <p:ph type="body" idx="1"/>
          </p:nvPr>
        </p:nvSpPr>
        <p:spPr>
          <a:solidFill>
            <a:srgbClr val="FFFFFF"/>
          </a:solidFill>
          <a:ln>
            <a:solidFill>
              <a:srgbClr val="000000"/>
            </a:solidFill>
          </a:ln>
        </p:spPr>
        <p:txBody>
          <a:bodyPr/>
          <a:lstStyle/>
          <a:p>
            <a:r>
              <a:rPr lang="en-US" b="1" dirty="0" smtClean="0"/>
              <a:t>Student Misconceptions and Concerns</a:t>
            </a:r>
            <a:endParaRPr lang="en-US" dirty="0" smtClean="0"/>
          </a:p>
          <a:p>
            <a:r>
              <a:rPr lang="en-US" dirty="0" smtClean="0"/>
              <a:t>• General biology students might not have previously taken a chemistry course. The concept of molecular building blocks that cannot be seen can be abstract and difficult to comprehend for such students. Concrete examples from our diets and good images will increase comprehension.</a:t>
            </a:r>
          </a:p>
          <a:p>
            <a:r>
              <a:rPr lang="en-US" b="1" dirty="0" smtClean="0"/>
              <a:t>Teaching Tips</a:t>
            </a:r>
            <a:endParaRPr lang="en-US" dirty="0" smtClean="0"/>
          </a:p>
          <a:p>
            <a:r>
              <a:rPr lang="en-US" dirty="0" smtClean="0"/>
              <a:t>• Train cars linking together to form a train is a nice analogy to linking monomers to form polymers. Consider noting that as the train cars are joined, a puff of steam appears—a  reference to water production and a dehydration reaction when linking molecular monomers.</a:t>
            </a:r>
          </a:p>
          <a:p>
            <a:r>
              <a:rPr lang="en-US" dirty="0" smtClean="0"/>
              <a:t>• The authors note that the great diversity of polymers mainly results from variable arrangements of monomers, with different sequences possible from combinations or permutations of the same monomers. Consider illustrating this by simply asking students how many different ways we can </a:t>
            </a:r>
            <a:r>
              <a:rPr lang="en-US" dirty="0"/>
              <a:t>arrange </a:t>
            </a:r>
            <a:r>
              <a:rPr lang="en-US" dirty="0" smtClean="0"/>
              <a:t>the letters A, B, and C, using each letter, and only once, to form three-lettered words. The answer is six permutations: ABC, ACB, BAC, BCA, CBA, CAB (the factorial of 3). And if letters can be repeated, the answer is 27 (= 3</a:t>
            </a:r>
            <a:r>
              <a:rPr lang="en-US" baseline="30000" dirty="0" smtClean="0"/>
              <a:t>3</a:t>
            </a:r>
            <a:r>
              <a:rPr lang="en-US" dirty="0" smtClean="0"/>
              <a:t>): AAA, BBB, CCC, ABB, ACC, etc.</a:t>
            </a:r>
          </a:p>
        </p:txBody>
      </p:sp>
    </p:spTree>
    <p:extLst>
      <p:ext uri="{BB962C8B-B14F-4D97-AF65-F5344CB8AC3E}">
        <p14:creationId xmlns:p14="http://schemas.microsoft.com/office/powerpoint/2010/main" val="3360826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eaLnBrk="0" hangingPunct="0"/>
            <a:fld id="{D698F05E-CD1B-6542-B273-70E7C8E2D55E}" type="slidenum">
              <a:rPr lang="en-US" sz="1200">
                <a:latin typeface="Times New Roman" charset="0"/>
                <a:ea typeface="Arial" charset="0"/>
                <a:cs typeface="Arial" charset="0"/>
              </a:rPr>
              <a:pPr algn="r" eaLnBrk="0" hangingPunct="0"/>
              <a:t>8</a:t>
            </a:fld>
            <a:endParaRPr lang="en-US" sz="1200" dirty="0">
              <a:latin typeface="Times New Roman" charset="0"/>
              <a:ea typeface="Arial" charset="0"/>
              <a:cs typeface="Arial" charset="0"/>
            </a:endParaRPr>
          </a:p>
        </p:txBody>
      </p:sp>
      <p:sp>
        <p:nvSpPr>
          <p:cNvPr id="86019" name="Rectangle 2"/>
          <p:cNvSpPr>
            <a:spLocks noGrp="1" noRot="1" noChangeAspect="1" noChangeArrowheads="1" noTextEdit="1"/>
          </p:cNvSpPr>
          <p:nvPr>
            <p:ph type="sldImg"/>
          </p:nvPr>
        </p:nvSpPr>
        <p:spPr>
          <a:solidFill>
            <a:srgbClr val="FFFFFF"/>
          </a:solidFill>
          <a:ln/>
        </p:spPr>
      </p:sp>
      <p:sp>
        <p:nvSpPr>
          <p:cNvPr id="86020" name="Rectangle 3"/>
          <p:cNvSpPr>
            <a:spLocks noGrp="1" noChangeArrowheads="1"/>
          </p:cNvSpPr>
          <p:nvPr>
            <p:ph type="body" idx="1"/>
          </p:nvPr>
        </p:nvSpPr>
        <p:spPr>
          <a:solidFill>
            <a:srgbClr val="FFFFFF"/>
          </a:solidFill>
          <a:ln>
            <a:solidFill>
              <a:srgbClr val="000000"/>
            </a:solidFill>
          </a:ln>
        </p:spPr>
        <p:txBody>
          <a:bodyPr/>
          <a:lstStyle/>
          <a:p>
            <a:r>
              <a:rPr lang="en-US" sz="1200" b="1" kern="1200" dirty="0" smtClean="0">
                <a:solidFill>
                  <a:schemeClr val="tx1"/>
                </a:solidFill>
                <a:latin typeface="Times New Roman" charset="0"/>
                <a:ea typeface="ＭＳ Ｐゴシック" charset="-128"/>
                <a:cs typeface="ＭＳ Ｐゴシック" charset="-128"/>
              </a:rPr>
              <a:t>Student Misconceptions and Concerns</a:t>
            </a:r>
            <a:endParaRPr lang="en-US" sz="1200" kern="1200" dirty="0" smtClean="0">
              <a:solidFill>
                <a:schemeClr val="tx1"/>
              </a:solidFill>
              <a:latin typeface="Times New Roman" charset="0"/>
              <a:ea typeface="ＭＳ Ｐゴシック" charset="-128"/>
              <a:cs typeface="ＭＳ Ｐゴシック" charset="-128"/>
            </a:endParaRPr>
          </a:p>
          <a:p>
            <a:r>
              <a:rPr lang="en-US" sz="1200" kern="1200" dirty="0" smtClean="0">
                <a:solidFill>
                  <a:schemeClr val="tx1"/>
                </a:solidFill>
                <a:latin typeface="Times New Roman" charset="0"/>
                <a:ea typeface="ＭＳ Ｐゴシック" charset="-128"/>
                <a:cs typeface="ＭＳ Ｐゴシック" charset="-128"/>
              </a:rPr>
              <a:t>• The abstract nature of chemistry can be discouraging to many students. Consider starting out this section of lecture by examining the chemical groups on a food nutrition label. Candy bars with peanuts are particularly useful, as they contain significant amounts of all three sources of calories (carbohydrates, proteins, and lipids).</a:t>
            </a:r>
          </a:p>
          <a:p>
            <a:r>
              <a:rPr lang="en-US" sz="1200" kern="1200" dirty="0" smtClean="0">
                <a:solidFill>
                  <a:schemeClr val="tx1"/>
                </a:solidFill>
                <a:latin typeface="Times New Roman" charset="0"/>
                <a:ea typeface="ＭＳ Ｐゴシック" charset="-128"/>
                <a:cs typeface="ＭＳ Ｐゴシック" charset="-128"/>
              </a:rPr>
              <a:t>• Consider reinforcing the three main sources of calories with food items that clearly represent each group. Bring clear examples to class as visual references. For example, use a can of Coke or a bag of sugar (or cotton candy) for carbohydrates, a tub of margarine for lipids, and some beef jerky for protein (although some fat and carbohydrates might also be included).</a:t>
            </a:r>
          </a:p>
          <a:p>
            <a:r>
              <a:rPr lang="en-US" sz="1200" b="1" kern="1200" dirty="0" smtClean="0">
                <a:solidFill>
                  <a:schemeClr val="tx1"/>
                </a:solidFill>
                <a:latin typeface="Times New Roman" charset="0"/>
                <a:ea typeface="ＭＳ Ｐゴシック" charset="-128"/>
                <a:cs typeface="ＭＳ Ｐゴシック" charset="-128"/>
              </a:rPr>
              <a:t>Teaching Tips</a:t>
            </a:r>
            <a:endParaRPr lang="en-US" sz="1200" kern="1200" dirty="0" smtClean="0">
              <a:solidFill>
                <a:schemeClr val="tx1"/>
              </a:solidFill>
              <a:latin typeface="Times New Roman" charset="0"/>
              <a:ea typeface="ＭＳ Ｐゴシック" charset="-128"/>
              <a:cs typeface="ＭＳ Ｐゴシック" charset="-128"/>
            </a:endParaRPr>
          </a:p>
          <a:p>
            <a:r>
              <a:rPr lang="en-US" sz="1200" kern="1200" dirty="0" smtClean="0">
                <a:solidFill>
                  <a:schemeClr val="tx1"/>
                </a:solidFill>
                <a:latin typeface="Times New Roman" charset="0"/>
                <a:ea typeface="ＭＳ Ｐゴシック" charset="-128"/>
                <a:cs typeface="ＭＳ Ｐゴシック" charset="-128"/>
              </a:rPr>
              <a:t>• If your lectures will eventually include details of glycolysis and aerobic respiration, this is a good point to introduce the basic concepts of glucose as fuel. Just introducing this conceptual formula might help: eating glucose and breathing oxygen produce water and usable energy (used to build ATP) plus heat and carbon dioxide exhaled in our breath.</a:t>
            </a:r>
          </a:p>
          <a:p>
            <a:r>
              <a:rPr lang="en-US" sz="1200" b="1" kern="1200" dirty="0" smtClean="0">
                <a:solidFill>
                  <a:schemeClr val="tx1"/>
                </a:solidFill>
                <a:latin typeface="Times New Roman" charset="0"/>
                <a:ea typeface="ＭＳ Ｐゴシック" charset="-128"/>
                <a:cs typeface="ＭＳ Ｐゴシック" charset="-128"/>
              </a:rPr>
              <a:t>Active Lecture Tips</a:t>
            </a:r>
            <a:endParaRPr lang="en-US" sz="1200" kern="1200" dirty="0" smtClean="0">
              <a:solidFill>
                <a:schemeClr val="tx1"/>
              </a:solidFill>
              <a:latin typeface="Times New Roman" charset="0"/>
              <a:ea typeface="ＭＳ Ｐゴシック" charset="-128"/>
              <a:cs typeface="ＭＳ Ｐゴシック" charset="-128"/>
            </a:endParaRPr>
          </a:p>
          <a:p>
            <a:pPr fontAlgn="base"/>
            <a:r>
              <a:rPr lang="en-US" sz="1200" kern="1200" dirty="0" smtClean="0">
                <a:solidFill>
                  <a:schemeClr val="tx1"/>
                </a:solidFill>
                <a:latin typeface="Times New Roman" charset="0"/>
                <a:ea typeface="ＭＳ Ｐゴシック" charset="-128"/>
                <a:cs typeface="ＭＳ Ｐゴシック" charset="-128"/>
              </a:rPr>
              <a:t>• See the Activity </a:t>
            </a:r>
            <a:r>
              <a:rPr lang="en-US" sz="1200" i="1" kern="1200" dirty="0" smtClean="0">
                <a:solidFill>
                  <a:schemeClr val="tx1"/>
                </a:solidFill>
                <a:latin typeface="Times New Roman" charset="0"/>
                <a:ea typeface="ＭＳ Ｐゴシック" charset="-128"/>
                <a:cs typeface="ＭＳ Ｐゴシック" charset="-128"/>
              </a:rPr>
              <a:t>Reviewing Macromolecules </a:t>
            </a:r>
            <a:r>
              <a:rPr lang="en-US" sz="1200" i="0" kern="1200" dirty="0" smtClean="0">
                <a:solidFill>
                  <a:schemeClr val="tx1"/>
                </a:solidFill>
                <a:latin typeface="Times New Roman" charset="0"/>
                <a:ea typeface="ＭＳ Ｐゴシック" charset="-128"/>
                <a:cs typeface="ＭＳ Ｐゴシック" charset="-128"/>
              </a:rPr>
              <a:t>on the Instructor Exchange</a:t>
            </a:r>
            <a:r>
              <a:rPr lang="en-US" sz="1200" kern="1200" dirty="0" smtClean="0">
                <a:solidFill>
                  <a:schemeClr val="tx1"/>
                </a:solidFill>
                <a:latin typeface="Times New Roman" charset="0"/>
                <a:ea typeface="ＭＳ Ｐゴシック" charset="-128"/>
                <a:cs typeface="ＭＳ Ｐゴシック" charset="-128"/>
              </a:rPr>
              <a:t>. Visit the Instructor Exchange in the </a:t>
            </a:r>
            <a:r>
              <a:rPr lang="en-US" sz="1200" kern="1200" dirty="0" err="1" smtClean="0">
                <a:solidFill>
                  <a:schemeClr val="tx1"/>
                </a:solidFill>
                <a:latin typeface="Times New Roman" charset="0"/>
                <a:ea typeface="ＭＳ Ｐゴシック" charset="-128"/>
                <a:cs typeface="ＭＳ Ｐゴシック" charset="-128"/>
              </a:rPr>
              <a:t>MasteringBiology</a:t>
            </a:r>
            <a:r>
              <a:rPr lang="en-US" sz="1200" kern="1200" dirty="0" smtClean="0">
                <a:solidFill>
                  <a:schemeClr val="tx1"/>
                </a:solidFill>
                <a:latin typeface="Times New Roman" charset="0"/>
                <a:ea typeface="ＭＳ Ｐゴシック" charset="-128"/>
                <a:cs typeface="ＭＳ Ｐゴシック" charset="-128"/>
              </a:rPr>
              <a:t> instructor resource area for a description of this activity.</a:t>
            </a:r>
          </a:p>
        </p:txBody>
      </p:sp>
    </p:spTree>
    <p:extLst>
      <p:ext uri="{BB962C8B-B14F-4D97-AF65-F5344CB8AC3E}">
        <p14:creationId xmlns:p14="http://schemas.microsoft.com/office/powerpoint/2010/main" val="652285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fld id="{9148A38A-B184-0341-BDEB-CE893D63E018}" type="slidenum">
              <a:rPr lang="en-US" sz="1200" b="0">
                <a:solidFill>
                  <a:srgbClr val="000000"/>
                </a:solidFill>
              </a:rPr>
              <a:pPr/>
              <a:t>11</a:t>
            </a:fld>
            <a:endParaRPr lang="en-US" sz="1200" b="0">
              <a:solidFill>
                <a:srgbClr val="000000"/>
              </a:solidFill>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a:lstStyle/>
          <a:p>
            <a:pPr eaLnBrk="1" hangingPunct="1"/>
            <a:r>
              <a:rPr lang="en-US" dirty="0">
                <a:latin typeface="Times New Roman"/>
                <a:cs typeface="Times New Roman"/>
              </a:rPr>
              <a:t>Figure 3.5</a:t>
            </a:r>
            <a:r>
              <a:rPr lang="en-US" dirty="0" smtClean="0">
                <a:latin typeface="Times New Roman"/>
                <a:cs typeface="Times New Roman"/>
              </a:rPr>
              <a:t>-2 </a:t>
            </a:r>
            <a:r>
              <a:rPr lang="en-US" dirty="0">
                <a:latin typeface="Times New Roman"/>
                <a:cs typeface="Times New Roman"/>
              </a:rPr>
              <a:t>Disaccharide formation by a dehydration reaction (step </a:t>
            </a:r>
            <a:r>
              <a:rPr lang="en-US" dirty="0" smtClean="0">
                <a:latin typeface="Times New Roman"/>
                <a:cs typeface="Times New Roman"/>
              </a:rPr>
              <a:t>2)</a:t>
            </a:r>
            <a:endParaRPr lang="en-US" dirty="0">
              <a:latin typeface="Times New Roman"/>
              <a:cs typeface="Times New Roman"/>
            </a:endParaRPr>
          </a:p>
        </p:txBody>
      </p:sp>
    </p:spTree>
    <p:extLst>
      <p:ext uri="{BB962C8B-B14F-4D97-AF65-F5344CB8AC3E}">
        <p14:creationId xmlns:p14="http://schemas.microsoft.com/office/powerpoint/2010/main" val="3736031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Glycogen</a:t>
            </a:r>
            <a:r>
              <a:rPr lang="en-US" baseline="0" dirty="0" smtClean="0"/>
              <a:t> is hydrolyzed into glucose when sugar demand increases, but stores typically only last a day = </a:t>
            </a:r>
            <a:r>
              <a:rPr lang="en-US" baseline="0" dirty="0" err="1" smtClean="0"/>
              <a:t>prob</a:t>
            </a:r>
            <a:r>
              <a:rPr lang="en-US" baseline="0" dirty="0" smtClean="0"/>
              <a:t> with low </a:t>
            </a:r>
            <a:r>
              <a:rPr lang="en-US" baseline="0" dirty="0" err="1" smtClean="0"/>
              <a:t>carb</a:t>
            </a:r>
            <a:r>
              <a:rPr lang="en-US" baseline="0" dirty="0" smtClean="0"/>
              <a:t> diets</a:t>
            </a:r>
            <a:endParaRPr lang="en-US" dirty="0"/>
          </a:p>
        </p:txBody>
      </p:sp>
      <p:sp>
        <p:nvSpPr>
          <p:cNvPr id="4" name="Slide Number Placeholder 3"/>
          <p:cNvSpPr>
            <a:spLocks noGrp="1"/>
          </p:cNvSpPr>
          <p:nvPr>
            <p:ph type="sldNum" sz="quarter" idx="10"/>
          </p:nvPr>
        </p:nvSpPr>
        <p:spPr/>
        <p:txBody>
          <a:bodyPr/>
          <a:lstStyle/>
          <a:p>
            <a:fld id="{11F8EFAB-9740-4FED-A25A-B2701D016AD9}" type="slidenum">
              <a:rPr lang="en-US" smtClean="0"/>
              <a:pPr/>
              <a:t>13</a:t>
            </a:fld>
            <a:endParaRPr lang="en-US"/>
          </a:p>
        </p:txBody>
      </p:sp>
    </p:spTree>
    <p:extLst>
      <p:ext uri="{BB962C8B-B14F-4D97-AF65-F5344CB8AC3E}">
        <p14:creationId xmlns:p14="http://schemas.microsoft.com/office/powerpoint/2010/main" val="881648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01650A-9B25-4B9D-AAF3-D01BFE8E19E2}" type="datetimeFigureOut">
              <a:rPr lang="en-US" smtClean="0"/>
              <a:pPr/>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1631867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01650A-9B25-4B9D-AAF3-D01BFE8E19E2}" type="datetimeFigureOut">
              <a:rPr lang="en-US" smtClean="0"/>
              <a:pPr/>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330564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01650A-9B25-4B9D-AAF3-D01BFE8E19E2}" type="datetimeFigureOut">
              <a:rPr lang="en-US" smtClean="0"/>
              <a:pPr/>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2787366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01650A-9B25-4B9D-AAF3-D01BFE8E19E2}" type="datetimeFigureOut">
              <a:rPr lang="en-US" smtClean="0"/>
              <a:pPr/>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2736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01650A-9B25-4B9D-AAF3-D01BFE8E19E2}" type="datetimeFigureOut">
              <a:rPr lang="en-US" smtClean="0"/>
              <a:pPr/>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877107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01650A-9B25-4B9D-AAF3-D01BFE8E19E2}" type="datetimeFigureOut">
              <a:rPr lang="en-US" smtClean="0"/>
              <a:pPr/>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4202769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01650A-9B25-4B9D-AAF3-D01BFE8E19E2}" type="datetimeFigureOut">
              <a:rPr lang="en-US" smtClean="0"/>
              <a:pPr/>
              <a:t>9/1/2016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1405304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01650A-9B25-4B9D-AAF3-D01BFE8E19E2}" type="datetimeFigureOut">
              <a:rPr lang="en-US" smtClean="0"/>
              <a:pPr/>
              <a:t>9/1/2016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1374517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01650A-9B25-4B9D-AAF3-D01BFE8E19E2}" type="datetimeFigureOut">
              <a:rPr lang="en-US" smtClean="0"/>
              <a:pPr/>
              <a:t>9/1/2016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2912278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01650A-9B25-4B9D-AAF3-D01BFE8E19E2}" type="datetimeFigureOut">
              <a:rPr lang="en-US" smtClean="0"/>
              <a:pPr/>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2371450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01650A-9B25-4B9D-AAF3-D01BFE8E19E2}" type="datetimeFigureOut">
              <a:rPr lang="en-US" smtClean="0"/>
              <a:pPr/>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E1BF0-17C1-4CD4-88D2-72BBDDF95DEF}" type="slidenum">
              <a:rPr lang="en-US" smtClean="0"/>
              <a:pPr/>
              <a:t>‹#›</a:t>
            </a:fld>
            <a:endParaRPr lang="en-US"/>
          </a:p>
        </p:txBody>
      </p:sp>
    </p:spTree>
    <p:extLst>
      <p:ext uri="{BB962C8B-B14F-4D97-AF65-F5344CB8AC3E}">
        <p14:creationId xmlns:p14="http://schemas.microsoft.com/office/powerpoint/2010/main" val="72809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301650A-9B25-4B9D-AAF3-D01BFE8E19E2}" type="datetimeFigureOut">
              <a:rPr lang="en-US" smtClean="0"/>
              <a:pPr/>
              <a:t>9/1/2016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79E1BF0-17C1-4CD4-88D2-72BBDDF95DEF}" type="slidenum">
              <a:rPr lang="en-US" smtClean="0"/>
              <a:pPr/>
              <a:t>‹#›</a:t>
            </a:fld>
            <a:endParaRPr lang="en-US"/>
          </a:p>
        </p:txBody>
      </p:sp>
    </p:spTree>
    <p:extLst>
      <p:ext uri="{BB962C8B-B14F-4D97-AF65-F5344CB8AC3E}">
        <p14:creationId xmlns:p14="http://schemas.microsoft.com/office/powerpoint/2010/main" val="37658840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Biologic Molecules </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8021" y="381000"/>
            <a:ext cx="8382000" cy="5562600"/>
          </a:xfrm>
        </p:spPr>
        <p:txBody>
          <a:bodyPr/>
          <a:lstStyle/>
          <a:p>
            <a:pPr>
              <a:buNone/>
            </a:pPr>
            <a:endParaRPr lang="en-US" sz="4000" b="1" dirty="0"/>
          </a:p>
          <a:p>
            <a:pPr>
              <a:buNone/>
            </a:pPr>
            <a:r>
              <a:rPr lang="en-US" sz="2400" dirty="0" smtClean="0"/>
              <a:t> 2 simple sugars can bond to create a </a:t>
            </a:r>
            <a:r>
              <a:rPr lang="en-US" sz="2400" b="1" dirty="0" smtClean="0">
                <a:solidFill>
                  <a:srgbClr val="0000FF"/>
                </a:solidFill>
              </a:rPr>
              <a:t>disaccharide </a:t>
            </a:r>
            <a:r>
              <a:rPr lang="en-US" sz="2400" dirty="0" smtClean="0"/>
              <a:t>[dimer] through </a:t>
            </a:r>
            <a:r>
              <a:rPr lang="en-US" sz="2400" b="1" dirty="0" smtClean="0"/>
              <a:t>condensation (dehydration synthesis) </a:t>
            </a:r>
          </a:p>
          <a:p>
            <a:pPr eaLnBrk="1" hangingPunct="1">
              <a:buFontTx/>
              <a:buNone/>
            </a:pPr>
            <a:r>
              <a:rPr lang="en-US" sz="2400" dirty="0" smtClean="0"/>
              <a:t>		      </a:t>
            </a:r>
          </a:p>
          <a:p>
            <a:pPr eaLnBrk="1" hangingPunct="1">
              <a:buFontTx/>
              <a:buNone/>
            </a:pPr>
            <a:r>
              <a:rPr lang="en-US" sz="2400" dirty="0" smtClean="0"/>
              <a:t>			</a:t>
            </a:r>
            <a:r>
              <a:rPr lang="en-US" sz="2400" dirty="0" smtClean="0"/>
              <a:t>--Sucrose is </a:t>
            </a:r>
            <a:r>
              <a:rPr lang="en-US" sz="2400" dirty="0" smtClean="0"/>
              <a:t>a </a:t>
            </a:r>
            <a:r>
              <a:rPr lang="en-US" sz="2400" dirty="0" smtClean="0"/>
              <a:t>disaccharide</a:t>
            </a:r>
          </a:p>
          <a:p>
            <a:pPr eaLnBrk="1" hangingPunct="1">
              <a:buFontTx/>
              <a:buNone/>
            </a:pPr>
            <a:r>
              <a:rPr lang="en-US" sz="2400" dirty="0"/>
              <a:t>	</a:t>
            </a:r>
            <a:r>
              <a:rPr lang="en-US" sz="2400" dirty="0" smtClean="0"/>
              <a:t>			</a:t>
            </a:r>
            <a:r>
              <a:rPr lang="en-US" sz="2400" dirty="0" smtClean="0"/>
              <a:t> </a:t>
            </a:r>
            <a:r>
              <a:rPr lang="en-US" sz="2400" dirty="0" smtClean="0"/>
              <a:t>– one fructose and one glucose.</a:t>
            </a:r>
            <a:endParaRPr lang="en-US" sz="2400" baseline="-25000" dirty="0" smtClean="0"/>
          </a:p>
          <a:p>
            <a:pPr eaLnBrk="1" hangingPunct="1"/>
            <a:endParaRPr lang="en-US"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4">
                                            <p:txEl>
                                              <p:pRg st="1" end="1"/>
                                            </p:txEl>
                                          </p:spTgt>
                                        </p:tgtEl>
                                        <p:attrNameLst>
                                          <p:attrName>style.visibility</p:attrName>
                                        </p:attrNameLst>
                                      </p:cBhvr>
                                      <p:to>
                                        <p:strVal val="visible"/>
                                      </p:to>
                                    </p:set>
                                    <p:anim calcmode="lin" valueType="num">
                                      <p:cBhvr additive="base">
                                        <p:cTn id="7" dur="5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4">
                                            <p:txEl>
                                              <p:pRg st="2" end="2"/>
                                            </p:txEl>
                                          </p:spTgt>
                                        </p:tgtEl>
                                        <p:attrNameLst>
                                          <p:attrName>style.visibility</p:attrName>
                                        </p:attrNameLst>
                                      </p:cBhvr>
                                      <p:to>
                                        <p:strVal val="visible"/>
                                      </p:to>
                                    </p:set>
                                    <p:anim calcmode="lin" valueType="num">
                                      <p:cBhvr additive="base">
                                        <p:cTn id="13" dur="5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4">
                                            <p:txEl>
                                              <p:pRg st="3" end="3"/>
                                            </p:txEl>
                                          </p:spTgt>
                                        </p:tgtEl>
                                        <p:attrNameLst>
                                          <p:attrName>style.visibility</p:attrName>
                                        </p:attrNameLst>
                                      </p:cBhvr>
                                      <p:to>
                                        <p:strVal val="visible"/>
                                      </p:to>
                                    </p:set>
                                    <p:anim calcmode="lin" valueType="num">
                                      <p:cBhvr additive="base">
                                        <p:cTn id="19" dur="5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4">
                                            <p:txEl>
                                              <p:pRg st="4" end="4"/>
                                            </p:txEl>
                                          </p:spTgt>
                                        </p:tgtEl>
                                        <p:attrNameLst>
                                          <p:attrName>style.visibility</p:attrName>
                                        </p:attrNameLst>
                                      </p:cBhvr>
                                      <p:to>
                                        <p:strVal val="visible"/>
                                      </p:to>
                                    </p:set>
                                    <p:anim calcmode="lin" valueType="num">
                                      <p:cBhvr additive="base">
                                        <p:cTn id="25" dur="500" fill="hold"/>
                                        <p:tgtEl>
                                          <p:spTgt spid="1331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03_05Disaccharide_2-U.jpg"/>
          <p:cNvPicPr>
            <a:picLocks noChangeAspect="1"/>
          </p:cNvPicPr>
          <p:nvPr/>
        </p:nvPicPr>
        <p:blipFill rotWithShape="1">
          <a:blip r:embed="rId3">
            <a:extLst>
              <a:ext uri="{28A0092B-C50C-407E-A947-70E740481C1C}">
                <a14:useLocalDpi xmlns:a14="http://schemas.microsoft.com/office/drawing/2010/main" val="0"/>
              </a:ext>
            </a:extLst>
          </a:blip>
          <a:srcRect b="3704"/>
          <a:stretch/>
        </p:blipFill>
        <p:spPr>
          <a:xfrm>
            <a:off x="1837944" y="137160"/>
            <a:ext cx="5468112" cy="6339840"/>
          </a:xfrm>
          <a:prstGeom prst="rect">
            <a:avLst/>
          </a:prstGeom>
        </p:spPr>
      </p:pic>
      <p:sp>
        <p:nvSpPr>
          <p:cNvPr id="9217" name="Rectangle 3"/>
          <p:cNvSpPr>
            <a:spLocks noGrp="1" noChangeArrowheads="1"/>
          </p:cNvSpPr>
          <p:nvPr>
            <p:ph type="ctrTitle"/>
          </p:nvPr>
        </p:nvSpPr>
        <p:spPr bwMode="auto">
          <a:xfrm>
            <a:off x="20638" y="0"/>
            <a:ext cx="5648325"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sz="1200" dirty="0">
                <a:latin typeface="Arial" charset="0"/>
              </a:rPr>
              <a:t>Figure </a:t>
            </a:r>
            <a:r>
              <a:rPr lang="en-US" sz="1200" dirty="0" smtClean="0">
                <a:latin typeface="Arial" charset="0"/>
              </a:rPr>
              <a:t>3.5-2</a:t>
            </a:r>
            <a:endParaRPr lang="en-US" sz="1200" dirty="0">
              <a:latin typeface="Arial" charset="0"/>
            </a:endParaRPr>
          </a:p>
        </p:txBody>
      </p:sp>
      <p:sp>
        <p:nvSpPr>
          <p:cNvPr id="27" name="Text Box 31"/>
          <p:cNvSpPr txBox="1">
            <a:spLocks noChangeArrowheads="1"/>
          </p:cNvSpPr>
          <p:nvPr/>
        </p:nvSpPr>
        <p:spPr bwMode="auto">
          <a:xfrm>
            <a:off x="2415162" y="2168682"/>
            <a:ext cx="1062622"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2100" dirty="0" smtClean="0">
                <a:solidFill>
                  <a:srgbClr val="000000"/>
                </a:solidFill>
                <a:latin typeface="Arial" charset="0"/>
              </a:rPr>
              <a:t>Glucose</a:t>
            </a:r>
            <a:endParaRPr lang="en-US" sz="2100" dirty="0">
              <a:solidFill>
                <a:srgbClr val="000000"/>
              </a:solidFill>
              <a:latin typeface="Arial" charset="0"/>
            </a:endParaRPr>
          </a:p>
        </p:txBody>
      </p:sp>
      <p:sp>
        <p:nvSpPr>
          <p:cNvPr id="7" name="Text Box 31"/>
          <p:cNvSpPr txBox="1">
            <a:spLocks noChangeArrowheads="1"/>
          </p:cNvSpPr>
          <p:nvPr/>
        </p:nvSpPr>
        <p:spPr bwMode="auto">
          <a:xfrm>
            <a:off x="5666362" y="2160215"/>
            <a:ext cx="1062622"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2100" dirty="0" smtClean="0">
                <a:solidFill>
                  <a:srgbClr val="000000"/>
                </a:solidFill>
                <a:latin typeface="Arial" charset="0"/>
              </a:rPr>
              <a:t>Glucose</a:t>
            </a:r>
            <a:endParaRPr lang="en-US" sz="2100" dirty="0">
              <a:solidFill>
                <a:srgbClr val="000000"/>
              </a:solidFill>
              <a:latin typeface="Arial" charset="0"/>
            </a:endParaRPr>
          </a:p>
        </p:txBody>
      </p:sp>
      <p:sp>
        <p:nvSpPr>
          <p:cNvPr id="9" name="Text Box 31"/>
          <p:cNvSpPr txBox="1">
            <a:spLocks noChangeArrowheads="1"/>
          </p:cNvSpPr>
          <p:nvPr/>
        </p:nvSpPr>
        <p:spPr bwMode="auto">
          <a:xfrm>
            <a:off x="4125428" y="6258081"/>
            <a:ext cx="100266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2100" dirty="0" smtClean="0">
                <a:solidFill>
                  <a:srgbClr val="000000"/>
                </a:solidFill>
                <a:latin typeface="Arial" charset="0"/>
              </a:rPr>
              <a:t>Maltose</a:t>
            </a:r>
            <a:endParaRPr lang="en-US" sz="2100" dirty="0">
              <a:solidFill>
                <a:srgbClr val="000000"/>
              </a:solidFill>
              <a:latin typeface="Arial" charset="0"/>
            </a:endParaRPr>
          </a:p>
        </p:txBody>
      </p:sp>
      <p:sp>
        <p:nvSpPr>
          <p:cNvPr id="11" name="Text Box 31"/>
          <p:cNvSpPr txBox="1">
            <a:spLocks noChangeArrowheads="1"/>
          </p:cNvSpPr>
          <p:nvPr/>
        </p:nvSpPr>
        <p:spPr bwMode="auto">
          <a:xfrm>
            <a:off x="5581698" y="2862949"/>
            <a:ext cx="50380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2100" dirty="0" smtClean="0">
                <a:solidFill>
                  <a:srgbClr val="000000"/>
                </a:solidFill>
                <a:latin typeface="Arial" charset="0"/>
              </a:rPr>
              <a:t>H</a:t>
            </a:r>
            <a:r>
              <a:rPr lang="en-US" sz="2100" baseline="-25000" dirty="0" smtClean="0">
                <a:solidFill>
                  <a:srgbClr val="000000"/>
                </a:solidFill>
                <a:latin typeface="Arial" charset="0"/>
              </a:rPr>
              <a:t>2</a:t>
            </a:r>
            <a:r>
              <a:rPr lang="en-US" sz="2100" dirty="0" smtClean="0">
                <a:solidFill>
                  <a:srgbClr val="000000"/>
                </a:solidFill>
                <a:latin typeface="Arial" charset="0"/>
              </a:rPr>
              <a:t>O</a:t>
            </a:r>
            <a:endParaRPr lang="en-US" sz="2100" dirty="0">
              <a:solidFill>
                <a:srgbClr val="000000"/>
              </a:solidFill>
              <a:latin typeface="Arial" charset="0"/>
            </a:endParaRPr>
          </a:p>
        </p:txBody>
      </p:sp>
      <p:sp>
        <p:nvSpPr>
          <p:cNvPr id="4" name="Left Brace 3"/>
          <p:cNvSpPr/>
          <p:nvPr/>
        </p:nvSpPr>
        <p:spPr bwMode="auto">
          <a:xfrm rot="16200000">
            <a:off x="4506385" y="3926414"/>
            <a:ext cx="232830" cy="4470400"/>
          </a:xfrm>
          <a:prstGeom prst="leftBrace">
            <a:avLst>
              <a:gd name="adj1" fmla="val 35784"/>
              <a:gd name="adj2" fmla="val 50000"/>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hangingPunct="0"/>
            <a:endParaRPr lang="en-US" smtClean="0">
              <a:solidFill>
                <a:srgbClr val="000000"/>
              </a:solidFill>
              <a:latin typeface="Times" pitchFamily="84" charset="0"/>
              <a:ea typeface="ＭＳ Ｐゴシック" charset="0"/>
            </a:endParaRPr>
          </a:p>
        </p:txBody>
      </p:sp>
    </p:spTree>
    <p:extLst>
      <p:ext uri="{BB962C8B-B14F-4D97-AF65-F5344CB8AC3E}">
        <p14:creationId xmlns:p14="http://schemas.microsoft.com/office/powerpoint/2010/main" val="2290028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0" y="0"/>
            <a:ext cx="9144000" cy="6858000"/>
          </a:xfrm>
        </p:spPr>
        <p:txBody>
          <a:bodyPr>
            <a:normAutofit/>
          </a:bodyPr>
          <a:lstStyle/>
          <a:p>
            <a:pPr eaLnBrk="1" hangingPunct="1">
              <a:buFontTx/>
              <a:buNone/>
            </a:pPr>
            <a:r>
              <a:rPr lang="en-US" dirty="0" smtClean="0"/>
              <a:t>	</a:t>
            </a:r>
          </a:p>
          <a:p>
            <a:pPr eaLnBrk="1" hangingPunct="1">
              <a:buFontTx/>
              <a:buNone/>
            </a:pPr>
            <a:endParaRPr lang="en-US" b="1" dirty="0">
              <a:solidFill>
                <a:srgbClr val="0000FF"/>
              </a:solidFill>
            </a:endParaRPr>
          </a:p>
          <a:p>
            <a:pPr eaLnBrk="1" hangingPunct="1">
              <a:buFontTx/>
              <a:buNone/>
            </a:pPr>
            <a:r>
              <a:rPr lang="en-US" b="1" dirty="0" smtClean="0">
                <a:solidFill>
                  <a:srgbClr val="0000FF"/>
                </a:solidFill>
              </a:rPr>
              <a:t>Polysaccharides </a:t>
            </a:r>
            <a:r>
              <a:rPr lang="en-US" dirty="0" smtClean="0"/>
              <a:t>[polymer] – complex 	carbohydrates (commonly  known as 			starch/cellulose)</a:t>
            </a:r>
          </a:p>
          <a:p>
            <a:pPr eaLnBrk="1" hangingPunct="1">
              <a:buFontTx/>
              <a:buNone/>
            </a:pPr>
            <a:endParaRPr lang="en-US" dirty="0" smtClean="0"/>
          </a:p>
          <a:p>
            <a:pPr eaLnBrk="1" hangingPunct="1">
              <a:buFontTx/>
              <a:buNone/>
            </a:pPr>
            <a:r>
              <a:rPr lang="en-US" dirty="0" smtClean="0"/>
              <a:t>			</a:t>
            </a:r>
            <a:r>
              <a:rPr lang="en-US" dirty="0" err="1" smtClean="0"/>
              <a:t>i</a:t>
            </a:r>
            <a:r>
              <a:rPr lang="en-US" dirty="0" smtClean="0"/>
              <a:t>. </a:t>
            </a:r>
            <a:r>
              <a:rPr lang="en-US" b="1" dirty="0" smtClean="0">
                <a:solidFill>
                  <a:srgbClr val="D09E00"/>
                </a:solidFill>
              </a:rPr>
              <a:t>Starch</a:t>
            </a:r>
            <a:r>
              <a:rPr lang="en-US" dirty="0" smtClean="0"/>
              <a:t> is the plants way of storing extra simple sugars.</a:t>
            </a:r>
          </a:p>
          <a:p>
            <a:pPr eaLnBrk="1" hangingPunct="1">
              <a:buFontTx/>
              <a:buNone/>
            </a:pPr>
            <a:r>
              <a:rPr lang="en-US" dirty="0" smtClean="0"/>
              <a:t>				- long chain of glucose monomers</a:t>
            </a:r>
          </a:p>
          <a:p>
            <a:pPr eaLnBrk="1" hangingPunct="1">
              <a:buFontTx/>
              <a:buNone/>
            </a:pPr>
            <a:endParaRPr lang="en-US" dirty="0" smtClean="0"/>
          </a:p>
          <a:p>
            <a:pPr eaLnBrk="1" hangingPunct="1">
              <a:buFontTx/>
              <a:buNone/>
            </a:pPr>
            <a:r>
              <a:rPr lang="en-US" dirty="0" smtClean="0"/>
              <a:t>			ii. </a:t>
            </a:r>
            <a:r>
              <a:rPr lang="en-US" b="1" dirty="0" smtClean="0">
                <a:solidFill>
                  <a:srgbClr val="C00000"/>
                </a:solidFill>
              </a:rPr>
              <a:t>Glycogen</a:t>
            </a:r>
            <a:r>
              <a:rPr lang="en-US" dirty="0" smtClean="0"/>
              <a:t> is highly branched polysaccharide that is animal storage of glucose, short lived</a:t>
            </a:r>
          </a:p>
          <a:p>
            <a:pPr eaLnBrk="1" hangingPunct="1">
              <a:buFontTx/>
              <a:buNone/>
            </a:pPr>
            <a:endParaRPr lang="en-US" dirty="0" smtClean="0"/>
          </a:p>
          <a:p>
            <a:pPr eaLnBrk="1" hangingPunct="1">
              <a:buFontTx/>
              <a:buNone/>
            </a:pPr>
            <a:r>
              <a:rPr lang="en-US" dirty="0" smtClean="0"/>
              <a:t>			iii.  </a:t>
            </a:r>
            <a:r>
              <a:rPr lang="en-US" b="1" dirty="0" smtClean="0">
                <a:solidFill>
                  <a:srgbClr val="00B050"/>
                </a:solidFill>
              </a:rPr>
              <a:t>Cellulose</a:t>
            </a:r>
            <a:r>
              <a:rPr lang="en-US" dirty="0" smtClean="0"/>
              <a:t> – most abundant organic compound on Earth</a:t>
            </a:r>
          </a:p>
          <a:p>
            <a:pPr eaLnBrk="1" hangingPunct="1">
              <a:buFontTx/>
              <a:buNone/>
            </a:pPr>
            <a:r>
              <a:rPr lang="en-US" dirty="0" smtClean="0"/>
              <a:t>				- component of cell walls</a:t>
            </a:r>
          </a:p>
          <a:p>
            <a:pPr eaLnBrk="1" hangingPunct="1">
              <a:buFontTx/>
              <a:buNone/>
            </a:pP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20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fade">
                                      <p:cBhvr>
                                        <p:cTn id="12" dur="2000"/>
                                        <p:tgtEl>
                                          <p:spTgt spid="15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3">
                                            <p:txEl>
                                              <p:pRg st="4" end="4"/>
                                            </p:txEl>
                                          </p:spTgt>
                                        </p:tgtEl>
                                        <p:attrNameLst>
                                          <p:attrName>style.visibility</p:attrName>
                                        </p:attrNameLst>
                                      </p:cBhvr>
                                      <p:to>
                                        <p:strVal val="visible"/>
                                      </p:to>
                                    </p:set>
                                    <p:animEffect transition="in" filter="fade">
                                      <p:cBhvr>
                                        <p:cTn id="17" dur="2000"/>
                                        <p:tgtEl>
                                          <p:spTgt spid="1536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3">
                                            <p:txEl>
                                              <p:pRg st="5" end="5"/>
                                            </p:txEl>
                                          </p:spTgt>
                                        </p:tgtEl>
                                        <p:attrNameLst>
                                          <p:attrName>style.visibility</p:attrName>
                                        </p:attrNameLst>
                                      </p:cBhvr>
                                      <p:to>
                                        <p:strVal val="visible"/>
                                      </p:to>
                                    </p:set>
                                    <p:animEffect transition="in" filter="fade">
                                      <p:cBhvr>
                                        <p:cTn id="22" dur="2000"/>
                                        <p:tgtEl>
                                          <p:spTgt spid="1536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363">
                                            <p:txEl>
                                              <p:pRg st="7" end="7"/>
                                            </p:txEl>
                                          </p:spTgt>
                                        </p:tgtEl>
                                        <p:attrNameLst>
                                          <p:attrName>style.visibility</p:attrName>
                                        </p:attrNameLst>
                                      </p:cBhvr>
                                      <p:to>
                                        <p:strVal val="visible"/>
                                      </p:to>
                                    </p:set>
                                    <p:animEffect transition="in" filter="fade">
                                      <p:cBhvr>
                                        <p:cTn id="27" dur="2000"/>
                                        <p:tgtEl>
                                          <p:spTgt spid="1536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363">
                                            <p:txEl>
                                              <p:pRg st="9" end="9"/>
                                            </p:txEl>
                                          </p:spTgt>
                                        </p:tgtEl>
                                        <p:attrNameLst>
                                          <p:attrName>style.visibility</p:attrName>
                                        </p:attrNameLst>
                                      </p:cBhvr>
                                      <p:to>
                                        <p:strVal val="visible"/>
                                      </p:to>
                                    </p:set>
                                    <p:animEffect transition="in" filter="fade">
                                      <p:cBhvr>
                                        <p:cTn id="32" dur="2000"/>
                                        <p:tgtEl>
                                          <p:spTgt spid="1536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363">
                                            <p:txEl>
                                              <p:pRg st="10" end="10"/>
                                            </p:txEl>
                                          </p:spTgt>
                                        </p:tgtEl>
                                        <p:attrNameLst>
                                          <p:attrName>style.visibility</p:attrName>
                                        </p:attrNameLst>
                                      </p:cBhvr>
                                      <p:to>
                                        <p:strVal val="visible"/>
                                      </p:to>
                                    </p:set>
                                    <p:animEffect transition="in" filter="fade">
                                      <p:cBhvr>
                                        <p:cTn id="37" dur="2000"/>
                                        <p:tgtEl>
                                          <p:spTgt spid="1536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363">
                                            <p:txEl>
                                              <p:pRg st="11" end="11"/>
                                            </p:txEl>
                                          </p:spTgt>
                                        </p:tgtEl>
                                        <p:attrNameLst>
                                          <p:attrName>style.visibility</p:attrName>
                                        </p:attrNameLst>
                                      </p:cBhvr>
                                      <p:to>
                                        <p:strVal val="visible"/>
                                      </p:to>
                                    </p:set>
                                    <p:animEffect transition="in" filter="fade">
                                      <p:cBhvr>
                                        <p:cTn id="42" dur="2000"/>
                                        <p:tgtEl>
                                          <p:spTgt spid="1536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762000"/>
          <a:ext cx="7848600" cy="1981200"/>
        </p:xfrm>
        <a:graphic>
          <a:graphicData uri="http://schemas.openxmlformats.org/drawingml/2006/table">
            <a:tbl>
              <a:tblPr firstRow="1" bandRow="1">
                <a:tableStyleId>{21E4AEA4-8DFA-4A89-87EB-49C32662AFE0}</a:tableStyleId>
              </a:tblPr>
              <a:tblGrid>
                <a:gridCol w="2616200"/>
                <a:gridCol w="2616200"/>
                <a:gridCol w="2616200"/>
              </a:tblGrid>
              <a:tr h="495300">
                <a:tc>
                  <a:txBody>
                    <a:bodyPr/>
                    <a:lstStyle/>
                    <a:p>
                      <a:r>
                        <a:rPr lang="en-US" dirty="0" smtClean="0"/>
                        <a:t>Example</a:t>
                      </a:r>
                      <a:endParaRPr lang="en-US" dirty="0"/>
                    </a:p>
                  </a:txBody>
                  <a:tcPr/>
                </a:tc>
                <a:tc>
                  <a:txBody>
                    <a:bodyPr/>
                    <a:lstStyle/>
                    <a:p>
                      <a:r>
                        <a:rPr lang="en-US" dirty="0" smtClean="0"/>
                        <a:t>Carbohydrate</a:t>
                      </a:r>
                      <a:endParaRPr lang="en-US" dirty="0"/>
                    </a:p>
                  </a:txBody>
                  <a:tcPr/>
                </a:tc>
                <a:tc>
                  <a:txBody>
                    <a:bodyPr/>
                    <a:lstStyle/>
                    <a:p>
                      <a:r>
                        <a:rPr lang="en-US" dirty="0" smtClean="0"/>
                        <a:t>Function</a:t>
                      </a:r>
                      <a:endParaRPr lang="en-US" dirty="0"/>
                    </a:p>
                  </a:txBody>
                  <a:tcPr/>
                </a:tc>
              </a:tr>
              <a:tr h="495300">
                <a:tc>
                  <a:txBody>
                    <a:bodyPr/>
                    <a:lstStyle/>
                    <a:p>
                      <a:r>
                        <a:rPr lang="en-US" dirty="0" smtClean="0"/>
                        <a:t>Glucose</a:t>
                      </a:r>
                      <a:endParaRPr lang="en-US" dirty="0"/>
                    </a:p>
                  </a:txBody>
                  <a:tcPr/>
                </a:tc>
                <a:tc>
                  <a:txBody>
                    <a:bodyPr/>
                    <a:lstStyle/>
                    <a:p>
                      <a:r>
                        <a:rPr lang="en-US" dirty="0" smtClean="0"/>
                        <a:t>Monosaccharide</a:t>
                      </a:r>
                      <a:endParaRPr lang="en-US" dirty="0"/>
                    </a:p>
                  </a:txBody>
                  <a:tcPr/>
                </a:tc>
                <a:tc>
                  <a:txBody>
                    <a:bodyPr/>
                    <a:lstStyle/>
                    <a:p>
                      <a:r>
                        <a:rPr lang="en-US" dirty="0" smtClean="0"/>
                        <a:t>Fuel for cellular work</a:t>
                      </a:r>
                      <a:endParaRPr lang="en-US" dirty="0"/>
                    </a:p>
                  </a:txBody>
                  <a:tcPr/>
                </a:tc>
              </a:tr>
              <a:tr h="495300">
                <a:tc>
                  <a:txBody>
                    <a:bodyPr/>
                    <a:lstStyle/>
                    <a:p>
                      <a:r>
                        <a:rPr lang="en-US" dirty="0" smtClean="0"/>
                        <a:t>Lactose</a:t>
                      </a:r>
                      <a:endParaRPr lang="en-US" dirty="0"/>
                    </a:p>
                  </a:txBody>
                  <a:tcPr/>
                </a:tc>
                <a:tc>
                  <a:txBody>
                    <a:bodyPr/>
                    <a:lstStyle/>
                    <a:p>
                      <a:r>
                        <a:rPr lang="en-US" dirty="0" smtClean="0"/>
                        <a:t>Disaccharide</a:t>
                      </a:r>
                      <a:endParaRPr lang="en-US" dirty="0"/>
                    </a:p>
                  </a:txBody>
                  <a:tcPr/>
                </a:tc>
                <a:tc>
                  <a:txBody>
                    <a:bodyPr/>
                    <a:lstStyle/>
                    <a:p>
                      <a:r>
                        <a:rPr lang="en-US" dirty="0" smtClean="0"/>
                        <a:t>Milk sugar</a:t>
                      </a:r>
                      <a:endParaRPr lang="en-US" dirty="0"/>
                    </a:p>
                  </a:txBody>
                  <a:tcPr/>
                </a:tc>
              </a:tr>
              <a:tr h="495300">
                <a:tc>
                  <a:txBody>
                    <a:bodyPr/>
                    <a:lstStyle/>
                    <a:p>
                      <a:r>
                        <a:rPr lang="en-US" dirty="0" smtClean="0"/>
                        <a:t>Glycogen</a:t>
                      </a:r>
                      <a:endParaRPr lang="en-US" dirty="0"/>
                    </a:p>
                  </a:txBody>
                  <a:tcPr/>
                </a:tc>
                <a:tc>
                  <a:txBody>
                    <a:bodyPr/>
                    <a:lstStyle/>
                    <a:p>
                      <a:r>
                        <a:rPr lang="en-US" dirty="0" smtClean="0"/>
                        <a:t>Polysaccharide</a:t>
                      </a:r>
                      <a:endParaRPr lang="en-US" dirty="0"/>
                    </a:p>
                  </a:txBody>
                  <a:tcPr/>
                </a:tc>
                <a:tc>
                  <a:txBody>
                    <a:bodyPr/>
                    <a:lstStyle/>
                    <a:p>
                      <a:r>
                        <a:rPr lang="en-US" dirty="0" smtClean="0"/>
                        <a:t>Glucose</a:t>
                      </a:r>
                      <a:r>
                        <a:rPr lang="en-US" baseline="0" dirty="0" smtClean="0"/>
                        <a:t> storage (muscle &amp; liver)</a:t>
                      </a:r>
                      <a:endParaRPr lang="en-US" dirty="0"/>
                    </a:p>
                  </a:txBody>
                  <a:tcPr/>
                </a:tc>
              </a:tr>
            </a:tbl>
          </a:graphicData>
        </a:graphic>
      </p:graphicFrame>
      <p:graphicFrame>
        <p:nvGraphicFramePr>
          <p:cNvPr id="3" name="Table 2"/>
          <p:cNvGraphicFramePr>
            <a:graphicFrameLocks noGrp="1"/>
          </p:cNvGraphicFramePr>
          <p:nvPr/>
        </p:nvGraphicFramePr>
        <p:xfrm>
          <a:off x="838200" y="4191000"/>
          <a:ext cx="7696200" cy="2133600"/>
        </p:xfrm>
        <a:graphic>
          <a:graphicData uri="http://schemas.openxmlformats.org/drawingml/2006/table">
            <a:tbl>
              <a:tblPr firstRow="1" bandRow="1">
                <a:tableStyleId>{F5AB1C69-6EDB-4FF4-983F-18BD219EF322}</a:tableStyleId>
              </a:tblPr>
              <a:tblGrid>
                <a:gridCol w="2565400"/>
                <a:gridCol w="2565400"/>
                <a:gridCol w="2565400"/>
              </a:tblGrid>
              <a:tr h="533400">
                <a:tc>
                  <a:txBody>
                    <a:bodyPr/>
                    <a:lstStyle/>
                    <a:p>
                      <a:r>
                        <a:rPr lang="en-US" dirty="0" smtClean="0"/>
                        <a:t>Example</a:t>
                      </a:r>
                      <a:endParaRPr lang="en-US" dirty="0"/>
                    </a:p>
                  </a:txBody>
                  <a:tcPr/>
                </a:tc>
                <a:tc>
                  <a:txBody>
                    <a:bodyPr/>
                    <a:lstStyle/>
                    <a:p>
                      <a:r>
                        <a:rPr lang="en-US" dirty="0" smtClean="0"/>
                        <a:t>Carbohydrate</a:t>
                      </a:r>
                      <a:endParaRPr lang="en-US" dirty="0"/>
                    </a:p>
                  </a:txBody>
                  <a:tcPr/>
                </a:tc>
                <a:tc>
                  <a:txBody>
                    <a:bodyPr/>
                    <a:lstStyle/>
                    <a:p>
                      <a:r>
                        <a:rPr lang="en-US" dirty="0" smtClean="0"/>
                        <a:t>Function</a:t>
                      </a:r>
                      <a:endParaRPr lang="en-US" dirty="0"/>
                    </a:p>
                  </a:txBody>
                  <a:tcPr/>
                </a:tc>
              </a:tr>
              <a:tr h="533400">
                <a:tc>
                  <a:txBody>
                    <a:bodyPr/>
                    <a:lstStyle/>
                    <a:p>
                      <a:r>
                        <a:rPr lang="en-US" dirty="0" smtClean="0"/>
                        <a:t>Fructose</a:t>
                      </a:r>
                      <a:endParaRPr lang="en-US" dirty="0"/>
                    </a:p>
                  </a:txBody>
                  <a:tcPr/>
                </a:tc>
                <a:tc>
                  <a:txBody>
                    <a:bodyPr/>
                    <a:lstStyle/>
                    <a:p>
                      <a:r>
                        <a:rPr lang="en-US" dirty="0" smtClean="0"/>
                        <a:t>Monosaccharide</a:t>
                      </a:r>
                      <a:endParaRPr lang="en-US" dirty="0"/>
                    </a:p>
                  </a:txBody>
                  <a:tcPr/>
                </a:tc>
                <a:tc>
                  <a:txBody>
                    <a:bodyPr/>
                    <a:lstStyle/>
                    <a:p>
                      <a:r>
                        <a:rPr lang="en-US" dirty="0" smtClean="0"/>
                        <a:t>Fruit sugar</a:t>
                      </a:r>
                      <a:endParaRPr lang="en-US" dirty="0"/>
                    </a:p>
                  </a:txBody>
                  <a:tcPr/>
                </a:tc>
              </a:tr>
              <a:tr h="533400">
                <a:tc>
                  <a:txBody>
                    <a:bodyPr/>
                    <a:lstStyle/>
                    <a:p>
                      <a:r>
                        <a:rPr lang="en-US" dirty="0" smtClean="0"/>
                        <a:t>Sucrose</a:t>
                      </a:r>
                      <a:endParaRPr lang="en-US" dirty="0"/>
                    </a:p>
                  </a:txBody>
                  <a:tcPr/>
                </a:tc>
                <a:tc>
                  <a:txBody>
                    <a:bodyPr/>
                    <a:lstStyle/>
                    <a:p>
                      <a:r>
                        <a:rPr lang="en-US" dirty="0" smtClean="0"/>
                        <a:t>Disaccharide</a:t>
                      </a:r>
                      <a:endParaRPr lang="en-US" dirty="0"/>
                    </a:p>
                  </a:txBody>
                  <a:tcPr/>
                </a:tc>
                <a:tc>
                  <a:txBody>
                    <a:bodyPr/>
                    <a:lstStyle/>
                    <a:p>
                      <a:r>
                        <a:rPr lang="en-US" dirty="0" smtClean="0"/>
                        <a:t>Soluble, metabolically inactive, transported in plant</a:t>
                      </a:r>
                      <a:r>
                        <a:rPr lang="en-US" baseline="0" dirty="0" smtClean="0"/>
                        <a:t> sap (phloem)</a:t>
                      </a:r>
                      <a:endParaRPr lang="en-US" dirty="0"/>
                    </a:p>
                  </a:txBody>
                  <a:tcPr/>
                </a:tc>
              </a:tr>
              <a:tr h="533400">
                <a:tc>
                  <a:txBody>
                    <a:bodyPr/>
                    <a:lstStyle/>
                    <a:p>
                      <a:r>
                        <a:rPr lang="en-US" dirty="0" smtClean="0"/>
                        <a:t>Cellulose</a:t>
                      </a:r>
                      <a:endParaRPr lang="en-US" dirty="0"/>
                    </a:p>
                  </a:txBody>
                  <a:tcPr/>
                </a:tc>
                <a:tc>
                  <a:txBody>
                    <a:bodyPr/>
                    <a:lstStyle/>
                    <a:p>
                      <a:r>
                        <a:rPr lang="en-US" dirty="0" smtClean="0"/>
                        <a:t>Polysaccharide</a:t>
                      </a:r>
                      <a:endParaRPr lang="en-US" dirty="0"/>
                    </a:p>
                  </a:txBody>
                  <a:tcPr/>
                </a:tc>
                <a:tc>
                  <a:txBody>
                    <a:bodyPr/>
                    <a:lstStyle/>
                    <a:p>
                      <a:r>
                        <a:rPr lang="en-US" dirty="0" smtClean="0"/>
                        <a:t>Insoluble,</a:t>
                      </a:r>
                      <a:r>
                        <a:rPr lang="en-US" baseline="0" dirty="0" smtClean="0"/>
                        <a:t> structural material in cell walls</a:t>
                      </a:r>
                      <a:endParaRPr lang="en-US" dirty="0"/>
                    </a:p>
                  </a:txBody>
                  <a:tcPr/>
                </a:tc>
              </a:tr>
            </a:tbl>
          </a:graphicData>
        </a:graphic>
      </p:graphicFrame>
      <p:sp>
        <p:nvSpPr>
          <p:cNvPr id="4" name="TextBox 3"/>
          <p:cNvSpPr txBox="1"/>
          <p:nvPr/>
        </p:nvSpPr>
        <p:spPr>
          <a:xfrm>
            <a:off x="685800" y="304800"/>
            <a:ext cx="2667000" cy="461665"/>
          </a:xfrm>
          <a:prstGeom prst="rect">
            <a:avLst/>
          </a:prstGeom>
          <a:noFill/>
        </p:spPr>
        <p:txBody>
          <a:bodyPr wrap="square" rtlCol="0">
            <a:spAutoFit/>
          </a:bodyPr>
          <a:lstStyle/>
          <a:p>
            <a:r>
              <a:rPr lang="en-US" sz="2400" b="1" dirty="0" smtClean="0">
                <a:solidFill>
                  <a:srgbClr val="C00000"/>
                </a:solidFill>
              </a:rPr>
              <a:t>Animal </a:t>
            </a:r>
            <a:r>
              <a:rPr lang="en-US" sz="2400" b="1" dirty="0" err="1" smtClean="0">
                <a:solidFill>
                  <a:srgbClr val="C00000"/>
                </a:solidFill>
              </a:rPr>
              <a:t>carbs</a:t>
            </a:r>
            <a:endParaRPr lang="en-US" sz="2400" b="1" dirty="0">
              <a:solidFill>
                <a:srgbClr val="C00000"/>
              </a:solidFill>
            </a:endParaRPr>
          </a:p>
        </p:txBody>
      </p:sp>
      <p:sp>
        <p:nvSpPr>
          <p:cNvPr id="5" name="TextBox 4"/>
          <p:cNvSpPr txBox="1"/>
          <p:nvPr/>
        </p:nvSpPr>
        <p:spPr>
          <a:xfrm>
            <a:off x="838200" y="3733800"/>
            <a:ext cx="2209800" cy="461665"/>
          </a:xfrm>
          <a:prstGeom prst="rect">
            <a:avLst/>
          </a:prstGeom>
          <a:noFill/>
        </p:spPr>
        <p:txBody>
          <a:bodyPr wrap="square" rtlCol="0">
            <a:spAutoFit/>
          </a:bodyPr>
          <a:lstStyle/>
          <a:p>
            <a:r>
              <a:rPr lang="en-US" sz="2400" b="1" dirty="0" smtClean="0">
                <a:solidFill>
                  <a:schemeClr val="accent3">
                    <a:lumMod val="50000"/>
                  </a:schemeClr>
                </a:solidFill>
              </a:rPr>
              <a:t>Plant </a:t>
            </a:r>
            <a:r>
              <a:rPr lang="en-US" sz="2400" b="1" dirty="0" err="1" smtClean="0">
                <a:solidFill>
                  <a:schemeClr val="accent3">
                    <a:lumMod val="50000"/>
                  </a:schemeClr>
                </a:solidFill>
              </a:rPr>
              <a:t>carbs</a:t>
            </a:r>
            <a:endParaRPr lang="en-US" sz="2400"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800" dirty="0" smtClean="0"/>
              <a:t>	When humans digest polysaccharides we break the bonds through hydrolysis (adding water) and use the individual glucose molecules</a:t>
            </a:r>
            <a:r>
              <a:rPr lang="en-US" dirty="0" smtClean="0"/>
              <a:t>.</a:t>
            </a:r>
          </a:p>
          <a:p>
            <a:pPr marL="0" indent="0">
              <a:buNone/>
            </a:pPr>
            <a:endParaRPr lang="en-US" dirty="0" smtClean="0"/>
          </a:p>
          <a:p>
            <a:endParaRPr lang="en-US" dirty="0"/>
          </a:p>
          <a:p>
            <a:pPr marL="0" indent="0">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in Notebooks:</a:t>
            </a:r>
            <a:endParaRPr lang="en-US" dirty="0"/>
          </a:p>
        </p:txBody>
      </p:sp>
      <p:sp>
        <p:nvSpPr>
          <p:cNvPr id="3" name="Content Placeholder 2"/>
          <p:cNvSpPr>
            <a:spLocks noGrp="1"/>
          </p:cNvSpPr>
          <p:nvPr>
            <p:ph idx="1"/>
          </p:nvPr>
        </p:nvSpPr>
        <p:spPr/>
        <p:txBody>
          <a:bodyPr/>
          <a:lstStyle/>
          <a:p>
            <a:pPr marL="0" indent="0">
              <a:buNone/>
            </a:pPr>
            <a:r>
              <a:rPr lang="en-US" dirty="0" smtClean="0"/>
              <a:t>#7. Define the following prefixes:</a:t>
            </a:r>
          </a:p>
          <a:p>
            <a:pPr marL="0" indent="0">
              <a:buNone/>
            </a:pPr>
            <a:endParaRPr lang="en-US" dirty="0"/>
          </a:p>
          <a:p>
            <a:pPr marL="0" indent="0">
              <a:buNone/>
            </a:pPr>
            <a:r>
              <a:rPr lang="en-US" dirty="0" smtClean="0"/>
              <a:t>Micro:</a:t>
            </a:r>
          </a:p>
          <a:p>
            <a:pPr marL="0" indent="0">
              <a:buNone/>
            </a:pPr>
            <a:endParaRPr lang="en-US" dirty="0"/>
          </a:p>
          <a:p>
            <a:pPr marL="0" indent="0">
              <a:buNone/>
            </a:pPr>
            <a:r>
              <a:rPr lang="en-US" dirty="0" smtClean="0"/>
              <a:t>Macro:</a:t>
            </a:r>
          </a:p>
          <a:p>
            <a:pPr marL="0" indent="0">
              <a:buNone/>
            </a:pPr>
            <a:endParaRPr lang="en-US" dirty="0"/>
          </a:p>
          <a:p>
            <a:pPr marL="0" indent="0">
              <a:buNone/>
            </a:pPr>
            <a:r>
              <a:rPr lang="en-US" dirty="0" smtClean="0"/>
              <a:t>Mono:</a:t>
            </a:r>
          </a:p>
          <a:p>
            <a:pPr marL="0" indent="0">
              <a:buNone/>
            </a:pPr>
            <a:endParaRPr lang="en-US" dirty="0"/>
          </a:p>
          <a:p>
            <a:pPr marL="0" indent="0">
              <a:buNone/>
            </a:pPr>
            <a:r>
              <a:rPr lang="en-US" dirty="0" smtClean="0"/>
              <a:t>Di:</a:t>
            </a:r>
          </a:p>
          <a:p>
            <a:pPr marL="0" indent="0">
              <a:buNone/>
            </a:pPr>
            <a:endParaRPr lang="en-US" dirty="0"/>
          </a:p>
          <a:p>
            <a:pPr marL="0" indent="0">
              <a:buNone/>
            </a:pPr>
            <a:r>
              <a:rPr lang="en-US" dirty="0" smtClean="0"/>
              <a:t>Poly:</a:t>
            </a:r>
          </a:p>
          <a:p>
            <a:pPr marL="0" indent="0">
              <a:buNone/>
            </a:pPr>
            <a:endParaRPr lang="en-US" dirty="0"/>
          </a:p>
        </p:txBody>
      </p:sp>
    </p:spTree>
    <p:extLst>
      <p:ext uri="{BB962C8B-B14F-4D97-AF65-F5344CB8AC3E}">
        <p14:creationId xmlns:p14="http://schemas.microsoft.com/office/powerpoint/2010/main" val="1531238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a:bodyPr>
          <a:lstStyle/>
          <a:p>
            <a:r>
              <a:rPr lang="en-US" dirty="0" smtClean="0"/>
              <a:t>Biological Molecules </a:t>
            </a:r>
            <a:endParaRPr lang="en-US" dirty="0"/>
          </a:p>
        </p:txBody>
      </p:sp>
      <p:sp>
        <p:nvSpPr>
          <p:cNvPr id="66563" name="Rectangle 3"/>
          <p:cNvSpPr>
            <a:spLocks noGrp="1" noChangeArrowheads="1"/>
          </p:cNvSpPr>
          <p:nvPr>
            <p:ph idx="1"/>
          </p:nvPr>
        </p:nvSpPr>
        <p:spPr/>
        <p:txBody>
          <a:bodyPr>
            <a:normAutofit/>
          </a:bodyPr>
          <a:lstStyle/>
          <a:p>
            <a:pPr marL="0" indent="0">
              <a:buNone/>
            </a:pPr>
            <a:endParaRPr lang="en-US" sz="2400" dirty="0" smtClean="0"/>
          </a:p>
          <a:p>
            <a:pPr lvl="1"/>
            <a:r>
              <a:rPr lang="en-US" sz="2000" dirty="0" smtClean="0"/>
              <a:t>Macromolecules </a:t>
            </a:r>
            <a:endParaRPr lang="en-US" sz="2000" dirty="0" smtClean="0"/>
          </a:p>
          <a:p>
            <a:pPr marL="457200" lvl="1" indent="0">
              <a:buNone/>
            </a:pPr>
            <a:endParaRPr lang="en-US" sz="2000" dirty="0" smtClean="0"/>
          </a:p>
          <a:p>
            <a:pPr lvl="2"/>
            <a:r>
              <a:rPr lang="en-US" sz="1700" dirty="0" smtClean="0"/>
              <a:t>Polymers built from monomers </a:t>
            </a:r>
            <a:endParaRPr lang="en-US" sz="1700" dirty="0" smtClean="0"/>
          </a:p>
          <a:p>
            <a:pPr marL="457200" lvl="1" indent="0">
              <a:buNone/>
            </a:pPr>
            <a:endParaRPr lang="en-US" sz="2000" dirty="0" smtClean="0"/>
          </a:p>
        </p:txBody>
      </p:sp>
      <p:sp>
        <p:nvSpPr>
          <p:cNvPr id="2" name="Footer Placeholder 1"/>
          <p:cNvSpPr>
            <a:spLocks noGrp="1"/>
          </p:cNvSpPr>
          <p:nvPr>
            <p:ph type="ftr" sz="quarter" idx="11"/>
          </p:nvPr>
        </p:nvSpPr>
        <p:spPr/>
        <p:txBody>
          <a:bodyPr/>
          <a:lstStyle/>
          <a:p>
            <a:r>
              <a:rPr lang="en-US" smtClean="0"/>
              <a:t>© 2015 Pearson Education, Inc.</a:t>
            </a:r>
            <a:endParaRPr lang="en-US" dirty="0"/>
          </a:p>
        </p:txBody>
      </p:sp>
    </p:spTree>
    <p:extLst>
      <p:ext uri="{BB962C8B-B14F-4D97-AF65-F5344CB8AC3E}">
        <p14:creationId xmlns:p14="http://schemas.microsoft.com/office/powerpoint/2010/main" val="245248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p:txBody>
          <a:bodyPr>
            <a:normAutofit/>
          </a:bodyPr>
          <a:lstStyle/>
          <a:p>
            <a:r>
              <a:rPr lang="en-US" dirty="0" smtClean="0"/>
              <a:t>Monomers are linked together to form polymers through </a:t>
            </a:r>
            <a:r>
              <a:rPr lang="en-US" b="1" dirty="0" smtClean="0"/>
              <a:t>dehydration reactions</a:t>
            </a:r>
            <a:r>
              <a:rPr lang="en-US" dirty="0" smtClean="0"/>
              <a:t>, which remove water.</a:t>
            </a:r>
          </a:p>
          <a:p>
            <a:pPr marL="0" indent="0">
              <a:buNone/>
            </a:pPr>
            <a:endParaRPr lang="en-US" dirty="0" smtClean="0"/>
          </a:p>
          <a:p>
            <a:r>
              <a:rPr lang="en-US" dirty="0" smtClean="0"/>
              <a:t>Polymers are broken apart by </a:t>
            </a:r>
            <a:r>
              <a:rPr lang="en-US" b="1" dirty="0" smtClean="0"/>
              <a:t>hydrolysis</a:t>
            </a:r>
            <a:r>
              <a:rPr lang="en-US" dirty="0" smtClean="0"/>
              <a:t>, the addition of water. </a:t>
            </a:r>
          </a:p>
          <a:p>
            <a:pPr marL="0" indent="0">
              <a:buNone/>
            </a:pPr>
            <a:endParaRPr lang="en-US" dirty="0" smtClean="0"/>
          </a:p>
          <a:p>
            <a:r>
              <a:rPr lang="en-US" dirty="0" smtClean="0"/>
              <a:t>These reactions are mediated by </a:t>
            </a:r>
            <a:r>
              <a:rPr lang="en-US" b="1" dirty="0" smtClean="0"/>
              <a:t>enzymes</a:t>
            </a:r>
            <a:r>
              <a:rPr lang="en-US" dirty="0" smtClean="0"/>
              <a:t>, specialized macromolecules that speed up chemical reactions in cells.</a:t>
            </a:r>
            <a:endParaRPr lang="en-US" dirty="0"/>
          </a:p>
        </p:txBody>
      </p:sp>
      <p:sp>
        <p:nvSpPr>
          <p:cNvPr id="2" name="Footer Placeholder 1"/>
          <p:cNvSpPr>
            <a:spLocks noGrp="1"/>
          </p:cNvSpPr>
          <p:nvPr>
            <p:ph type="ftr" sz="quarter" idx="11"/>
          </p:nvPr>
        </p:nvSpPr>
        <p:spPr/>
        <p:txBody>
          <a:bodyPr/>
          <a:lstStyle/>
          <a:p>
            <a:r>
              <a:rPr lang="en-US" smtClean="0"/>
              <a:t>© 2015 Pearson Education, Inc.</a:t>
            </a:r>
            <a:endParaRPr lang="en-US" dirty="0"/>
          </a:p>
        </p:txBody>
      </p:sp>
    </p:spTree>
    <p:extLst>
      <p:ext uri="{BB962C8B-B14F-4D97-AF65-F5344CB8AC3E}">
        <p14:creationId xmlns:p14="http://schemas.microsoft.com/office/powerpoint/2010/main" val="198899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6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6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3_03_0DehydraHydrolRxn-U.jpg"/>
          <p:cNvPicPr>
            <a:picLocks noChangeAspect="1"/>
          </p:cNvPicPr>
          <p:nvPr/>
        </p:nvPicPr>
        <p:blipFill rotWithShape="1">
          <a:blip r:embed="rId3">
            <a:extLst>
              <a:ext uri="{28A0092B-C50C-407E-A947-70E740481C1C}">
                <a14:useLocalDpi xmlns:a14="http://schemas.microsoft.com/office/drawing/2010/main" val="0"/>
              </a:ext>
            </a:extLst>
          </a:blip>
          <a:srcRect b="8986"/>
          <a:stretch/>
        </p:blipFill>
        <p:spPr>
          <a:xfrm>
            <a:off x="298704" y="2066544"/>
            <a:ext cx="8546592" cy="2480056"/>
          </a:xfrm>
          <a:prstGeom prst="rect">
            <a:avLst/>
          </a:prstGeom>
        </p:spPr>
      </p:pic>
      <p:sp>
        <p:nvSpPr>
          <p:cNvPr id="9217" name="Rectangle 3"/>
          <p:cNvSpPr>
            <a:spLocks noGrp="1" noChangeArrowheads="1"/>
          </p:cNvSpPr>
          <p:nvPr>
            <p:ph type="ctrTitle"/>
          </p:nvPr>
        </p:nvSpPr>
        <p:spPr bwMode="auto">
          <a:xfrm>
            <a:off x="20638" y="0"/>
            <a:ext cx="5648325"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sz="1200" dirty="0">
                <a:latin typeface="Arial" charset="0"/>
              </a:rPr>
              <a:t>Figure </a:t>
            </a:r>
            <a:r>
              <a:rPr lang="en-US" sz="1200" dirty="0" smtClean="0">
                <a:latin typeface="Arial" charset="0"/>
              </a:rPr>
              <a:t>3.3-0</a:t>
            </a:r>
            <a:endParaRPr lang="en-US" sz="1200" dirty="0">
              <a:latin typeface="Arial" charset="0"/>
            </a:endParaRPr>
          </a:p>
        </p:txBody>
      </p:sp>
      <p:sp>
        <p:nvSpPr>
          <p:cNvPr id="27" name="Text Box 31"/>
          <p:cNvSpPr txBox="1">
            <a:spLocks noChangeArrowheads="1"/>
          </p:cNvSpPr>
          <p:nvPr/>
        </p:nvSpPr>
        <p:spPr bwMode="auto">
          <a:xfrm>
            <a:off x="357764" y="2507347"/>
            <a:ext cx="121828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400" dirty="0" smtClean="0">
                <a:solidFill>
                  <a:srgbClr val="000000"/>
                </a:solidFill>
                <a:latin typeface="Arial" charset="0"/>
              </a:rPr>
              <a:t>Short polymer</a:t>
            </a:r>
            <a:endParaRPr lang="en-US" sz="1400" dirty="0">
              <a:solidFill>
                <a:srgbClr val="000000"/>
              </a:solidFill>
              <a:latin typeface="Arial" charset="0"/>
            </a:endParaRPr>
          </a:p>
        </p:txBody>
      </p:sp>
      <p:sp>
        <p:nvSpPr>
          <p:cNvPr id="7" name="Text Box 31"/>
          <p:cNvSpPr txBox="1">
            <a:spLocks noChangeArrowheads="1"/>
          </p:cNvSpPr>
          <p:nvPr/>
        </p:nvSpPr>
        <p:spPr bwMode="auto">
          <a:xfrm>
            <a:off x="3456564" y="2473480"/>
            <a:ext cx="82073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hangingPunct="0"/>
            <a:r>
              <a:rPr lang="en-US" sz="1400" dirty="0" smtClean="0">
                <a:solidFill>
                  <a:srgbClr val="000000"/>
                </a:solidFill>
                <a:latin typeface="Arial" charset="0"/>
              </a:rPr>
              <a:t>Unlinked</a:t>
            </a:r>
            <a:br>
              <a:rPr lang="en-US" sz="1400" dirty="0" smtClean="0">
                <a:solidFill>
                  <a:srgbClr val="000000"/>
                </a:solidFill>
                <a:latin typeface="Arial" charset="0"/>
              </a:rPr>
            </a:br>
            <a:r>
              <a:rPr lang="en-US" sz="1400" dirty="0" smtClean="0">
                <a:solidFill>
                  <a:srgbClr val="000000"/>
                </a:solidFill>
                <a:latin typeface="Arial" charset="0"/>
              </a:rPr>
              <a:t>monomer</a:t>
            </a:r>
            <a:endParaRPr lang="en-US" sz="1400" dirty="0">
              <a:solidFill>
                <a:srgbClr val="000000"/>
              </a:solidFill>
              <a:latin typeface="Arial" charset="0"/>
            </a:endParaRPr>
          </a:p>
        </p:txBody>
      </p:sp>
      <p:sp>
        <p:nvSpPr>
          <p:cNvPr id="8" name="Text Box 31"/>
          <p:cNvSpPr txBox="1">
            <a:spLocks noChangeArrowheads="1"/>
          </p:cNvSpPr>
          <p:nvPr/>
        </p:nvSpPr>
        <p:spPr bwMode="auto">
          <a:xfrm>
            <a:off x="1009698" y="3150813"/>
            <a:ext cx="179571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400" dirty="0" smtClean="0">
                <a:solidFill>
                  <a:srgbClr val="000000"/>
                </a:solidFill>
                <a:latin typeface="Arial" charset="0"/>
              </a:rPr>
              <a:t>Dehydration reaction</a:t>
            </a:r>
            <a:br>
              <a:rPr lang="en-US" sz="1400" dirty="0" smtClean="0">
                <a:solidFill>
                  <a:srgbClr val="000000"/>
                </a:solidFill>
                <a:latin typeface="Arial" charset="0"/>
              </a:rPr>
            </a:br>
            <a:r>
              <a:rPr lang="en-US" sz="1400" dirty="0" smtClean="0">
                <a:solidFill>
                  <a:srgbClr val="000000"/>
                </a:solidFill>
                <a:latin typeface="Arial" charset="0"/>
              </a:rPr>
              <a:t>forms a new bond</a:t>
            </a:r>
            <a:endParaRPr lang="en-US" sz="1400" dirty="0">
              <a:solidFill>
                <a:srgbClr val="000000"/>
              </a:solidFill>
              <a:latin typeface="Arial" charset="0"/>
            </a:endParaRPr>
          </a:p>
        </p:txBody>
      </p:sp>
      <p:sp>
        <p:nvSpPr>
          <p:cNvPr id="9" name="Text Box 31"/>
          <p:cNvSpPr txBox="1">
            <a:spLocks noChangeArrowheads="1"/>
          </p:cNvSpPr>
          <p:nvPr/>
        </p:nvSpPr>
        <p:spPr bwMode="auto">
          <a:xfrm>
            <a:off x="3659763" y="2998414"/>
            <a:ext cx="33587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400" dirty="0" smtClean="0">
                <a:solidFill>
                  <a:srgbClr val="000000"/>
                </a:solidFill>
                <a:latin typeface="Arial" charset="0"/>
              </a:rPr>
              <a:t>H</a:t>
            </a:r>
            <a:r>
              <a:rPr lang="en-US" sz="1400" baseline="-25000" dirty="0" smtClean="0">
                <a:solidFill>
                  <a:srgbClr val="000000"/>
                </a:solidFill>
                <a:latin typeface="Arial" charset="0"/>
              </a:rPr>
              <a:t>2</a:t>
            </a:r>
            <a:r>
              <a:rPr lang="en-US" sz="1400" dirty="0" smtClean="0">
                <a:solidFill>
                  <a:srgbClr val="000000"/>
                </a:solidFill>
                <a:latin typeface="Arial" charset="0"/>
              </a:rPr>
              <a:t>O</a:t>
            </a:r>
            <a:endParaRPr lang="en-US" sz="1400" dirty="0">
              <a:solidFill>
                <a:srgbClr val="000000"/>
              </a:solidFill>
              <a:latin typeface="Arial" charset="0"/>
            </a:endParaRPr>
          </a:p>
        </p:txBody>
      </p:sp>
      <p:sp>
        <p:nvSpPr>
          <p:cNvPr id="10" name="Text Box 31"/>
          <p:cNvSpPr txBox="1">
            <a:spLocks noChangeArrowheads="1"/>
          </p:cNvSpPr>
          <p:nvPr/>
        </p:nvSpPr>
        <p:spPr bwMode="auto">
          <a:xfrm>
            <a:off x="1805564" y="4378479"/>
            <a:ext cx="135934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400" dirty="0" smtClean="0">
                <a:solidFill>
                  <a:srgbClr val="000000"/>
                </a:solidFill>
                <a:latin typeface="Arial" charset="0"/>
              </a:rPr>
              <a:t>Longer polymer</a:t>
            </a:r>
            <a:endParaRPr lang="en-US" sz="1400" dirty="0">
              <a:solidFill>
                <a:srgbClr val="000000"/>
              </a:solidFill>
              <a:latin typeface="Arial" charset="0"/>
            </a:endParaRPr>
          </a:p>
        </p:txBody>
      </p:sp>
      <p:sp>
        <p:nvSpPr>
          <p:cNvPr id="11" name="Text Box 31"/>
          <p:cNvSpPr txBox="1">
            <a:spLocks noChangeArrowheads="1"/>
          </p:cNvSpPr>
          <p:nvPr/>
        </p:nvSpPr>
        <p:spPr bwMode="auto">
          <a:xfrm>
            <a:off x="5886497" y="3142347"/>
            <a:ext cx="121721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400" dirty="0" smtClean="0">
                <a:solidFill>
                  <a:srgbClr val="000000"/>
                </a:solidFill>
                <a:latin typeface="Arial" charset="0"/>
              </a:rPr>
              <a:t>Hydrolysis</a:t>
            </a:r>
            <a:br>
              <a:rPr lang="en-US" sz="1400" dirty="0" smtClean="0">
                <a:solidFill>
                  <a:srgbClr val="000000"/>
                </a:solidFill>
                <a:latin typeface="Arial" charset="0"/>
              </a:rPr>
            </a:br>
            <a:r>
              <a:rPr lang="en-US" sz="1400" dirty="0" smtClean="0">
                <a:solidFill>
                  <a:srgbClr val="000000"/>
                </a:solidFill>
                <a:latin typeface="Arial" charset="0"/>
              </a:rPr>
              <a:t>breaks a bond</a:t>
            </a:r>
            <a:endParaRPr lang="en-US" sz="1400" dirty="0">
              <a:solidFill>
                <a:srgbClr val="000000"/>
              </a:solidFill>
              <a:latin typeface="Arial" charset="0"/>
            </a:endParaRPr>
          </a:p>
        </p:txBody>
      </p:sp>
      <p:sp>
        <p:nvSpPr>
          <p:cNvPr id="12" name="Text Box 31"/>
          <p:cNvSpPr txBox="1">
            <a:spLocks noChangeArrowheads="1"/>
          </p:cNvSpPr>
          <p:nvPr/>
        </p:nvSpPr>
        <p:spPr bwMode="auto">
          <a:xfrm>
            <a:off x="7850763" y="2854482"/>
            <a:ext cx="33587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hangingPunct="0"/>
            <a:r>
              <a:rPr lang="en-US" sz="1400" dirty="0" smtClean="0">
                <a:solidFill>
                  <a:srgbClr val="000000"/>
                </a:solidFill>
                <a:latin typeface="Arial" charset="0"/>
              </a:rPr>
              <a:t>H</a:t>
            </a:r>
            <a:r>
              <a:rPr lang="en-US" sz="1400" baseline="-25000" dirty="0" smtClean="0">
                <a:solidFill>
                  <a:srgbClr val="000000"/>
                </a:solidFill>
                <a:latin typeface="Arial" charset="0"/>
              </a:rPr>
              <a:t>2</a:t>
            </a:r>
            <a:r>
              <a:rPr lang="en-US" sz="1400" dirty="0" smtClean="0">
                <a:solidFill>
                  <a:srgbClr val="000000"/>
                </a:solidFill>
                <a:latin typeface="Arial" charset="0"/>
              </a:rPr>
              <a:t>O</a:t>
            </a:r>
            <a:endParaRPr lang="en-US" sz="1400" dirty="0">
              <a:solidFill>
                <a:srgbClr val="000000"/>
              </a:solidFill>
              <a:latin typeface="Arial" charset="0"/>
            </a:endParaRPr>
          </a:p>
        </p:txBody>
      </p:sp>
    </p:spTree>
    <p:extLst>
      <p:ext uri="{BB962C8B-B14F-4D97-AF65-F5344CB8AC3E}">
        <p14:creationId xmlns:p14="http://schemas.microsoft.com/office/powerpoint/2010/main" val="183750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a:bodyPr>
          <a:lstStyle/>
          <a:p>
            <a:endParaRPr lang="en-US" dirty="0"/>
          </a:p>
        </p:txBody>
      </p:sp>
      <p:sp>
        <p:nvSpPr>
          <p:cNvPr id="64515" name="Rectangle 3"/>
          <p:cNvSpPr>
            <a:spLocks noGrp="1" noChangeArrowheads="1"/>
          </p:cNvSpPr>
          <p:nvPr>
            <p:ph idx="1"/>
          </p:nvPr>
        </p:nvSpPr>
        <p:spPr/>
        <p:txBody>
          <a:bodyPr>
            <a:normAutofit/>
          </a:bodyPr>
          <a:lstStyle/>
          <a:p>
            <a:r>
              <a:rPr lang="en-US" dirty="0" smtClean="0"/>
              <a:t>There are four classes of molecules important to organisms:</a:t>
            </a:r>
          </a:p>
          <a:p>
            <a:pPr marL="457200" lvl="1" indent="0">
              <a:buNone/>
            </a:pPr>
            <a:endParaRPr lang="en-US" dirty="0" smtClean="0"/>
          </a:p>
          <a:p>
            <a:pPr marL="457200" lvl="1" indent="0">
              <a:buNone/>
            </a:pPr>
            <a:r>
              <a:rPr lang="en-US" dirty="0" smtClean="0"/>
              <a:t>1. Carbohydrates</a:t>
            </a:r>
          </a:p>
          <a:p>
            <a:pPr marL="457200" lvl="1" indent="0">
              <a:buNone/>
            </a:pPr>
            <a:endParaRPr lang="en-US" dirty="0" smtClean="0"/>
          </a:p>
          <a:p>
            <a:pPr marL="457200" lvl="1" indent="0">
              <a:buNone/>
            </a:pPr>
            <a:r>
              <a:rPr lang="en-US" dirty="0" smtClean="0"/>
              <a:t>2. Lipids</a:t>
            </a:r>
          </a:p>
          <a:p>
            <a:pPr marL="971550" lvl="1" indent="-514350">
              <a:buFont typeface="+mj-lt"/>
              <a:buAutoNum type="arabicPeriod"/>
            </a:pPr>
            <a:endParaRPr lang="en-US" dirty="0" smtClean="0"/>
          </a:p>
          <a:p>
            <a:pPr marL="457200" lvl="1" indent="0">
              <a:buNone/>
            </a:pPr>
            <a:r>
              <a:rPr lang="en-US" dirty="0" smtClean="0"/>
              <a:t>3. Proteins</a:t>
            </a:r>
            <a:endParaRPr lang="en-US" dirty="0"/>
          </a:p>
          <a:p>
            <a:pPr marL="457200" lvl="1" indent="0">
              <a:buNone/>
            </a:pPr>
            <a:endParaRPr lang="en-US" dirty="0" smtClean="0"/>
          </a:p>
          <a:p>
            <a:pPr marL="457200" lvl="1" indent="0">
              <a:buNone/>
            </a:pPr>
            <a:r>
              <a:rPr lang="en-US" dirty="0" smtClean="0"/>
              <a:t>4. </a:t>
            </a:r>
            <a:r>
              <a:rPr lang="en-US" dirty="0"/>
              <a:t>N</a:t>
            </a:r>
            <a:r>
              <a:rPr lang="en-US" dirty="0" smtClean="0"/>
              <a:t>ucleic acids</a:t>
            </a:r>
          </a:p>
          <a:p>
            <a:pPr marL="457200" lvl="1" indent="0">
              <a:buNone/>
            </a:pPr>
            <a:endParaRPr lang="en-US" dirty="0"/>
          </a:p>
        </p:txBody>
      </p:sp>
      <p:sp>
        <p:nvSpPr>
          <p:cNvPr id="2" name="Footer Placeholder 1"/>
          <p:cNvSpPr>
            <a:spLocks noGrp="1"/>
          </p:cNvSpPr>
          <p:nvPr>
            <p:ph type="ftr" sz="quarter" idx="11"/>
          </p:nvPr>
        </p:nvSpPr>
        <p:spPr/>
        <p:txBody>
          <a:bodyPr/>
          <a:lstStyle/>
          <a:p>
            <a:r>
              <a:rPr lang="en-US" dirty="0" smtClean="0"/>
              <a:t>© 2015 Pearson Education, Inc.</a:t>
            </a:r>
            <a:endParaRPr lang="en-US" dirty="0"/>
          </a:p>
        </p:txBody>
      </p:sp>
    </p:spTree>
    <p:extLst>
      <p:ext uri="{BB962C8B-B14F-4D97-AF65-F5344CB8AC3E}">
        <p14:creationId xmlns:p14="http://schemas.microsoft.com/office/powerpoint/2010/main" val="1863424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51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451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45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82000" cy="5821363"/>
          </a:xfrm>
        </p:spPr>
        <p:txBody>
          <a:bodyPr>
            <a:normAutofit/>
          </a:bodyPr>
          <a:lstStyle/>
          <a:p>
            <a:pPr>
              <a:buNone/>
            </a:pPr>
            <a:r>
              <a:rPr lang="en-US" sz="2800" dirty="0" smtClean="0">
                <a:solidFill>
                  <a:srgbClr val="FF0000"/>
                </a:solidFill>
              </a:rPr>
              <a:t> </a:t>
            </a:r>
            <a:r>
              <a:rPr lang="en-US" sz="2800" b="1" u="sng" dirty="0" smtClean="0">
                <a:solidFill>
                  <a:srgbClr val="FF0000"/>
                </a:solidFill>
              </a:rPr>
              <a:t>Carbohydrates</a:t>
            </a:r>
            <a:r>
              <a:rPr lang="en-US" sz="2800" dirty="0" smtClean="0">
                <a:solidFill>
                  <a:srgbClr val="FF0000"/>
                </a:solidFill>
              </a:rPr>
              <a:t> </a:t>
            </a:r>
            <a:r>
              <a:rPr lang="en-US" sz="2800" dirty="0" smtClean="0"/>
              <a:t>– </a:t>
            </a:r>
            <a:r>
              <a:rPr lang="en-US" sz="2800" b="1" dirty="0" smtClean="0"/>
              <a:t>fuel</a:t>
            </a:r>
            <a:r>
              <a:rPr lang="en-US" sz="2800" dirty="0" smtClean="0"/>
              <a:t> and </a:t>
            </a:r>
            <a:r>
              <a:rPr lang="en-US" sz="2800" b="1" dirty="0" smtClean="0"/>
              <a:t>building material</a:t>
            </a:r>
          </a:p>
          <a:p>
            <a:pPr>
              <a:buNone/>
            </a:pPr>
            <a:r>
              <a:rPr lang="en-US" sz="2800" dirty="0" smtClean="0"/>
              <a:t>		- CH</a:t>
            </a:r>
            <a:r>
              <a:rPr lang="en-US" sz="2800" baseline="-25000" dirty="0" smtClean="0"/>
              <a:t>2</a:t>
            </a:r>
            <a:r>
              <a:rPr lang="en-US" sz="2800" dirty="0" smtClean="0"/>
              <a:t>O (some form)</a:t>
            </a:r>
          </a:p>
        </p:txBody>
      </p:sp>
      <p:pic>
        <p:nvPicPr>
          <p:cNvPr id="2" name="Picture 1"/>
          <p:cNvPicPr>
            <a:picLocks noChangeAspect="1"/>
          </p:cNvPicPr>
          <p:nvPr/>
        </p:nvPicPr>
        <p:blipFill>
          <a:blip r:embed="rId2"/>
          <a:stretch>
            <a:fillRect/>
          </a:stretch>
        </p:blipFill>
        <p:spPr>
          <a:xfrm>
            <a:off x="685800" y="1752600"/>
            <a:ext cx="6527800" cy="4895851"/>
          </a:xfrm>
          <a:prstGeom prst="rect">
            <a:avLst/>
          </a:prstGeom>
        </p:spPr>
      </p:pic>
      <p:sp>
        <p:nvSpPr>
          <p:cNvPr id="4" name="Rectangle 3"/>
          <p:cNvSpPr/>
          <p:nvPr/>
        </p:nvSpPr>
        <p:spPr>
          <a:xfrm>
            <a:off x="5715000" y="1371600"/>
            <a:ext cx="2648995"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rgbClr val="FF0000"/>
                </a:solidFill>
                <a:effectLst/>
              </a:rPr>
              <a:t>ENERGY</a:t>
            </a:r>
            <a:r>
              <a:rPr lang="en-US" sz="5400" b="1" cap="none" spc="0" dirty="0" smtClean="0">
                <a:ln w="22225">
                  <a:solidFill>
                    <a:schemeClr val="accent2"/>
                  </a:solidFill>
                  <a:prstDash val="solid"/>
                </a:ln>
                <a:solidFill>
                  <a:schemeClr val="accent2">
                    <a:lumMod val="40000"/>
                    <a:lumOff val="60000"/>
                  </a:schemeClr>
                </a:solidFill>
                <a:effectLst/>
              </a:rPr>
              <a:t> </a:t>
            </a:r>
            <a:endParaRPr lang="en-US" sz="5400" b="1" cap="none" spc="0" dirty="0">
              <a:ln w="22225">
                <a:solidFill>
                  <a:schemeClr val="accent2"/>
                </a:solidFill>
                <a:prstDash val="solid"/>
              </a:ln>
              <a:solidFill>
                <a:schemeClr val="accent2">
                  <a:lumMod val="40000"/>
                  <a:lumOff val="60000"/>
                </a:schemeClr>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idx="1"/>
          </p:nvPr>
        </p:nvSpPr>
        <p:spPr/>
        <p:txBody>
          <a:bodyPr>
            <a:normAutofit/>
          </a:bodyPr>
          <a:lstStyle/>
          <a:p>
            <a:r>
              <a:rPr lang="en-US" sz="2400" b="1" dirty="0" smtClean="0"/>
              <a:t>Mono</a:t>
            </a:r>
            <a:r>
              <a:rPr lang="en-US" sz="2400" b="1" dirty="0" smtClean="0">
                <a:solidFill>
                  <a:schemeClr val="accent1">
                    <a:lumMod val="75000"/>
                  </a:schemeClr>
                </a:solidFill>
              </a:rPr>
              <a:t>saccharides</a:t>
            </a:r>
            <a:r>
              <a:rPr lang="en-US" sz="2400" dirty="0" smtClean="0"/>
              <a:t> can be hooked together by </a:t>
            </a:r>
            <a:r>
              <a:rPr lang="en-US" sz="2400" b="1" dirty="0" smtClean="0"/>
              <a:t>dehydration</a:t>
            </a:r>
            <a:r>
              <a:rPr lang="en-US" sz="2400" dirty="0" smtClean="0"/>
              <a:t> reactions to form</a:t>
            </a:r>
          </a:p>
          <a:p>
            <a:endParaRPr lang="en-US" sz="2400" dirty="0" smtClean="0"/>
          </a:p>
          <a:p>
            <a:pPr lvl="1"/>
            <a:r>
              <a:rPr lang="en-US" sz="2000" dirty="0" smtClean="0"/>
              <a:t>more complex sugars</a:t>
            </a:r>
          </a:p>
          <a:p>
            <a:pPr lvl="1"/>
            <a:endParaRPr lang="en-US" sz="2000" dirty="0" smtClean="0"/>
          </a:p>
          <a:p>
            <a:pPr lvl="1"/>
            <a:r>
              <a:rPr lang="en-US" sz="2000" dirty="0" smtClean="0"/>
              <a:t>polysaccharides</a:t>
            </a:r>
            <a:endParaRPr lang="en-US" sz="2000" dirty="0"/>
          </a:p>
        </p:txBody>
      </p:sp>
      <p:sp>
        <p:nvSpPr>
          <p:cNvPr id="2" name="Footer Placeholder 1"/>
          <p:cNvSpPr>
            <a:spLocks noGrp="1"/>
          </p:cNvSpPr>
          <p:nvPr>
            <p:ph type="ftr" sz="quarter" idx="11"/>
          </p:nvPr>
        </p:nvSpPr>
        <p:spPr/>
        <p:txBody>
          <a:bodyPr/>
          <a:lstStyle/>
          <a:p>
            <a:r>
              <a:rPr lang="en-US" smtClean="0"/>
              <a:t>© 2015 Pearson Education, Inc.</a:t>
            </a:r>
            <a:endParaRPr lang="en-US" dirty="0"/>
          </a:p>
        </p:txBody>
      </p:sp>
      <p:sp>
        <p:nvSpPr>
          <p:cNvPr id="3" name="Rectangle 2"/>
          <p:cNvSpPr/>
          <p:nvPr/>
        </p:nvSpPr>
        <p:spPr>
          <a:xfrm>
            <a:off x="1951440" y="4267200"/>
            <a:ext cx="6563910" cy="1754326"/>
          </a:xfrm>
          <a:prstGeom prst="rect">
            <a:avLst/>
          </a:prstGeom>
          <a:noFill/>
        </p:spPr>
        <p:txBody>
          <a:bodyPr wrap="squar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Building blocks are saccharides</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624997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128102" y="990600"/>
            <a:ext cx="4068173" cy="3048000"/>
          </a:xfrm>
          <a:prstGeom prst="rect">
            <a:avLst/>
          </a:prstGeom>
        </p:spPr>
      </p:pic>
      <p:sp>
        <p:nvSpPr>
          <p:cNvPr id="11266" name="Rectangle 3"/>
          <p:cNvSpPr>
            <a:spLocks noGrp="1" noChangeArrowheads="1"/>
          </p:cNvSpPr>
          <p:nvPr>
            <p:ph idx="1"/>
          </p:nvPr>
        </p:nvSpPr>
        <p:spPr>
          <a:xfrm>
            <a:off x="0" y="0"/>
            <a:ext cx="9144000" cy="6629400"/>
          </a:xfrm>
        </p:spPr>
        <p:txBody>
          <a:bodyPr>
            <a:normAutofit/>
          </a:bodyPr>
          <a:lstStyle/>
          <a:p>
            <a:pPr eaLnBrk="1" hangingPunct="1">
              <a:buFontTx/>
              <a:buNone/>
            </a:pPr>
            <a:r>
              <a:rPr lang="en-US" sz="4000" b="1" dirty="0" smtClean="0"/>
              <a:t>	</a:t>
            </a:r>
            <a:endParaRPr lang="en-US" sz="4000" dirty="0" smtClean="0"/>
          </a:p>
          <a:p>
            <a:pPr eaLnBrk="1" hangingPunct="1">
              <a:buFontTx/>
              <a:buNone/>
            </a:pPr>
            <a:r>
              <a:rPr lang="en-US" dirty="0" smtClean="0"/>
              <a:t>		  </a:t>
            </a:r>
            <a:r>
              <a:rPr lang="en-US" b="1" dirty="0" smtClean="0"/>
              <a:t>(Single) sugar </a:t>
            </a:r>
            <a:r>
              <a:rPr lang="en-US" dirty="0" smtClean="0"/>
              <a:t>[monomer] </a:t>
            </a:r>
            <a:r>
              <a:rPr lang="en-US" b="1" dirty="0" smtClean="0"/>
              <a:t>= </a:t>
            </a:r>
            <a:r>
              <a:rPr lang="en-US" b="1" u="sng" dirty="0" smtClean="0">
                <a:solidFill>
                  <a:srgbClr val="FF0000"/>
                </a:solidFill>
              </a:rPr>
              <a:t>monosaccharide</a:t>
            </a:r>
          </a:p>
          <a:p>
            <a:pPr eaLnBrk="1" hangingPunct="1">
              <a:buFontTx/>
              <a:buNone/>
            </a:pPr>
            <a:endParaRPr lang="en-US" u="sng" dirty="0" smtClean="0">
              <a:solidFill>
                <a:srgbClr val="0000FF"/>
              </a:solidFill>
            </a:endParaRPr>
          </a:p>
          <a:p>
            <a:pPr eaLnBrk="1" hangingPunct="1">
              <a:buFontTx/>
              <a:buNone/>
            </a:pPr>
            <a:r>
              <a:rPr lang="en-US" sz="2400" dirty="0" smtClean="0"/>
              <a:t>		  	1. glucose – C</a:t>
            </a:r>
            <a:r>
              <a:rPr lang="en-US" sz="2400" baseline="-25000" dirty="0" smtClean="0"/>
              <a:t>6</a:t>
            </a:r>
            <a:r>
              <a:rPr lang="en-US" sz="2400" dirty="0" smtClean="0"/>
              <a:t>H</a:t>
            </a:r>
            <a:r>
              <a:rPr lang="en-US" sz="2400" baseline="-25000" dirty="0" smtClean="0"/>
              <a:t>12</a:t>
            </a:r>
            <a:r>
              <a:rPr lang="en-US" sz="2400" dirty="0" smtClean="0"/>
              <a:t>O</a:t>
            </a:r>
            <a:r>
              <a:rPr lang="en-US" sz="2400" baseline="-25000" dirty="0" smtClean="0"/>
              <a:t>6</a:t>
            </a:r>
            <a:endParaRPr lang="en-US" sz="2400" dirty="0" smtClean="0"/>
          </a:p>
          <a:p>
            <a:pPr eaLnBrk="1" hangingPunct="1">
              <a:buFontTx/>
              <a:buNone/>
            </a:pPr>
            <a:r>
              <a:rPr lang="en-US" sz="2400" dirty="0" smtClean="0"/>
              <a:t>		      	    fructose – C</a:t>
            </a:r>
            <a:r>
              <a:rPr lang="en-US" sz="2400" baseline="-25000" dirty="0" smtClean="0"/>
              <a:t>6</a:t>
            </a:r>
            <a:r>
              <a:rPr lang="en-US" sz="2400" dirty="0" smtClean="0"/>
              <a:t>H</a:t>
            </a:r>
            <a:r>
              <a:rPr lang="en-US" sz="2400" baseline="-25000" dirty="0" smtClean="0"/>
              <a:t>12</a:t>
            </a:r>
            <a:r>
              <a:rPr lang="en-US" sz="2400" dirty="0" smtClean="0"/>
              <a:t>O</a:t>
            </a:r>
            <a:r>
              <a:rPr lang="en-US" sz="2400" baseline="-25000" dirty="0" smtClean="0"/>
              <a:t>6</a:t>
            </a:r>
            <a:endParaRPr lang="en-US" sz="2400" dirty="0" smtClean="0"/>
          </a:p>
          <a:p>
            <a:pPr eaLnBrk="1" hangingPunct="1">
              <a:buFontTx/>
              <a:buNone/>
            </a:pPr>
            <a:endParaRPr lang="en-US" sz="2400" dirty="0" smtClean="0"/>
          </a:p>
          <a:p>
            <a:pPr eaLnBrk="1" hangingPunct="1">
              <a:buFontTx/>
              <a:buNone/>
            </a:pPr>
            <a:r>
              <a:rPr lang="en-US" sz="2400" dirty="0" smtClean="0"/>
              <a:t>			2.  have several hydroxyls </a:t>
            </a:r>
          </a:p>
          <a:p>
            <a:pPr eaLnBrk="1" hangingPunct="1">
              <a:buFontTx/>
              <a:buNone/>
            </a:pPr>
            <a:r>
              <a:rPr lang="en-US" sz="2400" dirty="0" smtClean="0"/>
              <a:t>			</a:t>
            </a:r>
          </a:p>
          <a:p>
            <a:pPr>
              <a:buNone/>
            </a:pPr>
            <a:r>
              <a:rPr lang="en-US" sz="2400" dirty="0" smtClean="0"/>
              <a:t>		      </a:t>
            </a:r>
            <a:r>
              <a:rPr lang="en-US" sz="2400" dirty="0"/>
              <a:t>	</a:t>
            </a:r>
            <a:r>
              <a:rPr lang="en-US" sz="2400" dirty="0" smtClean="0"/>
              <a:t>3</a:t>
            </a:r>
            <a:r>
              <a:rPr lang="en-US" sz="2400" dirty="0"/>
              <a:t>. </a:t>
            </a:r>
            <a:r>
              <a:rPr lang="en-US" sz="2400" dirty="0" smtClean="0"/>
              <a:t> placement </a:t>
            </a:r>
            <a:r>
              <a:rPr lang="en-US" sz="2400" dirty="0"/>
              <a:t>of carbonyl </a:t>
            </a:r>
            <a:endParaRPr lang="en-US" sz="2400" dirty="0" smtClean="0"/>
          </a:p>
          <a:p>
            <a:pPr>
              <a:buNone/>
            </a:pPr>
            <a:r>
              <a:rPr lang="en-US" sz="2400" dirty="0"/>
              <a:t>	</a:t>
            </a:r>
            <a:r>
              <a:rPr lang="en-US" sz="2400" dirty="0" smtClean="0"/>
              <a:t>		determines </a:t>
            </a:r>
            <a:r>
              <a:rPr lang="en-US" sz="2400" dirty="0"/>
              <a:t>type</a:t>
            </a:r>
          </a:p>
          <a:p>
            <a:pPr>
              <a:buNone/>
            </a:pPr>
            <a:r>
              <a:rPr lang="en-US" sz="2400" dirty="0"/>
              <a:t>				- @ end = aldose</a:t>
            </a:r>
          </a:p>
          <a:p>
            <a:pPr>
              <a:buNone/>
            </a:pPr>
            <a:r>
              <a:rPr lang="en-US" sz="2400" dirty="0"/>
              <a:t>				- in middle = ketose	</a:t>
            </a:r>
            <a:endParaRPr lang="en-US" sz="2400" dirty="0" smtClean="0"/>
          </a:p>
        </p:txBody>
      </p:sp>
      <p:pic>
        <p:nvPicPr>
          <p:cNvPr id="4" name="Picture 2" descr="http://faculty.clintoncc.suny.edu/faculty/michael.gregory/files/Bio%20101/Bio%20101%20Lectures/Biochemistry/glucose,%20fructose.gif"/>
          <p:cNvPicPr>
            <a:picLocks noChangeAspect="1" noChangeArrowheads="1"/>
          </p:cNvPicPr>
          <p:nvPr/>
        </p:nvPicPr>
        <p:blipFill>
          <a:blip r:embed="rId3" cstate="print"/>
          <a:srcRect/>
          <a:stretch>
            <a:fillRect/>
          </a:stretch>
        </p:blipFill>
        <p:spPr bwMode="auto">
          <a:xfrm>
            <a:off x="5943600" y="4495800"/>
            <a:ext cx="2819400" cy="1591065"/>
          </a:xfrm>
          <a:prstGeom prst="rect">
            <a:avLst/>
          </a:prstGeom>
          <a:solidFill>
            <a:schemeClr val="bg1"/>
          </a:solid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wipe(down)">
                                      <p:cBhvr>
                                        <p:cTn id="7" dur="500"/>
                                        <p:tgtEl>
                                          <p:spTgt spid="112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266">
                                            <p:txEl>
                                              <p:pRg st="1" end="1"/>
                                            </p:txEl>
                                          </p:spTgt>
                                        </p:tgtEl>
                                        <p:attrNameLst>
                                          <p:attrName>style.visibility</p:attrName>
                                        </p:attrNameLst>
                                      </p:cBhvr>
                                      <p:to>
                                        <p:strVal val="visible"/>
                                      </p:to>
                                    </p:set>
                                    <p:animEffect transition="in" filter="wipe(down)">
                                      <p:cBhvr>
                                        <p:cTn id="12" dur="500"/>
                                        <p:tgtEl>
                                          <p:spTgt spid="1126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266">
                                            <p:txEl>
                                              <p:pRg st="3" end="3"/>
                                            </p:txEl>
                                          </p:spTgt>
                                        </p:tgtEl>
                                        <p:attrNameLst>
                                          <p:attrName>style.visibility</p:attrName>
                                        </p:attrNameLst>
                                      </p:cBhvr>
                                      <p:to>
                                        <p:strVal val="visible"/>
                                      </p:to>
                                    </p:set>
                                    <p:animEffect transition="in" filter="wipe(down)">
                                      <p:cBhvr>
                                        <p:cTn id="17" dur="500"/>
                                        <p:tgtEl>
                                          <p:spTgt spid="1126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266">
                                            <p:txEl>
                                              <p:pRg st="4" end="4"/>
                                            </p:txEl>
                                          </p:spTgt>
                                        </p:tgtEl>
                                        <p:attrNameLst>
                                          <p:attrName>style.visibility</p:attrName>
                                        </p:attrNameLst>
                                      </p:cBhvr>
                                      <p:to>
                                        <p:strVal val="visible"/>
                                      </p:to>
                                    </p:set>
                                    <p:animEffect transition="in" filter="wipe(down)">
                                      <p:cBhvr>
                                        <p:cTn id="22" dur="500"/>
                                        <p:tgtEl>
                                          <p:spTgt spid="1126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266">
                                            <p:txEl>
                                              <p:pRg st="6" end="6"/>
                                            </p:txEl>
                                          </p:spTgt>
                                        </p:tgtEl>
                                        <p:attrNameLst>
                                          <p:attrName>style.visibility</p:attrName>
                                        </p:attrNameLst>
                                      </p:cBhvr>
                                      <p:to>
                                        <p:strVal val="visible"/>
                                      </p:to>
                                    </p:set>
                                    <p:animEffect transition="in" filter="wipe(down)">
                                      <p:cBhvr>
                                        <p:cTn id="27" dur="500"/>
                                        <p:tgtEl>
                                          <p:spTgt spid="1126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266">
                                            <p:txEl>
                                              <p:pRg st="7" end="7"/>
                                            </p:txEl>
                                          </p:spTgt>
                                        </p:tgtEl>
                                        <p:attrNameLst>
                                          <p:attrName>style.visibility</p:attrName>
                                        </p:attrNameLst>
                                      </p:cBhvr>
                                      <p:to>
                                        <p:strVal val="visible"/>
                                      </p:to>
                                    </p:set>
                                    <p:animEffect transition="in" filter="wipe(down)">
                                      <p:cBhvr>
                                        <p:cTn id="32" dur="500"/>
                                        <p:tgtEl>
                                          <p:spTgt spid="1126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266">
                                            <p:txEl>
                                              <p:pRg st="8" end="8"/>
                                            </p:txEl>
                                          </p:spTgt>
                                        </p:tgtEl>
                                        <p:attrNameLst>
                                          <p:attrName>style.visibility</p:attrName>
                                        </p:attrNameLst>
                                      </p:cBhvr>
                                      <p:to>
                                        <p:strVal val="visible"/>
                                      </p:to>
                                    </p:set>
                                    <p:animEffect transition="in" filter="wipe(down)">
                                      <p:cBhvr>
                                        <p:cTn id="37" dur="500"/>
                                        <p:tgtEl>
                                          <p:spTgt spid="11266">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1266">
                                            <p:txEl>
                                              <p:pRg st="9" end="9"/>
                                            </p:txEl>
                                          </p:spTgt>
                                        </p:tgtEl>
                                        <p:attrNameLst>
                                          <p:attrName>style.visibility</p:attrName>
                                        </p:attrNameLst>
                                      </p:cBhvr>
                                      <p:to>
                                        <p:strVal val="visible"/>
                                      </p:to>
                                    </p:set>
                                    <p:animEffect transition="in" filter="wipe(down)">
                                      <p:cBhvr>
                                        <p:cTn id="42" dur="500"/>
                                        <p:tgtEl>
                                          <p:spTgt spid="11266">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1266">
                                            <p:txEl>
                                              <p:pRg st="10" end="10"/>
                                            </p:txEl>
                                          </p:spTgt>
                                        </p:tgtEl>
                                        <p:attrNameLst>
                                          <p:attrName>style.visibility</p:attrName>
                                        </p:attrNameLst>
                                      </p:cBhvr>
                                      <p:to>
                                        <p:strVal val="visible"/>
                                      </p:to>
                                    </p:set>
                                    <p:animEffect transition="in" filter="wipe(down)">
                                      <p:cBhvr>
                                        <p:cTn id="47" dur="500"/>
                                        <p:tgtEl>
                                          <p:spTgt spid="11266">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1266">
                                            <p:txEl>
                                              <p:pRg st="11" end="11"/>
                                            </p:txEl>
                                          </p:spTgt>
                                        </p:tgtEl>
                                        <p:attrNameLst>
                                          <p:attrName>style.visibility</p:attrName>
                                        </p:attrNameLst>
                                      </p:cBhvr>
                                      <p:to>
                                        <p:strVal val="visible"/>
                                      </p:to>
                                    </p:set>
                                    <p:animEffect transition="in" filter="wipe(down)">
                                      <p:cBhvr>
                                        <p:cTn id="52" dur="500"/>
                                        <p:tgtEl>
                                          <p:spTgt spid="1126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2650</TotalTime>
  <Words>1183</Words>
  <Application>Microsoft Office PowerPoint</Application>
  <PresentationFormat>On-screen Show (4:3)</PresentationFormat>
  <Paragraphs>147</Paragraphs>
  <Slides>14</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Calibri</vt:lpstr>
      <vt:lpstr>Calibri Light</vt:lpstr>
      <vt:lpstr>Times</vt:lpstr>
      <vt:lpstr>Times New Roman</vt:lpstr>
      <vt:lpstr>Office Theme</vt:lpstr>
      <vt:lpstr>Biologic Molecules </vt:lpstr>
      <vt:lpstr>Answer in Notebooks:</vt:lpstr>
      <vt:lpstr>Biological Molecules </vt:lpstr>
      <vt:lpstr>PowerPoint Presentation</vt:lpstr>
      <vt:lpstr>Figure 3.3-0</vt:lpstr>
      <vt:lpstr>PowerPoint Presentation</vt:lpstr>
      <vt:lpstr>PowerPoint Presentation</vt:lpstr>
      <vt:lpstr>PowerPoint Presentation</vt:lpstr>
      <vt:lpstr>PowerPoint Presentation</vt:lpstr>
      <vt:lpstr>PowerPoint Presentation</vt:lpstr>
      <vt:lpstr>Figure 3.5-2</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Chemistry of Life</dc:title>
  <dc:creator>twyman</dc:creator>
  <cp:lastModifiedBy>Griffith, Ashley</cp:lastModifiedBy>
  <cp:revision>177</cp:revision>
  <dcterms:created xsi:type="dcterms:W3CDTF">2011-08-31T13:28:38Z</dcterms:created>
  <dcterms:modified xsi:type="dcterms:W3CDTF">2016-09-01T21:19:10Z</dcterms:modified>
</cp:coreProperties>
</file>